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9144000" cy="6858000"/>
  <p:defaultTextStyle>
    <a:defPPr>
      <a:defRPr lang="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960AE5-CCFD-03A4-CE12-EF83E99BB1F6}" v="24" dt="2023-05-22T19:47:16.90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30"/>
              </a:lnSpc>
            </a:pPr>
            <a:r>
              <a:rPr spc="-25" dirty="0"/>
              <a:t>Dr.</a:t>
            </a:r>
            <a:r>
              <a:rPr spc="-45" dirty="0"/>
              <a:t> </a:t>
            </a:r>
            <a:r>
              <a:rPr spc="-5" dirty="0"/>
              <a:t>Malakeh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30"/>
              </a:lnSpc>
            </a:pPr>
            <a:r>
              <a:rPr spc="-5" dirty="0"/>
              <a:t>5/5/2023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30"/>
              </a:lnSpc>
            </a:pPr>
            <a:r>
              <a:rPr dirty="0"/>
              <a:t>1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30"/>
              </a:lnSpc>
            </a:pPr>
            <a:r>
              <a:rPr spc="-25" dirty="0"/>
              <a:t>Dr.</a:t>
            </a:r>
            <a:r>
              <a:rPr spc="-45" dirty="0"/>
              <a:t> </a:t>
            </a:r>
            <a:r>
              <a:rPr spc="-5" dirty="0"/>
              <a:t>Malakeh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30"/>
              </a:lnSpc>
            </a:pPr>
            <a:r>
              <a:rPr spc="-5" dirty="0"/>
              <a:t>5/5/2023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30"/>
              </a:lnSpc>
            </a:pPr>
            <a:r>
              <a:rPr dirty="0"/>
              <a:t>1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30"/>
              </a:lnSpc>
            </a:pPr>
            <a:r>
              <a:rPr spc="-25" dirty="0"/>
              <a:t>Dr.</a:t>
            </a:r>
            <a:r>
              <a:rPr spc="-45" dirty="0"/>
              <a:t> </a:t>
            </a:r>
            <a:r>
              <a:rPr spc="-5" dirty="0"/>
              <a:t>Malakeh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30"/>
              </a:lnSpc>
            </a:pPr>
            <a:r>
              <a:rPr spc="-5" dirty="0"/>
              <a:t>5/5/2023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30"/>
              </a:lnSpc>
            </a:pPr>
            <a:r>
              <a:rPr dirty="0"/>
              <a:t>1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30"/>
              </a:lnSpc>
            </a:pPr>
            <a:r>
              <a:rPr spc="-25" dirty="0"/>
              <a:t>Dr.</a:t>
            </a:r>
            <a:r>
              <a:rPr spc="-45" dirty="0"/>
              <a:t> </a:t>
            </a:r>
            <a:r>
              <a:rPr spc="-5" dirty="0"/>
              <a:t>Malakeh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30"/>
              </a:lnSpc>
            </a:pPr>
            <a:r>
              <a:rPr spc="-5" dirty="0"/>
              <a:t>5/5/2023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30"/>
              </a:lnSpc>
            </a:pPr>
            <a:r>
              <a:rPr dirty="0"/>
              <a:t>1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30"/>
              </a:lnSpc>
            </a:pPr>
            <a:r>
              <a:rPr spc="-25" dirty="0"/>
              <a:t>Dr.</a:t>
            </a:r>
            <a:r>
              <a:rPr spc="-45" dirty="0"/>
              <a:t> </a:t>
            </a:r>
            <a:r>
              <a:rPr spc="-5" dirty="0"/>
              <a:t>Malakeh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30"/>
              </a:lnSpc>
            </a:pPr>
            <a:r>
              <a:rPr spc="-5" dirty="0"/>
              <a:t>5/5/2023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30"/>
              </a:lnSpc>
            </a:pPr>
            <a:r>
              <a:rPr dirty="0"/>
              <a:t>1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7770" y="320166"/>
            <a:ext cx="7128459" cy="10013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3016" y="1556410"/>
            <a:ext cx="6761480" cy="3312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53915" y="6445846"/>
            <a:ext cx="840104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30"/>
              </a:lnSpc>
            </a:pPr>
            <a:r>
              <a:rPr spc="-25" dirty="0"/>
              <a:t>Dr.</a:t>
            </a:r>
            <a:r>
              <a:rPr spc="-45" dirty="0"/>
              <a:t> </a:t>
            </a:r>
            <a:r>
              <a:rPr spc="-5" dirty="0"/>
              <a:t>Malakeh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7463" y="6445846"/>
            <a:ext cx="62166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30"/>
              </a:lnSpc>
            </a:pPr>
            <a:r>
              <a:rPr spc="-5" dirty="0"/>
              <a:t>5/5/2023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13242" y="6445846"/>
            <a:ext cx="22161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30"/>
              </a:lnSpc>
            </a:pPr>
            <a:r>
              <a:rPr dirty="0"/>
              <a:t>1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36220" y="224027"/>
            <a:ext cx="8844915" cy="2570480"/>
            <a:chOff x="236220" y="224027"/>
            <a:chExt cx="8844915" cy="257048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78708" y="224027"/>
              <a:ext cx="1860041" cy="122910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12564" y="224027"/>
              <a:ext cx="1287017" cy="122910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6220" y="894587"/>
              <a:ext cx="4575810" cy="122910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85843" y="894587"/>
              <a:ext cx="2759202" cy="122910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18860" y="894587"/>
              <a:ext cx="2015489" cy="122910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08163" y="894587"/>
              <a:ext cx="1672589" cy="122910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9224" y="1565147"/>
              <a:ext cx="2478786" cy="122910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01824" y="1565147"/>
              <a:ext cx="1672589" cy="122910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48227" y="1565147"/>
              <a:ext cx="5182362" cy="1229105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68553" y="370077"/>
            <a:ext cx="8007350" cy="203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algn="ctr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sz="4400" b="0" dirty="0">
                <a:latin typeface="Times New Roman"/>
                <a:cs typeface="Times New Roman"/>
              </a:rPr>
              <a:t>وحدة</a:t>
            </a:r>
            <a:r xmlns:a="http://schemas.openxmlformats.org/drawingml/2006/main">
              <a:rPr sz="4400" b="0" spc="-4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4400" b="0" spc="5" dirty="0">
                <a:latin typeface="Times New Roman"/>
                <a:cs typeface="Times New Roman"/>
              </a:rPr>
              <a:t>14</a:t>
            </a:r>
            <a:endParaRPr xmlns:a="http://schemas.openxmlformats.org/drawingml/2006/main" sz="4400">
              <a:latin typeface="Times New Roman"/>
              <a:cs typeface="Times New Roman"/>
            </a:endParaRPr>
          </a:p>
          <a:p>
            <a:pPr xmlns:a="http://schemas.openxmlformats.org/drawingml/2006/main" marL="12700" marR="5080" algn="ctr">
              <a:lnSpc>
                <a:spcPct val="100000"/>
              </a:lnSpc>
              <a:bidi/>
            </a:pPr>
            <a:r xmlns:a="http://schemas.openxmlformats.org/drawingml/2006/main">
              <a:rPr sz="4400" b="0" dirty="0">
                <a:latin typeface="Times New Roman"/>
                <a:cs typeface="Times New Roman"/>
              </a:rPr>
              <a:t>تغذية</a:t>
            </a:r>
            <a:r xmlns:a="http://schemas.openxmlformats.org/drawingml/2006/main">
              <a:rPr sz="4400" b="0" spc="-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4400" b="0" dirty="0">
                <a:latin typeface="Times New Roman"/>
                <a:cs typeface="Times New Roman"/>
              </a:rPr>
              <a:t>مرضى</a:t>
            </a:r>
            <a:r xmlns:a="http://schemas.openxmlformats.org/drawingml/2006/main">
              <a:rPr sz="4400" b="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4400" b="0" dirty="0">
                <a:latin typeface="Times New Roman"/>
                <a:cs typeface="Times New Roman"/>
              </a:rPr>
              <a:t>مستشفى</a:t>
            </a:r>
            <a:r xmlns:a="http://schemas.openxmlformats.org/drawingml/2006/main">
              <a:rPr sz="4400" b="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4400" b="0" dirty="0">
                <a:latin typeface="Times New Roman"/>
                <a:cs typeface="Times New Roman"/>
              </a:rPr>
              <a:t>طعام</a:t>
            </a:r>
            <a:r xmlns:a="http://schemas.openxmlformats.org/drawingml/2006/main">
              <a:rPr sz="4400" b="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4400" b="0" dirty="0">
                <a:latin typeface="Times New Roman"/>
                <a:cs typeface="Times New Roman"/>
              </a:rPr>
              <a:t>و</a:t>
            </a:r>
            <a:r xmlns:a="http://schemas.openxmlformats.org/drawingml/2006/main">
              <a:rPr sz="4400" b="0" spc="-10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4400" b="0" dirty="0">
                <a:latin typeface="Times New Roman"/>
                <a:cs typeface="Times New Roman"/>
              </a:rPr>
              <a:t>معوي</a:t>
            </a:r>
            <a:r xmlns:a="http://schemas.openxmlformats.org/drawingml/2006/main">
              <a:rPr sz="4400" b="0" spc="-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4400" b="0" dirty="0">
                <a:latin typeface="Times New Roman"/>
                <a:cs typeface="Times New Roman"/>
              </a:rPr>
              <a:t>و</a:t>
            </a:r>
            <a:r xmlns:a="http://schemas.openxmlformats.org/drawingml/2006/main">
              <a:rPr sz="4400" b="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4400" b="0" dirty="0">
                <a:latin typeface="Times New Roman"/>
                <a:cs typeface="Times New Roman"/>
              </a:rPr>
              <a:t>بالحقن</a:t>
            </a:r>
            <a:r xmlns:a="http://schemas.openxmlformats.org/drawingml/2006/main">
              <a:rPr sz="4400" b="0" spc="-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4400" b="0" dirty="0">
                <a:latin typeface="Times New Roman"/>
                <a:cs typeface="Times New Roman"/>
              </a:rPr>
              <a:t>تَغذِيَة</a:t>
            </a:r>
            <a:endParaRPr xmlns:a="http://schemas.openxmlformats.org/drawingml/2006/main" sz="4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498585" y="6431381"/>
            <a:ext cx="110489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1200" dirty="0">
                <a:solidFill>
                  <a:srgbClr val="888888"/>
                </a:solidFill>
                <a:latin typeface="Arial MT"/>
                <a:cs typeface="Arial MT"/>
              </a:rPr>
              <a:t>1</a:t>
            </a:r>
            <a:endParaRPr xmlns:a="http://schemas.openxmlformats.org/drawingml/2006/main" sz="1200">
              <a:latin typeface="Arial MT"/>
              <a:cs typeface="Arial MT"/>
            </a:endParaRPr>
          </a:p>
        </p:txBody>
      </p:sp>
      <p:pic>
        <p:nvPicPr>
          <p:cNvPr id="15" name="object 1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403603" y="2491739"/>
            <a:ext cx="5832348" cy="3864864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537463" y="6431381"/>
            <a:ext cx="62166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1200" spc="-5" dirty="0">
                <a:solidFill>
                  <a:srgbClr val="888888"/>
                </a:solidFill>
                <a:latin typeface="Arial MT"/>
                <a:cs typeface="Arial MT"/>
              </a:rPr>
              <a:t>5/5/2023</a:t>
            </a:r>
            <a:endParaRPr xmlns:a="http://schemas.openxmlformats.org/drawingml/2006/main" sz="12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53915" y="6431381"/>
            <a:ext cx="840105" cy="19749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1200" spc="-25" dirty="0">
              <a:solidFill>
                <a:srgbClr val="888888"/>
              </a:solidFill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97479" y="787908"/>
            <a:ext cx="3778758" cy="100660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67989" y="892555"/>
            <a:ext cx="32099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3600" spc="-30" dirty="0"/>
              <a:t>معوي</a:t>
            </a:r>
            <a:r xmlns:a="http://schemas.openxmlformats.org/drawingml/2006/main">
              <a:rPr sz="3600" spc="-60" dirty="0"/>
              <a:t> </a:t>
            </a:r>
            <a:r xmlns:a="http://schemas.openxmlformats.org/drawingml/2006/main">
              <a:rPr sz="3600" dirty="0"/>
              <a:t>تَغذِيَة</a:t>
            </a:r>
            <a:endParaRPr xmlns:a="http://schemas.openxmlformats.org/drawingml/2006/main" sz="360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ts val="1430"/>
              </a:lnSpc>
              <a:bidi/>
            </a:pPr>
            <a:r xmlns:a="http://schemas.openxmlformats.org/drawingml/2006/main">
              <a:rPr spc="-5" dirty="0"/>
              <a:t>5/5/2023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413242" y="6445846"/>
            <a:ext cx="1962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ts val="1430"/>
              </a:lnSpc>
              <a:bidi/>
            </a:pPr>
            <a:r xmlns:a="http://schemas.openxmlformats.org/drawingml/2006/main">
              <a:rPr sz="1200" dirty="0">
                <a:solidFill>
                  <a:srgbClr val="888888"/>
                </a:solidFill>
                <a:latin typeface="Arial MT"/>
                <a:cs typeface="Arial MT"/>
              </a:rPr>
              <a:t>10</a:t>
            </a:r>
            <a:endParaRPr xmlns:a="http://schemas.openxmlformats.org/drawingml/2006/main" sz="12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823719"/>
            <a:ext cx="8073390" cy="2585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355600" marR="5080" indent="-342900" algn="just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5600" algn="l"/>
              </a:tabLst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توصيل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المواد الغذائية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عن طريق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الأنبوب أو </a:t>
            </a:r>
            <a:r xmlns:a="http://schemas.openxmlformats.org/drawingml/2006/main">
              <a:rPr sz="2800" b="1" spc="-35" dirty="0">
                <a:latin typeface="Calibri"/>
                <a:cs typeface="Calibri"/>
              </a:rPr>
              <a:t>القسطرة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أو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الفغرة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داخل</a:t>
            </a:r>
            <a:r xmlns:a="http://schemas.openxmlformats.org/drawingml/2006/main">
              <a:rPr sz="2800" b="1" spc="60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الجهاز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الهضمي</a:t>
            </a:r>
            <a:r xmlns:a="http://schemas.openxmlformats.org/drawingml/2006/main">
              <a:rPr sz="2800" b="1" spc="60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وَرَاءَ</a:t>
            </a:r>
            <a:r xmlns:a="http://schemas.openxmlformats.org/drawingml/2006/main">
              <a:rPr sz="2800" b="1" spc="60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شفوي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تجويف؛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أولئك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غير القادرين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على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استهلاك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كمية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كافية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شفوي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المدخول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60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يدير</a:t>
            </a:r>
            <a:r xmlns:a="http://schemas.openxmlformats.org/drawingml/2006/main">
              <a:rPr sz="2800" b="1" spc="60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معادلة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تحتوي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المغذيات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الكافية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.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معروف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بشكل عام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كأنبوب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_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تغذية.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97479" y="832103"/>
            <a:ext cx="3778758" cy="100660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67989" y="937005"/>
            <a:ext cx="32099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3600" spc="-30" dirty="0"/>
              <a:t>معوي</a:t>
            </a:r>
            <a:r xmlns:a="http://schemas.openxmlformats.org/drawingml/2006/main">
              <a:rPr sz="3600" spc="-60" dirty="0"/>
              <a:t> </a:t>
            </a:r>
            <a:r xmlns:a="http://schemas.openxmlformats.org/drawingml/2006/main">
              <a:rPr sz="3600" dirty="0"/>
              <a:t>تَغذِيَة</a:t>
            </a:r>
            <a:endParaRPr xmlns:a="http://schemas.openxmlformats.org/drawingml/2006/main" sz="360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ts val="1430"/>
              </a:lnSpc>
              <a:bidi/>
            </a:pPr>
            <a:r xmlns:a="http://schemas.openxmlformats.org/drawingml/2006/main">
              <a:rPr spc="-5" dirty="0"/>
              <a:t>5/5/2023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423909" y="6445846"/>
            <a:ext cx="17526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ts val="1430"/>
              </a:lnSpc>
              <a:bidi/>
            </a:pPr>
            <a:r xmlns:a="http://schemas.openxmlformats.org/drawingml/2006/main">
              <a:rPr sz="1200" spc="-85" dirty="0">
                <a:solidFill>
                  <a:srgbClr val="888888"/>
                </a:solidFill>
                <a:latin typeface="Arial MT"/>
                <a:cs typeface="Arial MT"/>
              </a:rPr>
              <a:t>11</a:t>
            </a:r>
            <a:endParaRPr xmlns:a="http://schemas.openxmlformats.org/drawingml/2006/main" sz="12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2020569"/>
            <a:ext cx="8072755" cy="2585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355600" marR="5080" indent="-342900" algn="just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5600" algn="l"/>
              </a:tabLst>
              <a:bidi/>
            </a:pPr>
            <a:r xmlns:a="http://schemas.openxmlformats.org/drawingml/2006/main">
              <a:rPr sz="2800" b="1" spc="-20" dirty="0">
                <a:latin typeface="Calibri"/>
                <a:cs typeface="Calibri"/>
              </a:rPr>
              <a:t>تتميز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التغذية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المعوية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بميزة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السماح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بـ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_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معدة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60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مستخدم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مثل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طبيعي</a:t>
            </a:r>
            <a:r xmlns:a="http://schemas.openxmlformats.org/drawingml/2006/main">
              <a:rPr sz="2800" b="1" spc="60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30" dirty="0">
                <a:latin typeface="Calibri"/>
                <a:cs typeface="Calibri"/>
              </a:rPr>
              <a:t>خزان،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تنظيم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كمية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الأطعمة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والسوائل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التي يتم إطلاقها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داخل</a:t>
            </a:r>
            <a:r xmlns:a="http://schemas.openxmlformats.org/drawingml/2006/main">
              <a:rPr sz="2800" b="1" spc="60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صغير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الأمعاء.</a:t>
            </a:r>
            <a:r xmlns:a="http://schemas.openxmlformats.org/drawingml/2006/main">
              <a:rPr sz="2800" b="1" spc="60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هذا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البديل</a:t>
            </a:r>
            <a:r xmlns:a="http://schemas.openxmlformats.org/drawingml/2006/main">
              <a:rPr sz="2800" b="1" spc="60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تغذية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طريقة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قد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توفر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تغذية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كاملة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أو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تكميلية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زيادة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المدى القصير</a:t>
            </a:r>
            <a:r xmlns:a="http://schemas.openxmlformats.org/drawingml/2006/main">
              <a:rPr sz="2800" b="1" spc="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فترة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أو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طويل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فترات.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363980" marR="5080" indent="-11938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pc="-20" dirty="0">
                <a:latin typeface="Times New Roman"/>
                <a:cs typeface="Times New Roman"/>
              </a:rPr>
              <a:t>دواعي الإستعمال</a:t>
            </a:r>
            <a:r xmlns:a="http://schemas.openxmlformats.org/drawingml/2006/main">
              <a:rPr spc="-4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pc="-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pc="-25" dirty="0">
                <a:latin typeface="Times New Roman"/>
                <a:cs typeface="Times New Roman"/>
              </a:rPr>
              <a:t>المبادرة</a:t>
            </a:r>
            <a:r xmlns:a="http://schemas.openxmlformats.org/drawingml/2006/main">
              <a:rPr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pc="5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pc="-7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dirty="0">
                <a:latin typeface="Times New Roman"/>
                <a:cs typeface="Times New Roman"/>
              </a:rPr>
              <a:t>معوي</a:t>
            </a:r>
            <a:r xmlns:a="http://schemas.openxmlformats.org/drawingml/2006/main">
              <a:rPr spc="-1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dirty="0">
                <a:latin typeface="Times New Roman"/>
                <a:cs typeface="Times New Roman"/>
              </a:rPr>
              <a:t>تَغذِيَة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25942" y="6458546"/>
            <a:ext cx="170815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>
              <a:lnSpc>
                <a:spcPts val="1330"/>
              </a:lnSpc>
              <a:bidi/>
            </a:pPr>
            <a:r xmlns:a="http://schemas.openxmlformats.org/drawingml/2006/main">
              <a:rPr sz="1200" dirty="0">
                <a:solidFill>
                  <a:srgbClr val="888888"/>
                </a:solidFill>
                <a:latin typeface="Arial MT"/>
                <a:cs typeface="Arial MT"/>
              </a:rPr>
              <a:t>12</a:t>
            </a:r>
            <a:endParaRPr xmlns:a="http://schemas.openxmlformats.org/drawingml/2006/main" sz="12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99615"/>
            <a:ext cx="9144000" cy="535838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ts val="1430"/>
              </a:lnSpc>
              <a:bidi/>
            </a:pPr>
            <a:r xmlns:a="http://schemas.openxmlformats.org/drawingml/2006/main">
              <a:rPr spc="-5" dirty="0"/>
              <a:t>5/5/2023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25942" y="6458546"/>
            <a:ext cx="170815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>
              <a:lnSpc>
                <a:spcPts val="1330"/>
              </a:lnSpc>
              <a:bidi/>
            </a:pPr>
            <a:r xmlns:a="http://schemas.openxmlformats.org/drawingml/2006/main">
              <a:rPr sz="1200" dirty="0">
                <a:solidFill>
                  <a:srgbClr val="888888"/>
                </a:solidFill>
                <a:latin typeface="Arial MT"/>
                <a:cs typeface="Arial MT"/>
              </a:rPr>
              <a:t>13</a:t>
            </a:r>
            <a:endParaRPr xmlns:a="http://schemas.openxmlformats.org/drawingml/2006/main" sz="12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ts val="1430"/>
              </a:lnSpc>
              <a:bidi/>
            </a:pPr>
            <a:r xmlns:a="http://schemas.openxmlformats.org/drawingml/2006/main">
              <a:rPr spc="-5" dirty="0"/>
              <a:t>5/5/2023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324355" y="426719"/>
            <a:ext cx="6523990" cy="1007110"/>
            <a:chOff x="1324355" y="426719"/>
            <a:chExt cx="6523990" cy="100711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24355" y="426719"/>
              <a:ext cx="1623821" cy="100660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53055" y="426719"/>
              <a:ext cx="735330" cy="100660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93263" y="426719"/>
              <a:ext cx="5354574" cy="1006601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94485" y="530478"/>
            <a:ext cx="59556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3600" spc="-35" dirty="0"/>
              <a:t>المدى القصير</a:t>
            </a:r>
            <a:r xmlns:a="http://schemas.openxmlformats.org/drawingml/2006/main">
              <a:rPr sz="3600" spc="-55" dirty="0"/>
              <a:t> </a:t>
            </a:r>
            <a:r xmlns:a="http://schemas.openxmlformats.org/drawingml/2006/main">
              <a:rPr sz="3600" dirty="0"/>
              <a:t>التغذية</a:t>
            </a:r>
            <a:r xmlns:a="http://schemas.openxmlformats.org/drawingml/2006/main">
              <a:rPr sz="3600" spc="-20" dirty="0"/>
              <a:t> </a:t>
            </a:r>
            <a:r xmlns:a="http://schemas.openxmlformats.org/drawingml/2006/main">
              <a:rPr sz="3600" dirty="0"/>
              <a:t>يدعم</a:t>
            </a:r>
            <a:endParaRPr xmlns:a="http://schemas.openxmlformats.org/drawingml/2006/main" sz="3600"/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ts val="1430"/>
              </a:lnSpc>
              <a:bidi/>
            </a:pPr>
            <a:r xmlns:a="http://schemas.openxmlformats.org/drawingml/2006/main">
              <a:rPr spc="-5" dirty="0"/>
              <a:t>5/5/2023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5940" y="1330833"/>
            <a:ext cx="80708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355600" indent="-3429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4965" algn="l"/>
                <a:tab pos="355600" algn="l"/>
                <a:tab pos="1156970" algn="l"/>
                <a:tab pos="3082290" algn="l"/>
                <a:tab pos="3919220" algn="l"/>
                <a:tab pos="4906645" algn="l"/>
                <a:tab pos="5914390" algn="l"/>
                <a:tab pos="6421755" algn="l"/>
                <a:tab pos="7882255" algn="l"/>
              </a:tabLst>
              <a:bidi/>
            </a:pPr>
            <a:r xmlns:a="http://schemas.openxmlformats.org/drawingml/2006/main">
              <a:rPr sz="2800" b="1" spc="-40" dirty="0">
                <a:latin typeface="Calibri"/>
                <a:cs typeface="Calibri"/>
              </a:rPr>
              <a:t>F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أو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sho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r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t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- </a:t>
            </a:r>
            <a:r xmlns:a="http://schemas.openxmlformats.org/drawingml/2006/main">
              <a:rPr sz="2800" b="1" spc="-40" dirty="0">
                <a:latin typeface="Calibri"/>
                <a:cs typeface="Calibri"/>
              </a:rPr>
              <a:t>t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e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r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m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يستخدم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(أقل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من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4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w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e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k </a:t>
            </a:r>
            <a:r xmlns:a="http://schemas.openxmlformats.org/drawingml/2006/main">
              <a:rPr sz="2800" b="1" spc="-35" dirty="0">
                <a:latin typeface="Calibri"/>
                <a:cs typeface="Calibri"/>
              </a:rPr>
              <a:t>s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) ،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8839" y="2355342"/>
            <a:ext cx="47536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tabLst>
                <a:tab pos="1616075" algn="l"/>
                <a:tab pos="2113280" algn="l"/>
                <a:tab pos="4056379" algn="l"/>
              </a:tabLst>
              <a:bidi/>
            </a:pPr>
            <a:r xmlns:a="http://schemas.openxmlformats.org/drawingml/2006/main">
              <a:rPr sz="2800" b="1" spc="-5" dirty="0">
                <a:latin typeface="Calibri"/>
                <a:cs typeface="Calibri"/>
              </a:rPr>
              <a:t>سيلي 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ج </a:t>
            </a:r>
            <a:r xmlns:a="http://schemas.openxmlformats.org/drawingml/2006/main">
              <a:rPr sz="2800" b="1" spc="-35" dirty="0">
                <a:latin typeface="Calibri"/>
                <a:cs typeface="Calibri"/>
              </a:rPr>
              <a:t>تي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إد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.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ناسو </a:t>
            </a:r>
            <a:r xmlns:a="http://schemas.openxmlformats.org/drawingml/2006/main">
              <a:rPr sz="2800" b="1" spc="-55" dirty="0">
                <a:latin typeface="Calibri"/>
                <a:cs typeface="Calibri"/>
              </a:rPr>
              <a:t>ز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ري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ج </a:t>
            </a:r>
            <a:r xmlns:a="http://schemas.openxmlformats.org/drawingml/2006/main">
              <a:rPr sz="2800" b="1" spc="-45" dirty="0">
                <a:latin typeface="Calibri"/>
                <a:cs typeface="Calibri"/>
              </a:rPr>
              <a:t>_ 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_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_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(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NG)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8839" y="1756244"/>
            <a:ext cx="7728584" cy="105092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xmlns:a="http://schemas.openxmlformats.org/drawingml/2006/main" marR="5080" algn="r">
              <a:lnSpc>
                <a:spcPct val="100000"/>
              </a:lnSpc>
              <a:spcBef>
                <a:spcPts val="775"/>
              </a:spcBef>
              <a:tabLst>
                <a:tab pos="1976755" algn="l"/>
                <a:tab pos="2609215" algn="l"/>
                <a:tab pos="4999355" algn="l"/>
                <a:tab pos="6118225" algn="l"/>
                <a:tab pos="6662420" algn="l"/>
              </a:tabLst>
              <a:bidi/>
            </a:pPr>
            <a:r xmlns:a="http://schemas.openxmlformats.org/drawingml/2006/main">
              <a:rPr sz="2800" b="1" spc="-5" dirty="0">
                <a:latin typeface="Calibri"/>
                <a:cs typeface="Calibri"/>
              </a:rPr>
              <a:t>naso </a:t>
            </a:r>
            <a:r xmlns:a="http://schemas.openxmlformats.org/drawingml/2006/main">
              <a:rPr sz="2800" b="1" spc="-60" dirty="0">
                <a:latin typeface="Calibri"/>
                <a:cs typeface="Calibri"/>
              </a:rPr>
              <a:t>g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a </a:t>
            </a:r>
            <a:r xmlns:a="http://schemas.openxmlformats.org/drawingml/2006/main">
              <a:rPr sz="2800" b="1" spc="-30" dirty="0">
                <a:latin typeface="Calibri"/>
                <a:cs typeface="Calibri"/>
              </a:rPr>
              <a:t>s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tr 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i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c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س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ص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ناسوي </a:t>
            </a:r>
            <a:r xmlns:a="http://schemas.openxmlformats.org/drawingml/2006/main">
              <a:rPr sz="2800" b="1" spc="-35" dirty="0">
                <a:latin typeface="Calibri"/>
                <a:cs typeface="Calibri"/>
              </a:rPr>
              <a:t>ن </a:t>
            </a:r>
            <a:r xmlns:a="http://schemas.openxmlformats.org/drawingml/2006/main">
              <a:rPr sz="2800" b="1" spc="-45" dirty="0">
                <a:latin typeface="Calibri"/>
                <a:cs typeface="Calibri"/>
              </a:rPr>
              <a:t>ت </a:t>
            </a:r>
            <a:r xmlns:a="http://schemas.openxmlformats.org/drawingml/2006/main">
              <a:rPr sz="2800" b="1" spc="-50" dirty="0">
                <a:latin typeface="Calibri"/>
                <a:cs typeface="Calibri"/>
              </a:rPr>
              <a:t>ق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 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_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_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40" dirty="0">
                <a:latin typeface="Calibri"/>
                <a:cs typeface="Calibri"/>
              </a:rPr>
              <a:t>ص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أو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ر </a:t>
            </a:r>
            <a:r xmlns:a="http://schemas.openxmlformats.org/drawingml/2006/main">
              <a:rPr sz="2800" b="1" spc="-35" dirty="0">
                <a:latin typeface="Calibri"/>
                <a:cs typeface="Calibri"/>
              </a:rPr>
              <a:t>ه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أنا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ق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usu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a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l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y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_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R="5080" algn="r">
              <a:lnSpc>
                <a:spcPct val="100000"/>
              </a:lnSpc>
              <a:spcBef>
                <a:spcPts val="675"/>
              </a:spcBef>
              <a:tabLst>
                <a:tab pos="967740" algn="l"/>
                <a:tab pos="1478280" algn="l"/>
              </a:tabLst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إدخال </a:t>
            </a:r>
            <a:endParaRPr xmlns:a="http://schemas.openxmlformats.org/drawingml/2006/main" sz="2800">
              <a:latin typeface="Calibri"/>
              <a:cs typeface="Calibri"/>
            </a:endParaRPr>
            <a:r xmlns:a="http://schemas.openxmlformats.org/drawingml/2006/main">
              <a:rPr sz="2800" b="1" spc="-5" dirty="0">
                <a:latin typeface="Calibri"/>
                <a:cs typeface="Calibri"/>
              </a:rPr>
              <a:t>الأنبوب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288794" y="4062476"/>
            <a:ext cx="63176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tabLst>
                <a:tab pos="890269" algn="l"/>
                <a:tab pos="1277620" algn="l"/>
                <a:tab pos="3482975" algn="l"/>
                <a:tab pos="4202430" algn="l"/>
                <a:tab pos="5342890" algn="l"/>
              </a:tabLst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خفة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دم ح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a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d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y </a:t>
            </a:r>
            <a:r xmlns:a="http://schemas.openxmlformats.org/drawingml/2006/main">
              <a:rPr sz="2800" b="1" spc="-30" dirty="0">
                <a:latin typeface="Calibri"/>
                <a:cs typeface="Calibri"/>
              </a:rPr>
              <a:t>s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fun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ction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a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l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0" dirty="0">
                <a:latin typeface="Calibri"/>
                <a:cs typeface="Calibri"/>
              </a:rPr>
              <a:t>ز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حج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30" dirty="0">
                <a:latin typeface="Calibri"/>
                <a:cs typeface="Calibri"/>
              </a:rPr>
              <a:t>r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e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fl </a:t>
            </a:r>
            <a:r xmlns:a="http://schemas.openxmlformats.org/drawingml/2006/main">
              <a:rPr sz="2800" b="1" spc="-45" dirty="0">
                <a:latin typeface="Calibri"/>
                <a:cs typeface="Calibri"/>
              </a:rPr>
              <a:t>e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x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،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0" dirty="0">
                <a:latin typeface="Calibri"/>
                <a:cs typeface="Calibri"/>
              </a:rPr>
              <a:t>g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a </a:t>
            </a:r>
            <a:r xmlns:a="http://schemas.openxmlformats.org/drawingml/2006/main">
              <a:rPr sz="2800" b="1" spc="-45" dirty="0">
                <a:latin typeface="Calibri"/>
                <a:cs typeface="Calibri"/>
              </a:rPr>
              <a:t>s 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t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ric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02866" y="4574235"/>
            <a:ext cx="650620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tabLst>
                <a:tab pos="2931160" algn="l"/>
                <a:tab pos="4205605" algn="l"/>
                <a:tab pos="5306060" algn="l"/>
              </a:tabLst>
              <a:bidi/>
            </a:pPr>
            <a:r xmlns:a="http://schemas.openxmlformats.org/drawingml/2006/main">
              <a:rPr sz="2800" b="1" spc="-15" dirty="0">
                <a:latin typeface="Calibri"/>
                <a:cs typeface="Calibri"/>
              </a:rPr>
              <a:t>الارتجاع المعدي المريئي ،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إصابات الأنف ،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5940" y="2695854"/>
            <a:ext cx="6211570" cy="2842895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xmlns:a="http://schemas.openxmlformats.org/drawingml/2006/main" marL="355600">
              <a:lnSpc>
                <a:spcPct val="100000"/>
              </a:lnSpc>
              <a:spcBef>
                <a:spcPts val="1445"/>
              </a:spcBef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خلال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أنف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في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_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معدة.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355600" indent="-342900">
              <a:lnSpc>
                <a:spcPct val="100000"/>
              </a:lnSpc>
              <a:spcBef>
                <a:spcPts val="134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طموح</a:t>
            </a:r>
            <a:r xmlns:a="http://schemas.openxmlformats.org/drawingml/2006/main">
              <a:rPr sz="2800" b="1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مخاطرة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355600" marR="4641215" indent="-342900">
              <a:lnSpc>
                <a:spcPct val="12000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800" b="1" spc="-65" dirty="0">
                <a:latin typeface="Calibri"/>
                <a:cs typeface="Calibri"/>
              </a:rPr>
              <a:t>ركود </a:t>
            </a:r>
            <a:r xmlns:a="http://schemas.openxmlformats.org/drawingml/2006/main">
              <a:rPr sz="2800" b="1" spc="-30" dirty="0">
                <a:latin typeface="Calibri"/>
                <a:cs typeface="Calibri"/>
              </a:rPr>
              <a:t>_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_ 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_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_ </a:t>
            </a:r>
            <a:r xmlns:a="http://schemas.openxmlformats.org/drawingml/2006/main">
              <a:rPr sz="2800" b="1" spc="-30" dirty="0">
                <a:latin typeface="Calibri"/>
                <a:cs typeface="Calibri"/>
              </a:rPr>
              <a:t>_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_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_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_ </a:t>
            </a:r>
            <a:r xmlns:a="http://schemas.openxmlformats.org/drawingml/2006/main">
              <a:rPr sz="2800" b="1" spc="-30" dirty="0">
                <a:latin typeface="Calibri"/>
                <a:cs typeface="Calibri"/>
              </a:rPr>
              <a:t>_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_ 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_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_ </a:t>
            </a:r>
            <a:r xmlns:a="http://schemas.openxmlformats.org/drawingml/2006/main">
              <a:rPr sz="2800" b="1" spc="-30" dirty="0">
                <a:latin typeface="Calibri"/>
                <a:cs typeface="Calibri"/>
              </a:rPr>
              <a:t>_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_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19273" y="5086858"/>
            <a:ext cx="62890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tabLst>
                <a:tab pos="1261110" algn="l"/>
                <a:tab pos="1807845" algn="l"/>
                <a:tab pos="2748280" algn="l"/>
                <a:tab pos="3477260" algn="l"/>
                <a:tab pos="4449445" algn="l"/>
                <a:tab pos="4987925" algn="l"/>
                <a:tab pos="5716270" algn="l"/>
              </a:tabLst>
              <a:bidi/>
            </a:pPr>
            <a:r xmlns:a="http://schemas.openxmlformats.org/drawingml/2006/main">
              <a:rPr sz="2800" b="1" spc="-5" dirty="0">
                <a:latin typeface="Calibri"/>
                <a:cs typeface="Calibri"/>
              </a:rPr>
              <a:t>غير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قادر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على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ح </a:t>
            </a:r>
            <a:r xmlns:a="http://schemas.openxmlformats.org/drawingml/2006/main">
              <a:rPr sz="2800" b="1" spc="-45" dirty="0">
                <a:latin typeface="Calibri"/>
                <a:cs typeface="Calibri"/>
              </a:rPr>
              <a:t>أ </a:t>
            </a:r>
            <a:r xmlns:a="http://schemas.openxmlformats.org/drawingml/2006/main">
              <a:rPr sz="2800" b="1" spc="-35" dirty="0">
                <a:latin typeface="Calibri"/>
                <a:cs typeface="Calibri"/>
              </a:rPr>
              <a:t>ضد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ه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ر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هو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رأس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س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سرير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78839" y="5512396"/>
            <a:ext cx="7728584" cy="1050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 marR="5080">
              <a:lnSpc>
                <a:spcPct val="120100"/>
              </a:lnSpc>
              <a:spcBef>
                <a:spcPts val="100"/>
              </a:spcBef>
              <a:tabLst>
                <a:tab pos="1487805" algn="l"/>
                <a:tab pos="2646680" algn="l"/>
                <a:tab pos="4094479" algn="l"/>
                <a:tab pos="4779010" algn="l"/>
                <a:tab pos="5488940" algn="l"/>
                <a:tab pos="7290434" algn="l"/>
              </a:tabLst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ه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ه </a:t>
            </a:r>
            <a:r xmlns:a="http://schemas.openxmlformats.org/drawingml/2006/main">
              <a:rPr sz="2800" b="1" spc="-45" dirty="0">
                <a:latin typeface="Calibri"/>
                <a:cs typeface="Calibri"/>
              </a:rPr>
              <a:t>ت </a:t>
            </a:r>
            <a:r xmlns:a="http://schemas.openxmlformats.org/drawingml/2006/main">
              <a:rPr sz="2800" b="1" spc="-30" dirty="0">
                <a:latin typeface="Calibri"/>
                <a:cs typeface="Calibri"/>
              </a:rPr>
              <a:t>أ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ر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ه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د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دوري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ن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جي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5" dirty="0">
                <a:latin typeface="Calibri"/>
                <a:cs typeface="Calibri"/>
              </a:rPr>
              <a:t>f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e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n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g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s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_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_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أ </a:t>
            </a:r>
            <a:r xmlns:a="http://schemas.openxmlformats.org/drawingml/2006/main">
              <a:rPr sz="2800" b="1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ص </a:t>
            </a:r>
            <a:r xmlns:a="http://schemas.openxmlformats.org/drawingml/2006/main"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ه</a:t>
            </a:r>
            <a:r xmlns:a="http://schemas.openxmlformats.org/drawingml/2006/main">
              <a:rPr sz="2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لا</a:t>
            </a:r>
            <a:r xmlns:a="http://schemas.openxmlformats.org/drawingml/2006/main">
              <a:rPr sz="2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كاندي </a:t>
            </a:r>
            <a:r xmlns:a="http://schemas.openxmlformats.org/drawingml/2006/main">
              <a:rPr sz="28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د </a:t>
            </a:r>
            <a:r xmlns:a="http://schemas.openxmlformats.org/drawingml/2006/main">
              <a:rPr sz="2800" b="1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في </a:t>
            </a:r>
            <a:r xmlns:a="http://schemas.openxmlformats.org/drawingml/2006/main">
              <a:rPr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البريد </a:t>
            </a:r>
            <a:r xmlns:a="http://schemas.openxmlformats.org/drawingml/2006/main"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الإلكتروني</a:t>
            </a:r>
            <a:r xmlns:a="http://schemas.openxmlformats.org/drawingml/2006/main">
              <a:rPr sz="2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u="heavy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و </a:t>
            </a:r>
            <a:r xmlns:a="http://schemas.openxmlformats.org/drawingml/2006/main"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أو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أنفي معدي</a:t>
            </a:r>
            <a:r xmlns:a="http://schemas.openxmlformats.org/drawingml/2006/main"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تغذية.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26079" y="426719"/>
            <a:ext cx="3320034" cy="100660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96589" y="530478"/>
            <a:ext cx="27495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3600" dirty="0"/>
              <a:t>نصي </a:t>
            </a:r>
            <a:r xmlns:a="http://schemas.openxmlformats.org/drawingml/2006/main">
              <a:rPr sz="3600" spc="-35" dirty="0"/>
              <a:t>ن </a:t>
            </a:r>
            <a:r xmlns:a="http://schemas.openxmlformats.org/drawingml/2006/main">
              <a:rPr sz="3600" spc="-50" dirty="0"/>
              <a:t>ت </a:t>
            </a:r>
            <a:r xmlns:a="http://schemas.openxmlformats.org/drawingml/2006/main">
              <a:rPr sz="3600" spc="-5" dirty="0"/>
              <a:t>نصي </a:t>
            </a:r>
            <a:r xmlns:a="http://schemas.openxmlformats.org/drawingml/2006/main">
              <a:rPr sz="3600" spc="-35" dirty="0"/>
              <a:t>_ </a:t>
            </a:r>
            <a:r xmlns:a="http://schemas.openxmlformats.org/drawingml/2006/main">
              <a:rPr sz="3600" dirty="0"/>
              <a:t>_</a:t>
            </a:r>
            <a:endParaRPr xmlns:a="http://schemas.openxmlformats.org/drawingml/2006/main" sz="360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ts val="1430"/>
              </a:lnSpc>
              <a:bidi/>
            </a:pPr>
            <a:r xmlns:a="http://schemas.openxmlformats.org/drawingml/2006/main">
              <a:rPr spc="-5" dirty="0"/>
              <a:t>5/5/2023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628393"/>
            <a:ext cx="782574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355600" marR="5080" indent="-3429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800" b="1" spc="-5" dirty="0">
                <a:latin typeface="Calibri"/>
                <a:cs typeface="Calibri"/>
              </a:rPr>
              <a:t>أ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أنفي</a:t>
            </a:r>
            <a:r xmlns:a="http://schemas.openxmlformats.org/drawingml/2006/main">
              <a:rPr sz="2800" b="1" spc="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(غير متاح)</a:t>
            </a:r>
            <a:r xmlns:a="http://schemas.openxmlformats.org/drawingml/2006/main">
              <a:rPr sz="2800" b="1" spc="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أنبوب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اجتاز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خلال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أنف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داخل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العلوي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جزء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صغير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الأمعاء.</a:t>
            </a:r>
            <a:r xmlns:a="http://schemas.openxmlformats.org/drawingml/2006/main">
              <a:rPr sz="2800" b="1" spc="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مريض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مع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أنفي</a:t>
            </a:r>
            <a:r xmlns:a="http://schemas.openxmlformats.org/drawingml/2006/main">
              <a:rPr sz="2800" b="1" spc="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أنبوب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الحد الأدنى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مخاطرة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طموح.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38755" y="426719"/>
            <a:ext cx="4696206" cy="100660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09266" y="530478"/>
            <a:ext cx="41236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3600" spc="-20" dirty="0"/>
              <a:t>متقطع</a:t>
            </a:r>
            <a:r xmlns:a="http://schemas.openxmlformats.org/drawingml/2006/main">
              <a:rPr sz="3600" spc="-70" dirty="0"/>
              <a:t> </a:t>
            </a:r>
            <a:r xmlns:a="http://schemas.openxmlformats.org/drawingml/2006/main">
              <a:rPr sz="3600" spc="-10" dirty="0"/>
              <a:t>الرضعات</a:t>
            </a:r>
            <a:endParaRPr xmlns:a="http://schemas.openxmlformats.org/drawingml/2006/main" sz="3600"/>
          </a:p>
        </p:txBody>
      </p:sp>
      <p:sp>
        <p:nvSpPr>
          <p:cNvPr id="5" name="object 5"/>
          <p:cNvSpPr txBox="1"/>
          <p:nvPr/>
        </p:nvSpPr>
        <p:spPr>
          <a:xfrm>
            <a:off x="402742" y="996166"/>
            <a:ext cx="8282940" cy="5147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355600" marR="5080" indent="-342900">
              <a:lnSpc>
                <a:spcPct val="1500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800" b="1" spc="-20" dirty="0">
                <a:latin typeface="Calibri"/>
                <a:cs typeface="Calibri"/>
              </a:rPr>
              <a:t>متقطع</a:t>
            </a:r>
            <a:r xmlns:a="http://schemas.openxmlformats.org/drawingml/2006/main">
              <a:rPr sz="2800" b="1" spc="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الرضعات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نكون</a:t>
            </a:r>
            <a:r xmlns:a="http://schemas.openxmlformats.org/drawingml/2006/main">
              <a:rPr sz="2800" b="1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منح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محدد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فترات ،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في كثير من الأحيان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مُتَجَانِس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أوقات الوجبات.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إطعامات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متقطعة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يمكن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منح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زيادة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طويل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(على سبيل المثال ،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ساعات)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أو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أقصر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(على سبيل المثال ،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دقائق)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فترة،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حسب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على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عوامل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هذه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مثل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أنبوب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تحديد مستوى،</a:t>
            </a:r>
            <a:r xmlns:a="http://schemas.openxmlformats.org/drawingml/2006/main">
              <a:rPr sz="2800" b="1" spc="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تغذية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مقدار،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رقم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الرضعات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لكل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60" dirty="0">
                <a:latin typeface="Calibri"/>
                <a:cs typeface="Calibri"/>
              </a:rPr>
              <a:t>يوم.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حقنة،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جاذبية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0" dirty="0">
                <a:latin typeface="Calibri"/>
                <a:cs typeface="Calibri"/>
              </a:rPr>
              <a:t>تدفق،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أو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مضخة</a:t>
            </a:r>
            <a:r xmlns:a="http://schemas.openxmlformats.org/drawingml/2006/main">
              <a:rPr sz="2800" b="1" spc="-6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يستخدم.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متى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الرضعات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نكون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بالتناوب</a:t>
            </a:r>
            <a:r xmlns:a="http://schemas.openxmlformats.org/drawingml/2006/main">
              <a:rPr sz="2800" b="1" spc="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مع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nonfeeding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مرات ،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هذه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جدول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يمكن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أيضًا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مُسَمًّى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13242" y="6431381"/>
            <a:ext cx="1962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1200" dirty="0">
                <a:solidFill>
                  <a:srgbClr val="888888"/>
                </a:solidFill>
                <a:latin typeface="Arial MT"/>
                <a:cs typeface="Arial MT"/>
              </a:rPr>
              <a:t>16</a:t>
            </a:r>
            <a:endParaRPr xmlns:a="http://schemas.openxmlformats.org/drawingml/2006/main" sz="12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2063" y="6228994"/>
            <a:ext cx="11626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381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1200" dirty="0">
                <a:solidFill>
                  <a:srgbClr val="888888"/>
                </a:solidFill>
                <a:latin typeface="Arial MT"/>
                <a:cs typeface="Arial MT"/>
              </a:rPr>
              <a:t>5/5 </a:t>
            </a:r>
            <a:r xmlns:a="http://schemas.openxmlformats.org/drawingml/2006/main">
              <a:rPr sz="4200" b="1" spc="-1702" baseline="-15873" dirty="0">
                <a:latin typeface="Calibri"/>
                <a:cs typeface="Calibri"/>
              </a:rPr>
              <a:t>ج </a:t>
            </a:r>
            <a:r xmlns:a="http://schemas.openxmlformats.org/drawingml/2006/main">
              <a:rPr sz="1200" dirty="0">
                <a:solidFill>
                  <a:srgbClr val="888888"/>
                </a:solidFill>
                <a:latin typeface="Arial MT"/>
                <a:cs typeface="Arial MT"/>
              </a:rPr>
              <a:t>/ 2 </a:t>
            </a:r>
            <a:r xmlns:a="http://schemas.openxmlformats.org/drawingml/2006/main">
              <a:rPr sz="1200" spc="-550" dirty="0">
                <a:solidFill>
                  <a:srgbClr val="888888"/>
                </a:solidFill>
                <a:latin typeface="Arial MT"/>
                <a:cs typeface="Arial MT"/>
              </a:rPr>
              <a:t>0 </a:t>
            </a:r>
            <a:r xmlns:a="http://schemas.openxmlformats.org/drawingml/2006/main">
              <a:rPr sz="4200" b="1" spc="-1162" baseline="-15873" dirty="0">
                <a:latin typeface="Calibri"/>
                <a:cs typeface="Calibri"/>
              </a:rPr>
              <a:t>ص </a:t>
            </a:r>
            <a:r xmlns:a="http://schemas.openxmlformats.org/drawingml/2006/main">
              <a:rPr sz="1200" spc="-10" dirty="0">
                <a:solidFill>
                  <a:srgbClr val="888888"/>
                </a:solidFill>
                <a:latin typeface="Arial MT"/>
                <a:cs typeface="Arial MT"/>
              </a:rPr>
              <a:t>2 </a:t>
            </a:r>
            <a:r xmlns:a="http://schemas.openxmlformats.org/drawingml/2006/main">
              <a:rPr sz="1200" spc="-600" dirty="0">
                <a:solidFill>
                  <a:srgbClr val="888888"/>
                </a:solidFill>
                <a:latin typeface="Arial MT"/>
                <a:cs typeface="Arial MT"/>
              </a:rPr>
              <a:t>3 </a:t>
            </a:r>
            <a:r xmlns:a="http://schemas.openxmlformats.org/drawingml/2006/main">
              <a:rPr sz="4200" b="1" spc="-15" baseline="-15873" dirty="0">
                <a:latin typeface="Calibri"/>
                <a:cs typeface="Calibri"/>
              </a:rPr>
              <a:t>قرصة </a:t>
            </a:r>
            <a:endParaRPr xmlns:a="http://schemas.openxmlformats.org/drawingml/2006/main" sz="4200" baseline="-15873">
              <a:latin typeface="Calibri"/>
              <a:cs typeface="Calibri"/>
            </a:endParaRPr>
            <a:r xmlns:a="http://schemas.openxmlformats.org/drawingml/2006/main">
              <a:rPr sz="1200" spc="-40" dirty="0">
                <a:solidFill>
                  <a:srgbClr val="888888"/>
                </a:solidFill>
                <a:latin typeface="Arial MT"/>
                <a:cs typeface="Arial MT"/>
              </a:rPr>
              <a:t>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153915" y="6431381"/>
            <a:ext cx="840105" cy="19749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1200" spc="-5" dirty="0">
              <a:solidFill>
                <a:srgbClr val="888888"/>
              </a:solidFill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 marR="5080" indent="13081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pc="-5" dirty="0"/>
              <a:t>معايير </a:t>
            </a:r>
            <a:r xmlns:a="http://schemas.openxmlformats.org/drawingml/2006/main">
              <a:rPr spc="-45" dirty="0"/>
              <a:t>المراقبة </a:t>
            </a:r>
            <a:r xmlns:a="http://schemas.openxmlformats.org/drawingml/2006/main">
              <a:rPr spc="-15" dirty="0"/>
              <a:t>_</a:t>
            </a:r>
            <a:r xmlns:a="http://schemas.openxmlformats.org/drawingml/2006/main">
              <a:rPr spc="-10" dirty="0"/>
              <a:t> </a:t>
            </a:r>
            <a:r xmlns:a="http://schemas.openxmlformats.org/drawingml/2006/main">
              <a:rPr spc="-5" dirty="0"/>
              <a:t>في </a:t>
            </a:r>
            <a:r xmlns:a="http://schemas.openxmlformats.org/drawingml/2006/main">
              <a:rPr spc="-25" dirty="0"/>
              <a:t>المستشفى</a:t>
            </a:r>
            <a:r xmlns:a="http://schemas.openxmlformats.org/drawingml/2006/main">
              <a:rPr spc="-20" dirty="0"/>
              <a:t> </a:t>
            </a:r>
            <a:r xmlns:a="http://schemas.openxmlformats.org/drawingml/2006/main">
              <a:rPr spc="-65" dirty="0"/>
              <a:t>مرضى</a:t>
            </a:r>
            <a:r xmlns:a="http://schemas.openxmlformats.org/drawingml/2006/main">
              <a:rPr spc="-10" dirty="0"/>
              <a:t> </a:t>
            </a:r>
            <a:r xmlns:a="http://schemas.openxmlformats.org/drawingml/2006/main">
              <a:rPr spc="-15" dirty="0"/>
              <a:t>استقبال </a:t>
            </a:r>
            <a:r xmlns:a="http://schemas.openxmlformats.org/drawingml/2006/main">
              <a:rPr dirty="0"/>
              <a:t>الأمعاء</a:t>
            </a:r>
            <a:r xmlns:a="http://schemas.openxmlformats.org/drawingml/2006/main">
              <a:rPr spc="-10" dirty="0"/>
              <a:t> </a:t>
            </a:r>
            <a:r xmlns:a="http://schemas.openxmlformats.org/drawingml/2006/main">
              <a:rPr dirty="0"/>
              <a:t>تَغذِيَة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ts val="1430"/>
              </a:lnSpc>
              <a:bidi/>
            </a:pPr>
            <a:r xmlns:a="http://schemas.openxmlformats.org/drawingml/2006/main">
              <a:rPr spc="-5" dirty="0"/>
              <a:t>5/5/2023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634007"/>
            <a:ext cx="7550150" cy="335534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xmlns:a="http://schemas.openxmlformats.org/drawingml/2006/main" marL="355600" indent="-342900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يوميًا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وزن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يكشف</a:t>
            </a:r>
            <a:r xmlns:a="http://schemas.openxmlformats.org/drawingml/2006/main">
              <a:rPr sz="2800" b="1" spc="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سائل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التحولات.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355600" indent="-3429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يوميًا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المدخول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انتاج.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355600" marR="5080" indent="-342900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المعدة</a:t>
            </a:r>
            <a:r xmlns:a="http://schemas.openxmlformats.org/drawingml/2006/main">
              <a:rPr sz="2800" b="1" spc="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المخلفات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كل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4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إلى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6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ساعات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حاسم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سوف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مرضى.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يعود</a:t>
            </a:r>
            <a:r xmlns:a="http://schemas.openxmlformats.org/drawingml/2006/main">
              <a:rPr sz="2800" b="1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الجميع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طموح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إفرازات</a:t>
            </a:r>
            <a:r xmlns:a="http://schemas.openxmlformats.org/drawingml/2006/main">
              <a:rPr sz="2800" b="1" spc="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المعدة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بسبب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هم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يحتوي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العناصر الغذائية،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الشوارد،</a:t>
            </a:r>
            <a:r xmlns:a="http://schemas.openxmlformats.org/drawingml/2006/main">
              <a:rPr sz="2800" b="1" spc="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هضمي</a:t>
            </a:r>
            <a:r xmlns:a="http://schemas.openxmlformats.org/drawingml/2006/main">
              <a:rPr sz="2800" b="1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الانزيمات.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355600" indent="-3429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800" b="1" spc="-15" dirty="0">
                <a:latin typeface="Calibri"/>
                <a:cs typeface="Calibri"/>
              </a:rPr>
              <a:t>شخصية</a:t>
            </a:r>
            <a:r xmlns:a="http://schemas.openxmlformats.org/drawingml/2006/main">
              <a:rPr sz="2800" b="1" spc="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تكرار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الأمعاء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حركات.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 marR="5080" indent="13081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pc="-5" dirty="0"/>
              <a:t>معايير </a:t>
            </a:r>
            <a:r xmlns:a="http://schemas.openxmlformats.org/drawingml/2006/main">
              <a:rPr spc="-45" dirty="0"/>
              <a:t>المراقبة </a:t>
            </a:r>
            <a:r xmlns:a="http://schemas.openxmlformats.org/drawingml/2006/main">
              <a:rPr spc="-15" dirty="0"/>
              <a:t>_</a:t>
            </a:r>
            <a:r xmlns:a="http://schemas.openxmlformats.org/drawingml/2006/main">
              <a:rPr spc="-10" dirty="0"/>
              <a:t> </a:t>
            </a:r>
            <a:r xmlns:a="http://schemas.openxmlformats.org/drawingml/2006/main">
              <a:rPr spc="-5" dirty="0"/>
              <a:t>في </a:t>
            </a:r>
            <a:r xmlns:a="http://schemas.openxmlformats.org/drawingml/2006/main">
              <a:rPr spc="-25" dirty="0"/>
              <a:t>المستشفى</a:t>
            </a:r>
            <a:r xmlns:a="http://schemas.openxmlformats.org/drawingml/2006/main">
              <a:rPr spc="-20" dirty="0"/>
              <a:t> </a:t>
            </a:r>
            <a:r xmlns:a="http://schemas.openxmlformats.org/drawingml/2006/main">
              <a:rPr spc="-65" dirty="0"/>
              <a:t>مرضى</a:t>
            </a:r>
            <a:r xmlns:a="http://schemas.openxmlformats.org/drawingml/2006/main">
              <a:rPr spc="-10" dirty="0"/>
              <a:t> </a:t>
            </a:r>
            <a:r xmlns:a="http://schemas.openxmlformats.org/drawingml/2006/main">
              <a:rPr spc="-15" dirty="0"/>
              <a:t>استقبال </a:t>
            </a:r>
            <a:r xmlns:a="http://schemas.openxmlformats.org/drawingml/2006/main">
              <a:rPr dirty="0"/>
              <a:t>الأمعاء</a:t>
            </a:r>
            <a:r xmlns:a="http://schemas.openxmlformats.org/drawingml/2006/main">
              <a:rPr spc="-10" dirty="0"/>
              <a:t> </a:t>
            </a:r>
            <a:r xmlns:a="http://schemas.openxmlformats.org/drawingml/2006/main">
              <a:rPr dirty="0"/>
              <a:t>تَغذِيَة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ts val="1430"/>
              </a:lnSpc>
              <a:bidi/>
            </a:pPr>
            <a:r xmlns:a="http://schemas.openxmlformats.org/drawingml/2006/main">
              <a:rPr spc="-5" dirty="0"/>
              <a:t>5/5/2023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78916" y="1439417"/>
            <a:ext cx="8057515" cy="4122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355600" marR="985519" indent="-3429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800" b="1" spc="-5" dirty="0">
                <a:latin typeface="Calibri"/>
                <a:cs typeface="Calibri"/>
              </a:rPr>
              <a:t>علامات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أعراض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تعصب:</a:t>
            </a:r>
            <a:r xmlns:a="http://schemas.openxmlformats.org/drawingml/2006/main">
              <a:rPr sz="2800" b="1" spc="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القيء</a:t>
            </a:r>
            <a:r xmlns:a="http://schemas.openxmlformats.org/drawingml/2006/main">
              <a:rPr sz="2800" b="1" spc="-6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غثيان،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انتفاخ،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إمساك.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355600" marR="5080" indent="-3429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يوميًا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بالكهرباء</a:t>
            </a:r>
            <a:r xmlns:a="http://schemas.openxmlformats.org/drawingml/2006/main">
              <a:rPr sz="2800" b="1" spc="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المستويات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دم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اليوريا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نتروجين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(كعكة)،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الكرياتينين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حتى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هدف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35" dirty="0">
                <a:latin typeface="Calibri"/>
                <a:cs typeface="Calibri"/>
              </a:rPr>
              <a:t>معدل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حقق؛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بعد ذلك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اثنين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ثلاثة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مرات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لكل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أسبوع.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المعادن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أسبوعي</a:t>
            </a:r>
            <a:r xmlns:a="http://schemas.openxmlformats.org/drawingml/2006/main">
              <a:rPr sz="2800" b="1" spc="-6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تعداد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الدم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يمكن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أمر.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355600" marR="1828164" indent="-3429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خارجي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طول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أنبوب،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للتحقق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_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الإزاحة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355600" indent="-3429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800" b="1" spc="-40" dirty="0">
                <a:latin typeface="Calibri"/>
                <a:cs typeface="Calibri"/>
              </a:rPr>
              <a:t>أنبوب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موقع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عدوى.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42313" y="530478"/>
            <a:ext cx="56572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3600" spc="-15" dirty="0"/>
              <a:t>الجهاز الهضمي</a:t>
            </a:r>
            <a:r xmlns:a="http://schemas.openxmlformats.org/drawingml/2006/main">
              <a:rPr sz="3600" spc="-40" dirty="0"/>
              <a:t> </a:t>
            </a:r>
            <a:r xmlns:a="http://schemas.openxmlformats.org/drawingml/2006/main">
              <a:rPr sz="3600" spc="-10" dirty="0"/>
              <a:t>تعقيد</a:t>
            </a:r>
            <a:endParaRPr xmlns:a="http://schemas.openxmlformats.org/drawingml/2006/main" sz="360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ts val="1430"/>
              </a:lnSpc>
              <a:bidi/>
            </a:pPr>
            <a:r xmlns:a="http://schemas.openxmlformats.org/drawingml/2006/main">
              <a:rPr spc="-5" dirty="0"/>
              <a:t>5/5/2023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120736"/>
            <a:ext cx="5159375" cy="309943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xmlns:a="http://schemas.openxmlformats.org/drawingml/2006/main" marL="355600" indent="-342900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800" b="1" spc="-5" dirty="0">
                <a:latin typeface="Calibri"/>
                <a:cs typeface="Calibri"/>
              </a:rPr>
              <a:t>إسهال.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355600" indent="-3429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800" b="1" spc="-5" dirty="0">
                <a:latin typeface="Calibri"/>
                <a:cs typeface="Calibri"/>
              </a:rPr>
              <a:t>سريع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التسريب / بلعة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الرضعات.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355600" indent="-3429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800" b="1" spc="-15" dirty="0">
                <a:latin typeface="Calibri"/>
                <a:cs typeface="Calibri"/>
              </a:rPr>
              <a:t>الأعلاف </a:t>
            </a:r>
            <a:endParaRPr xmlns:a="http://schemas.openxmlformats.org/drawingml/2006/main" sz="2800">
              <a:latin typeface="Calibri"/>
              <a:cs typeface="Calibri"/>
            </a:endParaRPr>
            <a:r xmlns:a="http://schemas.openxmlformats.org/drawingml/2006/main">
              <a:rPr sz="2800" b="1" spc="-10" dirty="0">
                <a:latin typeface="Calibri"/>
                <a:cs typeface="Calibri"/>
              </a:rPr>
              <a:t>الملوثة بالبكتيريا .</a:t>
            </a:r>
          </a:p>
          <a:p>
            <a:pPr xmlns:a="http://schemas.openxmlformats.org/drawingml/2006/main" marL="355600" indent="-3429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800" b="1" spc="-5" dirty="0">
                <a:latin typeface="Calibri"/>
                <a:cs typeface="Calibri"/>
              </a:rPr>
              <a:t>اللاكتيز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355600" indent="-342900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800" b="1" spc="-15" dirty="0">
                <a:latin typeface="Calibri"/>
                <a:cs typeface="Calibri"/>
              </a:rPr>
              <a:t>الغذائية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355600" indent="-342900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800" b="1" spc="-5" dirty="0">
                <a:latin typeface="Calibri"/>
                <a:cs typeface="Calibri"/>
              </a:rPr>
              <a:t>بارد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معادلة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83540" y="623061"/>
            <a:ext cx="7981950" cy="514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355600" marR="481330" indent="-342900">
              <a:lnSpc>
                <a:spcPct val="99800"/>
              </a:lnSpc>
              <a:spcBef>
                <a:spcPts val="100"/>
              </a:spcBef>
              <a:buFont typeface="Arial MT"/>
              <a:buChar char="•"/>
              <a:tabLst>
                <a:tab pos="443865" algn="l"/>
                <a:tab pos="444500" algn="l"/>
              </a:tabLst>
              <a:bidi/>
            </a:pPr>
            <a:r xmlns:a="http://schemas.openxmlformats.org/drawingml/2006/main">
              <a:rPr dirty="0"/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15٪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60٪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من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المستشفى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مرضى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يملك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سوء التغذية،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أيّ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مرتبط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مع المرض</a:t>
            </a:r>
            <a:r xmlns:a="http://schemas.openxmlformats.org/drawingml/2006/main">
              <a:rPr sz="2800" b="1" spc="-6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معدل الوفيات،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بريد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المنطوق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مضاعفات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زيادة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طول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العلاج في المستشفيات،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أعلى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الرعاىة الصحية</a:t>
            </a:r>
            <a:r xmlns:a="http://schemas.openxmlformats.org/drawingml/2006/main">
              <a:rPr sz="2800" b="1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التكاليف.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355600" marR="5080" indent="-3429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800" b="1" spc="-5" dirty="0">
                <a:latin typeface="Calibri"/>
                <a:cs typeface="Calibri"/>
              </a:rPr>
              <a:t>سوء التغذية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يمكن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يبدأ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القبول بسبب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مزمن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مرض،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يزيد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خلال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العلاج في المستشفيات.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27000" marR="446405" indent="-114300">
              <a:lnSpc>
                <a:spcPts val="4040"/>
              </a:lnSpc>
              <a:spcBef>
                <a:spcPts val="240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800" b="1" spc="-20" dirty="0">
                <a:latin typeface="Calibri"/>
                <a:cs typeface="Calibri"/>
              </a:rPr>
              <a:t>عوامل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يؤثر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شهية</a:t>
            </a:r>
            <a:r xmlns:a="http://schemas.openxmlformats.org/drawingml/2006/main">
              <a:rPr sz="2800" b="1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خلال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العلاج في المستشفيات</a:t>
            </a:r>
            <a:r xmlns:a="http://schemas.openxmlformats.org/drawingml/2006/main">
              <a:rPr sz="2800" b="1" spc="-6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1-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يخاف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498475" lvl="1" indent="-372110">
              <a:lnSpc>
                <a:spcPct val="100000"/>
              </a:lnSpc>
              <a:spcBef>
                <a:spcPts val="420"/>
              </a:spcBef>
              <a:buAutoNum type="arabicPlain" startAt="2"/>
              <a:tabLst>
                <a:tab pos="499109" algn="l"/>
              </a:tabLst>
              <a:bidi/>
            </a:pPr>
            <a:r xmlns:a="http://schemas.openxmlformats.org/drawingml/2006/main">
              <a:rPr sz="2800" b="1" spc="-5" dirty="0">
                <a:latin typeface="Calibri"/>
                <a:cs typeface="Calibri"/>
              </a:rPr>
              <a:t>ألم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498475" lvl="1" indent="-372110">
              <a:lnSpc>
                <a:spcPct val="100000"/>
              </a:lnSpc>
              <a:spcBef>
                <a:spcPts val="675"/>
              </a:spcBef>
              <a:buAutoNum type="arabicPlain" startAt="2"/>
              <a:tabLst>
                <a:tab pos="499109" algn="l"/>
              </a:tabLst>
              <a:bidi/>
            </a:pPr>
            <a:r xmlns:a="http://schemas.openxmlformats.org/drawingml/2006/main">
              <a:rPr sz="2800" b="1" spc="-15" dirty="0">
                <a:latin typeface="Calibri"/>
                <a:cs typeface="Calibri"/>
              </a:rPr>
              <a:t>قلق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2063" y="6404877"/>
            <a:ext cx="68516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38100">
              <a:lnSpc>
                <a:spcPts val="1870"/>
              </a:lnSpc>
              <a:bidi/>
            </a:pPr>
            <a:r xmlns:a="http://schemas.openxmlformats.org/drawingml/2006/main">
              <a:rPr sz="1200" dirty="0">
                <a:solidFill>
                  <a:srgbClr val="888888"/>
                </a:solidFill>
                <a:latin typeface="Arial MT"/>
                <a:cs typeface="Arial MT"/>
              </a:rPr>
              <a:t>52/5/20 </a:t>
            </a:r>
            <a:r xmlns:a="http://schemas.openxmlformats.org/drawingml/2006/main">
              <a:rPr sz="1200" spc="-10" dirty="0">
                <a:solidFill>
                  <a:srgbClr val="888888"/>
                </a:solidFill>
                <a:latin typeface="Arial MT"/>
                <a:cs typeface="Arial MT"/>
              </a:rPr>
              <a:t>2 </a:t>
            </a:r>
            <a:r xmlns:a="http://schemas.openxmlformats.org/drawingml/2006/main">
              <a:rPr sz="1200" dirty="0">
                <a:solidFill>
                  <a:srgbClr val="888888"/>
                </a:solidFill>
                <a:latin typeface="Arial MT"/>
                <a:cs typeface="Arial MT"/>
              </a:rPr>
              <a:t>3</a:t>
            </a:r>
            <a:endParaRPr xmlns:a="http://schemas.openxmlformats.org/drawingml/2006/main"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42313" y="530478"/>
            <a:ext cx="56572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3600" spc="-15" dirty="0"/>
              <a:t>الجهاز الهضمي</a:t>
            </a:r>
            <a:r xmlns:a="http://schemas.openxmlformats.org/drawingml/2006/main">
              <a:rPr sz="3600" spc="-40" dirty="0"/>
              <a:t> </a:t>
            </a:r>
            <a:r xmlns:a="http://schemas.openxmlformats.org/drawingml/2006/main">
              <a:rPr sz="3600" spc="-10" dirty="0"/>
              <a:t>تعقيد</a:t>
            </a:r>
            <a:endParaRPr xmlns:a="http://schemas.openxmlformats.org/drawingml/2006/main" sz="360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ts val="1430"/>
              </a:lnSpc>
              <a:bidi/>
            </a:pPr>
            <a:r xmlns:a="http://schemas.openxmlformats.org/drawingml/2006/main">
              <a:rPr spc="-5" dirty="0"/>
              <a:t>5/5/2023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413242" y="6445846"/>
            <a:ext cx="1962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ts val="1430"/>
              </a:lnSpc>
              <a:bidi/>
            </a:pPr>
            <a:r xmlns:a="http://schemas.openxmlformats.org/drawingml/2006/main">
              <a:rPr sz="1200" dirty="0">
                <a:solidFill>
                  <a:srgbClr val="888888"/>
                </a:solidFill>
                <a:latin typeface="Arial MT"/>
                <a:cs typeface="Arial MT"/>
              </a:rPr>
              <a:t>20</a:t>
            </a:r>
            <a:endParaRPr xmlns:a="http://schemas.openxmlformats.org/drawingml/2006/main" sz="12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0168" y="1338859"/>
            <a:ext cx="8027670" cy="386715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775"/>
              </a:spcBef>
              <a:bidi/>
            </a:pPr>
            <a:r xmlns:a="http://schemas.openxmlformats.org/drawingml/2006/main">
              <a:rPr sz="2800" b="1" spc="-30" dirty="0">
                <a:latin typeface="Calibri"/>
                <a:cs typeface="Calibri"/>
              </a:rPr>
              <a:t>**علاج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354965" marR="393065" indent="-342900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800" b="1" spc="-5" dirty="0">
                <a:latin typeface="Calibri"/>
                <a:cs typeface="Calibri"/>
              </a:rPr>
              <a:t>يٌقيِّم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سائل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توازن</a:t>
            </a:r>
            <a:r xmlns:a="http://schemas.openxmlformats.org/drawingml/2006/main">
              <a:rPr sz="2800" b="1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بالكهرباء</a:t>
            </a:r>
            <a:r xmlns:a="http://schemas.openxmlformats.org/drawingml/2006/main">
              <a:rPr sz="2800" b="1" spc="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المستويات.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تقرير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الموجودات.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355600" indent="-3429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ينفذ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التغييرات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أنبوب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تغذية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معادلة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أو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35" dirty="0">
                <a:latin typeface="Calibri"/>
                <a:cs typeface="Calibri"/>
              </a:rPr>
              <a:t>معدل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2700">
              <a:lnSpc>
                <a:spcPct val="100000"/>
              </a:lnSpc>
              <a:spcBef>
                <a:spcPts val="675"/>
              </a:spcBef>
              <a:bidi/>
            </a:pPr>
            <a:r xmlns:a="http://schemas.openxmlformats.org/drawingml/2006/main">
              <a:rPr sz="2800" b="1" spc="-15" dirty="0">
                <a:latin typeface="Calibri"/>
                <a:cs typeface="Calibri"/>
              </a:rPr>
              <a:t>**وقاية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354965" marR="5080" indent="-342900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800" b="1" spc="-35" dirty="0">
                <a:latin typeface="Calibri"/>
                <a:cs typeface="Calibri"/>
              </a:rPr>
              <a:t>معدل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التقييم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التسريب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درجة حرارة</a:t>
            </a:r>
            <a:r xmlns:a="http://schemas.openxmlformats.org/drawingml/2006/main">
              <a:rPr sz="2800" b="1" spc="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معادلة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يستبدل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معادلة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كل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4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ساعات؛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يتغير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تغذية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الأنبوب</a:t>
            </a:r>
            <a:r xmlns:a="http://schemas.openxmlformats.org/drawingml/2006/main">
              <a:rPr sz="2800" b="1" spc="-6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حاوية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أنابيب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يوميًا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73985" y="102819"/>
            <a:ext cx="48164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3600" spc="-5" dirty="0"/>
              <a:t>ميكانيكي</a:t>
            </a:r>
            <a:r xmlns:a="http://schemas.openxmlformats.org/drawingml/2006/main">
              <a:rPr sz="3600" spc="-50" dirty="0"/>
              <a:t> </a:t>
            </a:r>
            <a:r xmlns:a="http://schemas.openxmlformats.org/drawingml/2006/main">
              <a:rPr sz="3600" spc="-5" dirty="0"/>
              <a:t>تعقيد</a:t>
            </a:r>
            <a:endParaRPr xmlns:a="http://schemas.openxmlformats.org/drawingml/2006/main" sz="360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ts val="1430"/>
              </a:lnSpc>
              <a:bidi/>
            </a:pPr>
            <a:r xmlns:a="http://schemas.openxmlformats.org/drawingml/2006/main">
              <a:rPr spc="-5" dirty="0"/>
              <a:t>5/5/2023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9590" y="544537"/>
            <a:ext cx="7512050" cy="513270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xmlns:a="http://schemas.openxmlformats.org/drawingml/2006/main" marL="553720" indent="-343535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553720" algn="l"/>
                <a:tab pos="554355" algn="l"/>
              </a:tabLst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طموح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التهاب رئوي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553720" indent="-343535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553720" algn="l"/>
                <a:tab pos="554355" algn="l"/>
              </a:tabLst>
              <a:bidi/>
            </a:pPr>
            <a:r xmlns:a="http://schemas.openxmlformats.org/drawingml/2006/main">
              <a:rPr sz="2800" b="1" spc="-40" dirty="0">
                <a:latin typeface="Calibri"/>
                <a:cs typeface="Calibri"/>
              </a:rPr>
              <a:t>أنبوب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الإزاحة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553720" indent="-343535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553720" algn="l"/>
                <a:tab pos="554355" algn="l"/>
              </a:tabLst>
              <a:bidi/>
            </a:pPr>
            <a:r xmlns:a="http://schemas.openxmlformats.org/drawingml/2006/main">
              <a:rPr sz="2800" b="1" spc="-40" dirty="0">
                <a:latin typeface="Calibri"/>
                <a:cs typeface="Calibri"/>
              </a:rPr>
              <a:t>أنبوب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إعاقة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553720" indent="-343535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553720" algn="l"/>
                <a:tab pos="554355" algn="l"/>
              </a:tabLst>
              <a:bidi/>
            </a:pPr>
            <a:r xmlns:a="http://schemas.openxmlformats.org/drawingml/2006/main">
              <a:rPr sz="2800" b="1" spc="-15" dirty="0">
                <a:latin typeface="Calibri"/>
                <a:cs typeface="Calibri"/>
              </a:rPr>
              <a:t>بقايا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553720" indent="-343535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553720" algn="l"/>
                <a:tab pos="554355" algn="l"/>
              </a:tabLst>
              <a:bidi/>
            </a:pPr>
            <a:r xmlns:a="http://schemas.openxmlformats.org/drawingml/2006/main">
              <a:rPr sz="2800" b="1" spc="-5" dirty="0">
                <a:latin typeface="Calibri"/>
                <a:cs typeface="Calibri"/>
              </a:rPr>
              <a:t>البلعوم الأنفي</a:t>
            </a:r>
            <a:r xmlns:a="http://schemas.openxmlformats.org/drawingml/2006/main">
              <a:rPr sz="2800" b="1" spc="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تهيج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450">
              <a:latin typeface="Calibri"/>
              <a:cs typeface="Calibri"/>
            </a:endParaRPr>
          </a:p>
          <a:p>
            <a:pPr xmlns:a="http://schemas.openxmlformats.org/drawingml/2006/main" marL="1989455">
              <a:lnSpc>
                <a:spcPct val="100000"/>
              </a:lnSpc>
              <a:bidi/>
            </a:pPr>
            <a:r xmlns:a="http://schemas.openxmlformats.org/drawingml/2006/main">
              <a:rPr sz="3600" b="1" spc="-10" dirty="0">
                <a:latin typeface="Calibri"/>
                <a:cs typeface="Calibri"/>
              </a:rPr>
              <a:t>الأيض</a:t>
            </a:r>
            <a:r xmlns:a="http://schemas.openxmlformats.org/drawingml/2006/main">
              <a:rPr sz="36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b="1" spc="-10" dirty="0">
                <a:latin typeface="Calibri"/>
                <a:cs typeface="Calibri"/>
              </a:rPr>
              <a:t>تعقيد</a:t>
            </a:r>
            <a:endParaRPr xmlns:a="http://schemas.openxmlformats.org/drawingml/2006/main" sz="3600">
              <a:latin typeface="Calibri"/>
              <a:cs typeface="Calibri"/>
            </a:endParaRPr>
          </a:p>
          <a:p>
            <a:pPr xmlns:a="http://schemas.openxmlformats.org/drawingml/2006/main" marL="355600" indent="-342900">
              <a:lnSpc>
                <a:spcPct val="100000"/>
              </a:lnSpc>
              <a:spcBef>
                <a:spcPts val="74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800" b="1" spc="-15" dirty="0">
                <a:latin typeface="Calibri"/>
                <a:cs typeface="Calibri"/>
              </a:rPr>
              <a:t>ارتفاع السكر في الدم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355600" marR="5080" indent="-3429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800" b="1" spc="-20" dirty="0">
                <a:latin typeface="Calibri"/>
                <a:cs typeface="Calibri"/>
              </a:rPr>
              <a:t>تجفيف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والازوتيميا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_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(مُبَالَغ فيه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اليوريا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في ال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دم)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00883" y="0"/>
            <a:ext cx="4403598" cy="94411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71394" y="40970"/>
            <a:ext cx="38347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3600" spc="-30" dirty="0"/>
              <a:t>بالحقن</a:t>
            </a:r>
            <a:r xmlns:a="http://schemas.openxmlformats.org/drawingml/2006/main">
              <a:rPr sz="3600" spc="-75" dirty="0"/>
              <a:t> </a:t>
            </a:r>
            <a:r xmlns:a="http://schemas.openxmlformats.org/drawingml/2006/main">
              <a:rPr sz="3600" dirty="0"/>
              <a:t>تَغذِيَة</a:t>
            </a:r>
            <a:endParaRPr xmlns:a="http://schemas.openxmlformats.org/drawingml/2006/main" sz="3600"/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535" y="1604772"/>
            <a:ext cx="6901433" cy="100660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05815" y="745058"/>
            <a:ext cx="8072120" cy="5283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379095" marR="369570" indent="-3429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79095" algn="l"/>
                <a:tab pos="379730" algn="l"/>
              </a:tabLst>
              <a:bidi/>
            </a:pPr>
            <a:r xmlns:a="http://schemas.openxmlformats.org/drawingml/2006/main">
              <a:rPr sz="2800" b="1" spc="-30" dirty="0">
                <a:latin typeface="Calibri"/>
                <a:cs typeface="Calibri"/>
              </a:rPr>
              <a:t>بالحقن</a:t>
            </a:r>
            <a:r xmlns:a="http://schemas.openxmlformats.org/drawingml/2006/main">
              <a:rPr sz="2800" b="1" spc="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تَغذِيَة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(PN)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طريقة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توفير</a:t>
            </a:r>
            <a:r xmlns:a="http://schemas.openxmlformats.org/drawingml/2006/main">
              <a:rPr sz="2800" b="1" spc="-6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العناصر الغذائية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جسم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بواسطة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رابعا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طريق.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73660">
              <a:lnSpc>
                <a:spcPct val="100000"/>
              </a:lnSpc>
              <a:spcBef>
                <a:spcPts val="869"/>
              </a:spcBef>
              <a:bidi/>
            </a:pPr>
            <a:r xmlns:a="http://schemas.openxmlformats.org/drawingml/2006/main">
              <a:rPr sz="3600" b="1" spc="-10" dirty="0">
                <a:latin typeface="Calibri"/>
                <a:cs typeface="Calibri"/>
              </a:rPr>
              <a:t>إشارة</a:t>
            </a:r>
            <a:r xmlns:a="http://schemas.openxmlformats.org/drawingml/2006/main">
              <a:rPr sz="36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b="1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6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b="1" spc="-30" dirty="0">
                <a:latin typeface="Calibri"/>
                <a:cs typeface="Calibri"/>
              </a:rPr>
              <a:t>بالحقن</a:t>
            </a:r>
            <a:r xmlns:a="http://schemas.openxmlformats.org/drawingml/2006/main">
              <a:rPr sz="3600" b="1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b="1" dirty="0">
                <a:latin typeface="Calibri"/>
                <a:cs typeface="Calibri"/>
              </a:rPr>
              <a:t>تَغذِيَة</a:t>
            </a:r>
            <a:endParaRPr xmlns:a="http://schemas.openxmlformats.org/drawingml/2006/main" sz="3600">
              <a:latin typeface="Calibri"/>
              <a:cs typeface="Calibri"/>
            </a:endParaRPr>
          </a:p>
          <a:p>
            <a:pPr xmlns:a="http://schemas.openxmlformats.org/drawingml/2006/main" marL="355600" marR="5080" indent="-342900" algn="just">
              <a:lnSpc>
                <a:spcPct val="100000"/>
              </a:lnSpc>
              <a:spcBef>
                <a:spcPts val="1935"/>
              </a:spcBef>
              <a:buFont typeface="Arial MT"/>
              <a:buChar char="•"/>
              <a:tabLst>
                <a:tab pos="355600" algn="l"/>
              </a:tabLst>
              <a:bidi/>
            </a:pPr>
            <a:r xmlns:a="http://schemas.openxmlformats.org/drawingml/2006/main">
              <a:rPr sz="2800" b="1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مرضى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المدخول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غير كافٍ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للصيانة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_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الابتنائية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ولاية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(على سبيل المثال ،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شديد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الحروق،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سوء التغذية،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متلازمة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الأمعاء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القصيرة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،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نقص المناعة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المكتسب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متلازمة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[الإيدز]،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تعفن الدم والسرطان).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355600" marR="5715" indent="-342900" algn="just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5600" algn="l"/>
              </a:tabLst>
              <a:bidi/>
            </a:pPr>
            <a:r xmlns:a="http://schemas.openxmlformats.org/drawingml/2006/main">
              <a:rPr sz="2800" b="1" spc="-5" dirty="0">
                <a:latin typeface="Calibri"/>
                <a:cs typeface="Calibri"/>
              </a:rPr>
              <a:t>قدرة المريض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على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تناول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الطعام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عن طريق الفم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أو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عن طريق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الأنبوب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ضعيف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(على سبيل المثال ،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العلوص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الشللي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،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كرون</a:t>
            </a:r>
            <a:r xmlns:a="http://schemas.openxmlformats.org/drawingml/2006/main">
              <a:rPr sz="2800" b="1" spc="6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مرض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مع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إعاقة،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بعد الإشعاع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التهاب الأمعاء،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شديد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التقيؤ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الحمل</a:t>
            </a:r>
            <a:r xmlns:a="http://schemas.openxmlformats.org/drawingml/2006/main">
              <a:rPr sz="2800" b="1" spc="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حمل).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ts val="1430"/>
              </a:lnSpc>
              <a:bidi/>
            </a:pPr>
            <a:r xmlns:a="http://schemas.openxmlformats.org/drawingml/2006/main">
              <a:rPr spc="-5" dirty="0"/>
              <a:t>5/5/2023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5380" y="426719"/>
            <a:ext cx="6901433" cy="100660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05508" y="530478"/>
            <a:ext cx="63341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3600" spc="-10" dirty="0"/>
              <a:t>إشارة</a:t>
            </a:r>
            <a:r xmlns:a="http://schemas.openxmlformats.org/drawingml/2006/main">
              <a:rPr sz="3600" spc="5" dirty="0"/>
              <a:t> </a:t>
            </a:r>
            <a:r xmlns:a="http://schemas.openxmlformats.org/drawingml/2006/main">
              <a:rPr sz="3600" dirty="0"/>
              <a:t>ل</a:t>
            </a:r>
            <a:r xmlns:a="http://schemas.openxmlformats.org/drawingml/2006/main">
              <a:rPr sz="3600" spc="-15" dirty="0"/>
              <a:t> </a:t>
            </a:r>
            <a:r xmlns:a="http://schemas.openxmlformats.org/drawingml/2006/main">
              <a:rPr sz="3600" spc="-30" dirty="0"/>
              <a:t>بالحقن</a:t>
            </a:r>
            <a:r xmlns:a="http://schemas.openxmlformats.org/drawingml/2006/main">
              <a:rPr sz="3600" spc="-15" dirty="0"/>
              <a:t> </a:t>
            </a:r>
            <a:r xmlns:a="http://schemas.openxmlformats.org/drawingml/2006/main">
              <a:rPr sz="3600" dirty="0"/>
              <a:t>تَغذِيَة</a:t>
            </a:r>
            <a:endParaRPr xmlns:a="http://schemas.openxmlformats.org/drawingml/2006/main" sz="360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ts val="1430"/>
              </a:lnSpc>
              <a:bidi/>
            </a:pPr>
            <a:r xmlns:a="http://schemas.openxmlformats.org/drawingml/2006/main">
              <a:rPr spc="-5" dirty="0"/>
              <a:t>5/5/2023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610994"/>
            <a:ext cx="7727315" cy="3609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355600" marR="989330" indent="-342900" algn="just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5600" algn="l"/>
              </a:tabLst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عدم رغبة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المريض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أو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عدم قدرته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على تناول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العناصر الغذائية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الكافية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(على سبيل المثال ،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فقدان الشهية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العصبي ،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بعد الجراحة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كبير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مرضى).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355600" marR="5080" indent="-342900" algn="just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5600" algn="l"/>
              </a:tabLst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تستبعد الحالة الطبية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الأساسية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أن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تكون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يتغذى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عن طريق الفم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أو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عن طريق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الأنبوب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(على سبيل المثال ،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التهاب البنكرياس الحاد ،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مرتفع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جلدي معوي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ناسور).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355600" marR="67310" indent="-342900" algn="just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5600" algn="l"/>
              </a:tabLst>
              <a:bidi/>
            </a:pPr>
            <a:r xmlns:a="http://schemas.openxmlformats.org/drawingml/2006/main">
              <a:rPr sz="2800" b="1" spc="-5" dirty="0">
                <a:latin typeface="Calibri"/>
                <a:cs typeface="Calibri"/>
              </a:rPr>
              <a:t>الاحتياجات الغذائية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قبل الجراحة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وبعد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الجراحة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نكون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فترة طويلة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(على سبيل المثال ،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شاسِع</a:t>
            </a:r>
            <a:r xmlns:a="http://schemas.openxmlformats.org/drawingml/2006/main">
              <a:rPr sz="2800" b="1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الأمعاء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جراحة).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12620" y="701040"/>
            <a:ext cx="5241798" cy="100660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82114" y="804748"/>
            <a:ext cx="46723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3600" spc="-10" dirty="0"/>
              <a:t>طرق </a:t>
            </a:r>
            <a:endParaRPr xmlns:a="http://schemas.openxmlformats.org/drawingml/2006/main" sz="3600"/>
            <a:r xmlns:a="http://schemas.openxmlformats.org/drawingml/2006/main">
              <a:rPr sz="3600" spc="-15" dirty="0"/>
              <a:t>الإدارة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ts val="1430"/>
              </a:lnSpc>
              <a:bidi/>
            </a:pPr>
            <a:r xmlns:a="http://schemas.openxmlformats.org/drawingml/2006/main">
              <a:rPr spc="-5" dirty="0"/>
              <a:t>5/5/2023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695792"/>
            <a:ext cx="8070850" cy="1904364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xmlns:a="http://schemas.openxmlformats.org/drawingml/2006/main" marL="355600" indent="-342900" algn="just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355600" algn="l"/>
              </a:tabLst>
              <a:bidi/>
            </a:pPr>
            <a:r xmlns:a="http://schemas.openxmlformats.org/drawingml/2006/main">
              <a:rPr sz="2800" b="1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هامشي</a:t>
            </a:r>
            <a:r xmlns:a="http://schemas.openxmlformats.org/drawingml/2006/main">
              <a:rPr sz="2800" b="1" i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طريقة: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355600" marR="5080" indent="-342900" algn="just">
              <a:lnSpc>
                <a:spcPct val="100000"/>
              </a:lnSpc>
              <a:spcBef>
                <a:spcPts val="675"/>
              </a:spcBef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تدار التغذية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الوريدية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المحيطية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(PPN)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من خلال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الوريد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المحيطي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هذا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ممكن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لأن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_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حل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أقل </a:t>
            </a:r>
            <a:r xmlns:a="http://schemas.openxmlformats.org/drawingml/2006/main">
              <a:rPr sz="28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مفرط التوتر</a:t>
            </a:r>
            <a:r xmlns:a="http://schemas.openxmlformats.org/drawingml/2006/main">
              <a:rPr sz="2800" b="1" u="heavy" spc="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من</a:t>
            </a:r>
            <a:r xmlns:a="http://schemas.openxmlformats.org/drawingml/2006/main">
              <a:rPr sz="28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PN</a:t>
            </a:r>
            <a:r xmlns:a="http://schemas.openxmlformats.org/drawingml/2006/main">
              <a:rPr sz="28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الحل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59864" y="772668"/>
            <a:ext cx="5241797" cy="100660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29739" y="876680"/>
            <a:ext cx="46755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3600" spc="-10" dirty="0"/>
              <a:t>إدارة</a:t>
            </a:r>
            <a:r xmlns:a="http://schemas.openxmlformats.org/drawingml/2006/main">
              <a:rPr sz="3600" spc="-75" dirty="0"/>
              <a:t> </a:t>
            </a:r>
            <a:r xmlns:a="http://schemas.openxmlformats.org/drawingml/2006/main">
              <a:rPr sz="3600" spc="-5" dirty="0"/>
              <a:t>طُرق</a:t>
            </a:r>
            <a:endParaRPr xmlns:a="http://schemas.openxmlformats.org/drawingml/2006/main" sz="360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ts val="1430"/>
              </a:lnSpc>
              <a:bidi/>
            </a:pPr>
            <a:r xmlns:a="http://schemas.openxmlformats.org/drawingml/2006/main">
              <a:rPr spc="-5" dirty="0"/>
              <a:t>5/5/2023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58190" y="1926412"/>
            <a:ext cx="8066405" cy="3866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355600" marR="5080" indent="-3429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2800" b="1" spc="-5" dirty="0">
                <a:latin typeface="Calibri"/>
                <a:cs typeface="Calibri"/>
              </a:rPr>
              <a:t>PPN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الصيغ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نكون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لا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غذائيا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مكتمل: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هناك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عادة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أقل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سكر العنب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محتوى.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سكر العنب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تركيزات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أكثر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من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10٪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يجب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لا</a:t>
            </a:r>
            <a:r xmlns:a="http://schemas.openxmlformats.org/drawingml/2006/main">
              <a:rPr sz="28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يكون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تدار</a:t>
            </a:r>
            <a:r xmlns:a="http://schemas.openxmlformats.org/drawingml/2006/main">
              <a:rPr sz="2800" b="1" spc="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خلال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هامشي</a:t>
            </a:r>
            <a:r xmlns:a="http://schemas.openxmlformats.org/drawingml/2006/main">
              <a:rPr sz="2800" b="1" spc="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عروق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لأن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هم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يزعج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البطانية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(الأعمق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الجدران)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عروق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صغيرة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مما تسبب في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المواد الكيميائية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الالتهاب الوريدي.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الدهون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_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تدار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معًا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متعادل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PPN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يحمي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-6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هامشي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الوريد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من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تهيج.</a:t>
            </a:r>
            <a:r xmlns:a="http://schemas.openxmlformats.org/drawingml/2006/main">
              <a:rPr sz="2800" b="1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معتاد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طول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مُعَالَجَة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استخدام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PPN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5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7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أيام.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81300" y="507491"/>
            <a:ext cx="3580638" cy="100660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51175" y="611504"/>
            <a:ext cx="30130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3600" spc="-20" dirty="0"/>
              <a:t>وسط</a:t>
            </a:r>
            <a:r xmlns:a="http://schemas.openxmlformats.org/drawingml/2006/main">
              <a:rPr sz="3600" spc="-60" dirty="0"/>
              <a:t> </a:t>
            </a:r>
            <a:r xmlns:a="http://schemas.openxmlformats.org/drawingml/2006/main">
              <a:rPr sz="3600" spc="-10" dirty="0"/>
              <a:t>طريقة</a:t>
            </a:r>
            <a:endParaRPr xmlns:a="http://schemas.openxmlformats.org/drawingml/2006/main" sz="360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ts val="1430"/>
              </a:lnSpc>
              <a:bidi/>
            </a:pPr>
            <a:r xmlns:a="http://schemas.openxmlformats.org/drawingml/2006/main">
              <a:rPr spc="-5" dirty="0"/>
              <a:t>5/5/2023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96367" y="1639011"/>
            <a:ext cx="8312784" cy="4293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355600" marR="5080" indent="-342900" algn="just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5600" algn="l"/>
              </a:tabLst>
              <a:bidi/>
            </a:pPr>
            <a:r xmlns:a="http://schemas.openxmlformats.org/drawingml/2006/main">
              <a:rPr sz="2800" b="1" spc="-5" dirty="0">
                <a:latin typeface="Calibri"/>
                <a:cs typeface="Calibri"/>
              </a:rPr>
              <a:t>لأن محلول PN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يحتوي على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خمسة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أو ستة أضعاف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المذاب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تركيز</a:t>
            </a:r>
            <a:r xmlns:a="http://schemas.openxmlformats.org/drawingml/2006/main">
              <a:rPr sz="2800" b="1" spc="60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الدم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(و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بذل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تناضحي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ضغط</a:t>
            </a:r>
            <a:r xmlns:a="http://schemas.openxmlformats.org/drawingml/2006/main">
              <a:rPr sz="2800" b="1" spc="6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من حوالي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2000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ملي أسمول / لتر) ،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فهي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ضارة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6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البطانية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هامشي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عروق.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لذلك،</a:t>
            </a:r>
            <a:r xmlns:a="http://schemas.openxmlformats.org/drawingml/2006/main">
              <a:rPr sz="2800" b="1" spc="60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3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6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يمنع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الالتهاب الوريدي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آخر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المضاعفات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الوريدية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_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حلول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نكون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تدار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داخل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الأوعية الدموية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30" dirty="0">
                <a:latin typeface="Calibri"/>
                <a:cs typeface="Calibri"/>
              </a:rPr>
              <a:t>النظام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من خلال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قسطرة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يتم إدخالها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في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تدفق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عالي ،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وعاء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دموي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كبير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(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الوريد تحت الترقوة).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مركزة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حلول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نكون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ثم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جداً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مخفف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بسرعة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متساوي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التوتر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المستويات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بواسطة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دم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هذا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إناء.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62427" y="454151"/>
            <a:ext cx="3580638" cy="100660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33445" y="559053"/>
            <a:ext cx="30130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3600" spc="-20" dirty="0"/>
              <a:t>وسط</a:t>
            </a:r>
            <a:r xmlns:a="http://schemas.openxmlformats.org/drawingml/2006/main">
              <a:rPr sz="3600" spc="-60" dirty="0"/>
              <a:t> </a:t>
            </a:r>
            <a:r xmlns:a="http://schemas.openxmlformats.org/drawingml/2006/main">
              <a:rPr sz="3600" spc="-10" dirty="0"/>
              <a:t>طريقة</a:t>
            </a:r>
            <a:endParaRPr xmlns:a="http://schemas.openxmlformats.org/drawingml/2006/main" sz="360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ts val="1430"/>
              </a:lnSpc>
              <a:bidi/>
            </a:pPr>
            <a:r xmlns:a="http://schemas.openxmlformats.org/drawingml/2006/main">
              <a:rPr spc="-5" dirty="0"/>
              <a:t>5/5/2023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7768" y="1598167"/>
            <a:ext cx="807085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354965" marR="5080" indent="-342900" algn="just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5600" algn="l"/>
              </a:tabLst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متى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واحد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هؤلاء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القسطرة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مدرج ،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القسطرة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يجب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تأكيد وضع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الإكرامية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بواسطة</a:t>
            </a:r>
            <a:r xmlns:a="http://schemas.openxmlformats.org/drawingml/2006/main">
              <a:rPr sz="2800" b="1" spc="6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س-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40" dirty="0">
                <a:latin typeface="Calibri"/>
                <a:cs typeface="Calibri"/>
              </a:rPr>
              <a:t>شعاع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دراسات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قبل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PN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مُعَالَجَة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بدأت.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3016" y="1001725"/>
            <a:ext cx="26968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36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المضاعفات</a:t>
            </a:r>
            <a:endParaRPr xmlns:a="http://schemas.openxmlformats.org/drawingml/2006/main" sz="36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69976" y="2927604"/>
            <a:ext cx="7181850" cy="787400"/>
            <a:chOff x="569976" y="2927604"/>
            <a:chExt cx="7181850" cy="7874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9976" y="2945892"/>
              <a:ext cx="560070" cy="73380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8408" y="2927604"/>
              <a:ext cx="6773418" cy="787146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xmlns:a="http://schemas.openxmlformats.org/drawingml/2006/main" marL="355600" indent="-342900">
              <a:lnSpc>
                <a:spcPct val="100000"/>
              </a:lnSpc>
              <a:spcBef>
                <a:spcPts val="434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pc="-5" dirty="0"/>
              <a:t>استرواح الصدر</a:t>
            </a:r>
          </a:p>
          <a:p>
            <a:pPr xmlns:a="http://schemas.openxmlformats.org/drawingml/2006/main" marL="436245" indent="-424180">
              <a:lnSpc>
                <a:spcPct val="100000"/>
              </a:lnSpc>
              <a:spcBef>
                <a:spcPts val="335"/>
              </a:spcBef>
              <a:buFont typeface="Arial MT"/>
              <a:buChar char="•"/>
              <a:tabLst>
                <a:tab pos="436245" algn="l"/>
                <a:tab pos="436880" algn="l"/>
              </a:tabLst>
              <a:bidi/>
            </a:pPr>
            <a:r xmlns:a="http://schemas.openxmlformats.org/drawingml/2006/main">
              <a:rPr spc="-5" dirty="0"/>
              <a:t>هواء</a:t>
            </a:r>
            <a:r xmlns:a="http://schemas.openxmlformats.org/drawingml/2006/main">
              <a:rPr spc="-25" dirty="0"/>
              <a:t> </a:t>
            </a:r>
            <a:r xmlns:a="http://schemas.openxmlformats.org/drawingml/2006/main">
              <a:rPr spc="-10" dirty="0"/>
              <a:t>الانصمام</a:t>
            </a:r>
          </a:p>
          <a:p>
            <a:pPr xmlns:a="http://schemas.openxmlformats.org/drawingml/2006/main" marL="436245" indent="-424180">
              <a:lnSpc>
                <a:spcPct val="100000"/>
              </a:lnSpc>
              <a:spcBef>
                <a:spcPts val="340"/>
              </a:spcBef>
              <a:buFont typeface="Arial MT"/>
              <a:buChar char="•"/>
              <a:tabLst>
                <a:tab pos="436245" algn="l"/>
                <a:tab pos="436880" algn="l"/>
              </a:tabLst>
              <a:bidi/>
            </a:pPr>
            <a:r xmlns:a="http://schemas.openxmlformats.org/drawingml/2006/main">
              <a:rPr spc="-15" dirty="0"/>
              <a:t>القسطرة </a:t>
            </a:r>
            <a:r xmlns:a="http://schemas.openxmlformats.org/drawingml/2006/main">
              <a:rPr spc="-10" dirty="0"/>
              <a:t>المتخثرة</a:t>
            </a:r>
            <a:r xmlns:a="http://schemas.openxmlformats.org/drawingml/2006/main">
              <a:rPr spc="5" dirty="0"/>
              <a:t> </a:t>
            </a:r>
            <a:r xmlns:a="http://schemas.openxmlformats.org/drawingml/2006/main">
              <a:rPr spc="-5" dirty="0"/>
              <a:t>خط</a:t>
            </a:r>
          </a:p>
          <a:p>
            <a:pPr xmlns:a="http://schemas.openxmlformats.org/drawingml/2006/main" marL="436245" indent="-424180">
              <a:lnSpc>
                <a:spcPct val="100000"/>
              </a:lnSpc>
              <a:spcBef>
                <a:spcPts val="335"/>
              </a:spcBef>
              <a:buFont typeface="Arial MT"/>
              <a:buChar char="•"/>
              <a:tabLst>
                <a:tab pos="436245" algn="l"/>
                <a:tab pos="436880" algn="l"/>
              </a:tabLst>
              <a:bidi/>
            </a:pPr>
            <a:r xmlns:a="http://schemas.openxmlformats.org/drawingml/2006/main">
              <a:rPr i="0" spc="-15" dirty="0">
                <a:latin typeface="Calibri"/>
                <a:cs typeface="Calibri"/>
              </a:rPr>
              <a:t>القسطرة</a:t>
            </a:r>
            <a:r xmlns:a="http://schemas.openxmlformats.org/drawingml/2006/main">
              <a:rPr i="0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i="0" spc="-5" dirty="0">
                <a:latin typeface="Calibri"/>
                <a:cs typeface="Calibri"/>
              </a:rPr>
              <a:t>الإزاحة</a:t>
            </a:r>
            <a:r xmlns:a="http://schemas.openxmlformats.org/drawingml/2006/main">
              <a:rPr i="0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i="0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i="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i="0" spc="-10" dirty="0">
                <a:latin typeface="Calibri"/>
                <a:cs typeface="Calibri"/>
              </a:rPr>
              <a:t>تلوث اشعاعى.</a:t>
            </a:r>
          </a:p>
          <a:p>
            <a:pPr xmlns:a="http://schemas.openxmlformats.org/drawingml/2006/main" marL="355600" indent="-342900">
              <a:lnSpc>
                <a:spcPct val="100000"/>
              </a:lnSpc>
              <a:spcBef>
                <a:spcPts val="33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i="0" spc="-5" dirty="0">
                <a:latin typeface="Calibri"/>
                <a:cs typeface="Calibri"/>
              </a:rPr>
              <a:t>الإنتان</a:t>
            </a:r>
          </a:p>
          <a:p>
            <a:pPr xmlns:a="http://schemas.openxmlformats.org/drawingml/2006/main" marL="355600" indent="-342900">
              <a:lnSpc>
                <a:spcPct val="100000"/>
              </a:lnSpc>
              <a:spcBef>
                <a:spcPts val="340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i="0" spc="-10" dirty="0">
                <a:latin typeface="Calibri"/>
                <a:cs typeface="Calibri"/>
              </a:rPr>
              <a:t>ارتفاع السكر في الدم</a:t>
            </a:r>
          </a:p>
          <a:p>
            <a:pPr xmlns:a="http://schemas.openxmlformats.org/drawingml/2006/main" marL="355600" indent="-342900">
              <a:lnSpc>
                <a:spcPct val="100000"/>
              </a:lnSpc>
              <a:spcBef>
                <a:spcPts val="33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pc="-5" dirty="0"/>
              <a:t>سائل</a:t>
            </a:r>
            <a:r xmlns:a="http://schemas.openxmlformats.org/drawingml/2006/main">
              <a:rPr spc="-20" dirty="0"/>
              <a:t> </a:t>
            </a:r>
            <a:r xmlns:a="http://schemas.openxmlformats.org/drawingml/2006/main">
              <a:rPr spc="-10" dirty="0"/>
              <a:t>الزائد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ts val="1430"/>
              </a:lnSpc>
              <a:bidi/>
            </a:pPr>
            <a:r xmlns:a="http://schemas.openxmlformats.org/drawingml/2006/main">
              <a:rPr spc="-5" dirty="0"/>
              <a:t>5/5/2023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52800" y="426719"/>
            <a:ext cx="2466594" cy="100660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23309" y="530478"/>
            <a:ext cx="18973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3600" spc="-25" dirty="0"/>
              <a:t>شفوي</a:t>
            </a:r>
            <a:r xmlns:a="http://schemas.openxmlformats.org/drawingml/2006/main">
              <a:rPr sz="3600" spc="-70" dirty="0"/>
              <a:t> </a:t>
            </a:r>
            <a:r xmlns:a="http://schemas.openxmlformats.org/drawingml/2006/main">
              <a:rPr sz="3600" spc="-10" dirty="0"/>
              <a:t>الحمية</a:t>
            </a:r>
            <a:endParaRPr xmlns:a="http://schemas.openxmlformats.org/drawingml/2006/main" sz="3600"/>
          </a:p>
        </p:txBody>
      </p:sp>
      <p:sp>
        <p:nvSpPr>
          <p:cNvPr id="6" name="object 6"/>
          <p:cNvSpPr txBox="1"/>
          <p:nvPr/>
        </p:nvSpPr>
        <p:spPr>
          <a:xfrm>
            <a:off x="512063" y="6404877"/>
            <a:ext cx="68516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38100">
              <a:lnSpc>
                <a:spcPts val="1870"/>
              </a:lnSpc>
              <a:bidi/>
            </a:pPr>
            <a:r xmlns:a="http://schemas.openxmlformats.org/drawingml/2006/main">
              <a:rPr sz="1200" dirty="0">
                <a:solidFill>
                  <a:srgbClr val="888888"/>
                </a:solidFill>
                <a:latin typeface="Arial MT"/>
                <a:cs typeface="Arial MT"/>
              </a:rPr>
              <a:t>53/5/20 </a:t>
            </a:r>
            <a:r xmlns:a="http://schemas.openxmlformats.org/drawingml/2006/main">
              <a:rPr sz="1200" spc="-10" dirty="0">
                <a:solidFill>
                  <a:srgbClr val="888888"/>
                </a:solidFill>
                <a:latin typeface="Arial MT"/>
                <a:cs typeface="Arial MT"/>
              </a:rPr>
              <a:t>2 </a:t>
            </a:r>
            <a:r xmlns:a="http://schemas.openxmlformats.org/drawingml/2006/main">
              <a:rPr sz="1200" dirty="0">
                <a:solidFill>
                  <a:srgbClr val="888888"/>
                </a:solidFill>
                <a:latin typeface="Arial MT"/>
                <a:cs typeface="Arial MT"/>
              </a:rPr>
              <a:t>3</a:t>
            </a:r>
            <a:endParaRPr xmlns:a="http://schemas.openxmlformats.org/drawingml/2006/main" sz="12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1140" y="1568323"/>
            <a:ext cx="7009765" cy="348234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xmlns:a="http://schemas.openxmlformats.org/drawingml/2006/main" marL="355600" marR="52069" indent="-342900">
              <a:lnSpc>
                <a:spcPts val="3020"/>
              </a:lnSpc>
              <a:spcBef>
                <a:spcPts val="480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800" b="1" spc="-20" dirty="0">
                <a:latin typeface="Calibri"/>
                <a:cs typeface="Calibri"/>
              </a:rPr>
              <a:t>شفوي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الحميات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نكون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أسهل</a:t>
            </a:r>
            <a:r xmlns:a="http://schemas.openxmlformats.org/drawingml/2006/main">
              <a:rPr sz="2800" b="1" spc="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معظم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يفضل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طريقة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توفير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تَغذِيَة.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 MT"/>
              <a:buChar char="•"/>
            </a:pPr>
            <a:endParaRPr sz="3550">
              <a:latin typeface="Calibri"/>
              <a:cs typeface="Calibri"/>
            </a:endParaRPr>
          </a:p>
          <a:p>
            <a:pPr xmlns:a="http://schemas.openxmlformats.org/drawingml/2006/main" marL="355600" marR="409575" indent="-342900">
              <a:lnSpc>
                <a:spcPts val="3020"/>
              </a:lnSpc>
              <a:spcBef>
                <a:spcPts val="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800" b="1" spc="-20" dirty="0">
                <a:latin typeface="Calibri"/>
                <a:cs typeface="Calibri"/>
              </a:rPr>
              <a:t>شفوي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الحميات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يمكن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مصنفة</a:t>
            </a:r>
            <a:r xmlns:a="http://schemas.openxmlformats.org/drawingml/2006/main">
              <a:rPr sz="2800" b="1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مثل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0" dirty="0">
                <a:latin typeface="Calibri"/>
                <a:cs typeface="Calibri"/>
              </a:rPr>
              <a:t>"عادي،"</a:t>
            </a:r>
            <a:r xmlns:a="http://schemas.openxmlformats.org/drawingml/2006/main">
              <a:rPr sz="2800" b="1" spc="-6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معدل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تناسق،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أو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علاجي.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 MT"/>
              <a:buChar char="•"/>
            </a:pPr>
            <a:endParaRPr sz="3250">
              <a:latin typeface="Calibri"/>
              <a:cs typeface="Calibri"/>
            </a:endParaRPr>
          </a:p>
          <a:p>
            <a:pPr xmlns:a="http://schemas.openxmlformats.org/drawingml/2006/main" marL="355600" indent="-342900">
              <a:lnSpc>
                <a:spcPts val="3190"/>
              </a:lnSpc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في كثير من الأحيان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الحميات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نكون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أمر،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هذه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مثل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355600">
              <a:lnSpc>
                <a:spcPts val="3190"/>
              </a:lnSpc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… .....…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8739" y="701040"/>
            <a:ext cx="6474714" cy="100660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18869" y="804748"/>
            <a:ext cx="59048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3600" dirty="0"/>
              <a:t>طبيعي،</a:t>
            </a:r>
            <a:r xmlns:a="http://schemas.openxmlformats.org/drawingml/2006/main">
              <a:rPr sz="3600" spc="-40" dirty="0"/>
              <a:t> </a:t>
            </a:r>
            <a:r xmlns:a="http://schemas.openxmlformats.org/drawingml/2006/main">
              <a:rPr sz="3600" spc="-10" dirty="0"/>
              <a:t>عادي</a:t>
            </a:r>
            <a:r xmlns:a="http://schemas.openxmlformats.org/drawingml/2006/main">
              <a:rPr sz="3600" spc="-40" dirty="0"/>
              <a:t> </a:t>
            </a:r>
            <a:r xmlns:a="http://schemas.openxmlformats.org/drawingml/2006/main">
              <a:rPr sz="3600" dirty="0"/>
              <a:t>&amp;</a:t>
            </a:r>
            <a:r xmlns:a="http://schemas.openxmlformats.org/drawingml/2006/main">
              <a:rPr sz="3600" spc="-20" dirty="0"/>
              <a:t> </a:t>
            </a:r>
            <a:r xmlns:a="http://schemas.openxmlformats.org/drawingml/2006/main">
              <a:rPr sz="3600" dirty="0"/>
              <a:t>منزل</a:t>
            </a:r>
            <a:r xmlns:a="http://schemas.openxmlformats.org/drawingml/2006/main">
              <a:rPr sz="3600" spc="-20" dirty="0"/>
              <a:t> </a:t>
            </a:r>
            <a:r xmlns:a="http://schemas.openxmlformats.org/drawingml/2006/main">
              <a:rPr sz="3600" spc="-5" dirty="0"/>
              <a:t>الحمية</a:t>
            </a:r>
            <a:endParaRPr xmlns:a="http://schemas.openxmlformats.org/drawingml/2006/main" sz="3600"/>
          </a:p>
        </p:txBody>
      </p:sp>
      <p:sp>
        <p:nvSpPr>
          <p:cNvPr id="6" name="object 6"/>
          <p:cNvSpPr txBox="1"/>
          <p:nvPr/>
        </p:nvSpPr>
        <p:spPr>
          <a:xfrm>
            <a:off x="512063" y="6404877"/>
            <a:ext cx="68516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38100">
              <a:lnSpc>
                <a:spcPts val="1870"/>
              </a:lnSpc>
              <a:bidi/>
            </a:pPr>
            <a:r xmlns:a="http://schemas.openxmlformats.org/drawingml/2006/main">
              <a:rPr sz="1200" dirty="0">
                <a:solidFill>
                  <a:srgbClr val="888888"/>
                </a:solidFill>
                <a:latin typeface="Arial MT"/>
                <a:cs typeface="Arial MT"/>
              </a:rPr>
              <a:t>54/5/20 </a:t>
            </a:r>
            <a:r xmlns:a="http://schemas.openxmlformats.org/drawingml/2006/main">
              <a:rPr sz="1200" spc="-10" dirty="0">
                <a:solidFill>
                  <a:srgbClr val="888888"/>
                </a:solidFill>
                <a:latin typeface="Arial MT"/>
                <a:cs typeface="Arial MT"/>
              </a:rPr>
              <a:t>2 </a:t>
            </a:r>
            <a:r xmlns:a="http://schemas.openxmlformats.org/drawingml/2006/main">
              <a:rPr sz="1200" dirty="0">
                <a:solidFill>
                  <a:srgbClr val="888888"/>
                </a:solidFill>
                <a:latin typeface="Arial MT"/>
                <a:cs typeface="Arial MT"/>
              </a:rPr>
              <a:t>3</a:t>
            </a:r>
            <a:endParaRPr xmlns:a="http://schemas.openxmlformats.org/drawingml/2006/main" sz="12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8267" y="1862968"/>
            <a:ext cx="7785100" cy="3866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355600" marR="231775" indent="-342900">
              <a:lnSpc>
                <a:spcPct val="150000"/>
              </a:lnSpc>
              <a:spcBef>
                <a:spcPts val="9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800" b="1" spc="-15" dirty="0">
                <a:latin typeface="Calibri"/>
                <a:cs typeface="Calibri"/>
              </a:rPr>
              <a:t>عادي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الحميات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نكون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مستخدم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يحقق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أو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الحفاظ على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الأمثل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الغذائية</a:t>
            </a:r>
            <a:r xmlns:a="http://schemas.openxmlformats.org/drawingml/2006/main">
              <a:rPr sz="2800" b="1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حالة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مرضى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من فعل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لا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يملك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تغيير</a:t>
            </a:r>
            <a:r xmlns:a="http://schemas.openxmlformats.org/drawingml/2006/main">
              <a:rPr sz="2800" b="1" spc="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الغذائية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يحتاج.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355600" marR="5080" indent="-342900">
              <a:lnSpc>
                <a:spcPct val="150000"/>
              </a:lnSpc>
              <a:buFont typeface="Arial MT"/>
              <a:buChar char="•"/>
              <a:tabLst>
                <a:tab pos="436245" algn="l"/>
                <a:tab pos="436880" algn="l"/>
              </a:tabLst>
              <a:bidi/>
            </a:pPr>
            <a:r xmlns:a="http://schemas.openxmlformats.org/drawingml/2006/main">
              <a:rPr dirty="0"/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لا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الأطعمة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نكون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مستبعد،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جزء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الأحجام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نكون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لا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محدود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على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عادي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نظام عذائي.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الغذائية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تعتمد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القيمة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على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الفعلية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الأطعمة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اختيار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بواسطة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مريض.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18869" y="530478"/>
            <a:ext cx="59035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3600" dirty="0"/>
              <a:t>طبيعي،</a:t>
            </a:r>
            <a:r xmlns:a="http://schemas.openxmlformats.org/drawingml/2006/main">
              <a:rPr sz="3600" spc="-20" dirty="0"/>
              <a:t> </a:t>
            </a:r>
            <a:r xmlns:a="http://schemas.openxmlformats.org/drawingml/2006/main">
              <a:rPr sz="3600" spc="-15" dirty="0"/>
              <a:t>عادي</a:t>
            </a:r>
            <a:r xmlns:a="http://schemas.openxmlformats.org/drawingml/2006/main">
              <a:rPr sz="3600" spc="-25" dirty="0"/>
              <a:t> </a:t>
            </a:r>
            <a:r xmlns:a="http://schemas.openxmlformats.org/drawingml/2006/main">
              <a:rPr sz="3600" dirty="0"/>
              <a:t>&amp;</a:t>
            </a:r>
            <a:r xmlns:a="http://schemas.openxmlformats.org/drawingml/2006/main">
              <a:rPr sz="3600" spc="-15" dirty="0"/>
              <a:t> </a:t>
            </a:r>
            <a:r xmlns:a="http://schemas.openxmlformats.org/drawingml/2006/main">
              <a:rPr sz="3600" dirty="0"/>
              <a:t>منزل</a:t>
            </a:r>
            <a:r xmlns:a="http://schemas.openxmlformats.org/drawingml/2006/main">
              <a:rPr sz="3600" spc="-20" dirty="0"/>
              <a:t> </a:t>
            </a:r>
            <a:r xmlns:a="http://schemas.openxmlformats.org/drawingml/2006/main">
              <a:rPr sz="3600" spc="-5" dirty="0"/>
              <a:t>الحمية</a:t>
            </a:r>
            <a:endParaRPr xmlns:a="http://schemas.openxmlformats.org/drawingml/2006/main" sz="3600"/>
          </a:p>
        </p:txBody>
      </p:sp>
      <p:sp>
        <p:nvSpPr>
          <p:cNvPr id="5" name="object 5"/>
          <p:cNvSpPr txBox="1"/>
          <p:nvPr/>
        </p:nvSpPr>
        <p:spPr>
          <a:xfrm>
            <a:off x="512063" y="6404877"/>
            <a:ext cx="68516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38100">
              <a:lnSpc>
                <a:spcPts val="1870"/>
              </a:lnSpc>
              <a:bidi/>
            </a:pPr>
            <a:r xmlns:a="http://schemas.openxmlformats.org/drawingml/2006/main">
              <a:rPr sz="1200" dirty="0">
                <a:solidFill>
                  <a:srgbClr val="888888"/>
                </a:solidFill>
                <a:latin typeface="Arial MT"/>
                <a:cs typeface="Arial MT"/>
              </a:rPr>
              <a:t>55/5/20 </a:t>
            </a:r>
            <a:r xmlns:a="http://schemas.openxmlformats.org/drawingml/2006/main">
              <a:rPr sz="1200" spc="-10" dirty="0">
                <a:solidFill>
                  <a:srgbClr val="888888"/>
                </a:solidFill>
                <a:latin typeface="Arial MT"/>
                <a:cs typeface="Arial MT"/>
              </a:rPr>
              <a:t>2 </a:t>
            </a:r>
            <a:r xmlns:a="http://schemas.openxmlformats.org/drawingml/2006/main">
              <a:rPr sz="1200" dirty="0">
                <a:solidFill>
                  <a:srgbClr val="888888"/>
                </a:solidFill>
                <a:latin typeface="Arial MT"/>
                <a:cs typeface="Arial MT"/>
              </a:rPr>
              <a:t>3</a:t>
            </a:r>
            <a:endParaRPr xmlns:a="http://schemas.openxmlformats.org/drawingml/2006/main" sz="12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1140" y="1316253"/>
            <a:ext cx="8220709" cy="3226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355600" marR="5080" indent="-342900">
              <a:lnSpc>
                <a:spcPct val="15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800" b="1" spc="-15" dirty="0">
                <a:latin typeface="Calibri"/>
                <a:cs typeface="Calibri"/>
              </a:rPr>
              <a:t>عادي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الحميات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نكون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معدلة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يقابل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حسب العمر</a:t>
            </a:r>
            <a:r xmlns:a="http://schemas.openxmlformats.org/drawingml/2006/main">
              <a:rPr sz="2800" b="1" spc="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يحتاج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طَوَال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حياة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دورة.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مثال،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عادي</a:t>
            </a:r>
            <a:r xmlns:a="http://schemas.openxmlformats.org/drawingml/2006/main">
              <a:rPr sz="2800" b="1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نظام عذائي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طفل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يختلف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من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واحد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حامل</a:t>
            </a:r>
            <a:r xmlns:a="http://schemas.openxmlformats.org/drawingml/2006/main">
              <a:rPr sz="2800" b="1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امرأة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أو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كبير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مريض.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عادي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الحميات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نكون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أيضًا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تغيير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يقابل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تحديد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نباتي</a:t>
            </a:r>
            <a:r xmlns:a="http://schemas.openxmlformats.org/drawingml/2006/main">
              <a:rPr sz="2800" b="1" spc="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أو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كوشير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الأكل </a:t>
            </a:r>
            <a:r xmlns:a="http://schemas.openxmlformats.org/drawingml/2006/main">
              <a:rPr sz="2800" spc="-15" dirty="0">
                <a:latin typeface="Times New Roman"/>
                <a:cs typeface="Times New Roman"/>
              </a:rPr>
              <a:t>.</a:t>
            </a:r>
            <a:endParaRPr xmlns:a="http://schemas.openxmlformats.org/drawingml/2006/main"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09700" y="662940"/>
            <a:ext cx="5752338" cy="100660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80210" y="766953"/>
            <a:ext cx="51784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3600" spc="-15" dirty="0"/>
              <a:t>التناسق </a:t>
            </a:r>
            <a:r xmlns:a="http://schemas.openxmlformats.org/drawingml/2006/main">
              <a:rPr sz="3600" spc="-5" dirty="0"/>
              <a:t>المعدل</a:t>
            </a:r>
            <a:r xmlns:a="http://schemas.openxmlformats.org/drawingml/2006/main">
              <a:rPr sz="3600" spc="-20" dirty="0"/>
              <a:t> </a:t>
            </a:r>
            <a:r xmlns:a="http://schemas.openxmlformats.org/drawingml/2006/main">
              <a:rPr sz="3600" spc="-10" dirty="0"/>
              <a:t>الحمية</a:t>
            </a:r>
            <a:endParaRPr xmlns:a="http://schemas.openxmlformats.org/drawingml/2006/main" sz="3600"/>
          </a:p>
        </p:txBody>
      </p:sp>
      <p:sp>
        <p:nvSpPr>
          <p:cNvPr id="6" name="object 6"/>
          <p:cNvSpPr txBox="1"/>
          <p:nvPr/>
        </p:nvSpPr>
        <p:spPr>
          <a:xfrm>
            <a:off x="512063" y="6404877"/>
            <a:ext cx="68516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38100">
              <a:lnSpc>
                <a:spcPts val="1870"/>
              </a:lnSpc>
              <a:bidi/>
            </a:pPr>
            <a:r xmlns:a="http://schemas.openxmlformats.org/drawingml/2006/main">
              <a:rPr sz="1200" dirty="0">
                <a:solidFill>
                  <a:srgbClr val="888888"/>
                </a:solidFill>
                <a:latin typeface="Arial MT"/>
                <a:cs typeface="Arial MT"/>
              </a:rPr>
              <a:t>56/5/20 </a:t>
            </a:r>
            <a:r xmlns:a="http://schemas.openxmlformats.org/drawingml/2006/main">
              <a:rPr sz="1200" spc="-10" dirty="0">
                <a:solidFill>
                  <a:srgbClr val="888888"/>
                </a:solidFill>
                <a:latin typeface="Arial MT"/>
                <a:cs typeface="Arial MT"/>
              </a:rPr>
              <a:t>2 </a:t>
            </a:r>
            <a:r xmlns:a="http://schemas.openxmlformats.org/drawingml/2006/main">
              <a:rPr sz="1200" dirty="0">
                <a:solidFill>
                  <a:srgbClr val="888888"/>
                </a:solidFill>
                <a:latin typeface="Arial MT"/>
                <a:cs typeface="Arial MT"/>
              </a:rPr>
              <a:t>3</a:t>
            </a:r>
            <a:endParaRPr xmlns:a="http://schemas.openxmlformats.org/drawingml/2006/main" sz="12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6639" y="1365465"/>
            <a:ext cx="8140065" cy="352679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xmlns:a="http://schemas.openxmlformats.org/drawingml/2006/main" marL="355600" indent="-342900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800" b="1" spc="-5" dirty="0">
                <a:latin typeface="Calibri"/>
                <a:cs typeface="Calibri"/>
              </a:rPr>
              <a:t>يشمل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واضح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سائل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ميكانيكيا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تغيير</a:t>
            </a:r>
            <a:r xmlns:a="http://schemas.openxmlformats.org/drawingml/2006/main">
              <a:rPr sz="2800" b="1" spc="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الحميات.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355600" indent="-3429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800" b="1" i="1" spc="-5" dirty="0">
                <a:latin typeface="Calibri"/>
                <a:cs typeface="Calibri"/>
              </a:rPr>
              <a:t>واضح</a:t>
            </a:r>
            <a:r xmlns:a="http://schemas.openxmlformats.org/drawingml/2006/main">
              <a:rPr sz="2800" b="1" i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i="1" spc="-5" dirty="0">
                <a:latin typeface="Calibri"/>
                <a:cs typeface="Calibri"/>
              </a:rPr>
              <a:t>سائل</a:t>
            </a:r>
            <a:r xmlns:a="http://schemas.openxmlformats.org/drawingml/2006/main">
              <a:rPr sz="2800" b="1" i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i="1" spc="-10" dirty="0">
                <a:latin typeface="Calibri"/>
                <a:cs typeface="Calibri"/>
              </a:rPr>
              <a:t>الحميات</a:t>
            </a:r>
            <a:r xmlns:a="http://schemas.openxmlformats.org/drawingml/2006/main">
              <a:rPr sz="2800" b="1" i="1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يمكن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يستخدم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ل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27000" marR="323850" lvl="1">
              <a:lnSpc>
                <a:spcPct val="100000"/>
              </a:lnSpc>
              <a:spcBef>
                <a:spcPts val="675"/>
              </a:spcBef>
              <a:buAutoNum type="arabicPlain"/>
              <a:tabLst>
                <a:tab pos="499745" algn="l"/>
              </a:tabLst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يحافظ على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ترطيب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خلال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الجهاز الهضمي</a:t>
            </a:r>
            <a:r xmlns:a="http://schemas.openxmlformats.org/drawingml/2006/main">
              <a:rPr sz="2800" b="1" spc="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مرض،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هذه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مثل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غثيان،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القيء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إسهال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499109" lvl="1" indent="-372745">
              <a:lnSpc>
                <a:spcPct val="100000"/>
              </a:lnSpc>
              <a:spcBef>
                <a:spcPts val="675"/>
              </a:spcBef>
              <a:buAutoNum type="arabicPlain"/>
              <a:tabLst>
                <a:tab pos="499745" algn="l"/>
              </a:tabLst>
              <a:bidi/>
            </a:pPr>
            <a:r xmlns:a="http://schemas.openxmlformats.org/drawingml/2006/main">
              <a:rPr sz="2800" b="1" spc="-15" dirty="0">
                <a:latin typeface="Calibri"/>
                <a:cs typeface="Calibri"/>
              </a:rPr>
              <a:t>تحضير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الأمعاء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جراحة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أو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الإجراءات ،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27000" marR="5080" lvl="1">
              <a:lnSpc>
                <a:spcPts val="4040"/>
              </a:lnSpc>
              <a:spcBef>
                <a:spcPts val="85"/>
              </a:spcBef>
              <a:buAutoNum type="arabicPlain"/>
              <a:tabLst>
                <a:tab pos="499745" algn="l"/>
              </a:tabLst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متى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شفوي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المدخول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يستأنف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بعد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فترة طويلة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فترة.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4-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بريد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عملية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05127" y="478536"/>
            <a:ext cx="5752338" cy="100660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75257" y="581609"/>
            <a:ext cx="51803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3600" spc="-5" dirty="0"/>
              <a:t>معدل</a:t>
            </a:r>
            <a:r xmlns:a="http://schemas.openxmlformats.org/drawingml/2006/main">
              <a:rPr sz="3600" spc="10" dirty="0"/>
              <a:t> </a:t>
            </a:r>
            <a:r xmlns:a="http://schemas.openxmlformats.org/drawingml/2006/main">
              <a:rPr sz="3600" spc="-10" dirty="0"/>
              <a:t>حمية </a:t>
            </a:r>
            <a:endParaRPr xmlns:a="http://schemas.openxmlformats.org/drawingml/2006/main" sz="3600"/>
            <a:r xmlns:a="http://schemas.openxmlformats.org/drawingml/2006/main">
              <a:rPr sz="3600" spc="-15" dirty="0"/>
              <a:t>الاتساق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596339"/>
            <a:ext cx="55753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tabLst>
                <a:tab pos="2796540" algn="l"/>
                <a:tab pos="4966335" algn="l"/>
              </a:tabLst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C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l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ea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r</a:t>
            </a:r>
            <a:r xmlns:a="http://schemas.openxmlformats.org/drawingml/2006/main">
              <a:rPr sz="2800" b="1" spc="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l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أنا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qu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i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ds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ممتلىء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أنا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qu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i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d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_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ناعم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14711" y="1596339"/>
            <a:ext cx="16141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2800" b="1" spc="-40" dirty="0">
                <a:latin typeface="Calibri"/>
                <a:cs typeface="Calibri"/>
              </a:rPr>
              <a:t>عادي،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أو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1894992"/>
            <a:ext cx="7735570" cy="190690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xmlns:a="http://schemas.openxmlformats.org/drawingml/2006/main" marL="127000">
              <a:lnSpc>
                <a:spcPct val="100000"/>
              </a:lnSpc>
              <a:spcBef>
                <a:spcPts val="770"/>
              </a:spcBef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علاجي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نظام عذائي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مثل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التسامح.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355600" marR="5080" indent="-342900">
              <a:lnSpc>
                <a:spcPct val="100400"/>
              </a:lnSpc>
              <a:spcBef>
                <a:spcPts val="660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800" b="1" i="1" spc="-10" dirty="0">
                <a:latin typeface="Calibri"/>
                <a:cs typeface="Calibri"/>
              </a:rPr>
              <a:t>ميكانيكيا</a:t>
            </a:r>
            <a:r xmlns:a="http://schemas.openxmlformats.org/drawingml/2006/main">
              <a:rPr sz="2800" b="1" i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i="1" spc="-10" dirty="0">
                <a:latin typeface="Calibri"/>
                <a:cs typeface="Calibri"/>
              </a:rPr>
              <a:t>تغيير</a:t>
            </a:r>
            <a:r xmlns:a="http://schemas.openxmlformats.org/drawingml/2006/main">
              <a:rPr sz="2800" b="1" i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i="1" spc="-10" dirty="0">
                <a:latin typeface="Calibri"/>
                <a:cs typeface="Calibri"/>
              </a:rPr>
              <a:t>الحميات</a:t>
            </a:r>
            <a:r xmlns:a="http://schemas.openxmlformats.org/drawingml/2006/main">
              <a:rPr sz="2800" b="1" i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يحتوي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الأطعمة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الذي - التي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مهروس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،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مفرومة / مطحونة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أو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ناعم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مرضى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من</a:t>
            </a:r>
            <a:r xmlns:a="http://schemas.openxmlformats.org/drawingml/2006/main">
              <a:rPr sz="2800" b="1" spc="-6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يملك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صعوبة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مضغ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أو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البلع 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.</a:t>
            </a:r>
            <a:endParaRPr xmlns:a="http://schemas.openxmlformats.org/drawingml/2006/main" sz="28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578607" y="1761744"/>
            <a:ext cx="559435" cy="216535"/>
            <a:chOff x="2578607" y="1761744"/>
            <a:chExt cx="559435" cy="216535"/>
          </a:xfrm>
        </p:grpSpPr>
        <p:sp>
          <p:nvSpPr>
            <p:cNvPr id="9" name="object 9"/>
            <p:cNvSpPr/>
            <p:nvPr/>
          </p:nvSpPr>
          <p:spPr>
            <a:xfrm>
              <a:off x="2591561" y="1774698"/>
              <a:ext cx="533400" cy="190500"/>
            </a:xfrm>
            <a:custGeom>
              <a:avLst/>
              <a:gdLst/>
              <a:ahLst/>
              <a:cxnLst/>
              <a:rect l="l" t="t" r="r" b="b"/>
              <a:pathLst>
                <a:path w="533400" h="190500">
                  <a:moveTo>
                    <a:pt x="438150" y="0"/>
                  </a:moveTo>
                  <a:lnTo>
                    <a:pt x="438150" y="47625"/>
                  </a:lnTo>
                  <a:lnTo>
                    <a:pt x="0" y="47625"/>
                  </a:lnTo>
                  <a:lnTo>
                    <a:pt x="0" y="142875"/>
                  </a:lnTo>
                  <a:lnTo>
                    <a:pt x="438150" y="142875"/>
                  </a:lnTo>
                  <a:lnTo>
                    <a:pt x="438150" y="190500"/>
                  </a:lnTo>
                  <a:lnTo>
                    <a:pt x="533400" y="95250"/>
                  </a:lnTo>
                  <a:lnTo>
                    <a:pt x="43815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91561" y="1774698"/>
              <a:ext cx="533400" cy="190500"/>
            </a:xfrm>
            <a:custGeom>
              <a:avLst/>
              <a:gdLst/>
              <a:ahLst/>
              <a:cxnLst/>
              <a:rect l="l" t="t" r="r" b="b"/>
              <a:pathLst>
                <a:path w="533400" h="190500">
                  <a:moveTo>
                    <a:pt x="0" y="47625"/>
                  </a:moveTo>
                  <a:lnTo>
                    <a:pt x="438150" y="47625"/>
                  </a:lnTo>
                  <a:lnTo>
                    <a:pt x="438150" y="0"/>
                  </a:lnTo>
                  <a:lnTo>
                    <a:pt x="533400" y="95250"/>
                  </a:lnTo>
                  <a:lnTo>
                    <a:pt x="438150" y="190500"/>
                  </a:lnTo>
                  <a:lnTo>
                    <a:pt x="438150" y="142875"/>
                  </a:lnTo>
                  <a:lnTo>
                    <a:pt x="0" y="142875"/>
                  </a:lnTo>
                  <a:lnTo>
                    <a:pt x="0" y="47625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4835652" y="1789176"/>
            <a:ext cx="559435" cy="216535"/>
            <a:chOff x="4835652" y="1789176"/>
            <a:chExt cx="559435" cy="216535"/>
          </a:xfrm>
        </p:grpSpPr>
        <p:sp>
          <p:nvSpPr>
            <p:cNvPr id="12" name="object 12"/>
            <p:cNvSpPr/>
            <p:nvPr/>
          </p:nvSpPr>
          <p:spPr>
            <a:xfrm>
              <a:off x="4848606" y="1802130"/>
              <a:ext cx="533400" cy="190500"/>
            </a:xfrm>
            <a:custGeom>
              <a:avLst/>
              <a:gdLst/>
              <a:ahLst/>
              <a:cxnLst/>
              <a:rect l="l" t="t" r="r" b="b"/>
              <a:pathLst>
                <a:path w="533400" h="190500">
                  <a:moveTo>
                    <a:pt x="438150" y="0"/>
                  </a:moveTo>
                  <a:lnTo>
                    <a:pt x="438150" y="47625"/>
                  </a:lnTo>
                  <a:lnTo>
                    <a:pt x="0" y="47625"/>
                  </a:lnTo>
                  <a:lnTo>
                    <a:pt x="0" y="142875"/>
                  </a:lnTo>
                  <a:lnTo>
                    <a:pt x="438150" y="142875"/>
                  </a:lnTo>
                  <a:lnTo>
                    <a:pt x="438150" y="190500"/>
                  </a:lnTo>
                  <a:lnTo>
                    <a:pt x="533400" y="95250"/>
                  </a:lnTo>
                  <a:lnTo>
                    <a:pt x="43815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848606" y="1802130"/>
              <a:ext cx="533400" cy="190500"/>
            </a:xfrm>
            <a:custGeom>
              <a:avLst/>
              <a:gdLst/>
              <a:ahLst/>
              <a:cxnLst/>
              <a:rect l="l" t="t" r="r" b="b"/>
              <a:pathLst>
                <a:path w="533400" h="190500">
                  <a:moveTo>
                    <a:pt x="0" y="47625"/>
                  </a:moveTo>
                  <a:lnTo>
                    <a:pt x="438150" y="47625"/>
                  </a:lnTo>
                  <a:lnTo>
                    <a:pt x="438150" y="0"/>
                  </a:lnTo>
                  <a:lnTo>
                    <a:pt x="533400" y="95250"/>
                  </a:lnTo>
                  <a:lnTo>
                    <a:pt x="438150" y="190500"/>
                  </a:lnTo>
                  <a:lnTo>
                    <a:pt x="438150" y="142875"/>
                  </a:lnTo>
                  <a:lnTo>
                    <a:pt x="0" y="142875"/>
                  </a:lnTo>
                  <a:lnTo>
                    <a:pt x="0" y="47625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144767" y="1694688"/>
            <a:ext cx="559435" cy="216535"/>
            <a:chOff x="6144767" y="1694688"/>
            <a:chExt cx="559435" cy="216535"/>
          </a:xfrm>
        </p:grpSpPr>
        <p:sp>
          <p:nvSpPr>
            <p:cNvPr id="15" name="object 15"/>
            <p:cNvSpPr/>
            <p:nvPr/>
          </p:nvSpPr>
          <p:spPr>
            <a:xfrm>
              <a:off x="6157721" y="1707642"/>
              <a:ext cx="533400" cy="190500"/>
            </a:xfrm>
            <a:custGeom>
              <a:avLst/>
              <a:gdLst/>
              <a:ahLst/>
              <a:cxnLst/>
              <a:rect l="l" t="t" r="r" b="b"/>
              <a:pathLst>
                <a:path w="533400" h="190500">
                  <a:moveTo>
                    <a:pt x="438150" y="0"/>
                  </a:moveTo>
                  <a:lnTo>
                    <a:pt x="438150" y="47625"/>
                  </a:lnTo>
                  <a:lnTo>
                    <a:pt x="0" y="47625"/>
                  </a:lnTo>
                  <a:lnTo>
                    <a:pt x="0" y="142875"/>
                  </a:lnTo>
                  <a:lnTo>
                    <a:pt x="438150" y="142875"/>
                  </a:lnTo>
                  <a:lnTo>
                    <a:pt x="438150" y="190500"/>
                  </a:lnTo>
                  <a:lnTo>
                    <a:pt x="533400" y="95250"/>
                  </a:lnTo>
                  <a:lnTo>
                    <a:pt x="43815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157721" y="1707642"/>
              <a:ext cx="533400" cy="190500"/>
            </a:xfrm>
            <a:custGeom>
              <a:avLst/>
              <a:gdLst/>
              <a:ahLst/>
              <a:cxnLst/>
              <a:rect l="l" t="t" r="r" b="b"/>
              <a:pathLst>
                <a:path w="533400" h="190500">
                  <a:moveTo>
                    <a:pt x="0" y="47625"/>
                  </a:moveTo>
                  <a:lnTo>
                    <a:pt x="438150" y="47625"/>
                  </a:lnTo>
                  <a:lnTo>
                    <a:pt x="438150" y="0"/>
                  </a:lnTo>
                  <a:lnTo>
                    <a:pt x="533400" y="95250"/>
                  </a:lnTo>
                  <a:lnTo>
                    <a:pt x="438150" y="190500"/>
                  </a:lnTo>
                  <a:lnTo>
                    <a:pt x="438150" y="142875"/>
                  </a:lnTo>
                  <a:lnTo>
                    <a:pt x="0" y="142875"/>
                  </a:lnTo>
                  <a:lnTo>
                    <a:pt x="0" y="47625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12063" y="6404877"/>
            <a:ext cx="68516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38100">
              <a:lnSpc>
                <a:spcPts val="1870"/>
              </a:lnSpc>
              <a:bidi/>
            </a:pPr>
            <a:r xmlns:a="http://schemas.openxmlformats.org/drawingml/2006/main">
              <a:rPr sz="1200" dirty="0">
                <a:solidFill>
                  <a:srgbClr val="888888"/>
                </a:solidFill>
                <a:latin typeface="Arial MT"/>
                <a:cs typeface="Arial MT"/>
              </a:rPr>
              <a:t>57/5/20 </a:t>
            </a:r>
            <a:r xmlns:a="http://schemas.openxmlformats.org/drawingml/2006/main">
              <a:rPr sz="1200" spc="-10" dirty="0">
                <a:solidFill>
                  <a:srgbClr val="888888"/>
                </a:solidFill>
                <a:latin typeface="Arial MT"/>
                <a:cs typeface="Arial MT"/>
              </a:rPr>
              <a:t>2 </a:t>
            </a:r>
            <a:r xmlns:a="http://schemas.openxmlformats.org/drawingml/2006/main">
              <a:rPr sz="1200" dirty="0">
                <a:solidFill>
                  <a:srgbClr val="888888"/>
                </a:solidFill>
                <a:latin typeface="Arial MT"/>
                <a:cs typeface="Arial MT"/>
              </a:rPr>
              <a:t>3</a:t>
            </a:r>
            <a:endParaRPr xmlns:a="http://schemas.openxmlformats.org/drawingml/2006/main"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19755" y="426719"/>
            <a:ext cx="3934205" cy="100660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90266" y="530478"/>
            <a:ext cx="33655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3600" spc="-10" dirty="0"/>
              <a:t>علاجي</a:t>
            </a:r>
            <a:r xmlns:a="http://schemas.openxmlformats.org/drawingml/2006/main">
              <a:rPr sz="3600" spc="-45" dirty="0"/>
              <a:t> </a:t>
            </a:r>
            <a:r xmlns:a="http://schemas.openxmlformats.org/drawingml/2006/main">
              <a:rPr sz="3600" spc="-10" dirty="0"/>
              <a:t>الحمية</a:t>
            </a:r>
            <a:endParaRPr xmlns:a="http://schemas.openxmlformats.org/drawingml/2006/main" sz="3600"/>
          </a:p>
        </p:txBody>
      </p:sp>
      <p:sp>
        <p:nvSpPr>
          <p:cNvPr id="6" name="object 6"/>
          <p:cNvSpPr txBox="1"/>
          <p:nvPr/>
        </p:nvSpPr>
        <p:spPr>
          <a:xfrm>
            <a:off x="512063" y="6404877"/>
            <a:ext cx="68516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38100">
              <a:lnSpc>
                <a:spcPts val="1870"/>
              </a:lnSpc>
              <a:bidi/>
            </a:pPr>
            <a:r xmlns:a="http://schemas.openxmlformats.org/drawingml/2006/main">
              <a:rPr sz="1200" dirty="0">
                <a:solidFill>
                  <a:srgbClr val="888888"/>
                </a:solidFill>
                <a:latin typeface="Arial MT"/>
                <a:cs typeface="Arial MT"/>
              </a:rPr>
              <a:t>58/5/20 </a:t>
            </a:r>
            <a:r xmlns:a="http://schemas.openxmlformats.org/drawingml/2006/main">
              <a:rPr sz="1200" spc="-10" dirty="0">
                <a:solidFill>
                  <a:srgbClr val="888888"/>
                </a:solidFill>
                <a:latin typeface="Arial MT"/>
                <a:cs typeface="Arial MT"/>
              </a:rPr>
              <a:t>2 </a:t>
            </a:r>
            <a:r xmlns:a="http://schemas.openxmlformats.org/drawingml/2006/main">
              <a:rPr sz="1200" dirty="0">
                <a:solidFill>
                  <a:srgbClr val="888888"/>
                </a:solidFill>
                <a:latin typeface="Arial MT"/>
                <a:cs typeface="Arial MT"/>
              </a:rPr>
              <a:t>3</a:t>
            </a:r>
            <a:endParaRPr xmlns:a="http://schemas.openxmlformats.org/drawingml/2006/main" sz="12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540" y="1458594"/>
            <a:ext cx="7895590" cy="22440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355600" marR="301625" indent="-3429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علاجي</a:t>
            </a:r>
            <a:r xmlns:a="http://schemas.openxmlformats.org/drawingml/2006/main">
              <a:rPr sz="2800" b="1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الحميات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اختلف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من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عادي</a:t>
            </a:r>
            <a:r xmlns:a="http://schemas.openxmlformats.org/drawingml/2006/main">
              <a:rPr sz="2800" b="1" spc="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نظام عذائي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كمية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_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واحد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أو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أكثر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العناصر الغذائية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أو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مكونات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الغذاء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غاية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منع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أو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علاج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مرض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أو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مرض.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355600" indent="-3429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رقم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أو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توقيت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وجبات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يمكن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أيضًا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تغيير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5940" y="1136142"/>
            <a:ext cx="8041640" cy="4293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355600" marR="287020" indent="-3429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الجهاز الهضمي</a:t>
            </a:r>
            <a:r xmlns:a="http://schemas.openxmlformats.org/drawingml/2006/main">
              <a:rPr sz="2800" b="1" spc="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المسالك</a:t>
            </a:r>
            <a:r xmlns:a="http://schemas.openxmlformats.org/drawingml/2006/main">
              <a:rPr sz="2800" b="1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(جي)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معظم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فعال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طريق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يٌطعم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مريض.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355600" marR="508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800" b="1" spc="-5" dirty="0">
                <a:latin typeface="Calibri"/>
                <a:cs typeface="Calibri"/>
              </a:rPr>
              <a:t>لو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مريض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لديه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الأقل</a:t>
            </a:r>
            <a:r xmlns:a="http://schemas.openxmlformats.org/drawingml/2006/main">
              <a:rPr sz="2800" b="1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جزئيا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تسيير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القناة الهضمية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لكن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غير قادر</a:t>
            </a:r>
            <a:r xmlns:a="http://schemas.openxmlformats.org/drawingml/2006/main">
              <a:rPr sz="2800" b="1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يقابل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له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الغذائية</a:t>
            </a:r>
            <a:r xmlns:a="http://schemas.openxmlformats.org/drawingml/2006/main">
              <a:rPr sz="2800" b="1" spc="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يحتاج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عبر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شفوي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(ص)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طريق،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ثم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معوي</a:t>
            </a:r>
            <a:r xmlns:a="http://schemas.openxmlformats.org/drawingml/2006/main">
              <a:rPr sz="2800" b="1" spc="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تَغذِيَة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مُعَالَجَة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عبر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الأنبوب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تغذية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يجب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يعتبر.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355600" marR="253365" indent="-3429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800" b="1" spc="-20" dirty="0">
                <a:latin typeface="Calibri"/>
                <a:cs typeface="Calibri"/>
              </a:rPr>
              <a:t>معوي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تَغذِيَة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(بالإنكليزية)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يروّج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معتاد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فسيولوجي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نزاهة</a:t>
            </a:r>
            <a:r xmlns:a="http://schemas.openxmlformats.org/drawingml/2006/main">
              <a:rPr sz="2800" b="1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GI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المسالك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لديه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أقل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مخاطرة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6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ضرر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(خط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الالتهابات،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تعفن الدم)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أكثر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اقتصادية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من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بالحقن</a:t>
            </a:r>
            <a:r xmlns:a="http://schemas.openxmlformats.org/drawingml/2006/main">
              <a:rPr sz="2800" b="1" spc="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تَغذِيَة.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ts val="1430"/>
              </a:lnSpc>
              <a:bidi/>
            </a:pPr>
            <a:r xmlns:a="http://schemas.openxmlformats.org/drawingml/2006/main">
              <a:rPr spc="-5" dirty="0"/>
              <a:t>5/5/2023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498585" y="6445846"/>
            <a:ext cx="110489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ts val="1430"/>
              </a:lnSpc>
              <a:bidi/>
            </a:pPr>
            <a:r xmlns:a="http://schemas.openxmlformats.org/drawingml/2006/main">
              <a:rPr sz="1200" dirty="0">
                <a:solidFill>
                  <a:srgbClr val="888888"/>
                </a:solidFill>
                <a:latin typeface="Arial MT"/>
                <a:cs typeface="Arial MT"/>
              </a:rPr>
              <a:t>9</a:t>
            </a:r>
            <a:endParaRPr xmlns:a="http://schemas.openxmlformats.org/drawingml/2006/main"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lides>28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Unit 14 Feeding Patients Hospital Food and  Enteral and Parenteral Nutrition</vt:lpstr>
      <vt:lpstr>PowerPoint Presentation</vt:lpstr>
      <vt:lpstr>Oral Diets</vt:lpstr>
      <vt:lpstr>Normal, Regular &amp; House Diets</vt:lpstr>
      <vt:lpstr>Normal, Regular &amp; House Diets</vt:lpstr>
      <vt:lpstr>Modified Consistency Diets</vt:lpstr>
      <vt:lpstr>Modified Consistency Diets</vt:lpstr>
      <vt:lpstr>Therapeutic Diets</vt:lpstr>
      <vt:lpstr>PowerPoint Presentation</vt:lpstr>
      <vt:lpstr>Enteral Nutrition</vt:lpstr>
      <vt:lpstr>Enteral Nutrition</vt:lpstr>
      <vt:lpstr>INDICATIONS FOR INITIATION OF  ENTERAL NUTRITION</vt:lpstr>
      <vt:lpstr>PowerPoint Presentation</vt:lpstr>
      <vt:lpstr>Short-Term Nutritional Support</vt:lpstr>
      <vt:lpstr>Nasointestinal</vt:lpstr>
      <vt:lpstr>Intermittent Feedings</vt:lpstr>
      <vt:lpstr>CRITERIA TO MONITOR IN HOSPITALIZED  PATIENTS RECEIVING ENTERAL NUTRITION</vt:lpstr>
      <vt:lpstr>CRITERIA TO MONITOR IN HOSPITALIZED  PATIENTS RECEIVING ENTERAL NUTRITION</vt:lpstr>
      <vt:lpstr>Gastrointestinal Complication</vt:lpstr>
      <vt:lpstr>Gastrointestinal Complication</vt:lpstr>
      <vt:lpstr>Mechanical Complication</vt:lpstr>
      <vt:lpstr>Parenteral Nutrition</vt:lpstr>
      <vt:lpstr>Indication of Parenteral Nutrition</vt:lpstr>
      <vt:lpstr>Administration Methods</vt:lpstr>
      <vt:lpstr>Administration Methods</vt:lpstr>
      <vt:lpstr>Central Method</vt:lpstr>
      <vt:lpstr>Central Method</vt:lpstr>
      <vt:lpstr>Complications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</dc:creator>
  <cp:revision>7</cp:revision>
  <dcterms:created xsi:type="dcterms:W3CDTF">2023-05-22T19:41:03Z</dcterms:created>
  <dcterms:modified xsi:type="dcterms:W3CDTF">2023-05-22T19:48:43Z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2023-05-05T00:00:00Z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2023-05-22T00:00:00Z</vt:filetime>
  </property>
</Properties>
</file>