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9144000" cy="6858000"/>
  <p:defaultTextStyle>
    <a:defPPr>
      <a:defRPr lang="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BC141A-B9D0-DC6B-BC34-9B36F1A7DBCF}" v="37" dt="2023-05-22T19:54:50.37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D</a:t>
            </a:r>
            <a:r>
              <a:rPr spc="-65" dirty="0"/>
              <a:t>r</a:t>
            </a:r>
            <a:r>
              <a:rPr dirty="0"/>
              <a:t>. 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1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D</a:t>
            </a:r>
            <a:r>
              <a:rPr spc="-65" dirty="0"/>
              <a:t>r</a:t>
            </a:r>
            <a:r>
              <a:rPr dirty="0"/>
              <a:t>. 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1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D</a:t>
            </a:r>
            <a:r>
              <a:rPr spc="-65" dirty="0"/>
              <a:t>r</a:t>
            </a:r>
            <a:r>
              <a:rPr dirty="0"/>
              <a:t>. Malakeh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1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D</a:t>
            </a:r>
            <a:r>
              <a:rPr spc="-65" dirty="0"/>
              <a:t>r</a:t>
            </a:r>
            <a:r>
              <a:rPr dirty="0"/>
              <a:t>. Malakeh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1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D</a:t>
            </a:r>
            <a:r>
              <a:rPr spc="-65" dirty="0"/>
              <a:t>r</a:t>
            </a:r>
            <a:r>
              <a:rPr dirty="0"/>
              <a:t>. Malakeh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1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286512" cy="53340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13004" y="135636"/>
            <a:ext cx="8730996" cy="274320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409956" y="0"/>
            <a:ext cx="277495" cy="271780"/>
          </a:xfrm>
          <a:custGeom>
            <a:avLst/>
            <a:gdLst/>
            <a:ahLst/>
            <a:cxnLst/>
            <a:rect l="l" t="t" r="r" b="b"/>
            <a:pathLst>
              <a:path w="277495" h="271780">
                <a:moveTo>
                  <a:pt x="137160" y="135648"/>
                </a:moveTo>
                <a:lnTo>
                  <a:pt x="0" y="135648"/>
                </a:lnTo>
                <a:lnTo>
                  <a:pt x="0" y="271272"/>
                </a:lnTo>
                <a:lnTo>
                  <a:pt x="137160" y="271272"/>
                </a:lnTo>
                <a:lnTo>
                  <a:pt x="137160" y="135648"/>
                </a:lnTo>
                <a:close/>
              </a:path>
              <a:path w="277495" h="271780">
                <a:moveTo>
                  <a:pt x="277368" y="0"/>
                </a:moveTo>
                <a:lnTo>
                  <a:pt x="137160" y="0"/>
                </a:lnTo>
                <a:lnTo>
                  <a:pt x="137160" y="135648"/>
                </a:lnTo>
                <a:lnTo>
                  <a:pt x="277368" y="135648"/>
                </a:lnTo>
                <a:lnTo>
                  <a:pt x="277368" y="0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547115" y="135636"/>
            <a:ext cx="140335" cy="140335"/>
          </a:xfrm>
          <a:custGeom>
            <a:avLst/>
            <a:gdLst/>
            <a:ahLst/>
            <a:cxnLst/>
            <a:rect l="l" t="t" r="r" b="b"/>
            <a:pathLst>
              <a:path w="140334" h="140335">
                <a:moveTo>
                  <a:pt x="140208" y="0"/>
                </a:moveTo>
                <a:lnTo>
                  <a:pt x="0" y="0"/>
                </a:lnTo>
                <a:lnTo>
                  <a:pt x="0" y="140207"/>
                </a:lnTo>
                <a:lnTo>
                  <a:pt x="140208" y="140207"/>
                </a:lnTo>
                <a:lnTo>
                  <a:pt x="140208" y="0"/>
                </a:lnTo>
                <a:close/>
              </a:path>
            </a:pathLst>
          </a:custGeom>
          <a:solidFill>
            <a:srgbClr val="99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74319" y="274320"/>
            <a:ext cx="137160" cy="135890"/>
          </a:xfrm>
          <a:custGeom>
            <a:avLst/>
            <a:gdLst/>
            <a:ahLst/>
            <a:cxnLst/>
            <a:rect l="l" t="t" r="r" b="b"/>
            <a:pathLst>
              <a:path w="137159" h="135890">
                <a:moveTo>
                  <a:pt x="0" y="135635"/>
                </a:moveTo>
                <a:lnTo>
                  <a:pt x="137160" y="135635"/>
                </a:lnTo>
                <a:lnTo>
                  <a:pt x="137160" y="0"/>
                </a:lnTo>
                <a:lnTo>
                  <a:pt x="0" y="0"/>
                </a:lnTo>
                <a:lnTo>
                  <a:pt x="0" y="135635"/>
                </a:lnTo>
                <a:close/>
              </a:path>
            </a:pathLst>
          </a:custGeom>
          <a:solidFill>
            <a:srgbClr val="CCCCE6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131063" y="137160"/>
            <a:ext cx="142240" cy="137160"/>
          </a:xfrm>
          <a:custGeom>
            <a:avLst/>
            <a:gdLst/>
            <a:ahLst/>
            <a:cxnLst/>
            <a:rect l="l" t="t" r="r" b="b"/>
            <a:pathLst>
              <a:path w="142240" h="137160">
                <a:moveTo>
                  <a:pt x="141732" y="0"/>
                </a:moveTo>
                <a:lnTo>
                  <a:pt x="0" y="0"/>
                </a:lnTo>
                <a:lnTo>
                  <a:pt x="0" y="137159"/>
                </a:lnTo>
                <a:lnTo>
                  <a:pt x="141732" y="137159"/>
                </a:lnTo>
                <a:lnTo>
                  <a:pt x="141732" y="0"/>
                </a:lnTo>
                <a:close/>
              </a:path>
            </a:pathLst>
          </a:custGeom>
          <a:solidFill>
            <a:srgbClr val="00007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274320" y="271271"/>
            <a:ext cx="273050" cy="274320"/>
          </a:xfrm>
          <a:custGeom>
            <a:avLst/>
            <a:gdLst/>
            <a:ahLst/>
            <a:cxnLst/>
            <a:rect l="l" t="t" r="r" b="b"/>
            <a:pathLst>
              <a:path w="273050" h="274320">
                <a:moveTo>
                  <a:pt x="272796" y="0"/>
                </a:moveTo>
                <a:lnTo>
                  <a:pt x="135636" y="0"/>
                </a:lnTo>
                <a:lnTo>
                  <a:pt x="135636" y="138684"/>
                </a:lnTo>
                <a:lnTo>
                  <a:pt x="0" y="138684"/>
                </a:lnTo>
                <a:lnTo>
                  <a:pt x="0" y="274320"/>
                </a:lnTo>
                <a:lnTo>
                  <a:pt x="137160" y="274320"/>
                </a:lnTo>
                <a:lnTo>
                  <a:pt x="137160" y="138684"/>
                </a:lnTo>
                <a:lnTo>
                  <a:pt x="272796" y="138684"/>
                </a:lnTo>
                <a:lnTo>
                  <a:pt x="272796" y="0"/>
                </a:lnTo>
                <a:close/>
              </a:path>
            </a:pathLst>
          </a:custGeom>
          <a:solidFill>
            <a:srgbClr val="9999C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847976" y="758393"/>
            <a:ext cx="5448046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5940" y="2111755"/>
            <a:ext cx="8024495" cy="38665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52138" y="6475412"/>
            <a:ext cx="840104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spc="-5" dirty="0"/>
              <a:t>D</a:t>
            </a:r>
            <a:r>
              <a:rPr spc="-65" dirty="0"/>
              <a:t>r</a:t>
            </a:r>
            <a:r>
              <a:rPr dirty="0"/>
              <a:t>. Malakeh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411718" y="6470840"/>
            <a:ext cx="221615" cy="196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430"/>
              </a:lnSpc>
            </a:pPr>
            <a:r>
              <a:rPr dirty="0"/>
              <a:t>1</a:t>
            </a:r>
            <a:fld id="{81D60167-4931-47E6-BA6A-407CBD079E47}" type="slidenum">
              <a:rPr dirty="0"/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ft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7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3505200" cy="68580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1716023" y="1690116"/>
              <a:ext cx="7428230" cy="2534920"/>
            </a:xfrm>
            <a:custGeom>
              <a:avLst/>
              <a:gdLst/>
              <a:ahLst/>
              <a:cxnLst/>
              <a:rect l="l" t="t" r="r" b="b"/>
              <a:pathLst>
                <a:path w="7428230" h="2534920">
                  <a:moveTo>
                    <a:pt x="7427976" y="0"/>
                  </a:moveTo>
                  <a:lnTo>
                    <a:pt x="0" y="0"/>
                  </a:lnTo>
                  <a:lnTo>
                    <a:pt x="0" y="2534412"/>
                  </a:lnTo>
                  <a:lnTo>
                    <a:pt x="7427976" y="2534412"/>
                  </a:lnTo>
                  <a:lnTo>
                    <a:pt x="7427976" y="0"/>
                  </a:lnTo>
                  <a:close/>
                </a:path>
              </a:pathLst>
            </a:custGeom>
            <a:solidFill>
              <a:srgbClr val="0000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73023" y="3592067"/>
              <a:ext cx="568960" cy="632460"/>
            </a:xfrm>
            <a:custGeom>
              <a:avLst/>
              <a:gdLst/>
              <a:ahLst/>
              <a:cxnLst/>
              <a:rect l="l" t="t" r="r" b="b"/>
              <a:pathLst>
                <a:path w="568960" h="632460">
                  <a:moveTo>
                    <a:pt x="0" y="632460"/>
                  </a:moveTo>
                  <a:lnTo>
                    <a:pt x="568452" y="632460"/>
                  </a:lnTo>
                  <a:lnTo>
                    <a:pt x="568452" y="0"/>
                  </a:lnTo>
                  <a:lnTo>
                    <a:pt x="0" y="0"/>
                  </a:lnTo>
                  <a:lnTo>
                    <a:pt x="0" y="632460"/>
                  </a:lnTo>
                  <a:close/>
                </a:path>
              </a:pathLst>
            </a:custGeom>
            <a:solidFill>
              <a:srgbClr val="99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16024" y="1066799"/>
              <a:ext cx="1150620" cy="1257300"/>
            </a:xfrm>
            <a:custGeom>
              <a:avLst/>
              <a:gdLst/>
              <a:ahLst/>
              <a:cxnLst/>
              <a:rect l="l" t="t" r="r" b="b"/>
              <a:pathLst>
                <a:path w="1150620" h="1257300">
                  <a:moveTo>
                    <a:pt x="565404" y="623328"/>
                  </a:moveTo>
                  <a:lnTo>
                    <a:pt x="0" y="623328"/>
                  </a:lnTo>
                  <a:lnTo>
                    <a:pt x="0" y="1257300"/>
                  </a:lnTo>
                  <a:lnTo>
                    <a:pt x="565404" y="1257300"/>
                  </a:lnTo>
                  <a:lnTo>
                    <a:pt x="565404" y="623328"/>
                  </a:lnTo>
                  <a:close/>
                </a:path>
                <a:path w="1150620" h="1257300">
                  <a:moveTo>
                    <a:pt x="1150607" y="0"/>
                  </a:moveTo>
                  <a:lnTo>
                    <a:pt x="565404" y="0"/>
                  </a:lnTo>
                  <a:lnTo>
                    <a:pt x="565404" y="623328"/>
                  </a:lnTo>
                  <a:lnTo>
                    <a:pt x="1150607" y="623328"/>
                  </a:lnTo>
                  <a:lnTo>
                    <a:pt x="1150607" y="0"/>
                  </a:lnTo>
                  <a:close/>
                </a:path>
              </a:pathLst>
            </a:custGeom>
            <a:solidFill>
              <a:srgbClr val="CCCC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141475" y="3592067"/>
              <a:ext cx="584200" cy="632460"/>
            </a:xfrm>
            <a:custGeom>
              <a:avLst/>
              <a:gdLst/>
              <a:ahLst/>
              <a:cxnLst/>
              <a:rect l="l" t="t" r="r" b="b"/>
              <a:pathLst>
                <a:path w="584200" h="632460">
                  <a:moveTo>
                    <a:pt x="0" y="632460"/>
                  </a:moveTo>
                  <a:lnTo>
                    <a:pt x="583692" y="632460"/>
                  </a:lnTo>
                  <a:lnTo>
                    <a:pt x="583692" y="0"/>
                  </a:lnTo>
                  <a:lnTo>
                    <a:pt x="0" y="0"/>
                  </a:lnTo>
                  <a:lnTo>
                    <a:pt x="0" y="632460"/>
                  </a:lnTo>
                  <a:close/>
                </a:path>
              </a:pathLst>
            </a:custGeom>
            <a:solidFill>
              <a:srgbClr val="0000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2281427" y="1690116"/>
              <a:ext cx="585470" cy="643255"/>
            </a:xfrm>
            <a:custGeom>
              <a:avLst/>
              <a:gdLst/>
              <a:ahLst/>
              <a:cxnLst/>
              <a:rect l="l" t="t" r="r" b="b"/>
              <a:pathLst>
                <a:path w="585469" h="643255">
                  <a:moveTo>
                    <a:pt x="585215" y="0"/>
                  </a:moveTo>
                  <a:lnTo>
                    <a:pt x="0" y="0"/>
                  </a:lnTo>
                  <a:lnTo>
                    <a:pt x="0" y="643127"/>
                  </a:lnTo>
                  <a:lnTo>
                    <a:pt x="585215" y="643127"/>
                  </a:lnTo>
                  <a:lnTo>
                    <a:pt x="585215" y="0"/>
                  </a:lnTo>
                  <a:close/>
                </a:path>
              </a:pathLst>
            </a:custGeom>
            <a:solidFill>
              <a:srgbClr val="99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141475" y="2324100"/>
              <a:ext cx="574675" cy="623570"/>
            </a:xfrm>
            <a:custGeom>
              <a:avLst/>
              <a:gdLst/>
              <a:ahLst/>
              <a:cxnLst/>
              <a:rect l="l" t="t" r="r" b="b"/>
              <a:pathLst>
                <a:path w="574675" h="623569">
                  <a:moveTo>
                    <a:pt x="0" y="623315"/>
                  </a:moveTo>
                  <a:lnTo>
                    <a:pt x="574548" y="623315"/>
                  </a:lnTo>
                  <a:lnTo>
                    <a:pt x="574548" y="0"/>
                  </a:lnTo>
                  <a:lnTo>
                    <a:pt x="0" y="0"/>
                  </a:lnTo>
                  <a:lnTo>
                    <a:pt x="0" y="623315"/>
                  </a:lnTo>
                  <a:close/>
                </a:path>
              </a:pathLst>
            </a:custGeom>
            <a:solidFill>
              <a:srgbClr val="CCCC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0" y="2324100"/>
              <a:ext cx="582295" cy="634365"/>
            </a:xfrm>
            <a:custGeom>
              <a:avLst/>
              <a:gdLst/>
              <a:ahLst/>
              <a:cxnLst/>
              <a:rect l="l" t="t" r="r" b="b"/>
              <a:pathLst>
                <a:path w="582295" h="634364">
                  <a:moveTo>
                    <a:pt x="582168" y="0"/>
                  </a:moveTo>
                  <a:lnTo>
                    <a:pt x="0" y="0"/>
                  </a:lnTo>
                  <a:lnTo>
                    <a:pt x="0" y="633984"/>
                  </a:lnTo>
                  <a:lnTo>
                    <a:pt x="582168" y="633984"/>
                  </a:lnTo>
                  <a:lnTo>
                    <a:pt x="582168" y="0"/>
                  </a:lnTo>
                  <a:close/>
                </a:path>
              </a:pathLst>
            </a:custGeom>
            <a:solidFill>
              <a:srgbClr val="0000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716023" y="2324100"/>
              <a:ext cx="574675" cy="634365"/>
            </a:xfrm>
            <a:custGeom>
              <a:avLst/>
              <a:gdLst/>
              <a:ahLst/>
              <a:cxnLst/>
              <a:rect l="l" t="t" r="r" b="b"/>
              <a:pathLst>
                <a:path w="574675" h="634364">
                  <a:moveTo>
                    <a:pt x="574548" y="0"/>
                  </a:moveTo>
                  <a:lnTo>
                    <a:pt x="0" y="0"/>
                  </a:lnTo>
                  <a:lnTo>
                    <a:pt x="0" y="633984"/>
                  </a:lnTo>
                  <a:lnTo>
                    <a:pt x="574548" y="633984"/>
                  </a:lnTo>
                  <a:lnTo>
                    <a:pt x="574548" y="0"/>
                  </a:lnTo>
                  <a:close/>
                </a:path>
              </a:pathLst>
            </a:custGeom>
            <a:solidFill>
              <a:srgbClr val="99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573023" y="2947416"/>
              <a:ext cx="568960" cy="645160"/>
            </a:xfrm>
            <a:custGeom>
              <a:avLst/>
              <a:gdLst/>
              <a:ahLst/>
              <a:cxnLst/>
              <a:rect l="l" t="t" r="r" b="b"/>
              <a:pathLst>
                <a:path w="568960" h="645160">
                  <a:moveTo>
                    <a:pt x="0" y="644651"/>
                  </a:moveTo>
                  <a:lnTo>
                    <a:pt x="568452" y="644651"/>
                  </a:lnTo>
                  <a:lnTo>
                    <a:pt x="568452" y="0"/>
                  </a:lnTo>
                  <a:lnTo>
                    <a:pt x="0" y="0"/>
                  </a:lnTo>
                  <a:lnTo>
                    <a:pt x="0" y="644651"/>
                  </a:lnTo>
                  <a:close/>
                </a:path>
              </a:pathLst>
            </a:custGeom>
            <a:solidFill>
              <a:srgbClr val="CCCC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1141475" y="2947416"/>
              <a:ext cx="584200" cy="645160"/>
            </a:xfrm>
            <a:custGeom>
              <a:avLst/>
              <a:gdLst/>
              <a:ahLst/>
              <a:cxnLst/>
              <a:rect l="l" t="t" r="r" b="b"/>
              <a:pathLst>
                <a:path w="584200" h="645160">
                  <a:moveTo>
                    <a:pt x="583692" y="0"/>
                  </a:moveTo>
                  <a:lnTo>
                    <a:pt x="0" y="0"/>
                  </a:lnTo>
                  <a:lnTo>
                    <a:pt x="0" y="644651"/>
                  </a:lnTo>
                  <a:lnTo>
                    <a:pt x="583692" y="644651"/>
                  </a:lnTo>
                  <a:lnTo>
                    <a:pt x="583692" y="0"/>
                  </a:lnTo>
                  <a:close/>
                </a:path>
              </a:pathLst>
            </a:custGeom>
            <a:solidFill>
              <a:srgbClr val="99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2971800" y="1828800"/>
            <a:ext cx="6019800" cy="3026470"/>
          </a:xfrm>
          <a:prstGeom prst="rect">
            <a:avLst/>
          </a:prstGeom>
          <a:solidFill>
            <a:srgbClr val="B1B1FF"/>
          </a:solidFill>
          <a:ln w="9144">
            <a:solidFill>
              <a:srgbClr val="9999FF"/>
            </a:solidFill>
          </a:ln>
        </p:spPr>
        <p:txBody>
          <a:bodyPr vert="horz" wrap="square" lIns="0" tIns="0" rIns="0" bIns="0" rtlCol="0" anchor="t">
            <a:spAutoFit/>
          </a:bodyPr>
          <a:lstStyle/>
          <a:p>
            <a:pPr xmlns:a="http://schemas.openxmlformats.org/drawingml/2006/main" marL="4445" algn="ctr">
              <a:lnSpc>
                <a:spcPts val="5565"/>
              </a:lnSpc>
              <a:bidi/>
            </a:pPr>
            <a:r xmlns:a="http://schemas.openxmlformats.org/drawingml/2006/main">
              <a:rPr sz="5000" b="1" dirty="0">
                <a:latin typeface="Arial"/>
                <a:cs typeface="Arial"/>
              </a:rPr>
              <a:t>وحدة</a:t>
            </a:r>
            <a:r xmlns:a="http://schemas.openxmlformats.org/drawingml/2006/main">
              <a:rPr sz="5000" b="1" spc="-60" dirty="0">
                <a:latin typeface="Arial"/>
                <a:cs typeface="Arial"/>
              </a:rPr>
              <a:t> </a:t>
            </a:r>
            <a:r xmlns:a="http://schemas.openxmlformats.org/drawingml/2006/main">
              <a:rPr sz="5000" b="1" dirty="0">
                <a:latin typeface="Arial"/>
                <a:cs typeface="Arial"/>
              </a:rPr>
              <a:t>16</a:t>
            </a:r>
            <a:endParaRPr xmlns:a="http://schemas.openxmlformats.org/drawingml/2006/main" sz="5000">
              <a:latin typeface="Arial"/>
              <a:cs typeface="Arial"/>
            </a:endParaRPr>
          </a:p>
          <a:p>
            <a:pPr xmlns:a="http://schemas.openxmlformats.org/drawingml/2006/main" marL="368300" marR="528320" indent="172085" algn="ctr">
              <a:bidi/>
            </a:pPr>
            <a:r xmlns:a="http://schemas.openxmlformats.org/drawingml/2006/main">
              <a:rPr sz="5000" b="1" dirty="0">
                <a:latin typeface="Arial"/>
                <a:cs typeface="Arial"/>
              </a:rPr>
              <a:t>التغذية </a:t>
            </a:r>
            <a:r xmlns:a="http://schemas.openxmlformats.org/drawingml/2006/main">
              <a:rPr lang="ar" sz="5000" b="1" dirty="0">
                <a:latin typeface="Arial"/>
                <a:cs typeface="Arial"/>
              </a:rPr>
              <a:t>للمرضى الذين يعانون من</a:t>
            </a:r>
            <a:r xmlns:a="http://schemas.openxmlformats.org/drawingml/2006/main">
              <a:rPr sz="5000" b="1" spc="5" dirty="0">
                <a:latin typeface="Arial"/>
                <a:cs typeface="Arial"/>
              </a:rPr>
              <a:t> </a:t>
            </a:r>
            <a:r xmlns:a="http://schemas.openxmlformats.org/drawingml/2006/main">
              <a:rPr sz="5000" b="1" dirty="0">
                <a:latin typeface="Arial"/>
                <a:cs typeface="Arial"/>
              </a:rPr>
              <a:t>مريض بالسكر</a:t>
            </a:r>
            <a:r xmlns:a="http://schemas.openxmlformats.org/drawingml/2006/main">
              <a:rPr lang="ar" sz="5000" b="1" spc="-114" dirty="0">
                <a:latin typeface="Arial"/>
                <a:cs typeface="Arial"/>
              </a:rPr>
              <a:t> </a:t>
            </a:r>
          </a:p>
        </p:txBody>
      </p:sp>
      <p:sp>
        <p:nvSpPr>
          <p:cNvPr id="16" name="object 16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1</a:t>
            </a:fld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7463" y="779729"/>
            <a:ext cx="593026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>
                <a:latin typeface="Arial"/>
                <a:cs typeface="Arial"/>
              </a:rPr>
              <a:t>السكري</a:t>
            </a:r>
            <a:r xmlns:a="http://schemas.openxmlformats.org/drawingml/2006/main">
              <a:rPr spc="-65" dirty="0">
                <a:latin typeface="Arial"/>
                <a:cs typeface="Arial"/>
              </a:rPr>
              <a:t> </a:t>
            </a:r>
            <a:r xmlns:a="http://schemas.openxmlformats.org/drawingml/2006/main">
              <a:rPr dirty="0">
                <a:latin typeface="Arial"/>
                <a:cs typeface="Arial"/>
              </a:rPr>
              <a:t>إدارة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411718" y="6470840"/>
            <a:ext cx="1962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latin typeface="Arial MT"/>
                <a:cs typeface="Arial MT"/>
              </a:rPr>
              <a:t>10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02742" y="1860245"/>
            <a:ext cx="8099425" cy="258635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indent="-342900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خمسة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عناصر</a:t>
            </a:r>
            <a:r xmlns:a="http://schemas.openxmlformats.org/drawingml/2006/main"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السكري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إدارة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spcBef>
                <a:spcPts val="5"/>
              </a:spcBef>
              <a:buClr>
                <a:srgbClr val="00007C"/>
              </a:buClr>
              <a:buSzPct val="75000"/>
              <a:buFont typeface="Wingdings"/>
              <a:buChar char=""/>
              <a:tabLst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التغذية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إدارة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00007C"/>
              </a:buClr>
              <a:buSzPct val="75000"/>
              <a:buFont typeface="Wingdings"/>
              <a:buChar char=""/>
              <a:tabLst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يمارس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00007C"/>
              </a:buClr>
              <a:buSzPct val="75000"/>
              <a:buFont typeface="Wingdings"/>
              <a:buChar char=""/>
              <a:tabLst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يراقب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00007C"/>
              </a:buClr>
              <a:buSzPct val="75000"/>
              <a:buFont typeface="Wingdings"/>
              <a:buChar char=""/>
              <a:tabLst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فارماكولوجي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مُعَالَجَة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2900">
              <a:lnSpc>
                <a:spcPct val="100000"/>
              </a:lnSpc>
              <a:buClr>
                <a:srgbClr val="00007C"/>
              </a:buClr>
              <a:buSzPct val="75000"/>
              <a:buFont typeface="Wingdings"/>
              <a:buChar char=""/>
              <a:tabLst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تعليم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8752" y="932103"/>
            <a:ext cx="8778422" cy="41964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4188" y="782269"/>
            <a:ext cx="8817610" cy="5600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z="3500" dirty="0"/>
              <a:t>التغذية</a:t>
            </a:r>
            <a:r xmlns:a="http://schemas.openxmlformats.org/drawingml/2006/main">
              <a:rPr sz="3500" spc="-25" dirty="0"/>
              <a:t> </a:t>
            </a:r>
            <a:r xmlns:a="http://schemas.openxmlformats.org/drawingml/2006/main">
              <a:rPr sz="3500" spc="-5" dirty="0"/>
              <a:t>إدارة</a:t>
            </a:r>
            <a:r xmlns:a="http://schemas.openxmlformats.org/drawingml/2006/main">
              <a:rPr sz="3500" spc="-40" dirty="0"/>
              <a:t> </a:t>
            </a:r>
            <a:r xmlns:a="http://schemas.openxmlformats.org/drawingml/2006/main">
              <a:rPr sz="3500" dirty="0"/>
              <a:t>ل</a:t>
            </a:r>
            <a:r xmlns:a="http://schemas.openxmlformats.org/drawingml/2006/main">
              <a:rPr sz="3500" spc="5" dirty="0"/>
              <a:t> </a:t>
            </a:r>
            <a:r xmlns:a="http://schemas.openxmlformats.org/drawingml/2006/main">
              <a:rPr sz="3500" spc="-5" dirty="0"/>
              <a:t>ال</a:t>
            </a:r>
            <a:r xmlns:a="http://schemas.openxmlformats.org/drawingml/2006/main">
              <a:rPr sz="3500" spc="-10" dirty="0"/>
              <a:t> </a:t>
            </a:r>
            <a:r xmlns:a="http://schemas.openxmlformats.org/drawingml/2006/main">
              <a:rPr sz="3500" dirty="0"/>
              <a:t>مريض بالسكر</a:t>
            </a:r>
            <a:r xmlns:a="http://schemas.openxmlformats.org/drawingml/2006/main">
              <a:rPr sz="3500" spc="-20" dirty="0"/>
              <a:t> </a:t>
            </a:r>
            <a:r xmlns:a="http://schemas.openxmlformats.org/drawingml/2006/main">
              <a:rPr sz="3500" dirty="0"/>
              <a:t>مريض</a:t>
            </a:r>
            <a:endParaRPr xmlns:a="http://schemas.openxmlformats.org/drawingml/2006/main" sz="3500"/>
          </a:p>
        </p:txBody>
      </p:sp>
      <p:sp>
        <p:nvSpPr>
          <p:cNvPr id="6" name="object 6"/>
          <p:cNvSpPr txBox="1"/>
          <p:nvPr/>
        </p:nvSpPr>
        <p:spPr>
          <a:xfrm>
            <a:off x="8422385" y="6470840"/>
            <a:ext cx="17526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spc="-85" dirty="0">
                <a:latin typeface="Arial MT"/>
                <a:cs typeface="Arial MT"/>
              </a:rPr>
              <a:t>11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90473" y="1561287"/>
            <a:ext cx="7585075" cy="4632325"/>
          </a:xfrm>
          <a:prstGeom prst="rect">
            <a:avLst/>
          </a:prstGeom>
        </p:spPr>
        <p:txBody>
          <a:bodyPr vert="horz" wrap="square" lIns="0" tIns="56515" rIns="0" bIns="0" rtlCol="0">
            <a:spAutoFit/>
          </a:bodyPr>
          <a:lstStyle/>
          <a:p>
            <a:pPr xmlns:a="http://schemas.openxmlformats.org/drawingml/2006/main" marL="236854" marR="5080" indent="-236854" algn="just">
              <a:lnSpc>
                <a:spcPct val="89700"/>
              </a:lnSpc>
              <a:spcBef>
                <a:spcPts val="445"/>
              </a:spcBef>
              <a:buFont typeface="Arial MT"/>
              <a:buChar char="•"/>
              <a:tabLst>
                <a:tab pos="236854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توفير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جميع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المكونات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الغذائية الأساسية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(على سبيل المثال ،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الفيتامينات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المعادن)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ضروري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أفضل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تَغذِيَة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 algn="just">
              <a:lnSpc>
                <a:spcPct val="100000"/>
              </a:lnSpc>
              <a:spcBef>
                <a:spcPts val="335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مقابلة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طاقة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يحتاج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71780" indent="-259079" algn="just">
              <a:lnSpc>
                <a:spcPct val="100000"/>
              </a:lnSpc>
              <a:spcBef>
                <a:spcPts val="340"/>
              </a:spcBef>
              <a:buChar char="•"/>
              <a:tabLst>
                <a:tab pos="27178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تحقيق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المحافظة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معقول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4965" marR="5080" indent="-342900" algn="just">
              <a:lnSpc>
                <a:spcPct val="90000"/>
              </a:lnSpc>
              <a:spcBef>
                <a:spcPts val="670"/>
              </a:spcBef>
              <a:buFont typeface="Calibri"/>
              <a:buChar char="•"/>
              <a:tabLst>
                <a:tab pos="4318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واسع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تقلبات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يومية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مستويات الجلوكوز ، مع مستويات الجلوكوز في الدم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قريبة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المعدل الطبيعي كما هو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آمن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وعملي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لمنع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يقلل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مضاعفات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4965" marR="718185" indent="-342900" algn="just">
              <a:lnSpc>
                <a:spcPts val="3030"/>
              </a:lnSpc>
              <a:spcBef>
                <a:spcPts val="710"/>
              </a:spcBef>
              <a:buClr>
                <a:srgbClr val="00007C"/>
              </a:buClr>
              <a:buSzPct val="75000"/>
              <a:buFont typeface="Arial MT"/>
              <a:buChar char="•"/>
              <a:tabLst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خفض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مستويات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الدهون في الدم ،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حالة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ارتفاعها ،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إلى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يقلل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للأوعية الدموية الكبيرة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356050" y="949253"/>
            <a:ext cx="4461618" cy="42493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323338" y="758393"/>
            <a:ext cx="45002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السعرات الحرارية</a:t>
            </a:r>
            <a:r xmlns:a="http://schemas.openxmlformats.org/drawingml/2006/main">
              <a:rPr spc="-70" dirty="0"/>
              <a:t> </a:t>
            </a:r>
            <a:r xmlns:a="http://schemas.openxmlformats.org/drawingml/2006/main">
              <a:rPr spc="-5" dirty="0"/>
              <a:t>توزيع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329590" y="2007235"/>
            <a:ext cx="8025765" cy="1308100"/>
          </a:xfrm>
          <a:prstGeom prst="rect">
            <a:avLst/>
          </a:prstGeom>
        </p:spPr>
        <p:txBody>
          <a:bodyPr vert="horz" wrap="square" lIns="0" tIns="10160" rIns="0" bIns="0" rtlCol="0">
            <a:spAutoFit/>
          </a:bodyPr>
          <a:lstStyle/>
          <a:p>
            <a:pPr xmlns:a="http://schemas.openxmlformats.org/drawingml/2006/main" marL="355600" marR="5080" indent="-342900">
              <a:lnSpc>
                <a:spcPct val="100400"/>
              </a:lnSpc>
              <a:spcBef>
                <a:spcPts val="8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مريض بالسكر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وجبة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يخطط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يركز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نسبة مئوية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يأتي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الكربوهيدرات 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البروتينات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والدهون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89167" y="885245"/>
            <a:ext cx="3407571" cy="52088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56738" y="695325"/>
            <a:ext cx="343535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الكربوهيدرات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8267" y="1766392"/>
            <a:ext cx="7918450" cy="2842260"/>
          </a:xfrm>
          <a:prstGeom prst="rect">
            <a:avLst/>
          </a:prstGeom>
        </p:spPr>
        <p:txBody>
          <a:bodyPr vert="horz" wrap="square" lIns="0" tIns="60325" rIns="0" bIns="0" rtlCol="0">
            <a:spAutoFit/>
          </a:bodyPr>
          <a:lstStyle/>
          <a:p>
            <a:pPr xmlns:a="http://schemas.openxmlformats.org/drawingml/2006/main" marL="355600" marR="100965" indent="-342900">
              <a:lnSpc>
                <a:spcPts val="3030"/>
              </a:lnSpc>
              <a:spcBef>
                <a:spcPts val="475"/>
              </a:spcBef>
              <a:buClr>
                <a:srgbClr val="00007C"/>
              </a:buClr>
              <a:buSzPct val="64285"/>
              <a:buFont typeface="Wingdings"/>
              <a:buChar char=""/>
              <a:tabLst>
                <a:tab pos="438784" algn="l"/>
                <a:tab pos="43942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توزيع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حالياً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مُستَحسَن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أعلى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الكربوهيدرات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سمين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بروتين.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90000"/>
              </a:lnSpc>
              <a:spcBef>
                <a:spcPts val="62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حالياً،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ADA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أمريكي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الحمية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منظمة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يوصي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50٪</a:t>
            </a:r>
            <a:r xmlns:a="http://schemas.openxmlformats.org/drawingml/2006/main">
              <a:rPr sz="2800" b="1" u="heavy" spc="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60٪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مشتق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الكربوهيدرات ،</a:t>
            </a:r>
            <a:r xmlns:a="http://schemas.openxmlformats.org/drawingml/2006/main">
              <a:rPr sz="2800" b="1" u="heavy" spc="3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20٪</a:t>
            </a:r>
            <a:r xmlns:a="http://schemas.openxmlformats.org/drawingml/2006/main">
              <a:rPr sz="2800" b="1" u="heavy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30٪</a:t>
            </a:r>
            <a:r xmlns:a="http://schemas.openxmlformats.org/drawingml/2006/main">
              <a:rPr sz="2800" b="1" u="heavy" spc="3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سمين،</a:t>
            </a:r>
            <a:r xmlns:a="http://schemas.openxmlformats.org/drawingml/2006/main">
              <a:rPr sz="2800" b="1" u="heavy" spc="1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1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متبقي</a:t>
            </a:r>
            <a:r xmlns:a="http://schemas.openxmlformats.org/drawingml/2006/main">
              <a:rPr sz="28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10٪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u="heavy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20٪</a:t>
            </a:r>
            <a:r xmlns:a="http://schemas.openxmlformats.org/drawingml/2006/main">
              <a:rPr sz="2800" b="1" u="heavy" spc="2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u="heavy" spc="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بروتين </a:t>
            </a:r>
            <a:r xmlns:a="http://schemas.openxmlformats.org/drawingml/2006/main">
              <a:rPr sz="2400" u="heavy" spc="-5" dirty="0">
                <a:uFill>
                  <a:solidFill>
                    <a:srgbClr val="000000"/>
                  </a:solidFill>
                </a:uFill>
                <a:latin typeface="Arial MT"/>
                <a:cs typeface="Arial MT"/>
              </a:rPr>
              <a:t>.</a:t>
            </a:r>
            <a:endParaRPr xmlns:a="http://schemas.openxmlformats.org/drawingml/2006/main"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07475" y="775503"/>
            <a:ext cx="930570" cy="40208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258183" y="561543"/>
            <a:ext cx="9740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فا </a:t>
            </a:r>
            <a:r xmlns:a="http://schemas.openxmlformats.org/drawingml/2006/main">
              <a:rPr spc="-20" dirty="0"/>
              <a:t>تي </a:t>
            </a:r>
            <a:r xmlns:a="http://schemas.openxmlformats.org/drawingml/2006/main">
              <a:rPr dirty="0"/>
              <a:t>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706018" y="1494485"/>
            <a:ext cx="7990840" cy="344042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5080" indent="-342900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التوصيات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متعلق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سمين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محتوى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مريض بالسكر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كلاهما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تقليص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نسبة مئوية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سمين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مصادر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30٪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مشبع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الدهون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10٪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261620" indent="-342900">
              <a:lnSpc>
                <a:spcPct val="100000"/>
              </a:lnSpc>
              <a:spcBef>
                <a:spcPts val="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إضافي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التوصيات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ذو علاقة بالحمية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الكوليسترول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300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ملغ / يوم </a:t>
            </a:r>
            <a:r xmlns:a="http://schemas.openxmlformats.org/drawingml/2006/main">
              <a:rPr sz="2400" spc="-10" dirty="0">
                <a:latin typeface="Arial MT"/>
                <a:cs typeface="Arial MT"/>
              </a:rPr>
              <a:t>.</a:t>
            </a:r>
            <a:endParaRPr xmlns:a="http://schemas.openxmlformats.org/drawingml/2006/main" sz="24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74370" y="1610994"/>
            <a:ext cx="7677784" cy="2585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5080" indent="-342900" algn="just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z="2800" b="1" dirty="0">
                <a:latin typeface="Calibri"/>
                <a:cs typeface="Calibri"/>
              </a:rPr>
              <a:t>قد تتضمن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خطة الوجبة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استخدام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بعض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الحيوانات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بدون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مصادر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البروتين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(على سبيل المثال 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البقوليات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الحبوب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الكاملة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) للمساعدة في تقليل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الدهون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المشبعة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الكوليسترول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المدخول.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إضافة،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يتم تقليل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تناول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البروتين في المرضى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الذين يعانون من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مبكر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علامات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كلوي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498850" y="831291"/>
            <a:ext cx="17214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20" dirty="0"/>
              <a:t>بروتين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021379" y="949253"/>
            <a:ext cx="1169025" cy="42493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975353" y="758393"/>
            <a:ext cx="120078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الفيبر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991994"/>
            <a:ext cx="7916545" cy="2232025"/>
          </a:xfrm>
          <a:prstGeom prst="rect">
            <a:avLst/>
          </a:prstGeom>
        </p:spPr>
        <p:txBody>
          <a:bodyPr vert="horz" wrap="square" lIns="0" tIns="8890" rIns="0" bIns="0" rtlCol="0">
            <a:spAutoFit/>
          </a:bodyPr>
          <a:lstStyle/>
          <a:p>
            <a:pPr xmlns:a="http://schemas.openxmlformats.org/drawingml/2006/main" marL="355600" marR="5080" indent="-342900">
              <a:lnSpc>
                <a:spcPct val="100699"/>
              </a:lnSpc>
              <a:spcBef>
                <a:spcPts val="7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هذا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يلعب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دور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خفض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الكوليسترول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كثافة قليلة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البروتين الدهني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الكوليسترول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دم.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ازدياد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الفيبر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يحسن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الجلوكوز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ينقص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خارجي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الأنسولين </a:t>
            </a:r>
            <a:r xmlns:a="http://schemas.openxmlformats.org/drawingml/2006/main">
              <a:rPr sz="3200" spc="-10" dirty="0">
                <a:latin typeface="Arial MT"/>
                <a:cs typeface="Arial MT"/>
              </a:rPr>
              <a:t>.</a:t>
            </a:r>
            <a:endParaRPr xmlns:a="http://schemas.openxmlformats.org/drawingml/2006/main"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5940" y="1133094"/>
            <a:ext cx="807402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105"/>
              </a:spcBef>
              <a:tabLst>
                <a:tab pos="800735" algn="l"/>
                <a:tab pos="2544445" algn="l"/>
                <a:tab pos="4426585" algn="l"/>
                <a:tab pos="5179695" algn="l"/>
                <a:tab pos="5766435" algn="l"/>
                <a:tab pos="7117080" algn="l"/>
              </a:tabLst>
              <a:bidi/>
            </a:pP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متابعة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الدليل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اإللكتروني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للدجاجة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0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</a:t>
            </a:r>
            <a:r xmlns:a="http://schemas.openxmlformats.org/drawingml/2006/main">
              <a:rPr sz="3200" dirty="0"/>
              <a:t>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تحضير</a:t>
            </a:r>
            <a:r xmlns:a="http://schemas.openxmlformats.org/drawingml/2006/main">
              <a:rPr sz="3200" u="heavy" spc="-25" dirty="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ذو علاقة بالحمية</a:t>
            </a:r>
            <a:r xmlns:a="http://schemas.openxmlformats.org/drawingml/2006/main">
              <a:rPr sz="3200" u="heavy" spc="-30" dirty="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التوصيات </a:t>
            </a:r>
            <a:r xmlns:a="http://schemas.openxmlformats.org/drawingml/2006/main">
              <a:rPr sz="3200" spc="-5" dirty="0"/>
              <a:t>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5080" indent="-342900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pc="-10" dirty="0"/>
              <a:t>الجمع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نشوي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الأطعمة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مع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10" dirty="0"/>
              <a:t>بروتين-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سمين-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تحتوي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10" dirty="0"/>
              <a:t>الأطعمة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يميل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بطيء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هُم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استيعاب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و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5" dirty="0"/>
              <a:t>أدنى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10" dirty="0"/>
              <a:t>نسبة السكر في الدم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10" dirty="0"/>
              <a:t>إجابة.</a:t>
            </a:r>
          </a:p>
          <a:p>
            <a:pPr xmlns:a="http://schemas.openxmlformats.org/drawingml/2006/main" marL="355600" marR="567690" indent="-342900" algn="just">
              <a:lnSpc>
                <a:spcPct val="100000"/>
              </a:lnSpc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pc="-5" dirty="0"/>
              <a:t>بشكل </a:t>
            </a:r>
            <a:r xmlns:a="http://schemas.openxmlformats.org/drawingml/2006/main">
              <a:rPr spc="-10" dirty="0"/>
              <a:t>عام ، يؤدي تناول الأطعمة </a:t>
            </a:r>
            <a:r xmlns:a="http://schemas.openxmlformats.org/drawingml/2006/main">
              <a:rPr spc="-10" dirty="0"/>
              <a:t>النيئة </a:t>
            </a:r>
            <a:r xmlns:a="http://schemas.openxmlformats.org/drawingml/2006/main">
              <a:rPr spc="-5" dirty="0"/>
              <a:t>والكاملة </a:t>
            </a:r>
            <a:r xmlns:a="http://schemas.openxmlformats.org/drawingml/2006/main">
              <a:rPr spc="-10" dirty="0"/>
              <a:t>إلى </a:t>
            </a:r>
            <a:r xmlns:a="http://schemas.openxmlformats.org/drawingml/2006/main">
              <a:rPr spc="-5" dirty="0"/>
              <a:t>استجابة نسبة السكر في الدم أقل </a:t>
            </a:r>
            <a:r xmlns:a="http://schemas.openxmlformats.org/drawingml/2006/main">
              <a:rPr spc="-5" dirty="0"/>
              <a:t>من </a:t>
            </a:r>
            <a:r xmlns:a="http://schemas.openxmlformats.org/drawingml/2006/main">
              <a:rPr spc="-10" dirty="0"/>
              <a:t>تناولها</a:t>
            </a:r>
            <a:r xmlns:a="http://schemas.openxmlformats.org/drawingml/2006/main">
              <a:rPr spc="-620" dirty="0"/>
              <a:t> </a:t>
            </a:r>
            <a:r xmlns:a="http://schemas.openxmlformats.org/drawingml/2006/main">
              <a:rPr spc="-5" dirty="0"/>
              <a:t>مفرومة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5" dirty="0"/>
              <a:t>مهروس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أو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مطبوخ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الأطعمة.</a:t>
            </a:r>
          </a:p>
          <a:p>
            <a:pPr xmlns:a="http://schemas.openxmlformats.org/drawingml/2006/main" marL="355600" marR="405765" indent="-342900">
              <a:lnSpc>
                <a:spcPct val="100000"/>
              </a:lnSpc>
              <a:spcBef>
                <a:spcPts val="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pc="-5" dirty="0"/>
              <a:t>يتناول الطعام</a:t>
            </a:r>
            <a:r xmlns:a="http://schemas.openxmlformats.org/drawingml/2006/main">
              <a:rPr spc="10" dirty="0"/>
              <a:t> </a:t>
            </a:r>
            <a:r xmlns:a="http://schemas.openxmlformats.org/drawingml/2006/main">
              <a:rPr spc="-10" dirty="0"/>
              <a:t>جميع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فاكهة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بدلاً من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ل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الشرب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عصير</a:t>
            </a:r>
            <a:r xmlns:a="http://schemas.openxmlformats.org/drawingml/2006/main">
              <a:rPr dirty="0"/>
              <a:t> </a:t>
            </a:r>
            <a:r xmlns:a="http://schemas.openxmlformats.org/drawingml/2006/main">
              <a:rPr spc="-5" dirty="0"/>
              <a:t>النقصان</a:t>
            </a:r>
            <a:r xmlns:a="http://schemas.openxmlformats.org/drawingml/2006/main">
              <a:rPr spc="3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5" dirty="0"/>
              <a:t>نسبة السكر في الدم</a:t>
            </a:r>
            <a:r xmlns:a="http://schemas.openxmlformats.org/drawingml/2006/main">
              <a:rPr spc="25" dirty="0"/>
              <a:t> </a:t>
            </a:r>
            <a:r xmlns:a="http://schemas.openxmlformats.org/drawingml/2006/main">
              <a:rPr spc="-5" dirty="0"/>
              <a:t>إجابة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لأن</a:t>
            </a:r>
            <a:r xmlns:a="http://schemas.openxmlformats.org/drawingml/2006/main">
              <a:rPr spc="20" dirty="0"/>
              <a:t> </a:t>
            </a:r>
            <a:r xmlns:a="http://schemas.openxmlformats.org/drawingml/2006/main">
              <a:rPr spc="-10" dirty="0"/>
              <a:t>الفيبر</a:t>
            </a:r>
            <a:r xmlns:a="http://schemas.openxmlformats.org/drawingml/2006/main">
              <a:rPr spc="30" dirty="0"/>
              <a:t> </a:t>
            </a:r>
            <a:r xmlns:a="http://schemas.openxmlformats.org/drawingml/2006/main">
              <a:rPr spc="-5" dirty="0"/>
              <a:t>في</a:t>
            </a:r>
            <a:r xmlns:a="http://schemas.openxmlformats.org/drawingml/2006/main">
              <a:rPr spc="-615" dirty="0"/>
              <a:t> </a:t>
            </a:r>
            <a:r xmlns:a="http://schemas.openxmlformats.org/drawingml/2006/main">
              <a:rPr spc="-5" dirty="0"/>
              <a:t>ال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فاكهة</a:t>
            </a:r>
            <a:r xmlns:a="http://schemas.openxmlformats.org/drawingml/2006/main">
              <a:rPr spc="15" dirty="0"/>
              <a:t> </a:t>
            </a:r>
            <a:r xmlns:a="http://schemas.openxmlformats.org/drawingml/2006/main">
              <a:rPr spc="-5" dirty="0"/>
              <a:t>يبطئ</a:t>
            </a:r>
            <a:r xmlns:a="http://schemas.openxmlformats.org/drawingml/2006/main">
              <a:rPr spc="5" dirty="0"/>
              <a:t> </a:t>
            </a:r>
            <a:r xmlns:a="http://schemas.openxmlformats.org/drawingml/2006/main">
              <a:rPr spc="-5" dirty="0"/>
              <a:t>استيعاب.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32917" y="988568"/>
            <a:ext cx="8074025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 marR="5080">
              <a:lnSpc>
                <a:spcPct val="100000"/>
              </a:lnSpc>
              <a:spcBef>
                <a:spcPts val="105"/>
              </a:spcBef>
              <a:tabLst>
                <a:tab pos="800100" algn="l"/>
                <a:tab pos="2543810" algn="l"/>
                <a:tab pos="4426585" algn="l"/>
                <a:tab pos="5179060" algn="l"/>
                <a:tab pos="5766435" algn="l"/>
                <a:tab pos="7116445" algn="l"/>
              </a:tabLst>
              <a:bidi/>
            </a:pP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متابعة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الدليل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اإللكتروني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للدجاجة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5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spc="-10" dirty="0">
                <a:uFill>
                  <a:solidFill>
                    <a:srgbClr val="000000"/>
                  </a:solidFill>
                </a:uFill>
              </a:rPr>
              <a:t>_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_</a:t>
            </a:r>
            <a:r xmlns:a="http://schemas.openxmlformats.org/drawingml/2006/main">
              <a:rPr sz="3200" dirty="0"/>
              <a:t>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تحضير</a:t>
            </a:r>
            <a:r xmlns:a="http://schemas.openxmlformats.org/drawingml/2006/main">
              <a:rPr sz="3200" u="heavy" spc="-25" dirty="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sz="3200" u="heavy" dirty="0">
                <a:uFill>
                  <a:solidFill>
                    <a:srgbClr val="000000"/>
                  </a:solidFill>
                </a:uFill>
              </a:rPr>
              <a:t>ذو علاقة بالحمية</a:t>
            </a:r>
            <a:r xmlns:a="http://schemas.openxmlformats.org/drawingml/2006/main">
              <a:rPr sz="3200" u="heavy" spc="-30" dirty="0">
                <a:uFill>
                  <a:solidFill>
                    <a:srgbClr val="000000"/>
                  </a:solidFill>
                </a:uFill>
              </a:rPr>
              <a:t> </a:t>
            </a:r>
            <a:r xmlns:a="http://schemas.openxmlformats.org/drawingml/2006/main">
              <a:rPr sz="3200" u="heavy" spc="-5" dirty="0">
                <a:uFill>
                  <a:solidFill>
                    <a:srgbClr val="000000"/>
                  </a:solidFill>
                </a:uFill>
              </a:rPr>
              <a:t>التوصيات </a:t>
            </a:r>
            <a:r xmlns:a="http://schemas.openxmlformats.org/drawingml/2006/main">
              <a:rPr sz="3200" spc="-5" dirty="0"/>
              <a:t>:</a:t>
            </a:r>
            <a:endParaRPr xmlns:a="http://schemas.openxmlformats.org/drawingml/2006/main" sz="3200"/>
          </a:p>
        </p:txBody>
      </p:sp>
      <p:sp>
        <p:nvSpPr>
          <p:cNvPr id="3" name="object 3"/>
          <p:cNvSpPr txBox="1"/>
          <p:nvPr/>
        </p:nvSpPr>
        <p:spPr>
          <a:xfrm>
            <a:off x="371043" y="2404948"/>
            <a:ext cx="7903209" cy="1304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269240" marR="5080" indent="-269240">
              <a:lnSpc>
                <a:spcPct val="100000"/>
              </a:lnSpc>
              <a:spcBef>
                <a:spcPts val="95"/>
              </a:spcBef>
              <a:buSzPct val="114285"/>
              <a:buFont typeface="Arial MT"/>
              <a:buChar char="•"/>
              <a:tabLst>
                <a:tab pos="26924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إضافة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السكريات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نظام عذائي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ينتج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نسبة السكر في الدم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إجابة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يؤكل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أكثر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ببطء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يمتص.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140" y="944684"/>
            <a:ext cx="6339318" cy="52545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63855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طعام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spc="-5" dirty="0"/>
              <a:t>تصنيف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dirty="0"/>
              <a:t>الأنظمة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582440" y="1685544"/>
            <a:ext cx="3020060" cy="897255"/>
            <a:chOff x="582440" y="1685544"/>
            <a:chExt cx="3020060" cy="89725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82440" y="1993194"/>
              <a:ext cx="209004" cy="210059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50747" y="1685544"/>
              <a:ext cx="2951226" cy="896874"/>
            </a:xfrm>
            <a:prstGeom prst="rect">
              <a:avLst/>
            </a:prstGeom>
          </p:spPr>
        </p:pic>
      </p:grpSp>
      <p:sp>
        <p:nvSpPr>
          <p:cNvPr id="7" name="object 7"/>
          <p:cNvSpPr txBox="1"/>
          <p:nvPr/>
        </p:nvSpPr>
        <p:spPr>
          <a:xfrm>
            <a:off x="547217" y="1724218"/>
            <a:ext cx="7759065" cy="4110990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xmlns:a="http://schemas.openxmlformats.org/drawingml/2006/main" marL="355600" indent="-342900">
              <a:lnSpc>
                <a:spcPct val="100000"/>
              </a:lnSpc>
              <a:spcBef>
                <a:spcPts val="51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z="3200" b="1" dirty="0">
                <a:latin typeface="Calibri"/>
                <a:cs typeface="Calibri"/>
              </a:rPr>
              <a:t>تبادل</a:t>
            </a:r>
            <a:r xmlns:a="http://schemas.openxmlformats.org/drawingml/2006/main">
              <a:rPr sz="3200" b="1" spc="-65" dirty="0">
                <a:latin typeface="Calibri"/>
                <a:cs typeface="Calibri"/>
              </a:rPr>
              <a:t> </a:t>
            </a:r>
            <a:r xmlns:a="http://schemas.openxmlformats.org/drawingml/2006/main">
              <a:rPr sz="3200" b="1" dirty="0">
                <a:latin typeface="Calibri"/>
                <a:cs typeface="Calibri"/>
              </a:rPr>
              <a:t>القوائم</a:t>
            </a:r>
            <a:endParaRPr xmlns:a="http://schemas.openxmlformats.org/drawingml/2006/main" sz="3200">
              <a:latin typeface="Calibri"/>
              <a:cs typeface="Calibri"/>
            </a:endParaRPr>
          </a:p>
          <a:p>
            <a:pPr xmlns:a="http://schemas.openxmlformats.org/drawingml/2006/main" marL="12700" marR="5080">
              <a:lnSpc>
                <a:spcPct val="90000"/>
              </a:lnSpc>
              <a:spcBef>
                <a:spcPts val="690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أداة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الغذائية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إدارة.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ستة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التبادل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الرئيسي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القوائم: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الخبز / النشا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الخضروات،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لبن،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لحمة،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فاكهة،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والدهون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.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وشملت الأطعمة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واحد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كميات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محدد)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يحتوي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أعداد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متساوية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تقريبًا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متساوي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جرامات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البروتين ،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سمين،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والكربوهيدرات.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الخطط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(تناسب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يحتاج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التفضيلات)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 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مُستَحسَن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رقم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اختيارات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تبادل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قائمة.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1918" y="1296725"/>
            <a:ext cx="4050148" cy="42493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51789" y="1106551"/>
            <a:ext cx="409194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السكري</a:t>
            </a:r>
            <a:r xmlns:a="http://schemas.openxmlformats.org/drawingml/2006/main">
              <a:rPr spc="-85" dirty="0"/>
              <a:t> </a:t>
            </a:r>
            <a:r xmlns:a="http://schemas.openxmlformats.org/drawingml/2006/main">
              <a:rPr spc="-5" dirty="0"/>
              <a:t>ميليتوس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2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29590" y="1936495"/>
            <a:ext cx="8071484" cy="1732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5080" indent="-342900" algn="just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 السكري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اضطراب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الكربوهيدرات والدهون 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والتمثيل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الغذائي للبروتين الناجم عن ضعف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بيتا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توليف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يطلق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 ،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عجز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مناديل 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استخدم الجلوكوز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5005" y="967530"/>
            <a:ext cx="2726471" cy="40665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27476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المحليات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11718" y="6470840"/>
            <a:ext cx="196215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xmlns:a="http://schemas.openxmlformats.org/drawingml/2006/main" marL="12700">
              <a:lnSpc>
                <a:spcPts val="1430"/>
              </a:lnSpc>
              <a:bidi/>
            </a:pPr>
            <a:r xmlns:a="http://schemas.openxmlformats.org/drawingml/2006/main">
              <a:rPr sz="1200" dirty="0">
                <a:latin typeface="Arial MT"/>
                <a:cs typeface="Arial MT"/>
              </a:rPr>
              <a:t>20</a:t>
            </a:r>
            <a:endParaRPr xmlns:a="http://schemas.openxmlformats.org/drawingml/2006/main"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5940" y="1491742"/>
            <a:ext cx="8020050" cy="40411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353695" indent="-342900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مقبولة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السكري،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خصوصاً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هو - هي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يساعد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إجمالي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ذو علاقة بالحمية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التقيد.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الاعتدال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محلي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شجع ،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يتجنب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محتمل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سلبي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تأثيرات.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100000"/>
              </a:lnSpc>
              <a:spcBef>
                <a:spcPts val="138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هناك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اثنين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رئيسي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أنواع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المحليات:</a:t>
            </a:r>
            <a:r xmlns:a="http://schemas.openxmlformats.org/drawingml/2006/main">
              <a:rPr sz="2800" b="1" spc="-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مغذية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u="heavy" spc="20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 xmlns:a="http://schemas.openxmlformats.org/drawingml/2006/main">
              <a:rPr sz="2800" b="1" u="heavy" spc="-5" dirty="0"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غير مغذية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.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مغذية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يحتوي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حرارية،</a:t>
            </a:r>
            <a:r xmlns:a="http://schemas.openxmlformats.org/drawingml/2006/main">
              <a:rPr sz="2800" b="1" spc="114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1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غير مغذية</a:t>
            </a:r>
            <a:r xmlns:a="http://schemas.openxmlformats.org/drawingml/2006/main">
              <a:rPr sz="2800" b="1" spc="1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</a:t>
            </a:r>
            <a:r xmlns:a="http://schemas.openxmlformats.org/drawingml/2006/main">
              <a:rPr sz="2800" b="1" spc="1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عدد قليل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107" y="958392"/>
            <a:ext cx="4862625" cy="4157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491236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مغذي</a:t>
            </a:r>
            <a:r xmlns:a="http://schemas.openxmlformats.org/drawingml/2006/main">
              <a:rPr spc="-65" dirty="0"/>
              <a:t> </a:t>
            </a:r>
            <a:r xmlns:a="http://schemas.openxmlformats.org/drawingml/2006/main">
              <a:rPr dirty="0"/>
              <a:t>المحليات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535940" y="1991994"/>
            <a:ext cx="7950834" cy="35248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80645" indent="-342900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مغذي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الفركتوز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(فاكهة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سكر)،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السوربيتول 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إكسيليتول.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حر؛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بكميات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مشابه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أولئك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السكروز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(طاولة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سكر).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100000"/>
              </a:lnSpc>
              <a:spcBef>
                <a:spcPts val="67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سبب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سكر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السكروز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يفعل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غالباً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-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"خالي من السكر"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</a:t>
            </a:r>
            <a:r xmlns:a="http://schemas.openxmlformats.org/drawingml/2006/main">
              <a:rPr sz="2800" b="1" spc="5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تحتوي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السوربيتول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ملين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تأثير.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88091" y="629412"/>
            <a:ext cx="6295390" cy="1229360"/>
            <a:chOff x="588091" y="629412"/>
            <a:chExt cx="6295390" cy="12293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8091" y="972099"/>
              <a:ext cx="936838" cy="402086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73480" y="629412"/>
              <a:ext cx="896874" cy="122910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44168" y="629412"/>
              <a:ext cx="5538978" cy="122910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598424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dirty="0"/>
              <a:t>غير مغذية</a:t>
            </a:r>
            <a:r xmlns:a="http://schemas.openxmlformats.org/drawingml/2006/main">
              <a:rPr spc="-70" dirty="0"/>
              <a:t> </a:t>
            </a:r>
            <a:r xmlns:a="http://schemas.openxmlformats.org/drawingml/2006/main">
              <a:rPr dirty="0"/>
              <a:t>المحليات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535940" y="1991994"/>
            <a:ext cx="8007350" cy="216217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xmlns:a="http://schemas.openxmlformats.org/drawingml/2006/main" marL="355600" marR="5080" indent="-342900">
              <a:lnSpc>
                <a:spcPct val="100200"/>
              </a:lnSpc>
              <a:spcBef>
                <a:spcPts val="9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غير مغذية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الحد الأدنى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حرارية.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مستخدم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طعام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منتجات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متاح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طاولة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يستخدم.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ينتج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الحد الأدنى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ارتفاع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الجلوكوز.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يتضمن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 سعرات حرارية </a:t>
            </a:r>
            <a:r xmlns:a="http://schemas.openxmlformats.org/drawingml/2006/main">
              <a:rPr sz="2800" spc="-5" dirty="0">
                <a:latin typeface="Arial MT"/>
                <a:cs typeface="Arial MT"/>
              </a:rPr>
              <a:t>.</a:t>
            </a:r>
            <a:endParaRPr xmlns:a="http://schemas.openxmlformats.org/drawingml/2006/main"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3428" y="949253"/>
            <a:ext cx="5394289" cy="52088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20955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مضللة</a:t>
            </a:r>
            <a:r xmlns:a="http://schemas.openxmlformats.org/drawingml/2006/main">
              <a:rPr spc="-45" dirty="0"/>
              <a:t> </a:t>
            </a:r>
            <a:r xmlns:a="http://schemas.openxmlformats.org/drawingml/2006/main">
              <a:rPr dirty="0"/>
              <a:t>طعام</a:t>
            </a:r>
            <a:r xmlns:a="http://schemas.openxmlformats.org/drawingml/2006/main">
              <a:rPr spc="-15" dirty="0"/>
              <a:t> </a:t>
            </a:r>
            <a:r xmlns:a="http://schemas.openxmlformats.org/drawingml/2006/main">
              <a:rPr dirty="0"/>
              <a:t>تسميات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58267" y="2180970"/>
            <a:ext cx="8073390" cy="30156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355600" marR="5080" indent="-342900" algn="just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الأطعمة التي تحمل علامة "خالية من السكر" أو "خالية من السكر"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قد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 تزال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يمد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سعرات حرارية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متساوي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لأولئك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مقابل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تحتوي على السكر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منتجات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مصنوع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مغذية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المحليات.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7620" indent="-342900" algn="just">
              <a:lnSpc>
                <a:spcPct val="100000"/>
              </a:lnSpc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يجب على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المرضى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عدم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اعتبارهم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أطعمة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"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مجانية"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يؤكلونها</a:t>
            </a:r>
            <a:r xmlns:a="http://schemas.openxmlformats.org/drawingml/2006/main">
              <a:rPr sz="2800" b="1" spc="3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30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غير محدود</a:t>
            </a:r>
            <a:r xmlns:a="http://schemas.openxmlformats.org/drawingml/2006/main">
              <a:rPr sz="2800" b="1" spc="3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كميات،</a:t>
            </a:r>
            <a:r xmlns:a="http://schemas.openxmlformats.org/drawingml/2006/main">
              <a:rPr sz="2800" b="1" spc="27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لأن</a:t>
            </a:r>
            <a:r xmlns:a="http://schemas.openxmlformats.org/drawingml/2006/main">
              <a:rPr sz="2800" b="1" spc="27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29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يستطيع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algn="just">
              <a:lnSpc>
                <a:spcPct val="100000"/>
              </a:lnSpc>
              <a:spcBef>
                <a:spcPts val="30"/>
              </a:spcBef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رفع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الجلوكوز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المستويات </a:t>
            </a:r>
            <a:r xmlns:a="http://schemas.openxmlformats.org/drawingml/2006/main">
              <a:rPr sz="2800" spc="-10" dirty="0">
                <a:latin typeface="Arial MT"/>
                <a:cs typeface="Arial MT"/>
              </a:rPr>
              <a:t>.</a:t>
            </a:r>
            <a:endParaRPr xmlns:a="http://schemas.openxmlformats.org/drawingml/2006/main" sz="2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286512" cy="533400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131063" y="0"/>
            <a:ext cx="9013190" cy="546100"/>
            <a:chOff x="131063" y="0"/>
            <a:chExt cx="9013190" cy="546100"/>
          </a:xfrm>
        </p:grpSpPr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3004" y="135636"/>
              <a:ext cx="8730996" cy="274320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409956" y="0"/>
              <a:ext cx="277495" cy="271780"/>
            </a:xfrm>
            <a:custGeom>
              <a:avLst/>
              <a:gdLst/>
              <a:ahLst/>
              <a:cxnLst/>
              <a:rect l="l" t="t" r="r" b="b"/>
              <a:pathLst>
                <a:path w="277495" h="271780">
                  <a:moveTo>
                    <a:pt x="137160" y="135648"/>
                  </a:moveTo>
                  <a:lnTo>
                    <a:pt x="0" y="135648"/>
                  </a:lnTo>
                  <a:lnTo>
                    <a:pt x="0" y="271272"/>
                  </a:lnTo>
                  <a:lnTo>
                    <a:pt x="137160" y="271272"/>
                  </a:lnTo>
                  <a:lnTo>
                    <a:pt x="137160" y="135648"/>
                  </a:lnTo>
                  <a:close/>
                </a:path>
                <a:path w="277495" h="271780">
                  <a:moveTo>
                    <a:pt x="277368" y="0"/>
                  </a:moveTo>
                  <a:lnTo>
                    <a:pt x="137160" y="0"/>
                  </a:lnTo>
                  <a:lnTo>
                    <a:pt x="137160" y="135648"/>
                  </a:lnTo>
                  <a:lnTo>
                    <a:pt x="277368" y="135648"/>
                  </a:lnTo>
                  <a:lnTo>
                    <a:pt x="277368" y="0"/>
                  </a:lnTo>
                  <a:close/>
                </a:path>
              </a:pathLst>
            </a:custGeom>
            <a:solidFill>
              <a:srgbClr val="CCCC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7115" y="135636"/>
              <a:ext cx="140335" cy="140335"/>
            </a:xfrm>
            <a:custGeom>
              <a:avLst/>
              <a:gdLst/>
              <a:ahLst/>
              <a:cxnLst/>
              <a:rect l="l" t="t" r="r" b="b"/>
              <a:pathLst>
                <a:path w="140334" h="140335">
                  <a:moveTo>
                    <a:pt x="140208" y="0"/>
                  </a:moveTo>
                  <a:lnTo>
                    <a:pt x="0" y="0"/>
                  </a:lnTo>
                  <a:lnTo>
                    <a:pt x="0" y="140207"/>
                  </a:lnTo>
                  <a:lnTo>
                    <a:pt x="140208" y="140207"/>
                  </a:lnTo>
                  <a:lnTo>
                    <a:pt x="140208" y="0"/>
                  </a:lnTo>
                  <a:close/>
                </a:path>
              </a:pathLst>
            </a:custGeom>
            <a:solidFill>
              <a:srgbClr val="99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274319" y="274320"/>
              <a:ext cx="137160" cy="135890"/>
            </a:xfrm>
            <a:custGeom>
              <a:avLst/>
              <a:gdLst/>
              <a:ahLst/>
              <a:cxnLst/>
              <a:rect l="l" t="t" r="r" b="b"/>
              <a:pathLst>
                <a:path w="137159" h="135890">
                  <a:moveTo>
                    <a:pt x="0" y="135635"/>
                  </a:moveTo>
                  <a:lnTo>
                    <a:pt x="137160" y="135635"/>
                  </a:lnTo>
                  <a:lnTo>
                    <a:pt x="137160" y="0"/>
                  </a:lnTo>
                  <a:lnTo>
                    <a:pt x="0" y="0"/>
                  </a:lnTo>
                  <a:lnTo>
                    <a:pt x="0" y="135635"/>
                  </a:lnTo>
                  <a:close/>
                </a:path>
              </a:pathLst>
            </a:custGeom>
            <a:solidFill>
              <a:srgbClr val="CCCCE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31063" y="137160"/>
              <a:ext cx="142240" cy="137160"/>
            </a:xfrm>
            <a:custGeom>
              <a:avLst/>
              <a:gdLst/>
              <a:ahLst/>
              <a:cxnLst/>
              <a:rect l="l" t="t" r="r" b="b"/>
              <a:pathLst>
                <a:path w="142240" h="137160">
                  <a:moveTo>
                    <a:pt x="141732" y="0"/>
                  </a:moveTo>
                  <a:lnTo>
                    <a:pt x="0" y="0"/>
                  </a:lnTo>
                  <a:lnTo>
                    <a:pt x="0" y="137159"/>
                  </a:lnTo>
                  <a:lnTo>
                    <a:pt x="141732" y="137159"/>
                  </a:lnTo>
                  <a:lnTo>
                    <a:pt x="141732" y="0"/>
                  </a:lnTo>
                  <a:close/>
                </a:path>
              </a:pathLst>
            </a:custGeom>
            <a:solidFill>
              <a:srgbClr val="0000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74320" y="271271"/>
              <a:ext cx="273050" cy="274320"/>
            </a:xfrm>
            <a:custGeom>
              <a:avLst/>
              <a:gdLst/>
              <a:ahLst/>
              <a:cxnLst/>
              <a:rect l="l" t="t" r="r" b="b"/>
              <a:pathLst>
                <a:path w="273050" h="274320">
                  <a:moveTo>
                    <a:pt x="272796" y="0"/>
                  </a:moveTo>
                  <a:lnTo>
                    <a:pt x="135636" y="0"/>
                  </a:lnTo>
                  <a:lnTo>
                    <a:pt x="135636" y="138684"/>
                  </a:lnTo>
                  <a:lnTo>
                    <a:pt x="0" y="138684"/>
                  </a:lnTo>
                  <a:lnTo>
                    <a:pt x="0" y="274320"/>
                  </a:lnTo>
                  <a:lnTo>
                    <a:pt x="137160" y="274320"/>
                  </a:lnTo>
                  <a:lnTo>
                    <a:pt x="137160" y="138684"/>
                  </a:lnTo>
                  <a:lnTo>
                    <a:pt x="272796" y="138684"/>
                  </a:lnTo>
                  <a:lnTo>
                    <a:pt x="272796" y="0"/>
                  </a:lnTo>
                  <a:close/>
                </a:path>
              </a:pathLst>
            </a:custGeom>
            <a:solidFill>
              <a:srgbClr val="9999C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0" name="object 10"/>
          <p:cNvSpPr txBox="1"/>
          <p:nvPr/>
        </p:nvSpPr>
        <p:spPr>
          <a:xfrm>
            <a:off x="331114" y="1279398"/>
            <a:ext cx="8250555" cy="41090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426720" marR="5080" indent="-342900">
              <a:lnSpc>
                <a:spcPct val="100000"/>
              </a:lnSpc>
              <a:spcBef>
                <a:spcPts val="9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426720" algn="l"/>
                <a:tab pos="427355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الأطعمة المسمى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"حمية"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بالضرورة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مخفض-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الأطعمة.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أدنى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صوديوم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يملك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ذو علاقة بالحمية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الاستخدامات.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نصح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المسمى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"حمية"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يمكن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ما زال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يحتوي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بارِز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كميات من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سكر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سمين.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402590" indent="-343535">
              <a:lnSpc>
                <a:spcPct val="100000"/>
              </a:lnSpc>
              <a:spcBef>
                <a:spcPts val="1914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مرضى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يجب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أيضًا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مُدَرّس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يقرأ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تسميات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"صحة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الأطعمة "- على وجه الخصوص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وجبات خفيفة - لأن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غالباً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يحتوي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الكربوهيدرات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عسل،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بني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سكر،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حبوب ذرة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شراب مركز.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37346" y="892868"/>
            <a:ext cx="6038931" cy="42950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04266" y="706069"/>
            <a:ext cx="6066790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التصنيفات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dirty="0"/>
              <a:t>السكري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3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53339" y="1765388"/>
            <a:ext cx="8069580" cy="2501900"/>
          </a:xfrm>
          <a:prstGeom prst="rect">
            <a:avLst/>
          </a:prstGeom>
        </p:spPr>
        <p:txBody>
          <a:bodyPr vert="horz" wrap="square" lIns="0" tIns="98425" rIns="0" bIns="0" rtlCol="0">
            <a:spAutoFit/>
          </a:bodyPr>
          <a:lstStyle/>
          <a:p>
            <a:pPr xmlns:a="http://schemas.openxmlformats.org/drawingml/2006/main" marL="355600" indent="-343535">
              <a:lnSpc>
                <a:spcPct val="100000"/>
              </a:lnSpc>
              <a:spcBef>
                <a:spcPts val="77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-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67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-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indent="-343535">
              <a:lnSpc>
                <a:spcPct val="100000"/>
              </a:lnSpc>
              <a:spcBef>
                <a:spcPts val="67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  <a:tab pos="356235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الحمل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3535">
              <a:lnSpc>
                <a:spcPct val="100000"/>
              </a:lnSpc>
              <a:spcBef>
                <a:spcPts val="67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  <a:tab pos="356235" algn="l"/>
                <a:tab pos="1784985" algn="l"/>
                <a:tab pos="3098800" algn="l"/>
                <a:tab pos="4783455" algn="l"/>
                <a:tab pos="5577205" algn="l"/>
                <a:tab pos="651637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مرض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السكري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mellitu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ssociated 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_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_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خفة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دم ح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آخر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شروط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المتلازمات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51023" y="629412"/>
            <a:ext cx="4293235" cy="1229360"/>
            <a:chOff x="551023" y="629412"/>
            <a:chExt cx="4293235" cy="12293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1023" y="972099"/>
              <a:ext cx="1149941" cy="397517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67612" y="629412"/>
              <a:ext cx="1136141" cy="122910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77568" y="629412"/>
              <a:ext cx="2966466" cy="122910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39401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يكتب</a:t>
            </a:r>
            <a:r xmlns:a="http://schemas.openxmlformats.org/drawingml/2006/main">
              <a:rPr spc="-35" dirty="0"/>
              <a:t> </a:t>
            </a:r>
            <a:r xmlns:a="http://schemas.openxmlformats.org/drawingml/2006/main">
              <a:rPr dirty="0"/>
              <a:t>1</a:t>
            </a:r>
            <a:r xmlns:a="http://schemas.openxmlformats.org/drawingml/2006/main">
              <a:rPr spc="-25" dirty="0"/>
              <a:t> </a:t>
            </a:r>
            <a:r xmlns:a="http://schemas.openxmlformats.org/drawingml/2006/main">
              <a:rPr spc="-5" dirty="0"/>
              <a:t>السكري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4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7288" y="1766697"/>
            <a:ext cx="8258809" cy="41224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73990" marR="5080" indent="-161925">
              <a:lnSpc>
                <a:spcPct val="100000"/>
              </a:lnSpc>
              <a:spcBef>
                <a:spcPts val="9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سابقا</a:t>
            </a:r>
            <a:r xmlns:a="http://schemas.openxmlformats.org/drawingml/2006/main">
              <a:rPr sz="2800" b="1" spc="-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معروف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تعتمد على الأنسولين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دهن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طفولي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67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تتميز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غياب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120650" indent="-161925">
              <a:lnSpc>
                <a:spcPct val="100000"/>
              </a:lnSpc>
              <a:spcBef>
                <a:spcPts val="670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يحدث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المناعة الذاتية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إجابة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الذي - التي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الأضرار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يدمر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البنكرياس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بيتا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الخلايا ،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مغادرة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هم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غير قادر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ينتج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1028700" indent="-161925">
              <a:lnSpc>
                <a:spcPct val="100000"/>
              </a:lnSpc>
              <a:spcBef>
                <a:spcPts val="67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تفاعل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بين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وراثي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قابلية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بيئي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عوامل،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هذه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منتشر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عدوى،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معتقد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يكون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مسؤول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51019" y="629412"/>
            <a:ext cx="4084320" cy="1229360"/>
            <a:chOff x="551019" y="629412"/>
            <a:chExt cx="4084320" cy="12293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1019" y="972099"/>
              <a:ext cx="1140800" cy="4980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53896" y="629412"/>
              <a:ext cx="1136142" cy="122910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3852" y="629412"/>
              <a:ext cx="2771394" cy="122910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372935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يكتب</a:t>
            </a:r>
            <a:r xmlns:a="http://schemas.openxmlformats.org/drawingml/2006/main">
              <a:rPr spc="-40" dirty="0"/>
              <a:t> </a:t>
            </a:r>
            <a:r xmlns:a="http://schemas.openxmlformats.org/drawingml/2006/main">
              <a:rPr dirty="0"/>
              <a:t>2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spc="-5" dirty="0"/>
              <a:t>السكري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5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2437" y="2083435"/>
            <a:ext cx="7934959" cy="122047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355600" marR="5080" indent="-342900" algn="just">
              <a:lnSpc>
                <a:spcPct val="90000"/>
              </a:lnSpc>
              <a:spcBef>
                <a:spcPts val="43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مشكلتان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رئيسيتان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تتعلقان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بالأنسولين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 النوع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مرض السكري هو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مقاومة الأنسولين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وخلل في الأنسولين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إفراز.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551019" y="629412"/>
            <a:ext cx="4084320" cy="1229360"/>
            <a:chOff x="551019" y="629412"/>
            <a:chExt cx="4084320" cy="122936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1019" y="972099"/>
              <a:ext cx="1140800" cy="49803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453896" y="629412"/>
              <a:ext cx="1136142" cy="122910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863852" y="629412"/>
              <a:ext cx="2771394" cy="1229106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372935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يكتب</a:t>
            </a:r>
            <a:r xmlns:a="http://schemas.openxmlformats.org/drawingml/2006/main">
              <a:rPr spc="-40" dirty="0"/>
              <a:t> </a:t>
            </a:r>
            <a:r xmlns:a="http://schemas.openxmlformats.org/drawingml/2006/main">
              <a:rPr dirty="0"/>
              <a:t>2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spc="-5" dirty="0"/>
              <a:t>السكري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6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258267" y="1867026"/>
            <a:ext cx="7875270" cy="322643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xmlns:a="http://schemas.openxmlformats.org/drawingml/2006/main" marL="355600" marR="10795" indent="-342900">
              <a:lnSpc>
                <a:spcPct val="90000"/>
              </a:lnSpc>
              <a:spcBef>
                <a:spcPts val="430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مقاومة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يشير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انخفض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منديل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حساسية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الأنسولين.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عادة،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يربط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خاص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مستقبلات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على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خلية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الأسطح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يبدأ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مسلسل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تفاعلات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متضمن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الجلوكوز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الاسْتِقْلاب.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355600" marR="5080" indent="-342900">
              <a:lnSpc>
                <a:spcPct val="90000"/>
              </a:lnSpc>
              <a:spcBef>
                <a:spcPts val="675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يكتب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السكري،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هؤلاء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داخل الخلايا</a:t>
            </a:r>
            <a:r xmlns:a="http://schemas.openxmlformats.org/drawingml/2006/main">
              <a:rPr sz="2800" b="1" spc="5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تفاعلات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تقلص ،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هكذا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استدعاء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الأنسولين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أقل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فعال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تنشيط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الجلوكوز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إستغلال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مناديل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ينظم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الجلوكوز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يطلق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بواسطة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الكبد.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69929" y="944684"/>
            <a:ext cx="5284562" cy="42950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530923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مرضي</a:t>
            </a:r>
            <a:r xmlns:a="http://schemas.openxmlformats.org/drawingml/2006/main">
              <a:rPr spc="-75" dirty="0"/>
              <a:t> </a:t>
            </a:r>
            <a:r xmlns:a="http://schemas.openxmlformats.org/drawingml/2006/main">
              <a:rPr spc="-5" dirty="0"/>
              <a:t>المظاهر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8471661" y="6470840"/>
            <a:ext cx="161290" cy="200660"/>
          </a:xfrm>
          <a:prstGeom prst="rect">
            <a:avLst/>
          </a:prstGeom>
        </p:spPr>
        <p:txBody>
          <a:bodyPr vert="horz" wrap="square" lIns="0" tIns="3175" rIns="0" bIns="0" rtlCol="0">
            <a:spAutoFit/>
          </a:bodyPr>
          <a:lstStyle/>
          <a:p>
            <a:pPr marL="38100">
              <a:lnSpc>
                <a:spcPct val="100000"/>
              </a:lnSpc>
              <a:spcBef>
                <a:spcPts val="25"/>
              </a:spcBef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7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4416" y="2192223"/>
            <a:ext cx="8046720" cy="1988820"/>
          </a:xfrm>
          <a:prstGeom prst="rect">
            <a:avLst/>
          </a:prstGeom>
        </p:spPr>
        <p:txBody>
          <a:bodyPr vert="horz" wrap="square" lIns="0" tIns="55244" rIns="0" bIns="0" rtlCol="0">
            <a:spAutoFit/>
          </a:bodyPr>
          <a:lstStyle/>
          <a:p>
            <a:pPr xmlns:a="http://schemas.openxmlformats.org/drawingml/2006/main" marL="355600" marR="5080" indent="-342900">
              <a:lnSpc>
                <a:spcPct val="90000"/>
              </a:lnSpc>
              <a:spcBef>
                <a:spcPts val="434"/>
              </a:spcBef>
              <a:buClr>
                <a:srgbClr val="00007C"/>
              </a:buClr>
              <a:buSzPct val="75000"/>
              <a:buFont typeface="Wingdings"/>
              <a:buChar char=""/>
              <a:tabLst>
                <a:tab pos="354965" algn="l"/>
                <a:tab pos="3556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المظاهر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الجميع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أنواع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يشمل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مرض السكري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"ثلاثة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Ps ":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بوال ،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عطاش ،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النهم.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بوليوريا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(زيادة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التبول)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عطاش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(زيادة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العطش)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يحدث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مثل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نتيجة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إفراط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فقدان السوائل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مرتبط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 تناضحي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إدرار البول.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215" y="949253"/>
            <a:ext cx="5275419" cy="520885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7463" y="758393"/>
            <a:ext cx="531304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السكري</a:t>
            </a:r>
            <a:r xmlns:a="http://schemas.openxmlformats.org/drawingml/2006/main">
              <a:rPr spc="-65" dirty="0"/>
              <a:t> </a:t>
            </a:r>
            <a:r xmlns:a="http://schemas.openxmlformats.org/drawingml/2006/main">
              <a:rPr spc="-5" dirty="0"/>
              <a:t>إدارة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0540" y="6491261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8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463" y="1991994"/>
            <a:ext cx="8045450" cy="3342004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2700" marR="225425">
              <a:lnSpc>
                <a:spcPct val="100000"/>
              </a:lnSpc>
              <a:spcBef>
                <a:spcPts val="95"/>
              </a:spcBef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الأهداف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التدخلات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نكون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محدد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لثلاثة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المستويات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الوقاية: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173990" marR="278765" indent="-161925">
              <a:lnSpc>
                <a:spcPct val="100000"/>
              </a:lnSpc>
              <a:spcBef>
                <a:spcPts val="67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أساسي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وقاية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ضمن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الناس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-6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مقدمات السكري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مخاطرة عالية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67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ثانوي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وقاية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إدارة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موجود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السكري.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marR="19050" indent="-203200">
              <a:lnSpc>
                <a:spcPct val="102699"/>
              </a:lnSpc>
              <a:spcBef>
                <a:spcPts val="58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بعد الثانوي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وقاية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تباطؤ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معدل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من مرض السكري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مضاعفات </a:t>
            </a:r>
            <a:r xmlns:a="http://schemas.openxmlformats.org/drawingml/2006/main">
              <a:rPr sz="3200" spc="-5" dirty="0">
                <a:latin typeface="Arial MT"/>
                <a:cs typeface="Arial MT"/>
              </a:rPr>
              <a:t>.</a:t>
            </a:r>
            <a:endParaRPr xmlns:a="http://schemas.openxmlformats.org/drawingml/2006/main" sz="3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88203" y="908108"/>
            <a:ext cx="4082154" cy="429501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7463" y="721817"/>
            <a:ext cx="415099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xmlns:a="http://schemas.openxmlformats.org/drawingml/2006/main" marL="12700">
              <a:lnSpc>
                <a:spcPct val="100000"/>
              </a:lnSpc>
              <a:spcBef>
                <a:spcPts val="105"/>
              </a:spcBef>
              <a:bidi/>
            </a:pPr>
            <a:r xmlns:a="http://schemas.openxmlformats.org/drawingml/2006/main">
              <a:rPr spc="-5" dirty="0"/>
              <a:t>وقاية</a:t>
            </a:r>
            <a:r xmlns:a="http://schemas.openxmlformats.org/drawingml/2006/main">
              <a:rPr spc="-55" dirty="0"/>
              <a:t> </a:t>
            </a:r>
            <a:r xmlns:a="http://schemas.openxmlformats.org/drawingml/2006/main">
              <a:rPr dirty="0"/>
              <a:t>ل</a:t>
            </a:r>
            <a:r xmlns:a="http://schemas.openxmlformats.org/drawingml/2006/main">
              <a:rPr spc="-30" dirty="0"/>
              <a:t> </a:t>
            </a:r>
            <a:r xmlns:a="http://schemas.openxmlformats.org/drawingml/2006/main">
              <a:rPr spc="-5" dirty="0"/>
              <a:t>DM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510540" y="6491261"/>
            <a:ext cx="161290" cy="1962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430"/>
              </a:lnSpc>
            </a:pPr>
            <a:fld id="{81D60167-4931-47E6-BA6A-407CBD079E47}" type="slidenum">
              <a:rPr sz="1200" dirty="0">
                <a:solidFill>
                  <a:srgbClr val="888888"/>
                </a:solidFill>
                <a:latin typeface="Arial MT"/>
                <a:cs typeface="Arial MT"/>
              </a:rPr>
              <a:t>9</a:t>
            </a:fld>
            <a:endParaRPr sz="1200">
              <a:latin typeface="Arial MT"/>
              <a:cs typeface="Arial M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37463" y="1991994"/>
            <a:ext cx="7923530" cy="29273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xmlns:a="http://schemas.openxmlformats.org/drawingml/2006/main" marL="173990" marR="5080" indent="-161925">
              <a:lnSpc>
                <a:spcPct val="100000"/>
              </a:lnSpc>
              <a:spcBef>
                <a:spcPts val="95"/>
              </a:spcBef>
              <a:buFont typeface="Calibri"/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dirty="0"/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معتدل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خسارة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5٪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15٪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أولي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وزن،</a:t>
            </a:r>
            <a:r xmlns:a="http://schemas.openxmlformats.org/drawingml/2006/main">
              <a:rPr sz="2800" b="1" spc="-6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مع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أ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هدف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1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1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2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جنيه / أسبوع.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67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10" dirty="0">
                <a:latin typeface="Calibri"/>
                <a:cs typeface="Calibri"/>
              </a:rPr>
              <a:t>معتدل</a:t>
            </a:r>
            <a:r xmlns:a="http://schemas.openxmlformats.org/drawingml/2006/main">
              <a:rPr sz="2800" b="1" spc="4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بدني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نشاط</a:t>
            </a:r>
            <a:r xmlns:a="http://schemas.openxmlformats.org/drawingml/2006/main">
              <a:rPr sz="2800" b="1" spc="3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في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الأقل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30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دقيقة / يوم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670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قلل من الدهون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30٪</a:t>
            </a:r>
            <a:r xmlns:a="http://schemas.openxmlformats.org/drawingml/2006/main">
              <a:rPr sz="2800" b="1" spc="1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المجموع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سعرات حرارية.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67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يقلل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جزء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الأحجام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يوميًا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السعرات الحرارية</a:t>
            </a:r>
            <a:r xmlns:a="http://schemas.openxmlformats.org/drawingml/2006/main">
              <a:rPr sz="2800" b="1" spc="3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المدخول.</a:t>
            </a:r>
            <a:endParaRPr xmlns:a="http://schemas.openxmlformats.org/drawingml/2006/main" sz="2800">
              <a:latin typeface="Calibri"/>
              <a:cs typeface="Calibri"/>
            </a:endParaRPr>
          </a:p>
          <a:p>
            <a:pPr xmlns:a="http://schemas.openxmlformats.org/drawingml/2006/main" marL="203200" indent="-190500">
              <a:lnSpc>
                <a:spcPct val="100000"/>
              </a:lnSpc>
              <a:spcBef>
                <a:spcPts val="675"/>
              </a:spcBef>
              <a:buChar char="-"/>
              <a:tabLst>
                <a:tab pos="203200" algn="l"/>
              </a:tabLst>
              <a:bidi/>
            </a:pPr>
            <a:r xmlns:a="http://schemas.openxmlformats.org/drawingml/2006/main">
              <a:rPr sz="2800" b="1" spc="-5" dirty="0">
                <a:latin typeface="Calibri"/>
                <a:cs typeface="Calibri"/>
              </a:rPr>
              <a:t>يزيد</a:t>
            </a:r>
            <a:r xmlns:a="http://schemas.openxmlformats.org/drawingml/2006/main">
              <a:rPr sz="2800" b="1" spc="2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المدخول</a:t>
            </a:r>
            <a:r xmlns:a="http://schemas.openxmlformats.org/drawingml/2006/main">
              <a:rPr sz="2800" b="1" spc="2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ل</a:t>
            </a:r>
            <a:r xmlns:a="http://schemas.openxmlformats.org/drawingml/2006/main">
              <a:rPr sz="2800" b="1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فاكهة،</a:t>
            </a:r>
            <a:r xmlns:a="http://schemas.openxmlformats.org/drawingml/2006/main">
              <a:rPr sz="2800" b="1" spc="4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خضروات،</a:t>
            </a:r>
            <a:r xmlns:a="http://schemas.openxmlformats.org/drawingml/2006/main">
              <a:rPr sz="2800" b="1" spc="60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5" dirty="0">
                <a:latin typeface="Calibri"/>
                <a:cs typeface="Calibri"/>
              </a:rPr>
              <a:t>و</a:t>
            </a:r>
            <a:r xmlns:a="http://schemas.openxmlformats.org/drawingml/2006/main">
              <a:rPr sz="2800" b="1" spc="5" dirty="0">
                <a:latin typeface="Calibri"/>
                <a:cs typeface="Calibri"/>
              </a:rPr>
              <a:t> </a:t>
            </a:r>
            <a:r xmlns:a="http://schemas.openxmlformats.org/drawingml/2006/main">
              <a:rPr sz="2800" b="1" spc="-10" dirty="0">
                <a:latin typeface="Calibri"/>
                <a:cs typeface="Calibri"/>
              </a:rPr>
              <a:t>الفيبر.</a:t>
            </a:r>
            <a:endParaRPr xmlns:a="http://schemas.openxmlformats.org/drawingml/2006/main"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lides>24</Slides>
  <Notes>0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PowerPoint Presentation</vt:lpstr>
      <vt:lpstr>Diabetes Mellitus</vt:lpstr>
      <vt:lpstr>Classifications of Diabetes</vt:lpstr>
      <vt:lpstr>TYPE 1 DIABETES</vt:lpstr>
      <vt:lpstr>Type 2 Diabetes</vt:lpstr>
      <vt:lpstr>Type 2 Diabetes</vt:lpstr>
      <vt:lpstr>Clinical Manifestations</vt:lpstr>
      <vt:lpstr>Diabetes Management</vt:lpstr>
      <vt:lpstr>Prevention of DM</vt:lpstr>
      <vt:lpstr>Diabetes Management</vt:lpstr>
      <vt:lpstr>Nutritional management of the diabetic patient</vt:lpstr>
      <vt:lpstr>Caloric Distribution</vt:lpstr>
      <vt:lpstr>Carbohydrates</vt:lpstr>
      <vt:lpstr>Fats</vt:lpstr>
      <vt:lpstr>Protein</vt:lpstr>
      <vt:lpstr>Fiber</vt:lpstr>
      <vt:lpstr>The following guidelines can be helpful when  making dietary recommendations:</vt:lpstr>
      <vt:lpstr>The following guidelines can be helpful when  making dietary recommendations:</vt:lpstr>
      <vt:lpstr>Food Classification Systems</vt:lpstr>
      <vt:lpstr>Sweeteners</vt:lpstr>
      <vt:lpstr>Nutritive sweeteners</vt:lpstr>
      <vt:lpstr>Non-nutritive sweeteners</vt:lpstr>
      <vt:lpstr>Misleading Food Labels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</dc:creator>
  <cp:revision>8</cp:revision>
  <dcterms:created xsi:type="dcterms:W3CDTF">2023-05-22T19:53:16Z</dcterms:created>
  <dcterms:modified xsi:type="dcterms:W3CDTF">2023-05-22T19:55:43Z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2023-05-05T00:00:00Z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2023-05-22T00:00:00Z</vt:filetime>
  </property>
</Properties>
</file>