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9144000" cy="6858000"/>
  <p:defaultTextStyle>
    <a:defPPr>
      <a:defRPr lang="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3B83E0-E9D5-4E7A-8791-168372C86866}" type="datetimeFigureOut">
              <a:rPr lang="en-US" smtClean="0"/>
              <a:t>5/27/2023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8B17A9-29A9-4CEE-9865-F4380B5A5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337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5260" y="172212"/>
            <a:ext cx="8792718" cy="651129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26491" y="854405"/>
            <a:ext cx="8091017" cy="1368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</a:pPr>
            <a:endParaRPr spc="-5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E0E04D-FDC0-4AB1-B318-571DF020C1DA}" type="datetime1">
              <a:rPr lang="en-US" smtClean="0"/>
              <a:t>5/27/2023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7620">
              <a:lnSpc>
                <a:spcPts val="1425"/>
              </a:lnSpc>
            </a:pPr>
            <a:r>
              <a:rPr sz="1200" dirty="0">
                <a:solidFill>
                  <a:srgbClr val="888888"/>
                </a:solidFill>
              </a:rPr>
              <a:t>1</a:t>
            </a:r>
            <a:fld id="{81D60167-4931-47E6-BA6A-407CBD079E47}" type="slidenum">
              <a:rPr sz="1200" dirty="0">
                <a:solidFill>
                  <a:srgbClr val="888888"/>
                </a:solidFill>
              </a:rPr>
              <a:t>‹#›</a:t>
            </a:fld>
            <a:endParaRPr sz="12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</a:pPr>
            <a:endParaRPr spc="-5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44ACC-234B-45FC-AC6B-FD902C939698}" type="datetime1">
              <a:rPr lang="en-US" smtClean="0"/>
              <a:t>5/27/2023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7620">
              <a:lnSpc>
                <a:spcPts val="1425"/>
              </a:lnSpc>
            </a:pPr>
            <a:r>
              <a:rPr sz="1200" dirty="0">
                <a:solidFill>
                  <a:srgbClr val="888888"/>
                </a:solidFill>
              </a:rPr>
              <a:t>1</a:t>
            </a:r>
            <a:fld id="{81D60167-4931-47E6-BA6A-407CBD079E47}" type="slidenum">
              <a:rPr sz="1200" dirty="0">
                <a:solidFill>
                  <a:srgbClr val="888888"/>
                </a:solidFill>
              </a:rPr>
              <a:t>‹#›</a:t>
            </a:fld>
            <a:endParaRPr sz="12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</a:pPr>
            <a:endParaRPr spc="-5"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5BED5E-4AC0-4A2A-80A1-261C1792EB4B}" type="datetime1">
              <a:rPr lang="en-US" smtClean="0"/>
              <a:t>5/27/2023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7620">
              <a:lnSpc>
                <a:spcPts val="1425"/>
              </a:lnSpc>
            </a:pPr>
            <a:r>
              <a:rPr sz="1200" dirty="0">
                <a:solidFill>
                  <a:srgbClr val="888888"/>
                </a:solidFill>
              </a:rPr>
              <a:t>1</a:t>
            </a:r>
            <a:fld id="{81D60167-4931-47E6-BA6A-407CBD079E47}" type="slidenum">
              <a:rPr sz="1200" dirty="0">
                <a:solidFill>
                  <a:srgbClr val="888888"/>
                </a:solidFill>
              </a:rPr>
              <a:t>‹#›</a:t>
            </a:fld>
            <a:endParaRPr sz="12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</a:pPr>
            <a:endParaRPr spc="-5"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EBFAD0-060F-4CA4-B61B-4DBEC92AA5B2}" type="datetime1">
              <a:rPr lang="en-US" smtClean="0"/>
              <a:t>5/27/2023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7620">
              <a:lnSpc>
                <a:spcPts val="1425"/>
              </a:lnSpc>
            </a:pPr>
            <a:r>
              <a:rPr sz="1200" dirty="0">
                <a:solidFill>
                  <a:srgbClr val="888888"/>
                </a:solidFill>
              </a:rPr>
              <a:t>1</a:t>
            </a:r>
            <a:fld id="{81D60167-4931-47E6-BA6A-407CBD079E47}" type="slidenum">
              <a:rPr sz="1200" dirty="0">
                <a:solidFill>
                  <a:srgbClr val="888888"/>
                </a:solidFill>
              </a:rPr>
              <a:t>‹#›</a:t>
            </a:fld>
            <a:endParaRPr sz="12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</a:pPr>
            <a:endParaRPr spc="-5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4F23AD-F570-47BE-A3B8-68A380FBF461}" type="datetime1">
              <a:rPr lang="en-US" smtClean="0"/>
              <a:t>5/27/2023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7620">
              <a:lnSpc>
                <a:spcPts val="1425"/>
              </a:lnSpc>
            </a:pPr>
            <a:r>
              <a:rPr sz="1200" dirty="0">
                <a:solidFill>
                  <a:srgbClr val="888888"/>
                </a:solidFill>
              </a:rPr>
              <a:t>1</a:t>
            </a:r>
            <a:fld id="{81D60167-4931-47E6-BA6A-407CBD079E47}" type="slidenum">
              <a:rPr sz="1200" dirty="0">
                <a:solidFill>
                  <a:srgbClr val="888888"/>
                </a:solidFill>
              </a:rPr>
              <a:t>‹#›</a:t>
            </a:fld>
            <a:endParaRPr sz="120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26" Type="http://schemas.openxmlformats.org/officeDocument/2006/relationships/image" Target="../media/image20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5.png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5" Type="http://schemas.openxmlformats.org/officeDocument/2006/relationships/image" Target="../media/image19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png"/><Relationship Id="rId20" Type="http://schemas.openxmlformats.org/officeDocument/2006/relationships/image" Target="../media/image14.png"/><Relationship Id="rId29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24" Type="http://schemas.openxmlformats.org/officeDocument/2006/relationships/image" Target="../media/image18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9.png"/><Relationship Id="rId23" Type="http://schemas.openxmlformats.org/officeDocument/2006/relationships/image" Target="../media/image17.png"/><Relationship Id="rId28" Type="http://schemas.openxmlformats.org/officeDocument/2006/relationships/image" Target="../media/image22.png"/><Relationship Id="rId10" Type="http://schemas.openxmlformats.org/officeDocument/2006/relationships/image" Target="../media/image4.png"/><Relationship Id="rId19" Type="http://schemas.openxmlformats.org/officeDocument/2006/relationships/image" Target="../media/image1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Relationship Id="rId22" Type="http://schemas.openxmlformats.org/officeDocument/2006/relationships/image" Target="../media/image16.png"/><Relationship Id="rId27" Type="http://schemas.openxmlformats.org/officeDocument/2006/relationships/image" Target="../media/image21.png"/><Relationship Id="rId30" Type="http://schemas.openxmlformats.org/officeDocument/2006/relationships/image" Target="../media/image2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962900" y="152400"/>
            <a:ext cx="0" cy="1524000"/>
          </a:xfrm>
          <a:custGeom>
            <a:avLst/>
            <a:gdLst/>
            <a:ahLst/>
            <a:cxnLst/>
            <a:rect l="l" t="t" r="r" b="b"/>
            <a:pathLst>
              <a:path h="1524000">
                <a:moveTo>
                  <a:pt x="0" y="0"/>
                </a:moveTo>
                <a:lnTo>
                  <a:pt x="0" y="152400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153400" y="152400"/>
            <a:ext cx="120396" cy="120396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321040" y="152400"/>
            <a:ext cx="118871" cy="120396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8490204" y="152400"/>
            <a:ext cx="112775" cy="120396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153400" y="320040"/>
            <a:ext cx="120396" cy="115823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321040" y="320040"/>
            <a:ext cx="118871" cy="115823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8490204" y="320040"/>
            <a:ext cx="112775" cy="115823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8657843" y="320040"/>
            <a:ext cx="111251" cy="115823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8153400" y="487680"/>
            <a:ext cx="120396" cy="111252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8321040" y="487680"/>
            <a:ext cx="118871" cy="111252"/>
          </a:xfrm>
          <a:prstGeom prst="rect">
            <a:avLst/>
          </a:prstGeom>
        </p:spPr>
      </p:pic>
      <p:pic>
        <p:nvPicPr>
          <p:cNvPr id="26" name="bg object 26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8490204" y="487680"/>
            <a:ext cx="112775" cy="111252"/>
          </a:xfrm>
          <a:prstGeom prst="rect">
            <a:avLst/>
          </a:prstGeom>
        </p:spPr>
      </p:pic>
      <p:pic>
        <p:nvPicPr>
          <p:cNvPr id="27" name="bg object 27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8657843" y="487680"/>
            <a:ext cx="111251" cy="111252"/>
          </a:xfrm>
          <a:prstGeom prst="rect">
            <a:avLst/>
          </a:prstGeom>
        </p:spPr>
      </p:pic>
      <p:pic>
        <p:nvPicPr>
          <p:cNvPr id="28" name="bg object 28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8153400" y="656844"/>
            <a:ext cx="120396" cy="118871"/>
          </a:xfrm>
          <a:prstGeom prst="rect">
            <a:avLst/>
          </a:prstGeom>
        </p:spPr>
      </p:pic>
      <p:pic>
        <p:nvPicPr>
          <p:cNvPr id="29" name="bg object 29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8825483" y="487680"/>
            <a:ext cx="120396" cy="111252"/>
          </a:xfrm>
          <a:prstGeom prst="rect">
            <a:avLst/>
          </a:prstGeom>
        </p:spPr>
      </p:pic>
      <p:pic>
        <p:nvPicPr>
          <p:cNvPr id="30" name="bg object 30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8321040" y="656844"/>
            <a:ext cx="118871" cy="118871"/>
          </a:xfrm>
          <a:prstGeom prst="rect">
            <a:avLst/>
          </a:prstGeom>
        </p:spPr>
      </p:pic>
      <p:pic>
        <p:nvPicPr>
          <p:cNvPr id="31" name="bg object 31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8490204" y="656844"/>
            <a:ext cx="112775" cy="118871"/>
          </a:xfrm>
          <a:prstGeom prst="rect">
            <a:avLst/>
          </a:prstGeom>
        </p:spPr>
      </p:pic>
      <p:pic>
        <p:nvPicPr>
          <p:cNvPr id="32" name="bg object 32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8657843" y="656844"/>
            <a:ext cx="111251" cy="118871"/>
          </a:xfrm>
          <a:prstGeom prst="rect">
            <a:avLst/>
          </a:prstGeom>
        </p:spPr>
      </p:pic>
      <p:pic>
        <p:nvPicPr>
          <p:cNvPr id="33" name="bg object 33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8153400" y="824483"/>
            <a:ext cx="120396" cy="118871"/>
          </a:xfrm>
          <a:prstGeom prst="rect">
            <a:avLst/>
          </a:prstGeom>
        </p:spPr>
      </p:pic>
      <p:pic>
        <p:nvPicPr>
          <p:cNvPr id="34" name="bg object 34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8321040" y="824483"/>
            <a:ext cx="118871" cy="118871"/>
          </a:xfrm>
          <a:prstGeom prst="rect">
            <a:avLst/>
          </a:prstGeom>
        </p:spPr>
      </p:pic>
      <p:pic>
        <p:nvPicPr>
          <p:cNvPr id="35" name="bg object 35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8490204" y="824483"/>
            <a:ext cx="112775" cy="118871"/>
          </a:xfrm>
          <a:prstGeom prst="rect">
            <a:avLst/>
          </a:prstGeom>
        </p:spPr>
      </p:pic>
      <p:pic>
        <p:nvPicPr>
          <p:cNvPr id="36" name="bg object 36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8657843" y="824483"/>
            <a:ext cx="111251" cy="118871"/>
          </a:xfrm>
          <a:prstGeom prst="rect">
            <a:avLst/>
          </a:prstGeom>
        </p:spPr>
      </p:pic>
      <p:pic>
        <p:nvPicPr>
          <p:cNvPr id="37" name="bg object 37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8825483" y="824483"/>
            <a:ext cx="120396" cy="118871"/>
          </a:xfrm>
          <a:prstGeom prst="rect">
            <a:avLst/>
          </a:prstGeom>
        </p:spPr>
      </p:pic>
      <p:pic>
        <p:nvPicPr>
          <p:cNvPr id="38" name="bg object 38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8153400" y="992124"/>
            <a:ext cx="120396" cy="118872"/>
          </a:xfrm>
          <a:prstGeom prst="rect">
            <a:avLst/>
          </a:prstGeom>
        </p:spPr>
      </p:pic>
      <p:pic>
        <p:nvPicPr>
          <p:cNvPr id="39" name="bg object 39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8321040" y="992124"/>
            <a:ext cx="118871" cy="118872"/>
          </a:xfrm>
          <a:prstGeom prst="rect">
            <a:avLst/>
          </a:prstGeom>
        </p:spPr>
      </p:pic>
      <p:pic>
        <p:nvPicPr>
          <p:cNvPr id="40" name="bg object 40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8490204" y="992124"/>
            <a:ext cx="112775" cy="118872"/>
          </a:xfrm>
          <a:prstGeom prst="rect">
            <a:avLst/>
          </a:prstGeom>
        </p:spPr>
      </p:pic>
      <p:pic>
        <p:nvPicPr>
          <p:cNvPr id="41" name="bg object 41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8657843" y="992124"/>
            <a:ext cx="111251" cy="118872"/>
          </a:xfrm>
          <a:prstGeom prst="rect">
            <a:avLst/>
          </a:prstGeom>
        </p:spPr>
      </p:pic>
      <p:pic>
        <p:nvPicPr>
          <p:cNvPr id="42" name="bg object 42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8153400" y="1159763"/>
            <a:ext cx="120396" cy="112775"/>
          </a:xfrm>
          <a:prstGeom prst="rect">
            <a:avLst/>
          </a:prstGeom>
        </p:spPr>
      </p:pic>
      <p:pic>
        <p:nvPicPr>
          <p:cNvPr id="43" name="bg object 43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8321040" y="1159763"/>
            <a:ext cx="118871" cy="112775"/>
          </a:xfrm>
          <a:prstGeom prst="rect">
            <a:avLst/>
          </a:prstGeom>
        </p:spPr>
      </p:pic>
      <p:pic>
        <p:nvPicPr>
          <p:cNvPr id="44" name="bg object 44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8490204" y="1159763"/>
            <a:ext cx="112775" cy="112775"/>
          </a:xfrm>
          <a:prstGeom prst="rect">
            <a:avLst/>
          </a:prstGeom>
        </p:spPr>
      </p:pic>
      <p:pic>
        <p:nvPicPr>
          <p:cNvPr id="45" name="bg object 45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8321040" y="1327403"/>
            <a:ext cx="118871" cy="120396"/>
          </a:xfrm>
          <a:prstGeom prst="rect">
            <a:avLst/>
          </a:prstGeom>
        </p:spPr>
      </p:pic>
      <p:pic>
        <p:nvPicPr>
          <p:cNvPr id="46" name="bg object 46"/>
          <p:cNvPicPr/>
          <p:nvPr/>
        </p:nvPicPr>
        <p:blipFill>
          <a:blip r:embed="rId29" cstate="print"/>
          <a:stretch>
            <a:fillRect/>
          </a:stretch>
        </p:blipFill>
        <p:spPr>
          <a:xfrm>
            <a:off x="8657843" y="1159763"/>
            <a:ext cx="111251" cy="112775"/>
          </a:xfrm>
          <a:prstGeom prst="rect">
            <a:avLst/>
          </a:prstGeom>
        </p:spPr>
      </p:pic>
      <p:pic>
        <p:nvPicPr>
          <p:cNvPr id="47" name="bg object 47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8657843" y="1327403"/>
            <a:ext cx="111251" cy="12039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18566" y="1076909"/>
            <a:ext cx="6990080" cy="4521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45211" y="1113980"/>
            <a:ext cx="8053577" cy="42411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217670" y="6291877"/>
            <a:ext cx="708660" cy="1670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</a:pPr>
            <a:endParaRPr spc="-5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0C5CC-3D0B-424F-8437-1403CB1589AE}" type="datetime1">
              <a:rPr lang="en-US" smtClean="0"/>
              <a:t>5/27/2023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416797" y="6291877"/>
            <a:ext cx="216534" cy="1670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7620">
              <a:lnSpc>
                <a:spcPts val="1425"/>
              </a:lnSpc>
            </a:pPr>
            <a:r>
              <a:rPr sz="1200" dirty="0">
                <a:solidFill>
                  <a:srgbClr val="888888"/>
                </a:solidFill>
              </a:rPr>
              <a:t>1</a:t>
            </a:r>
            <a:fld id="{81D60167-4931-47E6-BA6A-407CBD079E47}" type="slidenum">
              <a:rPr sz="1200" dirty="0">
                <a:solidFill>
                  <a:srgbClr val="888888"/>
                </a:solidFill>
              </a:rPr>
              <a:t>‹#›</a:t>
            </a:fld>
            <a:endParaRPr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13" Type="http://schemas.openxmlformats.org/officeDocument/2006/relationships/image" Target="../media/image37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12" Type="http://schemas.openxmlformats.org/officeDocument/2006/relationships/image" Target="../media/image36.png"/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0.png"/><Relationship Id="rId11" Type="http://schemas.openxmlformats.org/officeDocument/2006/relationships/image" Target="../media/image35.png"/><Relationship Id="rId5" Type="http://schemas.openxmlformats.org/officeDocument/2006/relationships/image" Target="../media/image29.png"/><Relationship Id="rId10" Type="http://schemas.openxmlformats.org/officeDocument/2006/relationships/image" Target="../media/image34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jp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7.png"/><Relationship Id="rId4" Type="http://schemas.openxmlformats.org/officeDocument/2006/relationships/image" Target="../media/image56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png"/><Relationship Id="rId3" Type="http://schemas.openxmlformats.org/officeDocument/2006/relationships/image" Target="../media/image59.png"/><Relationship Id="rId7" Type="http://schemas.openxmlformats.org/officeDocument/2006/relationships/image" Target="../media/image63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2.png"/><Relationship Id="rId5" Type="http://schemas.openxmlformats.org/officeDocument/2006/relationships/image" Target="../media/image61.png"/><Relationship Id="rId4" Type="http://schemas.openxmlformats.org/officeDocument/2006/relationships/image" Target="../media/image6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8.png"/><Relationship Id="rId4" Type="http://schemas.openxmlformats.org/officeDocument/2006/relationships/image" Target="../media/image4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98035" y="6336613"/>
            <a:ext cx="4731385" cy="1993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xmlns:a="http://schemas.openxmlformats.org/drawingml/2006/main">
              <a:lnSpc>
                <a:spcPts val="1550"/>
              </a:lnSpc>
              <a:tabLst>
                <a:tab pos="4631055" algn="l"/>
              </a:tabLst>
              <a:bidi/>
            </a:pPr>
            <a:r xmlns:a="http://schemas.openxmlformats.org/drawingml/2006/main">
              <a:rPr sz="1400" spc="-10" dirty="0">
                <a:latin typeface="Arial MT"/>
                <a:cs typeface="Arial MT"/>
              </a:rPr>
              <a:t>د </a:t>
            </a:r>
            <a:r xmlns:a="http://schemas.openxmlformats.org/drawingml/2006/main">
              <a:rPr sz="1400" spc="-75" dirty="0">
                <a:latin typeface="Arial MT"/>
                <a:cs typeface="Arial MT"/>
              </a:rPr>
              <a:t>ص </a:t>
            </a:r>
            <a:r xmlns:a="http://schemas.openxmlformats.org/drawingml/2006/main">
              <a:rPr sz="1400" dirty="0">
                <a:latin typeface="Arial MT"/>
                <a:cs typeface="Arial MT"/>
              </a:rPr>
              <a:t>.</a:t>
            </a:r>
            <a:r xmlns:a="http://schemas.openxmlformats.org/drawingml/2006/main">
              <a:rPr sz="1400" spc="-15" dirty="0">
                <a:latin typeface="Arial MT"/>
                <a:cs typeface="Arial MT"/>
              </a:rPr>
              <a:t> </a:t>
            </a:r>
            <a:r xmlns:a="http://schemas.openxmlformats.org/drawingml/2006/main">
              <a:rPr sz="1400" spc="-10" dirty="0">
                <a:latin typeface="Arial MT"/>
                <a:cs typeface="Arial MT"/>
              </a:rPr>
              <a:t>م </a:t>
            </a:r>
            <a:r xmlns:a="http://schemas.openxmlformats.org/drawingml/2006/main">
              <a:rPr sz="1400" dirty="0">
                <a:latin typeface="Arial MT"/>
                <a:cs typeface="Arial MT"/>
              </a:rPr>
              <a:t>العلاكة 1</a:t>
            </a:r>
            <a:endParaRPr xmlns:a="http://schemas.openxmlformats.org/drawingml/2006/main" sz="1400">
              <a:latin typeface="Arial MT"/>
              <a:cs typeface="Arial MT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0" y="-290754"/>
            <a:ext cx="9144000" cy="6858000"/>
            <a:chOff x="0" y="0"/>
            <a:chExt cx="9144000" cy="68580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7998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93547" y="725423"/>
              <a:ext cx="970026" cy="1229105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37387" y="725423"/>
              <a:ext cx="7663433" cy="1229105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374635" y="725423"/>
              <a:ext cx="970026" cy="1229105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65987" y="1395983"/>
              <a:ext cx="4816602" cy="1229106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756403" y="1395983"/>
              <a:ext cx="1860042" cy="1229106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890259" y="1395983"/>
              <a:ext cx="896874" cy="1229106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060947" y="1395983"/>
              <a:ext cx="1858518" cy="1229106"/>
            </a:xfrm>
            <a:prstGeom prst="rect">
              <a:avLst/>
            </a:prstGeom>
          </p:spPr>
        </p:pic>
      </p:grpSp>
      <p:sp>
        <p:nvSpPr>
          <p:cNvPr id="12" name="object 1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485140" marR="5080" indent="-47244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spc="-5" dirty="0"/>
              <a:t>"التغذية </a:t>
            </a:r>
            <a:r xmlns:a="http://schemas.openxmlformats.org/drawingml/2006/main">
              <a:rPr dirty="0"/>
              <a:t>في الصحة والمرض </a:t>
            </a:r>
            <a:r xmlns:a="http://schemas.openxmlformats.org/drawingml/2006/main">
              <a:rPr spc="-5" dirty="0"/>
              <a:t>"</a:t>
            </a:r>
            <a:r xmlns:a="http://schemas.openxmlformats.org/drawingml/2006/main">
              <a:rPr spc="-980" dirty="0"/>
              <a:t> </a:t>
            </a:r>
            <a:r xmlns:a="http://schemas.openxmlformats.org/drawingml/2006/main">
              <a:rPr spc="-5" dirty="0"/>
              <a:t>ثانية</a:t>
            </a:r>
            <a:r xmlns:a="http://schemas.openxmlformats.org/drawingml/2006/main">
              <a:rPr spc="-20" dirty="0"/>
              <a:t> </a:t>
            </a:r>
            <a:r xmlns:a="http://schemas.openxmlformats.org/drawingml/2006/main">
              <a:rPr spc="-15" dirty="0"/>
              <a:t>نصف السنة</a:t>
            </a:r>
            <a:r xmlns:a="http://schemas.openxmlformats.org/drawingml/2006/main">
              <a:rPr spc="-75" dirty="0"/>
              <a:t> </a:t>
            </a:r>
            <a:r xmlns:a="http://schemas.openxmlformats.org/drawingml/2006/main">
              <a:rPr spc="-5" dirty="0"/>
              <a:t>2022-2023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2891980" y="4124705"/>
            <a:ext cx="3246755" cy="16510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z="2800" b="1" spc="-85" dirty="0">
                <a:latin typeface="Calibri"/>
                <a:cs typeface="Calibri"/>
              </a:rPr>
              <a:t>دكتور.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ملكة.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Z.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 err="1" smtClean="0">
                <a:latin typeface="Calibri"/>
                <a:cs typeface="Calibri"/>
              </a:rPr>
              <a:t>ملاك</a:t>
            </a:r>
            <a:endParaRPr xmlns:a="http://schemas.openxmlformats.org/drawingml/2006/main" lang="en-US" sz="2800" b="1" spc="-10" dirty="0" smtClean="0">
              <a:latin typeface="Calibri"/>
              <a:cs typeface="Calibri"/>
            </a:endParaRPr>
          </a:p>
          <a:p>
            <a:pPr xmlns:a="http://schemas.openxmlformats.org/drawingml/2006/main" marL="12700" lvl="0">
              <a:spcBef>
                <a:spcPts val="100"/>
              </a:spcBef>
              <a:bidi/>
            </a:pPr>
            <a:r xmlns:a="http://schemas.openxmlformats.org/drawingml/2006/main">
              <a:rPr lang="ar" sz="2400" b="1" spc="-5" dirty="0" smtClean="0">
                <a:solidFill>
                  <a:srgbClr val="292934"/>
                </a:solidFill>
                <a:latin typeface="Arial"/>
                <a:cs typeface="Arial"/>
              </a:rPr>
              <a:t>قدمها </a:t>
            </a:r>
            <a:r xmlns:a="http://schemas.openxmlformats.org/drawingml/2006/main">
              <a:rPr lang="ar" sz="2400" b="1" spc="-5" dirty="0">
                <a:solidFill>
                  <a:srgbClr val="292934"/>
                </a:solidFill>
                <a:latin typeface="Arial"/>
                <a:cs typeface="Arial"/>
              </a:rPr>
              <a:t>:</a:t>
            </a:r>
          </a:p>
          <a:p>
            <a:pPr xmlns:a="http://schemas.openxmlformats.org/drawingml/2006/main" marL="12700" lvl="0">
              <a:spcBef>
                <a:spcPts val="100"/>
              </a:spcBef>
              <a:bidi/>
            </a:pPr>
            <a:r xmlns:a="http://schemas.openxmlformats.org/drawingml/2006/main">
              <a:rPr lang="ar" sz="2400" b="1" spc="-5" dirty="0">
                <a:solidFill>
                  <a:srgbClr val="292934"/>
                </a:solidFill>
                <a:latin typeface="Arial"/>
                <a:cs typeface="Arial"/>
              </a:rPr>
              <a:t>   </a:t>
            </a:r>
            <a:r xmlns:a="http://schemas.openxmlformats.org/drawingml/2006/main">
              <a:rPr lang="ar" sz="2400" b="1" spc="-5" dirty="0" err="1">
                <a:solidFill>
                  <a:srgbClr val="292934"/>
                </a:solidFill>
                <a:latin typeface="Arial"/>
                <a:cs typeface="Arial"/>
              </a:rPr>
              <a:t>دكتور </a:t>
            </a:r>
            <a:r xmlns:a="http://schemas.openxmlformats.org/drawingml/2006/main">
              <a:rPr lang="ar" sz="2400" b="1" spc="-5" dirty="0">
                <a:solidFill>
                  <a:srgbClr val="292934"/>
                </a:solidFill>
                <a:latin typeface="Arial"/>
                <a:cs typeface="Arial"/>
              </a:rPr>
              <a:t>مجدي الحديدي</a:t>
            </a:r>
            <a:endParaRPr xmlns:a="http://schemas.openxmlformats.org/drawingml/2006/main" lang="en-US" sz="2400" dirty="0">
              <a:solidFill>
                <a:prstClr val="black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endParaRPr sz="2800" dirty="0">
              <a:latin typeface="Calibri"/>
              <a:cs typeface="Calibri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1424939" y="2398776"/>
            <a:ext cx="6325870" cy="1725930"/>
            <a:chOff x="1424939" y="2398776"/>
            <a:chExt cx="6325870" cy="1725930"/>
          </a:xfrm>
        </p:grpSpPr>
        <p:pic>
          <p:nvPicPr>
            <p:cNvPr id="20" name="object 20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424939" y="2398776"/>
              <a:ext cx="2711958" cy="1116329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477767" y="2398776"/>
              <a:ext cx="4272534" cy="1116329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688591" y="3008376"/>
              <a:ext cx="3867150" cy="1116330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4896611" y="3008376"/>
              <a:ext cx="2474214" cy="1116330"/>
            </a:xfrm>
            <a:prstGeom prst="rect">
              <a:avLst/>
            </a:prstGeom>
          </p:spPr>
        </p:pic>
      </p:grpSp>
      <p:sp>
        <p:nvSpPr>
          <p:cNvPr id="24" name="object 24"/>
          <p:cNvSpPr txBox="1"/>
          <p:nvPr/>
        </p:nvSpPr>
        <p:spPr>
          <a:xfrm>
            <a:off x="1726438" y="2515946"/>
            <a:ext cx="5577840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276225" marR="5080" indent="-26416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z="4000" b="1" spc="-10" dirty="0">
                <a:latin typeface="Calibri"/>
                <a:cs typeface="Calibri"/>
              </a:rPr>
              <a:t>تَغذِيَة</a:t>
            </a:r>
            <a:r xmlns:a="http://schemas.openxmlformats.org/drawingml/2006/main">
              <a:rPr sz="4000" b="1" spc="55" dirty="0">
                <a:latin typeface="Calibri"/>
                <a:cs typeface="Calibri"/>
              </a:rPr>
              <a:t> </a:t>
            </a:r>
            <a:r xmlns:a="http://schemas.openxmlformats.org/drawingml/2006/main">
              <a:rPr sz="4000" b="1" spc="-2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40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4000" b="1" spc="-25" dirty="0">
                <a:latin typeface="Calibri"/>
                <a:cs typeface="Calibri"/>
              </a:rPr>
              <a:t>مرضى</a:t>
            </a:r>
            <a:r xmlns:a="http://schemas.openxmlformats.org/drawingml/2006/main">
              <a:rPr sz="40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4000" b="1" spc="-10" dirty="0">
                <a:latin typeface="Calibri"/>
                <a:cs typeface="Calibri"/>
              </a:rPr>
              <a:t>مع</a:t>
            </a:r>
            <a:r xmlns:a="http://schemas.openxmlformats.org/drawingml/2006/main">
              <a:rPr sz="4000" b="1" spc="-890" dirty="0">
                <a:latin typeface="Calibri"/>
                <a:cs typeface="Calibri"/>
              </a:rPr>
              <a:t> </a:t>
            </a:r>
            <a:r xmlns:a="http://schemas.openxmlformats.org/drawingml/2006/main">
              <a:rPr sz="4000" b="1" spc="-15" dirty="0">
                <a:latin typeface="Calibri"/>
                <a:cs typeface="Calibri"/>
              </a:rPr>
              <a:t>القلب والأوعية الدموية</a:t>
            </a:r>
            <a:r xmlns:a="http://schemas.openxmlformats.org/drawingml/2006/main">
              <a:rPr sz="40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4000" b="1" spc="-5" dirty="0">
                <a:latin typeface="Calibri"/>
                <a:cs typeface="Calibri"/>
              </a:rPr>
              <a:t>الأمراض</a:t>
            </a:r>
            <a:endParaRPr xmlns:a="http://schemas.openxmlformats.org/drawingml/2006/main" sz="4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85517" y="306450"/>
            <a:ext cx="464629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z="4000" spc="-5" dirty="0"/>
              <a:t>ارتفاع ضغط الدم</a:t>
            </a:r>
            <a:r xmlns:a="http://schemas.openxmlformats.org/drawingml/2006/main">
              <a:rPr sz="4000" spc="-15" dirty="0"/>
              <a:t> </a:t>
            </a:r>
            <a:r xmlns:a="http://schemas.openxmlformats.org/drawingml/2006/main">
              <a:rPr sz="4000" spc="-5" dirty="0"/>
              <a:t>(تابع)</a:t>
            </a:r>
            <a:endParaRPr xmlns:a="http://schemas.openxmlformats.org/drawingml/2006/main" sz="4000"/>
          </a:p>
        </p:txBody>
      </p:sp>
      <p:sp>
        <p:nvSpPr>
          <p:cNvPr id="5" name="object 5"/>
          <p:cNvSpPr txBox="1"/>
          <p:nvPr/>
        </p:nvSpPr>
        <p:spPr>
          <a:xfrm>
            <a:off x="8416797" y="6291877"/>
            <a:ext cx="217170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z="1000" spc="-5" dirty="0">
                <a:latin typeface="Arial MT"/>
                <a:cs typeface="Arial MT"/>
              </a:rPr>
              <a:t>10</a:t>
            </a:fld>
            <a:endParaRPr sz="10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2749" y="1330222"/>
            <a:ext cx="7192009" cy="5062220"/>
          </a:xfrm>
          <a:prstGeom prst="rect">
            <a:avLst/>
          </a:prstGeom>
        </p:spPr>
        <p:txBody>
          <a:bodyPr vert="horz" wrap="square" lIns="0" tIns="140335" rIns="0" bIns="0" rtlCol="0">
            <a:spAutoFit/>
          </a:bodyPr>
          <a:lstStyle/>
          <a:p>
            <a:pPr xmlns:a="http://schemas.openxmlformats.org/drawingml/2006/main" marL="294640" indent="-282575" algn="just">
              <a:lnSpc>
                <a:spcPct val="100000"/>
              </a:lnSpc>
              <a:spcBef>
                <a:spcPts val="1105"/>
              </a:spcBef>
              <a:buClr>
                <a:srgbClr val="330066"/>
              </a:buClr>
              <a:buSzPct val="69642"/>
              <a:buFont typeface="Wingdings"/>
              <a:buChar char=""/>
              <a:tabLst>
                <a:tab pos="295275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وزن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خسارة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(تابع)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805180" marR="88265" lvl="1" indent="-396240" algn="just">
              <a:lnSpc>
                <a:spcPct val="100000"/>
              </a:lnSpc>
              <a:spcBef>
                <a:spcPts val="1010"/>
              </a:spcBef>
              <a:buSzPct val="69642"/>
              <a:buFont typeface="Wingdings"/>
              <a:buChar char=""/>
              <a:tabLst>
                <a:tab pos="805815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وزن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صحي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(مؤشر كتلة الجسم أقل من 25) يعد أمرا ضروريا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التدخل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الفعال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للوقاية والعلاج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ارتفاع ضغط الدم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805180" lvl="1" indent="-396875" algn="just">
              <a:lnSpc>
                <a:spcPct val="100000"/>
              </a:lnSpc>
              <a:spcBef>
                <a:spcPts val="1010"/>
              </a:spcBef>
              <a:buSzPct val="69642"/>
              <a:buFont typeface="Wingdings"/>
              <a:buChar char=""/>
              <a:tabLst>
                <a:tab pos="805815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منع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وزن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يكسب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شديد الأهمية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94640" indent="-282575" algn="just">
              <a:lnSpc>
                <a:spcPct val="100000"/>
              </a:lnSpc>
              <a:spcBef>
                <a:spcPts val="1010"/>
              </a:spcBef>
              <a:buClr>
                <a:srgbClr val="330066"/>
              </a:buClr>
              <a:buSzPct val="69642"/>
              <a:buFont typeface="Wingdings"/>
              <a:buChar char=""/>
              <a:tabLst>
                <a:tab pos="295275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البوتاسيوم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805180" marR="5080" lvl="1" indent="-396240" algn="just">
              <a:lnSpc>
                <a:spcPct val="100000"/>
              </a:lnSpc>
              <a:spcBef>
                <a:spcPts val="1010"/>
              </a:spcBef>
              <a:buSzPct val="69642"/>
              <a:buFont typeface="Wingdings"/>
              <a:buChar char=""/>
              <a:tabLst>
                <a:tab pos="805815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البوتاسيوم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، وضغط الدم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النقصان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805180" marR="156845" lvl="1" indent="-396240" algn="just">
              <a:lnSpc>
                <a:spcPct val="100000"/>
              </a:lnSpc>
              <a:spcBef>
                <a:spcPts val="1010"/>
              </a:spcBef>
              <a:buSzPct val="69642"/>
              <a:buFont typeface="Wingdings"/>
              <a:buChar char=""/>
              <a:tabLst>
                <a:tab pos="805815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ينصح باستهلاك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4.7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جرام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بوتاسيوم / يوم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13026" y="446277"/>
            <a:ext cx="3934460" cy="5594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sz="3500" dirty="0"/>
              <a:t>أدنى</a:t>
            </a:r>
            <a:r xmlns:a="http://schemas.openxmlformats.org/drawingml/2006/main">
              <a:rPr sz="3500" spc="-40" dirty="0"/>
              <a:t> </a:t>
            </a:r>
            <a:r xmlns:a="http://schemas.openxmlformats.org/drawingml/2006/main">
              <a:rPr sz="3500" dirty="0"/>
              <a:t>صوديوم</a:t>
            </a:r>
            <a:r xmlns:a="http://schemas.openxmlformats.org/drawingml/2006/main">
              <a:rPr sz="3500" spc="-60" dirty="0"/>
              <a:t> </a:t>
            </a:r>
            <a:r xmlns:a="http://schemas.openxmlformats.org/drawingml/2006/main">
              <a:rPr sz="3500" dirty="0"/>
              <a:t>المدخول</a:t>
            </a:r>
            <a:endParaRPr xmlns:a="http://schemas.openxmlformats.org/drawingml/2006/main" sz="3500"/>
          </a:p>
        </p:txBody>
      </p:sp>
      <p:sp>
        <p:nvSpPr>
          <p:cNvPr id="5" name="object 5"/>
          <p:cNvSpPr txBox="1"/>
          <p:nvPr/>
        </p:nvSpPr>
        <p:spPr>
          <a:xfrm>
            <a:off x="8416797" y="6291877"/>
            <a:ext cx="217170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z="1000" spc="-5" dirty="0">
                <a:latin typeface="Arial MT"/>
                <a:cs typeface="Arial MT"/>
              </a:rPr>
              <a:t>11</a:t>
            </a:fld>
            <a:endParaRPr sz="10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7916" y="1351610"/>
            <a:ext cx="7630795" cy="42938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355600" indent="-342900">
              <a:lnSpc>
                <a:spcPct val="100000"/>
              </a:lnSpc>
              <a:spcBef>
                <a:spcPts val="95"/>
              </a:spcBef>
              <a:buClr>
                <a:srgbClr val="330066"/>
              </a:buClr>
              <a:buSzPct val="69642"/>
              <a:buFont typeface="Wingdings"/>
              <a:buChar char="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تقييد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الصوديوم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يساعد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يمنع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ارتفاع ضغط الدم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704215" lvl="1" indent="-347980">
              <a:lnSpc>
                <a:spcPct val="100000"/>
              </a:lnSpc>
              <a:spcBef>
                <a:spcPts val="5"/>
              </a:spcBef>
              <a:buClr>
                <a:srgbClr val="669999"/>
              </a:buClr>
              <a:buSzPct val="69642"/>
              <a:buFont typeface="Wingdings"/>
              <a:buChar char=""/>
              <a:tabLst>
                <a:tab pos="704215" algn="l"/>
                <a:tab pos="70485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في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أي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دور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يساعد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يمنع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CHD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 indent="-342900">
              <a:lnSpc>
                <a:spcPct val="100000"/>
              </a:lnSpc>
              <a:buClr>
                <a:srgbClr val="330066"/>
              </a:buClr>
              <a:buSzPct val="69642"/>
              <a:buFont typeface="Wingdings"/>
              <a:buChar char=""/>
              <a:tabLst>
                <a:tab pos="354965" algn="l"/>
                <a:tab pos="355600" algn="l"/>
                <a:tab pos="334264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مصادر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صوديوم: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إن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قاعدة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7 إس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870585" indent="-343535">
              <a:lnSpc>
                <a:spcPct val="100000"/>
              </a:lnSpc>
              <a:buClr>
                <a:srgbClr val="330066"/>
              </a:buClr>
              <a:buSzPct val="69642"/>
              <a:buFont typeface="Wingdings"/>
              <a:buChar char=""/>
              <a:tabLst>
                <a:tab pos="871219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الحساء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870585" indent="-343535">
              <a:lnSpc>
                <a:spcPct val="100000"/>
              </a:lnSpc>
              <a:buClr>
                <a:srgbClr val="330066"/>
              </a:buClr>
              <a:buSzPct val="69642"/>
              <a:buFont typeface="Wingdings"/>
              <a:buChar char=""/>
              <a:tabLst>
                <a:tab pos="871219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الصلصات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870585" indent="-343535">
              <a:lnSpc>
                <a:spcPct val="100000"/>
              </a:lnSpc>
              <a:buClr>
                <a:srgbClr val="330066"/>
              </a:buClr>
              <a:buSzPct val="69642"/>
              <a:buFont typeface="Wingdings"/>
              <a:buChar char=""/>
              <a:tabLst>
                <a:tab pos="871219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وجبات خفيفة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870585" indent="-343535">
              <a:lnSpc>
                <a:spcPct val="100000"/>
              </a:lnSpc>
              <a:spcBef>
                <a:spcPts val="5"/>
              </a:spcBef>
              <a:buClr>
                <a:srgbClr val="330066"/>
              </a:buClr>
              <a:buSzPct val="69642"/>
              <a:buFont typeface="Wingdings"/>
              <a:buChar char=""/>
              <a:tabLst>
                <a:tab pos="871219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مدخن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لحمة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والسمك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_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870585" indent="-343535">
              <a:lnSpc>
                <a:spcPct val="100000"/>
              </a:lnSpc>
              <a:buClr>
                <a:srgbClr val="330066"/>
              </a:buClr>
              <a:buSzPct val="69642"/>
              <a:buFont typeface="Wingdings"/>
              <a:buChar char=""/>
              <a:tabLst>
                <a:tab pos="871219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ملفوف مخلل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870585" indent="-343535">
              <a:lnSpc>
                <a:spcPct val="100000"/>
              </a:lnSpc>
              <a:buClr>
                <a:srgbClr val="330066"/>
              </a:buClr>
              <a:buSzPct val="69642"/>
              <a:buFont typeface="Wingdings"/>
              <a:buChar char=""/>
              <a:tabLst>
                <a:tab pos="871219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توابل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870585" indent="-343535">
              <a:lnSpc>
                <a:spcPct val="100000"/>
              </a:lnSpc>
              <a:buClr>
                <a:srgbClr val="330066"/>
              </a:buClr>
              <a:buSzPct val="69642"/>
              <a:buFont typeface="Wingdings"/>
              <a:buChar char=""/>
              <a:tabLst>
                <a:tab pos="871219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معالجة الصوديوم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بارد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التخفيضات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89733" y="522477"/>
            <a:ext cx="3893185" cy="5594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sz="3500" dirty="0"/>
              <a:t>أدنى</a:t>
            </a:r>
            <a:r xmlns:a="http://schemas.openxmlformats.org/drawingml/2006/main">
              <a:rPr sz="3500" spc="-35" dirty="0"/>
              <a:t> </a:t>
            </a:r>
            <a:r xmlns:a="http://schemas.openxmlformats.org/drawingml/2006/main">
              <a:rPr sz="3500" dirty="0"/>
              <a:t>صوديوم</a:t>
            </a:r>
            <a:r xmlns:a="http://schemas.openxmlformats.org/drawingml/2006/main">
              <a:rPr sz="3500" spc="-50" dirty="0"/>
              <a:t> </a:t>
            </a:r>
            <a:r xmlns:a="http://schemas.openxmlformats.org/drawingml/2006/main">
              <a:rPr sz="3500" dirty="0"/>
              <a:t>المدخول</a:t>
            </a:r>
            <a:endParaRPr xmlns:a="http://schemas.openxmlformats.org/drawingml/2006/main" sz="3500"/>
          </a:p>
        </p:txBody>
      </p:sp>
      <p:sp>
        <p:nvSpPr>
          <p:cNvPr id="5" name="object 5"/>
          <p:cNvSpPr txBox="1"/>
          <p:nvPr/>
        </p:nvSpPr>
        <p:spPr>
          <a:xfrm>
            <a:off x="8416797" y="6291877"/>
            <a:ext cx="217170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z="1000" spc="-5" dirty="0">
                <a:latin typeface="Arial MT"/>
                <a:cs typeface="Arial MT"/>
              </a:rPr>
              <a:t>12</a:t>
            </a:fld>
            <a:endParaRPr sz="10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31393" y="1666493"/>
            <a:ext cx="7840345" cy="2159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آخر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أسلوب الحياة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التعديلات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عالي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دم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ضغط: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 indent="-342900">
              <a:lnSpc>
                <a:spcPct val="100000"/>
              </a:lnSpc>
              <a:buClr>
                <a:srgbClr val="330066"/>
              </a:buClr>
              <a:buSzPct val="69642"/>
              <a:buFont typeface="Wingdings"/>
              <a:buChar char="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قف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التدخين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 indent="-342900">
              <a:lnSpc>
                <a:spcPct val="100000"/>
              </a:lnSpc>
              <a:buClr>
                <a:srgbClr val="330066"/>
              </a:buClr>
              <a:buSzPct val="69642"/>
              <a:buFont typeface="Wingdings"/>
              <a:buChar char="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يخسر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إفراط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وزن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 indent="-342900">
              <a:lnSpc>
                <a:spcPct val="100000"/>
              </a:lnSpc>
              <a:buClr>
                <a:srgbClr val="330066"/>
              </a:buClr>
              <a:buSzPct val="69642"/>
              <a:buFont typeface="Wingdings"/>
              <a:buChar char="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يزيد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النشاط البدني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 indent="-342900">
              <a:lnSpc>
                <a:spcPct val="100000"/>
              </a:lnSpc>
              <a:buClr>
                <a:srgbClr val="330066"/>
              </a:buClr>
              <a:buSzPct val="69642"/>
              <a:buFont typeface="Wingdings"/>
              <a:buChar char="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اشرب الكحول فقط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باعتدال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21457" y="481329"/>
            <a:ext cx="326834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z="4000" spc="-5" dirty="0"/>
              <a:t>تصلب الشرايين</a:t>
            </a:r>
            <a:endParaRPr xmlns:a="http://schemas.openxmlformats.org/drawingml/2006/main" sz="4000"/>
          </a:p>
        </p:txBody>
      </p:sp>
      <p:sp>
        <p:nvSpPr>
          <p:cNvPr id="5" name="object 5"/>
          <p:cNvSpPr txBox="1"/>
          <p:nvPr/>
        </p:nvSpPr>
        <p:spPr>
          <a:xfrm>
            <a:off x="8411718" y="6292808"/>
            <a:ext cx="19621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xmlns:a="http://schemas.openxmlformats.org/drawingml/2006/main" marL="12700">
              <a:lnSpc>
                <a:spcPts val="1425"/>
              </a:lnSpc>
              <a:bidi/>
            </a:pPr>
            <a:r xmlns:a="http://schemas.openxmlformats.org/drawingml/2006/main"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13</a:t>
            </a:r>
            <a:endParaRPr xmlns:a="http://schemas.openxmlformats.org/drawingml/2006/main" sz="12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92100" y="1458594"/>
            <a:ext cx="7693025" cy="31718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73990" marR="5080" indent="-161925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-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هو - هي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الكامنة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سبب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معظم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الأمراض القلبية الوعائية ،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هذه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مثل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الشريان التاجي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قلب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مرض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(CHD) ،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ترويه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سكتة دماغية،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ضمادة.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500">
              <a:latin typeface="Calibri"/>
              <a:cs typeface="Calibri"/>
            </a:endParaRPr>
          </a:p>
          <a:p>
            <a:pPr xmlns:a="http://schemas.openxmlformats.org/drawingml/2006/main" marL="257810" marR="389255" algn="just">
              <a:lnSpc>
                <a:spcPct val="100800"/>
              </a:lnSpc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الهدف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هو الحصول على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قيم LDL منخفضة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HDL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عالية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قيم. المستوى المطلوب من LDL يعتمد على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مريض </a:t>
            </a:r>
            <a:r xmlns:a="http://schemas.openxmlformats.org/drawingml/2006/main">
              <a:rPr sz="3000" spc="-5" dirty="0">
                <a:latin typeface="Arial MT"/>
                <a:cs typeface="Arial MT"/>
              </a:rPr>
              <a:t>.</a:t>
            </a:r>
            <a:endParaRPr xmlns:a="http://schemas.openxmlformats.org/drawingml/2006/main" sz="3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4418" y="6305508"/>
            <a:ext cx="170815" cy="1708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xmlns:a="http://schemas.openxmlformats.org/drawingml/2006/main">
              <a:lnSpc>
                <a:spcPts val="1325"/>
              </a:lnSpc>
              <a:bidi/>
            </a:pPr>
            <a:r xmlns:a="http://schemas.openxmlformats.org/drawingml/2006/main"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14</a:t>
            </a:r>
            <a:endParaRPr xmlns:a="http://schemas.openxmlformats.org/drawingml/2006/main" sz="1200">
              <a:latin typeface="Arial MT"/>
              <a:cs typeface="Arial M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8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4217670" y="6279896"/>
            <a:ext cx="70866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z="1000" spc="-5" dirty="0">
                <a:latin typeface="Arial MT"/>
                <a:cs typeface="Arial MT"/>
              </a:rPr>
              <a:t>دكتور.</a:t>
            </a:r>
            <a:r xmlns:a="http://schemas.openxmlformats.org/drawingml/2006/main">
              <a:rPr sz="1000" spc="-60" dirty="0">
                <a:latin typeface="Arial MT"/>
                <a:cs typeface="Arial MT"/>
              </a:rPr>
              <a:t> </a:t>
            </a:r>
            <a:r xmlns:a="http://schemas.openxmlformats.org/drawingml/2006/main">
              <a:rPr sz="1000" spc="-5" dirty="0">
                <a:latin typeface="Arial MT"/>
                <a:cs typeface="Arial MT"/>
              </a:rPr>
              <a:t>ملكة</a:t>
            </a:r>
            <a:endParaRPr xmlns:a="http://schemas.openxmlformats.org/drawingml/2006/main" sz="1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pc="-5" dirty="0"/>
              <a:t>-</a:t>
            </a:r>
            <a:r xmlns:a="http://schemas.openxmlformats.org/drawingml/2006/main">
              <a:rPr spc="5" dirty="0"/>
              <a:t> </a:t>
            </a:r>
            <a:r xmlns:a="http://schemas.openxmlformats.org/drawingml/2006/main">
              <a:rPr spc="-5" dirty="0"/>
              <a:t>مصل</a:t>
            </a:r>
            <a:r xmlns:a="http://schemas.openxmlformats.org/drawingml/2006/main">
              <a:rPr spc="10" dirty="0"/>
              <a:t> </a:t>
            </a:r>
            <a:r xmlns:a="http://schemas.openxmlformats.org/drawingml/2006/main">
              <a:rPr spc="-5" dirty="0"/>
              <a:t>الكوليسترول</a:t>
            </a:r>
            <a:r xmlns:a="http://schemas.openxmlformats.org/drawingml/2006/main">
              <a:rPr spc="20" dirty="0"/>
              <a:t> </a:t>
            </a:r>
            <a:r xmlns:a="http://schemas.openxmlformats.org/drawingml/2006/main">
              <a:rPr spc="-5" dirty="0"/>
              <a:t>و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spc="-5" dirty="0"/>
              <a:t>LDL</a:t>
            </a:r>
            <a:r xmlns:a="http://schemas.openxmlformats.org/drawingml/2006/main">
              <a:rPr spc="5" dirty="0"/>
              <a:t> </a:t>
            </a:r>
            <a:r xmlns:a="http://schemas.openxmlformats.org/drawingml/2006/main">
              <a:rPr spc="-5" dirty="0"/>
              <a:t>المستويات</a:t>
            </a:r>
            <a:r xmlns:a="http://schemas.openxmlformats.org/drawingml/2006/main">
              <a:rPr spc="15" dirty="0"/>
              <a:t> </a:t>
            </a:r>
            <a:r xmlns:a="http://schemas.openxmlformats.org/drawingml/2006/main">
              <a:rPr spc="-5" dirty="0"/>
              <a:t>يستطيع</a:t>
            </a:r>
            <a:r xmlns:a="http://schemas.openxmlformats.org/drawingml/2006/main">
              <a:rPr spc="10" dirty="0"/>
              <a:t> </a:t>
            </a:r>
            <a:r xmlns:a="http://schemas.openxmlformats.org/drawingml/2006/main">
              <a:rPr spc="-5" dirty="0"/>
              <a:t>غالباً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spc="-5" dirty="0"/>
              <a:t>يكون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402399" rIns="0" bIns="0" rtlCol="0">
            <a:spAutoFit/>
          </a:bodyPr>
          <a:lstStyle/>
          <a:p>
            <a:pPr xmlns:a="http://schemas.openxmlformats.org/drawingml/2006/main" marL="147320" marR="33782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pc="-10" dirty="0"/>
              <a:t>خاضع للسيطرة</a:t>
            </a:r>
            <a:r xmlns:a="http://schemas.openxmlformats.org/drawingml/2006/main">
              <a:rPr spc="10" dirty="0"/>
              <a:t> </a:t>
            </a:r>
            <a:r xmlns:a="http://schemas.openxmlformats.org/drawingml/2006/main">
              <a:rPr spc="-5" dirty="0"/>
              <a:t>بواسطة</a:t>
            </a:r>
            <a:r xmlns:a="http://schemas.openxmlformats.org/drawingml/2006/main">
              <a:rPr spc="10" dirty="0"/>
              <a:t> </a:t>
            </a:r>
            <a:r xmlns:a="http://schemas.openxmlformats.org/drawingml/2006/main">
              <a:rPr spc="-5" dirty="0"/>
              <a:t>نظام عذائي</a:t>
            </a:r>
            <a:r xmlns:a="http://schemas.openxmlformats.org/drawingml/2006/main">
              <a:rPr spc="10" dirty="0"/>
              <a:t> </a:t>
            </a:r>
            <a:r xmlns:a="http://schemas.openxmlformats.org/drawingml/2006/main">
              <a:rPr spc="-5" dirty="0"/>
              <a:t>و</a:t>
            </a:r>
            <a:r xmlns:a="http://schemas.openxmlformats.org/drawingml/2006/main">
              <a:rPr spc="10" dirty="0"/>
              <a:t> </a:t>
            </a:r>
            <a:r xmlns:a="http://schemas.openxmlformats.org/drawingml/2006/main">
              <a:rPr spc="-5" dirty="0"/>
              <a:t>بدني</a:t>
            </a:r>
            <a:r xmlns:a="http://schemas.openxmlformats.org/drawingml/2006/main">
              <a:rPr spc="15" dirty="0"/>
              <a:t> </a:t>
            </a:r>
            <a:r xmlns:a="http://schemas.openxmlformats.org/drawingml/2006/main">
              <a:rPr spc="-5" dirty="0"/>
              <a:t>نشاط.</a:t>
            </a:r>
            <a:r xmlns:a="http://schemas.openxmlformats.org/drawingml/2006/main">
              <a:rPr spc="55" dirty="0"/>
              <a:t> </a:t>
            </a:r>
            <a:r xmlns:a="http://schemas.openxmlformats.org/drawingml/2006/main">
              <a:rPr spc="-10" dirty="0"/>
              <a:t>حسب</a:t>
            </a:r>
            <a:r xmlns:a="http://schemas.openxmlformats.org/drawingml/2006/main">
              <a:rPr spc="-620" dirty="0"/>
              <a:t> </a:t>
            </a:r>
            <a:r xmlns:a="http://schemas.openxmlformats.org/drawingml/2006/main">
              <a:rPr spc="-5" dirty="0"/>
              <a:t>على ال</a:t>
            </a:r>
            <a:r xmlns:a="http://schemas.openxmlformats.org/drawingml/2006/main">
              <a:rPr spc="5" dirty="0"/>
              <a:t> </a:t>
            </a:r>
            <a:r xmlns:a="http://schemas.openxmlformats.org/drawingml/2006/main">
              <a:rPr spc="-5" dirty="0"/>
              <a:t>مرضى</a:t>
            </a:r>
            <a:r xmlns:a="http://schemas.openxmlformats.org/drawingml/2006/main">
              <a:rPr spc="35" dirty="0"/>
              <a:t> </a:t>
            </a:r>
            <a:r xmlns:a="http://schemas.openxmlformats.org/drawingml/2006/main">
              <a:rPr spc="-5" dirty="0"/>
              <a:t>LDL</a:t>
            </a:r>
            <a:r xmlns:a="http://schemas.openxmlformats.org/drawingml/2006/main">
              <a:rPr spc="10" dirty="0"/>
              <a:t> </a:t>
            </a:r>
            <a:r xmlns:a="http://schemas.openxmlformats.org/drawingml/2006/main">
              <a:rPr spc="-5" dirty="0"/>
              <a:t>مستوى</a:t>
            </a:r>
            <a:r xmlns:a="http://schemas.openxmlformats.org/drawingml/2006/main">
              <a:rPr spc="10" dirty="0"/>
              <a:t> </a:t>
            </a:r>
            <a:r xmlns:a="http://schemas.openxmlformats.org/drawingml/2006/main">
              <a:rPr spc="-5" dirty="0"/>
              <a:t>و</a:t>
            </a:r>
            <a:r xmlns:a="http://schemas.openxmlformats.org/drawingml/2006/main">
              <a:rPr spc="5" dirty="0"/>
              <a:t> </a:t>
            </a:r>
            <a:r xmlns:a="http://schemas.openxmlformats.org/drawingml/2006/main">
              <a:rPr spc="-10" dirty="0"/>
              <a:t>مخاطرة</a:t>
            </a:r>
            <a:r xmlns:a="http://schemas.openxmlformats.org/drawingml/2006/main">
              <a:rPr spc="10" dirty="0"/>
              <a:t> </a:t>
            </a:r>
            <a:r xmlns:a="http://schemas.openxmlformats.org/drawingml/2006/main">
              <a:rPr spc="-5" dirty="0"/>
              <a:t>ل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spc="-10" dirty="0"/>
              <a:t>نذل - وغد،</a:t>
            </a:r>
            <a:r xmlns:a="http://schemas.openxmlformats.org/drawingml/2006/main">
              <a:rPr spc="-5" dirty="0"/>
              <a:t> </a:t>
            </a:r>
            <a:r xmlns:a="http://schemas.openxmlformats.org/drawingml/2006/main">
              <a:rPr spc="-10" dirty="0"/>
              <a:t>دواء</a:t>
            </a:r>
            <a:r xmlns:a="http://schemas.openxmlformats.org/drawingml/2006/main">
              <a:rPr spc="20" dirty="0"/>
              <a:t> </a:t>
            </a:r>
            <a:r xmlns:a="http://schemas.openxmlformats.org/drawingml/2006/main">
              <a:rPr spc="-5" dirty="0"/>
              <a:t>يمكن</a:t>
            </a:r>
            <a:r xmlns:a="http://schemas.openxmlformats.org/drawingml/2006/main">
              <a:rPr spc="5" dirty="0"/>
              <a:t> </a:t>
            </a:r>
            <a:r xmlns:a="http://schemas.openxmlformats.org/drawingml/2006/main">
              <a:rPr spc="-5" dirty="0"/>
              <a:t>أيضًا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spc="-5" dirty="0"/>
              <a:t>يكون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spc="-5" dirty="0"/>
              <a:t>المنصوص عليها.</a:t>
            </a:r>
          </a:p>
          <a:p>
            <a:pPr xmlns:a="http://schemas.openxmlformats.org/drawingml/2006/main" marL="227965" marR="5080" indent="-242570">
              <a:lnSpc>
                <a:spcPct val="100499"/>
              </a:lnSpc>
              <a:spcBef>
                <a:spcPts val="655"/>
              </a:spcBef>
              <a:bidi/>
            </a:pPr>
            <a:r xmlns:a="http://schemas.openxmlformats.org/drawingml/2006/main">
              <a:rPr spc="-5" dirty="0"/>
              <a:t>-</a:t>
            </a:r>
            <a:r xmlns:a="http://schemas.openxmlformats.org/drawingml/2006/main">
              <a:rPr spc="10" dirty="0"/>
              <a:t> </a:t>
            </a:r>
            <a:r xmlns:a="http://schemas.openxmlformats.org/drawingml/2006/main">
              <a:rPr spc="-10" dirty="0"/>
              <a:t>ال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spc="-5" dirty="0"/>
              <a:t>مستوى</a:t>
            </a:r>
            <a:r xmlns:a="http://schemas.openxmlformats.org/drawingml/2006/main">
              <a:rPr spc="30" dirty="0"/>
              <a:t> </a:t>
            </a:r>
            <a:r xmlns:a="http://schemas.openxmlformats.org/drawingml/2006/main">
              <a:rPr spc="-5" dirty="0"/>
              <a:t>ل</a:t>
            </a:r>
            <a:r xmlns:a="http://schemas.openxmlformats.org/drawingml/2006/main">
              <a:rPr spc="5" dirty="0"/>
              <a:t> </a:t>
            </a:r>
            <a:r xmlns:a="http://schemas.openxmlformats.org/drawingml/2006/main">
              <a:rPr spc="-5" dirty="0"/>
              <a:t>HDL</a:t>
            </a:r>
            <a:r xmlns:a="http://schemas.openxmlformats.org/drawingml/2006/main">
              <a:rPr spc="5" dirty="0"/>
              <a:t> </a:t>
            </a:r>
            <a:r xmlns:a="http://schemas.openxmlformats.org/drawingml/2006/main">
              <a:rPr spc="-5" dirty="0"/>
              <a:t>يجب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spc="-10" dirty="0"/>
              <a:t>يزيد عن</a:t>
            </a:r>
            <a:r xmlns:a="http://schemas.openxmlformats.org/drawingml/2006/main">
              <a:rPr spc="40" dirty="0"/>
              <a:t> </a:t>
            </a:r>
            <a:r xmlns:a="http://schemas.openxmlformats.org/drawingml/2006/main">
              <a:rPr spc="-5" dirty="0"/>
              <a:t>40</a:t>
            </a:r>
            <a:r xmlns:a="http://schemas.openxmlformats.org/drawingml/2006/main">
              <a:rPr spc="15" dirty="0"/>
              <a:t> </a:t>
            </a:r>
            <a:r xmlns:a="http://schemas.openxmlformats.org/drawingml/2006/main">
              <a:rPr spc="-10" dirty="0"/>
              <a:t>ملغم / ديسيلتر</a:t>
            </a:r>
            <a:r xmlns:a="http://schemas.openxmlformats.org/drawingml/2006/main">
              <a:rPr spc="10" dirty="0"/>
              <a:t> </a:t>
            </a:r>
            <a:r xmlns:a="http://schemas.openxmlformats.org/drawingml/2006/main">
              <a:rPr spc="-5" dirty="0"/>
              <a:t>و</a:t>
            </a:r>
            <a:r xmlns:a="http://schemas.openxmlformats.org/drawingml/2006/main">
              <a:rPr spc="5" dirty="0"/>
              <a:t> </a:t>
            </a:r>
            <a:r xmlns:a="http://schemas.openxmlformats.org/drawingml/2006/main">
              <a:rPr spc="-5" dirty="0"/>
              <a:t>يجب</a:t>
            </a:r>
            <a:r xmlns:a="http://schemas.openxmlformats.org/drawingml/2006/main">
              <a:rPr spc="-615" dirty="0"/>
              <a:t> </a:t>
            </a:r>
            <a:r xmlns:a="http://schemas.openxmlformats.org/drawingml/2006/main">
              <a:rPr spc="-5" dirty="0"/>
              <a:t>بشكل مثالي</a:t>
            </a:r>
            <a:r xmlns:a="http://schemas.openxmlformats.org/drawingml/2006/main">
              <a:rPr spc="15" dirty="0"/>
              <a:t> </a:t>
            </a:r>
            <a:r xmlns:a="http://schemas.openxmlformats.org/drawingml/2006/main">
              <a:rPr spc="-5" dirty="0"/>
              <a:t>يكون</a:t>
            </a:r>
            <a:r xmlns:a="http://schemas.openxmlformats.org/drawingml/2006/main">
              <a:rPr spc="5" dirty="0"/>
              <a:t> </a:t>
            </a:r>
            <a:r xmlns:a="http://schemas.openxmlformats.org/drawingml/2006/main">
              <a:rPr spc="-10" dirty="0"/>
              <a:t>أكثر</a:t>
            </a:r>
            <a:r xmlns:a="http://schemas.openxmlformats.org/drawingml/2006/main">
              <a:rPr spc="10" dirty="0"/>
              <a:t> </a:t>
            </a:r>
            <a:r xmlns:a="http://schemas.openxmlformats.org/drawingml/2006/main">
              <a:rPr spc="-5" dirty="0"/>
              <a:t>من</a:t>
            </a:r>
            <a:r xmlns:a="http://schemas.openxmlformats.org/drawingml/2006/main">
              <a:rPr spc="25" dirty="0"/>
              <a:t> </a:t>
            </a:r>
            <a:r xmlns:a="http://schemas.openxmlformats.org/drawingml/2006/main">
              <a:rPr spc="-5" dirty="0"/>
              <a:t>60</a:t>
            </a:r>
            <a:r xmlns:a="http://schemas.openxmlformats.org/drawingml/2006/main">
              <a:rPr spc="10" dirty="0"/>
              <a:t> </a:t>
            </a:r>
            <a:r xmlns:a="http://schemas.openxmlformats.org/drawingml/2006/main">
              <a:rPr spc="-5" dirty="0"/>
              <a:t>ملغم / ديسيلتر.</a:t>
            </a:r>
            <a:r xmlns:a="http://schemas.openxmlformats.org/drawingml/2006/main">
              <a:rPr spc="10" dirty="0"/>
              <a:t> </a:t>
            </a:r>
            <a:r xmlns:a="http://schemas.openxmlformats.org/drawingml/2006/main">
              <a:rPr spc="-5" dirty="0"/>
              <a:t>أ</a:t>
            </a:r>
            <a:r xmlns:a="http://schemas.openxmlformats.org/drawingml/2006/main">
              <a:rPr spc="10" dirty="0"/>
              <a:t> </a:t>
            </a:r>
            <a:r xmlns:a="http://schemas.openxmlformats.org/drawingml/2006/main">
              <a:rPr spc="-10" dirty="0"/>
              <a:t>عالي</a:t>
            </a:r>
            <a:r xmlns:a="http://schemas.openxmlformats.org/drawingml/2006/main">
              <a:rPr spc="10" dirty="0"/>
              <a:t> </a:t>
            </a:r>
            <a:r xmlns:a="http://schemas.openxmlformats.org/drawingml/2006/main">
              <a:rPr spc="-5" dirty="0"/>
              <a:t>مستوى HDL</a:t>
            </a:r>
            <a:r xmlns:a="http://schemas.openxmlformats.org/drawingml/2006/main">
              <a:rPr spc="25" dirty="0"/>
              <a:t> </a:t>
            </a:r>
            <a:r xmlns:a="http://schemas.openxmlformats.org/drawingml/2006/main">
              <a:rPr spc="-5" dirty="0"/>
              <a:t>يكون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spc="-5" dirty="0"/>
              <a:t>أ</a:t>
            </a:r>
            <a:r xmlns:a="http://schemas.openxmlformats.org/drawingml/2006/main">
              <a:rPr spc="-615" dirty="0"/>
              <a:t> </a:t>
            </a:r>
            <a:r xmlns:a="http://schemas.openxmlformats.org/drawingml/2006/main">
              <a:rPr spc="-5" dirty="0"/>
              <a:t>قوي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spc="-5" dirty="0"/>
              <a:t>سلبي</a:t>
            </a:r>
            <a:r xmlns:a="http://schemas.openxmlformats.org/drawingml/2006/main">
              <a:rPr spc="40" dirty="0"/>
              <a:t> </a:t>
            </a:r>
            <a:r xmlns:a="http://schemas.openxmlformats.org/drawingml/2006/main">
              <a:rPr spc="-5" dirty="0"/>
              <a:t>مخاطرة</a:t>
            </a:r>
            <a:r xmlns:a="http://schemas.openxmlformats.org/drawingml/2006/main">
              <a:rPr spc="10" dirty="0"/>
              <a:t> </a:t>
            </a:r>
            <a:r xmlns:a="http://schemas.openxmlformats.org/drawingml/2006/main">
              <a:rPr spc="-5" dirty="0"/>
              <a:t>عامل</a:t>
            </a:r>
            <a:r xmlns:a="http://schemas.openxmlformats.org/drawingml/2006/main">
              <a:rPr spc="10" dirty="0"/>
              <a:t> </a:t>
            </a:r>
            <a:r xmlns:a="http://schemas.openxmlformats.org/drawingml/2006/main">
              <a:rPr spc="-5" dirty="0"/>
              <a:t>ل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spc="-5" dirty="0"/>
              <a:t>قلب</a:t>
            </a:r>
            <a:r xmlns:a="http://schemas.openxmlformats.org/drawingml/2006/main">
              <a:rPr spc="25" dirty="0"/>
              <a:t> </a:t>
            </a:r>
            <a:r xmlns:a="http://schemas.openxmlformats.org/drawingml/2006/main">
              <a:rPr spc="-5" dirty="0"/>
              <a:t>مرض</a:t>
            </a:r>
            <a:r xmlns:a="http://schemas.openxmlformats.org/drawingml/2006/main">
              <a:rPr spc="25" dirty="0"/>
              <a:t> </a:t>
            </a:r>
            <a:r xmlns:a="http://schemas.openxmlformats.org/drawingml/2006/main">
              <a:rPr spc="-5" dirty="0"/>
              <a:t>(أي،</a:t>
            </a:r>
            <a:r xmlns:a="http://schemas.openxmlformats.org/drawingml/2006/main">
              <a:rPr spc="30" dirty="0"/>
              <a:t> </a:t>
            </a:r>
            <a:r xmlns:a="http://schemas.openxmlformats.org/drawingml/2006/main">
              <a:rPr spc="-10" dirty="0"/>
              <a:t>يحمي </a:t>
            </a:r>
            <a:r xmlns:a="http://schemas.openxmlformats.org/drawingml/2006/main">
              <a:rPr spc="-5" dirty="0"/>
              <a:t>_</a:t>
            </a:r>
            <a:r xmlns:a="http://schemas.openxmlformats.org/drawingml/2006/main">
              <a:rPr spc="25" dirty="0"/>
              <a:t> </a:t>
            </a:r>
            <a:r xmlns:a="http://schemas.openxmlformats.org/drawingml/2006/main">
              <a:rPr spc="-5" dirty="0"/>
              <a:t>ضد</a:t>
            </a:r>
            <a:r xmlns:a="http://schemas.openxmlformats.org/drawingml/2006/main">
              <a:rPr spc="25" dirty="0"/>
              <a:t> </a:t>
            </a:r>
            <a:r xmlns:a="http://schemas.openxmlformats.org/drawingml/2006/main">
              <a:rPr spc="-10" dirty="0"/>
              <a:t>مرض </a:t>
            </a:r>
            <a:r xmlns:a="http://schemas.openxmlformats.org/drawingml/2006/main">
              <a:rPr sz="3000" b="0" spc="-10" dirty="0">
                <a:latin typeface="Arial MT"/>
                <a:cs typeface="Arial MT"/>
              </a:rPr>
              <a:t>).</a:t>
            </a:r>
            <a:endParaRPr xmlns:a="http://schemas.openxmlformats.org/drawingml/2006/main" sz="3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3886" y="1360338"/>
            <a:ext cx="1860200" cy="360211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461263" y="1227785"/>
            <a:ext cx="7758430" cy="347217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2700" marR="5080">
              <a:lnSpc>
                <a:spcPct val="100099"/>
              </a:lnSpc>
              <a:spcBef>
                <a:spcPts val="95"/>
              </a:spcBef>
              <a:bidi/>
            </a:pPr>
            <a:r xmlns:a="http://schemas.openxmlformats.org/drawingml/2006/main">
              <a:rPr sz="3000" b="1" spc="-5" dirty="0">
                <a:latin typeface="Calibri"/>
                <a:cs typeface="Calibri"/>
              </a:rPr>
              <a:t>الدهون الثلاثية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.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بالرغم من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مرتفع</a:t>
            </a:r>
            <a:r xmlns:a="http://schemas.openxmlformats.org/drawingml/2006/main">
              <a:rPr sz="2800" b="1" spc="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الدهون الثلاثية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مستوى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(أكثر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200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ملغم / ديسيلتر)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يمكن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وراثي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أصل،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هو - هي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أيضًا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يستطيع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تسبب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بواسطة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بدانة،</a:t>
            </a:r>
            <a:r xmlns:a="http://schemas.openxmlformats.org/drawingml/2006/main">
              <a:rPr sz="2800" b="1" spc="5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بدني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الخمول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مُبَالَغ فيه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كحول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المدخول</a:t>
            </a:r>
            <a:r xmlns:a="http://schemas.openxmlformats.org/drawingml/2006/main">
              <a:rPr sz="2800" b="1" spc="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نسبة عالية من الكربوهيدرات</a:t>
            </a:r>
            <a:r xmlns:a="http://schemas.openxmlformats.org/drawingml/2006/main">
              <a:rPr sz="2800" b="1" spc="5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حمية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السكري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دهن ،</a:t>
            </a:r>
            <a:r xmlns:a="http://schemas.openxmlformats.org/drawingml/2006/main">
              <a:rPr sz="2800" b="1" spc="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كلية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الأمراض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تأكيد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الأدوية ،</a:t>
            </a:r>
            <a:r xmlns:a="http://schemas.openxmlformats.org/drawingml/2006/main">
              <a:rPr sz="2800" b="1" spc="5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هذه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مثل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شفوي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موانع الحمل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الستيرويدات القشرية ،</a:t>
            </a:r>
            <a:r xmlns:a="http://schemas.openxmlformats.org/drawingml/2006/main">
              <a:rPr sz="2800" b="1" spc="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بيتا الأدرينالية</a:t>
            </a:r>
            <a:r xmlns:a="http://schemas.openxmlformats.org/drawingml/2006/main">
              <a:rPr sz="2800" b="1" spc="7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حاصرات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متى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منح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أعلى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جرعات.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9863" y="1534794"/>
            <a:ext cx="7954645" cy="2585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2700" marR="27305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إدارة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مرتفع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الدهون الثلاثية</a:t>
            </a:r>
            <a:r xmlns:a="http://schemas.openxmlformats.org/drawingml/2006/main">
              <a:rPr sz="2800" b="1" spc="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مستوى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يركز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على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وزن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تخفيض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زيادة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بدني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نشاط.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 marR="5080">
              <a:lnSpc>
                <a:spcPct val="100000"/>
              </a:lnSpc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الأدوية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هذه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مثل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النيكوتين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حامض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ليفي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الأحماض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(على سبيل المثال ،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فينوفايبرات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[تريكور] ،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كلوفيبرات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[Atromid-S])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يمكن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أيضًا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المنصوص عليها،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خصوصاً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لو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الدهون الثلاثية</a:t>
            </a:r>
            <a:r xmlns:a="http://schemas.openxmlformats.org/drawingml/2006/main">
              <a:rPr sz="2800" b="1" spc="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مستوى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أكبر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500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ملغم / ديسيلتر.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7463" y="733171"/>
            <a:ext cx="3664585" cy="619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3900" spc="-5" dirty="0"/>
              <a:t>ذو علاقة بالحمية</a:t>
            </a:r>
            <a:r xmlns:a="http://schemas.openxmlformats.org/drawingml/2006/main">
              <a:rPr sz="3900" spc="-65" dirty="0"/>
              <a:t> </a:t>
            </a:r>
            <a:r xmlns:a="http://schemas.openxmlformats.org/drawingml/2006/main">
              <a:rPr sz="3900" dirty="0"/>
              <a:t>مقاسات</a:t>
            </a:r>
            <a:endParaRPr xmlns:a="http://schemas.openxmlformats.org/drawingml/2006/main" sz="3900"/>
          </a:p>
        </p:txBody>
      </p:sp>
      <p:sp>
        <p:nvSpPr>
          <p:cNvPr id="3" name="object 3"/>
          <p:cNvSpPr txBox="1"/>
          <p:nvPr/>
        </p:nvSpPr>
        <p:spPr>
          <a:xfrm>
            <a:off x="461263" y="1559179"/>
            <a:ext cx="7995284" cy="44640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2700" marR="508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هؤلاء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عام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التوصيات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يمكن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يحتاج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معدلة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فردي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مريض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من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لديه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آخر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الغذائية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يحتاج ،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مثل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مريض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الذي هو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حامل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 لديه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السكري.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 marR="279400">
              <a:lnSpc>
                <a:spcPct val="100000"/>
              </a:lnSpc>
              <a:spcBef>
                <a:spcPts val="675"/>
              </a:spcBef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ملائم</a:t>
            </a:r>
            <a:r xmlns:a="http://schemas.openxmlformats.org/drawingml/2006/main">
              <a:rPr sz="2800" b="1" spc="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علاجي</a:t>
            </a:r>
            <a:r xmlns:a="http://schemas.openxmlformats.org/drawingml/2006/main">
              <a:rPr sz="2800" b="1" spc="5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أسلوب الحياة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التغييرات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(TLC)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نظام عذائي،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مريض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يجب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مشار إليه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مسجل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اخصائي تغذيه.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 marR="761365" algn="just">
              <a:lnSpc>
                <a:spcPct val="100000"/>
              </a:lnSpc>
              <a:spcBef>
                <a:spcPts val="675"/>
              </a:spcBef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تشمل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توصيات TLC الأخرى فقدان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الوزن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،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الإقلاع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عن تعاطي التبغ ، وزيادة البدني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النشاط </a:t>
            </a:r>
            <a:r xmlns:a="http://schemas.openxmlformats.org/drawingml/2006/main">
              <a:rPr sz="2600" spc="-5" dirty="0">
                <a:latin typeface="Arial MT"/>
                <a:cs typeface="Arial MT"/>
              </a:rPr>
              <a:t>.</a:t>
            </a:r>
            <a:endParaRPr xmlns:a="http://schemas.openxmlformats.org/drawingml/2006/main" sz="2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9863" y="1003757"/>
            <a:ext cx="7185659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3600" spc="-5" dirty="0"/>
              <a:t>المتابعة</a:t>
            </a:r>
            <a:r xmlns:a="http://schemas.openxmlformats.org/drawingml/2006/main">
              <a:rPr sz="3600" spc="-10" dirty="0"/>
              <a:t> </a:t>
            </a:r>
            <a:r xmlns:a="http://schemas.openxmlformats.org/drawingml/2006/main">
              <a:rPr sz="3600" spc="-5" dirty="0"/>
              <a:t>الكوليسترول</a:t>
            </a:r>
            <a:r xmlns:a="http://schemas.openxmlformats.org/drawingml/2006/main">
              <a:rPr sz="3600" spc="-15" dirty="0"/>
              <a:t> </a:t>
            </a:r>
            <a:r xmlns:a="http://schemas.openxmlformats.org/drawingml/2006/main">
              <a:rPr sz="3600" dirty="0"/>
              <a:t>شذوذ</a:t>
            </a:r>
            <a:endParaRPr xmlns:a="http://schemas.openxmlformats.org/drawingml/2006/main" sz="3600"/>
          </a:p>
        </p:txBody>
      </p:sp>
      <p:sp>
        <p:nvSpPr>
          <p:cNvPr id="3" name="object 3"/>
          <p:cNvSpPr txBox="1"/>
          <p:nvPr/>
        </p:nvSpPr>
        <p:spPr>
          <a:xfrm>
            <a:off x="689863" y="1991994"/>
            <a:ext cx="7832725" cy="267144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xmlns:a="http://schemas.openxmlformats.org/drawingml/2006/main" marL="12700" marR="161925" algn="just">
              <a:lnSpc>
                <a:spcPct val="100400"/>
              </a:lnSpc>
              <a:spcBef>
                <a:spcPts val="80"/>
              </a:spcBef>
              <a:buChar char="-"/>
              <a:tabLst>
                <a:tab pos="20320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ارتفاع كوليسترول البروتين الدهني منخفض الكثافة (LDL)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،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يُعرف أيضًا باسم "الكوليسترول الضار" ، وهو الأساسي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هدف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خفض الكوليسترول</a:t>
            </a:r>
            <a:r xmlns:a="http://schemas.openxmlformats.org/drawingml/2006/main">
              <a:rPr sz="2800" b="1" spc="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مُعَالَجَة.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 marR="5080">
              <a:lnSpc>
                <a:spcPct val="100000"/>
              </a:lnSpc>
              <a:spcBef>
                <a:spcPts val="650"/>
              </a:spcBef>
              <a:buChar char="-"/>
              <a:tabLst>
                <a:tab pos="20320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HDL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يروّج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يستخدم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المجموع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الكوليسترول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بواسطة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النقل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LDL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الكبد،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أين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هو - هي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متحللة بيولوجيا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ثم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تفرز </a:t>
            </a:r>
            <a:r xmlns:a="http://schemas.openxmlformats.org/drawingml/2006/main">
              <a:rPr sz="2600" spc="-10" dirty="0">
                <a:latin typeface="Arial MT"/>
                <a:cs typeface="Arial MT"/>
              </a:rPr>
              <a:t>.</a:t>
            </a:r>
            <a:endParaRPr xmlns:a="http://schemas.openxmlformats.org/drawingml/2006/main" sz="2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0263" y="152400"/>
            <a:ext cx="8792845" cy="6511290"/>
            <a:chOff x="175260" y="172212"/>
            <a:chExt cx="8792845" cy="651129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5260" y="172212"/>
              <a:ext cx="8792718" cy="651129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945892" y="722376"/>
              <a:ext cx="3288029" cy="1116329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248025" y="839165"/>
            <a:ext cx="265557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z="4000" spc="-5" dirty="0">
                <a:solidFill>
                  <a:srgbClr val="252525"/>
                </a:solidFill>
              </a:rPr>
              <a:t>أنا </a:t>
            </a:r>
            <a:r xmlns:a="http://schemas.openxmlformats.org/drawingml/2006/main">
              <a:rPr sz="4000" spc="-5" dirty="0">
                <a:solidFill>
                  <a:srgbClr val="252525"/>
                </a:solidFill>
              </a:rPr>
              <a:t>ننتج </a:t>
            </a:r>
            <a:r xmlns:a="http://schemas.openxmlformats.org/drawingml/2006/main">
              <a:rPr sz="4000" spc="-20" dirty="0">
                <a:solidFill>
                  <a:srgbClr val="252525"/>
                </a:solidFill>
              </a:rPr>
              <a:t>أيون </a:t>
            </a:r>
            <a:r xmlns:a="http://schemas.openxmlformats.org/drawingml/2006/main">
              <a:rPr sz="4000" spc="-40" dirty="0">
                <a:solidFill>
                  <a:srgbClr val="252525"/>
                </a:solidFill>
              </a:rPr>
              <a:t>_ </a:t>
            </a:r>
            <a:r xmlns:a="http://schemas.openxmlformats.org/drawingml/2006/main">
              <a:rPr sz="4000" spc="-65" dirty="0">
                <a:solidFill>
                  <a:srgbClr val="252525"/>
                </a:solidFill>
              </a:rPr>
              <a:t>_ </a:t>
            </a:r>
            <a:r xmlns:a="http://schemas.openxmlformats.org/drawingml/2006/main">
              <a:rPr sz="4000" spc="-5" dirty="0">
                <a:solidFill>
                  <a:srgbClr val="252525"/>
                </a:solidFill>
              </a:rPr>
              <a:t>_ </a:t>
            </a:r>
            <a:r xmlns:a="http://schemas.openxmlformats.org/drawingml/2006/main">
              <a:rPr sz="4000" spc="-5" dirty="0">
                <a:solidFill>
                  <a:srgbClr val="252525"/>
                </a:solidFill>
              </a:rPr>
              <a:t>_</a:t>
            </a:r>
            <a:endParaRPr xmlns:a="http://schemas.openxmlformats.org/drawingml/2006/main" sz="4000"/>
          </a:p>
        </p:txBody>
      </p:sp>
      <p:sp>
        <p:nvSpPr>
          <p:cNvPr id="7" name="object 7"/>
          <p:cNvSpPr txBox="1"/>
          <p:nvPr/>
        </p:nvSpPr>
        <p:spPr>
          <a:xfrm>
            <a:off x="8705342" y="6353463"/>
            <a:ext cx="161290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2</a:t>
            </a:fld>
            <a:endParaRPr sz="12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73963" y="2034436"/>
            <a:ext cx="8399145" cy="27006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61290" indent="-161925">
              <a:lnSpc>
                <a:spcPct val="120000"/>
              </a:lnSpc>
              <a:spcBef>
                <a:spcPts val="95"/>
              </a:spcBef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-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القلب والأوعية الدموية</a:t>
            </a:r>
            <a:r xmlns:a="http://schemas.openxmlformats.org/drawingml/2006/main">
              <a:rPr sz="2800" b="1" spc="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مرض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(CVD)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مظلة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شرط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الأمراض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يؤثر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قلب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دم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أوعية،</a:t>
            </a:r>
            <a:r xmlns:a="http://schemas.openxmlformats.org/drawingml/2006/main">
              <a:rPr sz="2800" b="1" spc="5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مثل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الشريان التاجي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قلب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مرض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(CHD) ،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سكتة دماغية،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قلب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فشل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(HF) ،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ارتفاع ضغط الدم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شرياني</a:t>
            </a:r>
            <a:r xmlns:a="http://schemas.openxmlformats.org/drawingml/2006/main">
              <a:rPr sz="2800" b="1" spc="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الأمراض.</a:t>
            </a:r>
            <a:endParaRPr xmlns:a="http://schemas.openxmlformats.org/drawingml/2006/main" sz="2800" dirty="0">
              <a:latin typeface="Calibri"/>
              <a:cs typeface="Calibri"/>
            </a:endParaRPr>
          </a:p>
          <a:p>
            <a:pPr xmlns:a="http://schemas.openxmlformats.org/drawingml/2006/main">
              <a:lnSpc>
                <a:spcPct val="100000"/>
              </a:lnSpc>
              <a:spcBef>
                <a:spcPts val="1575"/>
              </a:spcBef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-</a:t>
            </a:r>
            <a:endParaRPr xmlns:a="http://schemas.openxmlformats.org/drawingml/2006/main" sz="2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96572" y="902743"/>
            <a:ext cx="3329799" cy="460161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51938" y="733171"/>
            <a:ext cx="3356610" cy="619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3900" spc="-5" dirty="0"/>
              <a:t>بدني</a:t>
            </a:r>
            <a:r xmlns:a="http://schemas.openxmlformats.org/drawingml/2006/main">
              <a:rPr sz="3900" spc="-85" dirty="0"/>
              <a:t> </a:t>
            </a:r>
            <a:r xmlns:a="http://schemas.openxmlformats.org/drawingml/2006/main">
              <a:rPr sz="3900" dirty="0"/>
              <a:t>نشاط</a:t>
            </a:r>
            <a:endParaRPr xmlns:a="http://schemas.openxmlformats.org/drawingml/2006/main" sz="3900"/>
          </a:p>
        </p:txBody>
      </p:sp>
      <p:sp>
        <p:nvSpPr>
          <p:cNvPr id="6" name="object 6"/>
          <p:cNvSpPr txBox="1"/>
          <p:nvPr/>
        </p:nvSpPr>
        <p:spPr>
          <a:xfrm>
            <a:off x="8411718" y="6292808"/>
            <a:ext cx="19621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xmlns:a="http://schemas.openxmlformats.org/drawingml/2006/main" marL="12700">
              <a:lnSpc>
                <a:spcPts val="1425"/>
              </a:lnSpc>
              <a:bidi/>
            </a:pPr>
            <a:r xmlns:a="http://schemas.openxmlformats.org/drawingml/2006/main"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20</a:t>
            </a:r>
            <a:endParaRPr xmlns:a="http://schemas.openxmlformats.org/drawingml/2006/main" sz="1200">
              <a:latin typeface="Arial MT"/>
              <a:cs typeface="Arial M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170749" rIns="0" bIns="0" rtlCol="0">
            <a:spAutoFit/>
          </a:bodyPr>
          <a:lstStyle/>
          <a:p>
            <a:pPr xmlns:a="http://schemas.openxmlformats.org/drawingml/2006/main" marL="4445" marR="508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pc="-5" dirty="0"/>
              <a:t>عادي،</a:t>
            </a:r>
            <a:r xmlns:a="http://schemas.openxmlformats.org/drawingml/2006/main">
              <a:rPr spc="30" dirty="0"/>
              <a:t> </a:t>
            </a:r>
            <a:r xmlns:a="http://schemas.openxmlformats.org/drawingml/2006/main">
              <a:rPr spc="-10" dirty="0"/>
              <a:t>معتدل</a:t>
            </a:r>
            <a:r xmlns:a="http://schemas.openxmlformats.org/drawingml/2006/main">
              <a:rPr spc="30" dirty="0"/>
              <a:t> </a:t>
            </a:r>
            <a:r xmlns:a="http://schemas.openxmlformats.org/drawingml/2006/main">
              <a:rPr spc="-5" dirty="0"/>
              <a:t>بدني</a:t>
            </a:r>
            <a:r xmlns:a="http://schemas.openxmlformats.org/drawingml/2006/main">
              <a:rPr spc="10" dirty="0"/>
              <a:t> </a:t>
            </a:r>
            <a:r xmlns:a="http://schemas.openxmlformats.org/drawingml/2006/main">
              <a:rPr spc="-5" dirty="0"/>
              <a:t>نشاط</a:t>
            </a:r>
            <a:r xmlns:a="http://schemas.openxmlformats.org/drawingml/2006/main">
              <a:rPr spc="20" dirty="0"/>
              <a:t> </a:t>
            </a:r>
            <a:r xmlns:a="http://schemas.openxmlformats.org/drawingml/2006/main">
              <a:rPr spc="-5" dirty="0"/>
              <a:t>يزيد</a:t>
            </a:r>
            <a:r xmlns:a="http://schemas.openxmlformats.org/drawingml/2006/main">
              <a:rPr spc="35" dirty="0"/>
              <a:t> </a:t>
            </a:r>
            <a:r xmlns:a="http://schemas.openxmlformats.org/drawingml/2006/main">
              <a:rPr spc="-5" dirty="0"/>
              <a:t>HDL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spc="-5" dirty="0"/>
              <a:t>المستويات</a:t>
            </a:r>
            <a:r xmlns:a="http://schemas.openxmlformats.org/drawingml/2006/main">
              <a:rPr spc="15" dirty="0"/>
              <a:t> </a:t>
            </a:r>
            <a:r xmlns:a="http://schemas.openxmlformats.org/drawingml/2006/main">
              <a:rPr spc="-5" dirty="0"/>
              <a:t>و</a:t>
            </a:r>
            <a:r xmlns:a="http://schemas.openxmlformats.org/drawingml/2006/main">
              <a:rPr spc="5" dirty="0"/>
              <a:t> </a:t>
            </a:r>
            <a:r xmlns:a="http://schemas.openxmlformats.org/drawingml/2006/main">
              <a:rPr spc="-10" dirty="0"/>
              <a:t>يقلل</a:t>
            </a:r>
            <a:r xmlns:a="http://schemas.openxmlformats.org/drawingml/2006/main">
              <a:rPr spc="20" dirty="0"/>
              <a:t> </a:t>
            </a:r>
            <a:r xmlns:a="http://schemas.openxmlformats.org/drawingml/2006/main">
              <a:rPr spc="-5" dirty="0"/>
              <a:t>الدهون الثلاثية</a:t>
            </a:r>
            <a:r xmlns:a="http://schemas.openxmlformats.org/drawingml/2006/main">
              <a:rPr spc="50" dirty="0"/>
              <a:t> </a:t>
            </a:r>
            <a:r xmlns:a="http://schemas.openxmlformats.org/drawingml/2006/main">
              <a:rPr spc="-10" dirty="0"/>
              <a:t>المستويات.</a:t>
            </a:r>
            <a:r xmlns:a="http://schemas.openxmlformats.org/drawingml/2006/main">
              <a:rPr spc="65" dirty="0"/>
              <a:t> </a:t>
            </a:r>
            <a:r xmlns:a="http://schemas.openxmlformats.org/drawingml/2006/main">
              <a:rPr spc="-10" dirty="0"/>
              <a:t>ال</a:t>
            </a:r>
            <a:r xmlns:a="http://schemas.openxmlformats.org/drawingml/2006/main">
              <a:rPr spc="15" dirty="0"/>
              <a:t> </a:t>
            </a:r>
            <a:r xmlns:a="http://schemas.openxmlformats.org/drawingml/2006/main">
              <a:rPr spc="-10" dirty="0"/>
              <a:t>هدف</a:t>
            </a:r>
            <a:r xmlns:a="http://schemas.openxmlformats.org/drawingml/2006/main">
              <a:rPr spc="10" dirty="0"/>
              <a:t> </a:t>
            </a:r>
            <a:r xmlns:a="http://schemas.openxmlformats.org/drawingml/2006/main">
              <a:rPr spc="-5" dirty="0"/>
              <a:t>ل</a:t>
            </a:r>
            <a:r xmlns:a="http://schemas.openxmlformats.org/drawingml/2006/main">
              <a:rPr spc="10" dirty="0"/>
              <a:t> </a:t>
            </a:r>
            <a:r xmlns:a="http://schemas.openxmlformats.org/drawingml/2006/main">
              <a:rPr spc="-5" dirty="0"/>
              <a:t>ال</a:t>
            </a:r>
            <a:r xmlns:a="http://schemas.openxmlformats.org/drawingml/2006/main">
              <a:rPr spc="-615" dirty="0"/>
              <a:t> </a:t>
            </a:r>
            <a:r xmlns:a="http://schemas.openxmlformats.org/drawingml/2006/main">
              <a:rPr spc="-5" dirty="0"/>
              <a:t>متوسط</a:t>
            </a:r>
            <a:r xmlns:a="http://schemas.openxmlformats.org/drawingml/2006/main">
              <a:rPr spc="30" dirty="0"/>
              <a:t> </a:t>
            </a:r>
            <a:r xmlns:a="http://schemas.openxmlformats.org/drawingml/2006/main">
              <a:rPr spc="-5" dirty="0"/>
              <a:t>شخص</a:t>
            </a:r>
            <a:r xmlns:a="http://schemas.openxmlformats.org/drawingml/2006/main">
              <a:rPr spc="15" dirty="0"/>
              <a:t> </a:t>
            </a:r>
            <a:r xmlns:a="http://schemas.openxmlformats.org/drawingml/2006/main">
              <a:rPr spc="-5" dirty="0"/>
              <a:t>يكون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spc="-5" dirty="0"/>
              <a:t>أ</a:t>
            </a:r>
            <a:r xmlns:a="http://schemas.openxmlformats.org/drawingml/2006/main">
              <a:rPr spc="10" dirty="0"/>
              <a:t> </a:t>
            </a:r>
            <a:r xmlns:a="http://schemas.openxmlformats.org/drawingml/2006/main">
              <a:rPr spc="-5" dirty="0"/>
              <a:t>المجموع</a:t>
            </a:r>
            <a:r xmlns:a="http://schemas.openxmlformats.org/drawingml/2006/main">
              <a:rPr spc="5" dirty="0"/>
              <a:t> </a:t>
            </a:r>
            <a:r xmlns:a="http://schemas.openxmlformats.org/drawingml/2006/main">
              <a:rPr spc="-5" dirty="0"/>
              <a:t>ل</a:t>
            </a:r>
            <a:r xmlns:a="http://schemas.openxmlformats.org/drawingml/2006/main">
              <a:rPr spc="5" dirty="0"/>
              <a:t> </a:t>
            </a:r>
            <a:r xmlns:a="http://schemas.openxmlformats.org/drawingml/2006/main">
              <a:rPr spc="-5" dirty="0"/>
              <a:t>30</a:t>
            </a:r>
            <a:r xmlns:a="http://schemas.openxmlformats.org/drawingml/2006/main">
              <a:rPr spc="30" dirty="0"/>
              <a:t> </a:t>
            </a:r>
            <a:r xmlns:a="http://schemas.openxmlformats.org/drawingml/2006/main">
              <a:rPr spc="-10" dirty="0"/>
              <a:t>دقائق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spc="-5" dirty="0"/>
              <a:t>ل</a:t>
            </a:r>
            <a:r xmlns:a="http://schemas.openxmlformats.org/drawingml/2006/main">
              <a:rPr spc="5" dirty="0"/>
              <a:t> </a:t>
            </a:r>
            <a:r xmlns:a="http://schemas.openxmlformats.org/drawingml/2006/main">
              <a:rPr spc="-10" dirty="0"/>
              <a:t>معتدل</a:t>
            </a:r>
            <a:r xmlns:a="http://schemas.openxmlformats.org/drawingml/2006/main">
              <a:rPr spc="-5" dirty="0"/>
              <a:t> </a:t>
            </a:r>
            <a:r xmlns:a="http://schemas.openxmlformats.org/drawingml/2006/main">
              <a:rPr spc="-10" dirty="0"/>
              <a:t>يمارس</a:t>
            </a:r>
            <a:r xmlns:a="http://schemas.openxmlformats.org/drawingml/2006/main">
              <a:rPr spc="35" dirty="0"/>
              <a:t> </a:t>
            </a:r>
            <a:r xmlns:a="http://schemas.openxmlformats.org/drawingml/2006/main">
              <a:rPr dirty="0"/>
              <a:t>( </a:t>
            </a:r>
            <a:r xmlns:a="http://schemas.openxmlformats.org/drawingml/2006/main">
              <a:rPr spc="-5" dirty="0"/>
              <a:t>مثل</a:t>
            </a:r>
            <a:r xmlns:a="http://schemas.openxmlformats.org/drawingml/2006/main">
              <a:rPr spc="5" dirty="0"/>
              <a:t> </a:t>
            </a:r>
            <a:r xmlns:a="http://schemas.openxmlformats.org/drawingml/2006/main">
              <a:rPr spc="-5" dirty="0"/>
              <a:t>انتعش</a:t>
            </a:r>
            <a:r xmlns:a="http://schemas.openxmlformats.org/drawingml/2006/main">
              <a:rPr spc="20" dirty="0"/>
              <a:t> </a:t>
            </a:r>
            <a:r xmlns:a="http://schemas.openxmlformats.org/drawingml/2006/main">
              <a:rPr spc="-10" dirty="0"/>
              <a:t>المشي)</a:t>
            </a:r>
            <a:r xmlns:a="http://schemas.openxmlformats.org/drawingml/2006/main">
              <a:rPr spc="35" dirty="0"/>
              <a:t> </a:t>
            </a:r>
            <a:r xmlns:a="http://schemas.openxmlformats.org/drawingml/2006/main">
              <a:rPr spc="-5" dirty="0"/>
              <a:t>على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spc="-10" dirty="0"/>
              <a:t>معظم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spc="-5" dirty="0"/>
              <a:t>أيام.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46654" y="1067765"/>
            <a:ext cx="2571115" cy="620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3900" spc="-5" dirty="0"/>
              <a:t>الأدوية</a:t>
            </a:r>
            <a:endParaRPr xmlns:a="http://schemas.openxmlformats.org/drawingml/2006/main" sz="39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87792" rIns="0" bIns="0" rtlCol="0">
            <a:spAutoFit/>
          </a:bodyPr>
          <a:lstStyle/>
          <a:p>
            <a:pPr xmlns:a="http://schemas.openxmlformats.org/drawingml/2006/main" marL="24130" marR="508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pc="-10" dirty="0"/>
              <a:t>الأدوية</a:t>
            </a:r>
            <a:r xmlns:a="http://schemas.openxmlformats.org/drawingml/2006/main">
              <a:rPr spc="15" dirty="0"/>
              <a:t> </a:t>
            </a:r>
            <a:r xmlns:a="http://schemas.openxmlformats.org/drawingml/2006/main">
              <a:rPr spc="-5" dirty="0"/>
              <a:t>نكون</a:t>
            </a:r>
            <a:r xmlns:a="http://schemas.openxmlformats.org/drawingml/2006/main">
              <a:rPr spc="30" dirty="0"/>
              <a:t> </a:t>
            </a:r>
            <a:r xmlns:a="http://schemas.openxmlformats.org/drawingml/2006/main">
              <a:rPr spc="-5" dirty="0"/>
              <a:t>مستخدم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spc="-5" dirty="0"/>
              <a:t>في</a:t>
            </a:r>
            <a:r xmlns:a="http://schemas.openxmlformats.org/drawingml/2006/main">
              <a:rPr spc="20" dirty="0"/>
              <a:t> </a:t>
            </a:r>
            <a:r xmlns:a="http://schemas.openxmlformats.org/drawingml/2006/main">
              <a:rPr spc="-5" dirty="0"/>
              <a:t>بعض</a:t>
            </a:r>
            <a:r xmlns:a="http://schemas.openxmlformats.org/drawingml/2006/main">
              <a:rPr spc="5" dirty="0"/>
              <a:t> </a:t>
            </a:r>
            <a:r xmlns:a="http://schemas.openxmlformats.org/drawingml/2006/main">
              <a:rPr spc="-5" dirty="0"/>
              <a:t>حالات</a:t>
            </a:r>
            <a:r xmlns:a="http://schemas.openxmlformats.org/drawingml/2006/main">
              <a:rPr spc="20" dirty="0"/>
              <a:t> </a:t>
            </a:r>
            <a:r xmlns:a="http://schemas.openxmlformats.org/drawingml/2006/main">
              <a:rPr spc="-5" dirty="0"/>
              <a:t>ل</a:t>
            </a:r>
            <a:r xmlns:a="http://schemas.openxmlformats.org/drawingml/2006/main">
              <a:rPr spc="15" dirty="0"/>
              <a:t> </a:t>
            </a:r>
            <a:r xmlns:a="http://schemas.openxmlformats.org/drawingml/2006/main">
              <a:rPr spc="-10" dirty="0"/>
              <a:t>يتحكم</a:t>
            </a:r>
            <a:r xmlns:a="http://schemas.openxmlformats.org/drawingml/2006/main">
              <a:rPr spc="-620" dirty="0"/>
              <a:t> </a:t>
            </a:r>
            <a:r xmlns:a="http://schemas.openxmlformats.org/drawingml/2006/main">
              <a:rPr spc="-10" dirty="0"/>
              <a:t>الكوليسترول</a:t>
            </a:r>
            <a:r xmlns:a="http://schemas.openxmlformats.org/drawingml/2006/main">
              <a:rPr spc="15" dirty="0"/>
              <a:t> </a:t>
            </a:r>
            <a:r xmlns:a="http://schemas.openxmlformats.org/drawingml/2006/main">
              <a:rPr spc="-10" dirty="0"/>
              <a:t>المستويات.</a:t>
            </a:r>
            <a:r xmlns:a="http://schemas.openxmlformats.org/drawingml/2006/main">
              <a:rPr spc="55" dirty="0"/>
              <a:t> </a:t>
            </a:r>
            <a:r xmlns:a="http://schemas.openxmlformats.org/drawingml/2006/main">
              <a:rPr spc="-5" dirty="0"/>
              <a:t>لو</a:t>
            </a:r>
            <a:r xmlns:a="http://schemas.openxmlformats.org/drawingml/2006/main">
              <a:rPr spc="20" dirty="0"/>
              <a:t> </a:t>
            </a:r>
            <a:r xmlns:a="http://schemas.openxmlformats.org/drawingml/2006/main">
              <a:rPr spc="-5" dirty="0"/>
              <a:t>نظام عذائي</a:t>
            </a:r>
            <a:r xmlns:a="http://schemas.openxmlformats.org/drawingml/2006/main">
              <a:rPr spc="10" dirty="0"/>
              <a:t> </a:t>
            </a:r>
            <a:r xmlns:a="http://schemas.openxmlformats.org/drawingml/2006/main">
              <a:rPr spc="-5" dirty="0"/>
              <a:t>وحيد</a:t>
            </a:r>
            <a:r xmlns:a="http://schemas.openxmlformats.org/drawingml/2006/main">
              <a:rPr spc="30" dirty="0"/>
              <a:t> </a:t>
            </a:r>
            <a:r xmlns:a="http://schemas.openxmlformats.org/drawingml/2006/main">
              <a:rPr spc="-10" dirty="0"/>
              <a:t>لا تستطيع</a:t>
            </a:r>
            <a:r xmlns:a="http://schemas.openxmlformats.org/drawingml/2006/main">
              <a:rPr spc="15" dirty="0"/>
              <a:t> </a:t>
            </a:r>
            <a:r xmlns:a="http://schemas.openxmlformats.org/drawingml/2006/main">
              <a:rPr spc="-5" dirty="0"/>
              <a:t>تطبيع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spc="-5" dirty="0"/>
              <a:t>مصل</a:t>
            </a:r>
            <a:r xmlns:a="http://schemas.openxmlformats.org/drawingml/2006/main">
              <a:rPr spc="10" dirty="0"/>
              <a:t> </a:t>
            </a:r>
            <a:r xmlns:a="http://schemas.openxmlformats.org/drawingml/2006/main">
              <a:rPr spc="-10" dirty="0"/>
              <a:t>الكوليسترول</a:t>
            </a:r>
            <a:r xmlns:a="http://schemas.openxmlformats.org/drawingml/2006/main">
              <a:rPr spc="30" dirty="0"/>
              <a:t> </a:t>
            </a:r>
            <a:r xmlns:a="http://schemas.openxmlformats.org/drawingml/2006/main">
              <a:rPr spc="-10" dirty="0"/>
              <a:t>المستويات</a:t>
            </a:r>
            <a:r xmlns:a="http://schemas.openxmlformats.org/drawingml/2006/main">
              <a:rPr spc="50" dirty="0"/>
              <a:t> </a:t>
            </a:r>
            <a:r xmlns:a="http://schemas.openxmlformats.org/drawingml/2006/main">
              <a:rPr spc="-10" dirty="0"/>
              <a:t>الأدوية</a:t>
            </a:r>
            <a:r xmlns:a="http://schemas.openxmlformats.org/drawingml/2006/main">
              <a:rPr spc="20" dirty="0"/>
              <a:t> </a:t>
            </a:r>
            <a:r xmlns:a="http://schemas.openxmlformats.org/drawingml/2006/main">
              <a:rPr spc="-10" dirty="0"/>
              <a:t>يستطيع</a:t>
            </a:r>
            <a:r xmlns:a="http://schemas.openxmlformats.org/drawingml/2006/main">
              <a:rPr spc="15" dirty="0"/>
              <a:t> </a:t>
            </a:r>
            <a:r xmlns:a="http://schemas.openxmlformats.org/drawingml/2006/main">
              <a:rPr spc="-5" dirty="0"/>
              <a:t>يملك</a:t>
            </a:r>
            <a:r xmlns:a="http://schemas.openxmlformats.org/drawingml/2006/main">
              <a:rPr spc="25" dirty="0"/>
              <a:t> </a:t>
            </a:r>
            <a:r xmlns:a="http://schemas.openxmlformats.org/drawingml/2006/main">
              <a:rPr spc="-5" dirty="0"/>
              <a:t>أ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spc="-5" dirty="0"/>
              <a:t>تآزري</a:t>
            </a:r>
            <a:r xmlns:a="http://schemas.openxmlformats.org/drawingml/2006/main">
              <a:rPr spc="20" dirty="0"/>
              <a:t> </a:t>
            </a:r>
            <a:r xmlns:a="http://schemas.openxmlformats.org/drawingml/2006/main">
              <a:rPr spc="-5" dirty="0"/>
              <a:t>تأثير</a:t>
            </a:r>
            <a:r xmlns:a="http://schemas.openxmlformats.org/drawingml/2006/main">
              <a:rPr spc="30" dirty="0"/>
              <a:t> </a:t>
            </a:r>
            <a:r xmlns:a="http://schemas.openxmlformats.org/drawingml/2006/main">
              <a:rPr spc="-5" dirty="0"/>
              <a:t>مع ال</a:t>
            </a:r>
            <a:r xmlns:a="http://schemas.openxmlformats.org/drawingml/2006/main">
              <a:rPr spc="15" dirty="0"/>
              <a:t> </a:t>
            </a:r>
            <a:r xmlns:a="http://schemas.openxmlformats.org/drawingml/2006/main">
              <a:rPr spc="-5" dirty="0"/>
              <a:t>المنصوص عليها</a:t>
            </a:r>
            <a:r xmlns:a="http://schemas.openxmlformats.org/drawingml/2006/main">
              <a:rPr spc="15" dirty="0"/>
              <a:t> </a:t>
            </a:r>
            <a:r xmlns:a="http://schemas.openxmlformats.org/drawingml/2006/main">
              <a:rPr spc="-5" dirty="0"/>
              <a:t>نظام عذائي.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871081" y="620268"/>
            <a:ext cx="3091815" cy="1089025"/>
            <a:chOff x="2871081" y="620268"/>
            <a:chExt cx="3091815" cy="108902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71081" y="925523"/>
              <a:ext cx="1142544" cy="355372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99332" y="620268"/>
              <a:ext cx="2163317" cy="1088898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826257" y="733171"/>
            <a:ext cx="2696210" cy="619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3900" dirty="0"/>
              <a:t>قلب</a:t>
            </a:r>
            <a:r xmlns:a="http://schemas.openxmlformats.org/drawingml/2006/main">
              <a:rPr sz="3900" spc="-85" dirty="0"/>
              <a:t> </a:t>
            </a:r>
            <a:r xmlns:a="http://schemas.openxmlformats.org/drawingml/2006/main">
              <a:rPr sz="3900" spc="-5" dirty="0"/>
              <a:t>فشل</a:t>
            </a:r>
            <a:endParaRPr xmlns:a="http://schemas.openxmlformats.org/drawingml/2006/main" sz="3900"/>
          </a:p>
        </p:txBody>
      </p:sp>
      <p:sp>
        <p:nvSpPr>
          <p:cNvPr id="6" name="object 6"/>
          <p:cNvSpPr txBox="1"/>
          <p:nvPr/>
        </p:nvSpPr>
        <p:spPr>
          <a:xfrm>
            <a:off x="537463" y="1735658"/>
            <a:ext cx="7940675" cy="337883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xmlns:a="http://schemas.openxmlformats.org/drawingml/2006/main" marL="12700" marR="5080">
              <a:lnSpc>
                <a:spcPct val="99300"/>
              </a:lnSpc>
              <a:spcBef>
                <a:spcPts val="125"/>
              </a:spcBef>
              <a:bidi/>
            </a:pPr>
            <a:r xmlns:a="http://schemas.openxmlformats.org/drawingml/2006/main">
              <a:rPr sz="3000" dirty="0">
                <a:latin typeface="Arial MT"/>
                <a:cs typeface="Arial MT"/>
              </a:rPr>
              <a:t>- </a:t>
            </a:r>
            <a:r xmlns:a="http://schemas.openxmlformats.org/drawingml/2006/main">
              <a:rPr sz="3000" spc="-5" dirty="0">
                <a:latin typeface="Arial MT"/>
                <a:cs typeface="Arial MT"/>
              </a:rPr>
              <a:t>(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HF)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رئيسي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ينمو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عام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صحة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مشكلة،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معظم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الأسباب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الشائعة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مستشفى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قبول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إعادة القبول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ضمن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الناس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عمر</a:t>
            </a:r>
            <a:r xmlns:a="http://schemas.openxmlformats.org/drawingml/2006/main">
              <a:rPr sz="2800" b="1" spc="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65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سنين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اكبر سنا.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spcBef>
                <a:spcPts val="675"/>
              </a:spcBef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-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متلازمة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تتميز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بواسطة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محدد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أعراض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71780" indent="-259079">
              <a:lnSpc>
                <a:spcPct val="100000"/>
              </a:lnSpc>
              <a:spcBef>
                <a:spcPts val="675"/>
              </a:spcBef>
              <a:buChar char="*"/>
              <a:tabLst>
                <a:tab pos="27178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قصر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 التنفس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71780" indent="-259079">
              <a:lnSpc>
                <a:spcPct val="100000"/>
              </a:lnSpc>
              <a:spcBef>
                <a:spcPts val="670"/>
              </a:spcBef>
              <a:buChar char="*"/>
              <a:tabLst>
                <a:tab pos="27178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تعب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71780" indent="-259079">
              <a:lnSpc>
                <a:spcPct val="100000"/>
              </a:lnSpc>
              <a:spcBef>
                <a:spcPts val="675"/>
              </a:spcBef>
              <a:buChar char="*"/>
              <a:tabLst>
                <a:tab pos="27178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الوذمة.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38986" y="778890"/>
            <a:ext cx="5384800" cy="619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3900" dirty="0"/>
              <a:t>قلب</a:t>
            </a:r>
            <a:r xmlns:a="http://schemas.openxmlformats.org/drawingml/2006/main">
              <a:rPr sz="3900" spc="-25" dirty="0"/>
              <a:t> </a:t>
            </a:r>
            <a:r xmlns:a="http://schemas.openxmlformats.org/drawingml/2006/main">
              <a:rPr sz="3900" dirty="0"/>
              <a:t>فشل</a:t>
            </a:r>
            <a:r xmlns:a="http://schemas.openxmlformats.org/drawingml/2006/main">
              <a:rPr sz="3900" spc="-30" dirty="0"/>
              <a:t> </a:t>
            </a:r>
            <a:r xmlns:a="http://schemas.openxmlformats.org/drawingml/2006/main">
              <a:rPr sz="3900" dirty="0"/>
              <a:t>(HF)</a:t>
            </a:r>
            <a:r xmlns:a="http://schemas.openxmlformats.org/drawingml/2006/main">
              <a:rPr sz="3900" spc="-25" dirty="0"/>
              <a:t> </a:t>
            </a:r>
            <a:r xmlns:a="http://schemas.openxmlformats.org/drawingml/2006/main">
              <a:rPr sz="3900" spc="-5" dirty="0"/>
              <a:t>(تابع)</a:t>
            </a:r>
            <a:endParaRPr xmlns:a="http://schemas.openxmlformats.org/drawingml/2006/main" sz="3900"/>
          </a:p>
        </p:txBody>
      </p:sp>
      <p:sp>
        <p:nvSpPr>
          <p:cNvPr id="3" name="object 3"/>
          <p:cNvSpPr txBox="1"/>
          <p:nvPr/>
        </p:nvSpPr>
        <p:spPr>
          <a:xfrm>
            <a:off x="233273" y="1622981"/>
            <a:ext cx="7731125" cy="3561079"/>
          </a:xfrm>
          <a:prstGeom prst="rect">
            <a:avLst/>
          </a:prstGeom>
        </p:spPr>
        <p:txBody>
          <a:bodyPr vert="horz" wrap="square" lIns="0" tIns="12255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65"/>
              </a:spcBef>
              <a:bidi/>
            </a:pPr>
            <a:r xmlns:a="http://schemas.openxmlformats.org/drawingml/2006/main">
              <a:rPr sz="3400" b="1" spc="-5" dirty="0">
                <a:latin typeface="Calibri"/>
                <a:cs typeface="Calibri"/>
              </a:rPr>
              <a:t>تَغذِيَة</a:t>
            </a:r>
            <a:r xmlns:a="http://schemas.openxmlformats.org/drawingml/2006/main">
              <a:rPr sz="3400" b="1" spc="-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400" b="1" spc="-10" dirty="0">
                <a:latin typeface="Calibri"/>
                <a:cs typeface="Calibri"/>
              </a:rPr>
              <a:t>مُعَالَجَة</a:t>
            </a:r>
            <a:endParaRPr xmlns:a="http://schemas.openxmlformats.org/drawingml/2006/main" sz="3400">
              <a:latin typeface="Calibri"/>
              <a:cs typeface="Calibri"/>
            </a:endParaRPr>
          </a:p>
          <a:p>
            <a:pPr xmlns:a="http://schemas.openxmlformats.org/drawingml/2006/main" marL="173990" marR="5080" indent="-161925">
              <a:lnSpc>
                <a:spcPct val="120000"/>
              </a:lnSpc>
              <a:spcBef>
                <a:spcPts val="40"/>
              </a:spcBef>
              <a:buFont typeface="Calibri"/>
              <a:buChar char="-"/>
              <a:tabLst>
                <a:tab pos="203200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الناس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مخاطرة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HF ،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الأهداف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مُعَالَجَة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نكون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السيطرة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الأساسية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المخاطر.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73990" marR="291465" indent="-161925">
              <a:lnSpc>
                <a:spcPct val="100000"/>
              </a:lnSpc>
              <a:spcBef>
                <a:spcPts val="670"/>
              </a:spcBef>
              <a:buFont typeface="Calibri"/>
              <a:buChar char="-"/>
              <a:tabLst>
                <a:tab pos="203200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داش-صوديوم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نظام عذائي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ملائم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الناس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مع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CHD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ارتفاع ضغط الدم.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73990" marR="1129030" indent="-161925">
              <a:lnSpc>
                <a:spcPct val="100000"/>
              </a:lnSpc>
              <a:spcBef>
                <a:spcPts val="675"/>
              </a:spcBef>
              <a:buFont typeface="Calibri"/>
              <a:buChar char="-"/>
              <a:tabLst>
                <a:tab pos="203200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عادي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يمارس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التدخين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وقف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نكون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شجع.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24909" y="534923"/>
            <a:ext cx="4629785" cy="897255"/>
            <a:chOff x="424909" y="534923"/>
            <a:chExt cx="4629785" cy="89725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24909" y="758004"/>
              <a:ext cx="3160577" cy="391528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323844" y="534923"/>
              <a:ext cx="1280922" cy="896874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073652" y="534923"/>
              <a:ext cx="636270" cy="896874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178808" y="534923"/>
              <a:ext cx="875538" cy="896874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85673" y="625297"/>
            <a:ext cx="440372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sz="3200" dirty="0"/>
              <a:t>تَغذِيَة</a:t>
            </a:r>
            <a:r xmlns:a="http://schemas.openxmlformats.org/drawingml/2006/main">
              <a:rPr sz="3200" spc="-65" dirty="0"/>
              <a:t> </a:t>
            </a:r>
            <a:r xmlns:a="http://schemas.openxmlformats.org/drawingml/2006/main">
              <a:rPr sz="3200" dirty="0"/>
              <a:t>مُعَالَجَة</a:t>
            </a:r>
            <a:r xmlns:a="http://schemas.openxmlformats.org/drawingml/2006/main">
              <a:rPr sz="3200" spc="-50" dirty="0"/>
              <a:t> </a:t>
            </a:r>
            <a:r xmlns:a="http://schemas.openxmlformats.org/drawingml/2006/main">
              <a:rPr sz="3200" dirty="0"/>
              <a:t>(تابع)</a:t>
            </a:r>
            <a:endParaRPr xmlns:a="http://schemas.openxmlformats.org/drawingml/2006/main" sz="3200"/>
          </a:p>
        </p:txBody>
      </p:sp>
      <p:sp>
        <p:nvSpPr>
          <p:cNvPr id="8" name="object 8"/>
          <p:cNvSpPr txBox="1"/>
          <p:nvPr/>
        </p:nvSpPr>
        <p:spPr>
          <a:xfrm>
            <a:off x="385673" y="1180592"/>
            <a:ext cx="7675245" cy="482663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xmlns:a="http://schemas.openxmlformats.org/drawingml/2006/main" marL="173990" marR="142875" indent="-161925">
              <a:lnSpc>
                <a:spcPts val="3020"/>
              </a:lnSpc>
              <a:spcBef>
                <a:spcPts val="480"/>
              </a:spcBef>
              <a:buFont typeface="Calibri"/>
              <a:buChar char="-"/>
              <a:tabLst>
                <a:tab pos="203200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منصة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ج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قلب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فشل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مُعرف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مثل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الهيكلي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قلب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مرض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مع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قبل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حاضِر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أعراض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_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HF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03200" indent="-190500">
              <a:lnSpc>
                <a:spcPct val="100000"/>
              </a:lnSpc>
              <a:spcBef>
                <a:spcPts val="465"/>
              </a:spcBef>
              <a:buChar char="-"/>
              <a:tabLst>
                <a:tab pos="20320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صوديوم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محدود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-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2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ز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صوديوم / يوم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أقل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73990" marR="495934" indent="-161925">
              <a:lnSpc>
                <a:spcPts val="3020"/>
              </a:lnSpc>
              <a:spcBef>
                <a:spcPts val="885"/>
              </a:spcBef>
              <a:buFont typeface="Calibri"/>
              <a:buChar char="-"/>
              <a:tabLst>
                <a:tab pos="203200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تقييد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السوائل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1.5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لتر / يوم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مرضى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مع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نقص صوديوم الدم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03200" indent="-190500">
              <a:lnSpc>
                <a:spcPts val="3190"/>
              </a:lnSpc>
              <a:spcBef>
                <a:spcPts val="470"/>
              </a:spcBef>
              <a:buChar char="-"/>
              <a:tabLst>
                <a:tab pos="20320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منخفضة السعرات الحرارية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نظام عذائي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مرضى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نكون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زيادة الوزن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03200" indent="-190500">
              <a:lnSpc>
                <a:spcPts val="3190"/>
              </a:lnSpc>
              <a:buChar char="-"/>
              <a:tabLst>
                <a:tab pos="20320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صغير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متكرر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وجبات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03200" indent="-190500">
              <a:lnSpc>
                <a:spcPct val="100000"/>
              </a:lnSpc>
              <a:spcBef>
                <a:spcPts val="505"/>
              </a:spcBef>
              <a:buChar char="-"/>
              <a:tabLst>
                <a:tab pos="20320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ناعم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سهل المضغ</a:t>
            </a:r>
            <a:r xmlns:a="http://schemas.openxmlformats.org/drawingml/2006/main">
              <a:rPr sz="2800" b="1" spc="5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الأطعمة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للمرضى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مع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تعب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73990" marR="315595" indent="-161925">
              <a:lnSpc>
                <a:spcPts val="3020"/>
              </a:lnSpc>
              <a:spcBef>
                <a:spcPts val="890"/>
              </a:spcBef>
              <a:buFont typeface="Calibri"/>
              <a:buChar char="-"/>
              <a:tabLst>
                <a:tab pos="203200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زيادة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البوتاسيوم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المدخول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مرضى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نكون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مع الأخذ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ثيازيد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(ضياع البوتاسيوم)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مدرات البول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الديجيتال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86785" y="342341"/>
            <a:ext cx="296037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sz="4400" dirty="0"/>
              <a:t>قلب</a:t>
            </a:r>
            <a:r xmlns:a="http://schemas.openxmlformats.org/drawingml/2006/main">
              <a:rPr sz="4400" spc="-90" dirty="0"/>
              <a:t> </a:t>
            </a:r>
            <a:r xmlns:a="http://schemas.openxmlformats.org/drawingml/2006/main">
              <a:rPr sz="4400" spc="-5" dirty="0"/>
              <a:t>فشل</a:t>
            </a:r>
            <a:endParaRPr xmlns:a="http://schemas.openxmlformats.org/drawingml/2006/main" sz="4400"/>
          </a:p>
        </p:txBody>
      </p:sp>
      <p:sp>
        <p:nvSpPr>
          <p:cNvPr id="3" name="object 3"/>
          <p:cNvSpPr txBox="1"/>
          <p:nvPr/>
        </p:nvSpPr>
        <p:spPr>
          <a:xfrm>
            <a:off x="331114" y="1493266"/>
            <a:ext cx="8439785" cy="40373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254635" marR="464184" indent="-242570" algn="just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البروتين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، لأن مرضى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HF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لديهم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1950" dirty="0">
                <a:solidFill>
                  <a:srgbClr val="330066"/>
                </a:solidFill>
                <a:latin typeface="Calibri"/>
                <a:cs typeface="Calibri"/>
              </a:rPr>
              <a:t>-</a:t>
            </a:r>
            <a:r xmlns:a="http://schemas.openxmlformats.org/drawingml/2006/main">
              <a:rPr sz="1950" spc="5" dirty="0">
                <a:solidFill>
                  <a:srgbClr val="330066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يحتاج البروتين أعلى من المعتاد (1.12 جم / كجم ليس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قانون التمييز العنصري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0.8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جم / كجم).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850">
              <a:latin typeface="Calibri"/>
              <a:cs typeface="Calibri"/>
            </a:endParaRPr>
          </a:p>
          <a:p>
            <a:pPr xmlns:a="http://schemas.openxmlformats.org/drawingml/2006/main" marL="254635" marR="5080" indent="-242570">
              <a:lnSpc>
                <a:spcPct val="100000"/>
              </a:lnSpc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-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التغذية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المكملات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إضافي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بروتين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سعرات حرارية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مرضى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مع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وزن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خسارة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عضلة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الهزال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(عضلات قلبية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دنف).</a:t>
            </a:r>
            <a:r xmlns:a="http://schemas.openxmlformats.org/drawingml/2006/main">
              <a:rPr sz="2800" b="1" spc="5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مرضى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مع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عضلات قلبية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دنف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يحتاج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سعرات حرارية مرتفعة،</a:t>
            </a:r>
            <a:r xmlns:a="http://schemas.openxmlformats.org/drawingml/2006/main">
              <a:rPr sz="2800" b="1" spc="6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نسبة عالية من البروتين ،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عالي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العناصر الغذائية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نظام عذائي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بينما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المحافظة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قليل الصوديوم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نظام عذائي.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174496" y="38100"/>
            <a:ext cx="4549140" cy="1229360"/>
            <a:chOff x="2174496" y="38100"/>
            <a:chExt cx="4549140" cy="122936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174496" y="380787"/>
              <a:ext cx="360929" cy="397517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87523" y="38100"/>
              <a:ext cx="2033777" cy="1229105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595115" y="38100"/>
              <a:ext cx="896874" cy="1229105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765803" y="38100"/>
              <a:ext cx="2957322" cy="1229105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155698" y="166496"/>
            <a:ext cx="420052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4400" dirty="0"/>
              <a:t>أ</a:t>
            </a:r>
            <a:r xmlns:a="http://schemas.openxmlformats.org/drawingml/2006/main">
              <a:rPr sz="4400" spc="-35" dirty="0"/>
              <a:t> </a:t>
            </a:r>
            <a:r xmlns:a="http://schemas.openxmlformats.org/drawingml/2006/main">
              <a:rPr sz="4400" spc="-5" dirty="0"/>
              <a:t>داش على غرار</a:t>
            </a:r>
            <a:r xmlns:a="http://schemas.openxmlformats.org/drawingml/2006/main">
              <a:rPr sz="4400" spc="-30" dirty="0"/>
              <a:t> </a:t>
            </a:r>
            <a:r xmlns:a="http://schemas.openxmlformats.org/drawingml/2006/main">
              <a:rPr sz="4400" spc="-5" dirty="0"/>
              <a:t>نظام عذائي</a:t>
            </a:r>
            <a:endParaRPr xmlns:a="http://schemas.openxmlformats.org/drawingml/2006/main" sz="4400"/>
          </a:p>
        </p:txBody>
      </p:sp>
      <p:grpSp>
        <p:nvGrpSpPr>
          <p:cNvPr id="8" name="object 8"/>
          <p:cNvGrpSpPr/>
          <p:nvPr/>
        </p:nvGrpSpPr>
        <p:grpSpPr>
          <a:xfrm>
            <a:off x="298704" y="1136903"/>
            <a:ext cx="6216015" cy="897255"/>
            <a:chOff x="298704" y="1136903"/>
            <a:chExt cx="6216015" cy="897255"/>
          </a:xfrm>
        </p:grpSpPr>
        <p:pic>
          <p:nvPicPr>
            <p:cNvPr id="9" name="object 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98704" y="1136903"/>
              <a:ext cx="5346954" cy="896874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114544" y="1136903"/>
              <a:ext cx="1399794" cy="896874"/>
            </a:xfrm>
            <a:prstGeom prst="rect">
              <a:avLst/>
            </a:prstGeom>
          </p:spPr>
        </p:pic>
      </p:grpSp>
      <p:pic>
        <p:nvPicPr>
          <p:cNvPr id="11" name="object 1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98704" y="4282440"/>
            <a:ext cx="7396733" cy="896874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537463" y="1125226"/>
            <a:ext cx="8224520" cy="530352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00"/>
              </a:spcBef>
              <a:bidi/>
            </a:pPr>
            <a:r xmlns:a="http://schemas.openxmlformats.org/drawingml/2006/main">
              <a:rPr sz="3200" b="1" spc="-5" dirty="0">
                <a:latin typeface="Calibri"/>
                <a:cs typeface="Calibri"/>
              </a:rPr>
              <a:t>مثالي</a:t>
            </a:r>
            <a:r xmlns:a="http://schemas.openxmlformats.org/drawingml/2006/main">
              <a:rPr sz="3200" b="1" spc="-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b="1" spc="-5" dirty="0">
                <a:latin typeface="Calibri"/>
                <a:cs typeface="Calibri"/>
              </a:rPr>
              <a:t>القلب والأوعية الدموية</a:t>
            </a:r>
            <a:r xmlns:a="http://schemas.openxmlformats.org/drawingml/2006/main">
              <a:rPr sz="3200" b="1" spc="-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b="1" dirty="0">
                <a:latin typeface="Calibri"/>
                <a:cs typeface="Calibri"/>
              </a:rPr>
              <a:t>صحيح</a:t>
            </a:r>
            <a:r xmlns:a="http://schemas.openxmlformats.org/drawingml/2006/main">
              <a:rPr sz="32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b="1" dirty="0">
                <a:latin typeface="Calibri"/>
                <a:cs typeface="Calibri"/>
              </a:rPr>
              <a:t>نظام عذائي:</a:t>
            </a:r>
            <a:endParaRPr xmlns:a="http://schemas.openxmlformats.org/drawingml/2006/main" sz="3200">
              <a:latin typeface="Calibri"/>
              <a:cs typeface="Calibri"/>
            </a:endParaRPr>
          </a:p>
          <a:p>
            <a:pPr xmlns:a="http://schemas.openxmlformats.org/drawingml/2006/main" marL="12700" marR="1383030">
              <a:lnSpc>
                <a:spcPct val="120000"/>
              </a:lnSpc>
              <a:spcBef>
                <a:spcPts val="20"/>
              </a:spcBef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4.5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أكواب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أكثر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الفاكهة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خضروات</a:t>
            </a:r>
            <a:r xmlns:a="http://schemas.openxmlformats.org/drawingml/2006/main">
              <a:rPr sz="2800" b="1" spc="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يوميًا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2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او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اكثر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3½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أوقية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حصص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 الأسماك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/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أسبوع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 marR="5080">
              <a:lnSpc>
                <a:spcPct val="120000"/>
              </a:lnSpc>
              <a:buAutoNum type="arabicPlain" startAt="3"/>
              <a:tabLst>
                <a:tab pos="274955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أو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أكثر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1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أوقية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مقابل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حصص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جميع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بقوليات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يوميًا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أقل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1500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ملغ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صوديوم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/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يوم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spcBef>
                <a:spcPts val="675"/>
              </a:spcBef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أقل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36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أوقية / أسبوع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محلى بالسكر</a:t>
            </a:r>
            <a:r xmlns:a="http://schemas.openxmlformats.org/drawingml/2006/main">
              <a:rPr sz="2800" b="1" spc="5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المشروبات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spcBef>
                <a:spcPts val="755"/>
              </a:spcBef>
              <a:bidi/>
            </a:pPr>
            <a:r xmlns:a="http://schemas.openxmlformats.org/drawingml/2006/main">
              <a:rPr sz="3200" b="1" dirty="0">
                <a:latin typeface="Calibri"/>
                <a:cs typeface="Calibri"/>
              </a:rPr>
              <a:t>ثانوي</a:t>
            </a:r>
            <a:r xmlns:a="http://schemas.openxmlformats.org/drawingml/2006/main">
              <a:rPr sz="3200" b="1" spc="-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b="1" spc="-5" dirty="0">
                <a:latin typeface="Calibri"/>
                <a:cs typeface="Calibri"/>
              </a:rPr>
              <a:t>المقاييس</a:t>
            </a:r>
            <a:r xmlns:a="http://schemas.openxmlformats.org/drawingml/2006/main">
              <a:rPr sz="3200" b="1" spc="-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b="1" dirty="0">
                <a:latin typeface="Calibri"/>
                <a:cs typeface="Calibri"/>
              </a:rPr>
              <a:t>يشمل</a:t>
            </a:r>
            <a:r xmlns:a="http://schemas.openxmlformats.org/drawingml/2006/main">
              <a:rPr sz="3200" b="1" spc="-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b="1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32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b="1" dirty="0">
                <a:latin typeface="Calibri"/>
                <a:cs typeface="Calibri"/>
              </a:rPr>
              <a:t>التالي:</a:t>
            </a:r>
            <a:endParaRPr xmlns:a="http://schemas.openxmlformats.org/drawingml/2006/main" sz="3200">
              <a:latin typeface="Calibri"/>
              <a:cs typeface="Calibri"/>
            </a:endParaRPr>
          </a:p>
          <a:p>
            <a:pPr xmlns:a="http://schemas.openxmlformats.org/drawingml/2006/main" marL="12700" marR="365760">
              <a:lnSpc>
                <a:spcPct val="120100"/>
              </a:lnSpc>
              <a:spcBef>
                <a:spcPts val="10"/>
              </a:spcBef>
              <a:buAutoNum type="arabicPlain" startAt="4"/>
              <a:tabLst>
                <a:tab pos="274955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او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اكثر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حصص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المكسرات</a:t>
            </a:r>
            <a:r xmlns:a="http://schemas.openxmlformats.org/drawingml/2006/main">
              <a:rPr sz="2800" b="1" spc="-6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البقوليات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البذور / الأسبوع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2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أقل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حصص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معالجتها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اللحوم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/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أسبوع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spcBef>
                <a:spcPts val="695"/>
              </a:spcBef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أقل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7٪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المجموع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سعرات حرارية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مشبع</a:t>
            </a:r>
            <a:r xmlns:a="http://schemas.openxmlformats.org/drawingml/2006/main">
              <a:rPr sz="2800" b="1" spc="6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>
                <a:latin typeface="Times New Roman"/>
                <a:cs typeface="Times New Roman"/>
              </a:rPr>
              <a:t>سمين</a:t>
            </a:r>
            <a:endParaRPr xmlns:a="http://schemas.openxmlformats.org/drawingml/2006/main"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75260" y="172212"/>
            <a:ext cx="8792845" cy="6511290"/>
            <a:chOff x="175260" y="172212"/>
            <a:chExt cx="8792845" cy="651129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5260" y="172212"/>
              <a:ext cx="8792718" cy="651129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906267" y="199644"/>
              <a:ext cx="3288029" cy="1116329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207511" y="315594"/>
            <a:ext cx="265620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z="4000" spc="-5" dirty="0">
                <a:solidFill>
                  <a:srgbClr val="252525"/>
                </a:solidFill>
              </a:rPr>
              <a:t>لا </a:t>
            </a:r>
            <a:r xmlns:a="http://schemas.openxmlformats.org/drawingml/2006/main">
              <a:rPr sz="4000" spc="-40" dirty="0">
                <a:solidFill>
                  <a:srgbClr val="252525"/>
                </a:solidFill>
              </a:rPr>
              <a:t>يوجد </a:t>
            </a:r>
            <a:r xmlns:a="http://schemas.openxmlformats.org/drawingml/2006/main">
              <a:rPr sz="4000" spc="-5" dirty="0">
                <a:solidFill>
                  <a:srgbClr val="252525"/>
                </a:solidFill>
              </a:rPr>
              <a:t>إنتاج </a:t>
            </a:r>
            <a:endParaRPr xmlns:a="http://schemas.openxmlformats.org/drawingml/2006/main" sz="4000"/>
            <a:r xmlns:a="http://schemas.openxmlformats.org/drawingml/2006/main">
              <a:rPr sz="4000" spc="-5" dirty="0">
                <a:solidFill>
                  <a:srgbClr val="252525"/>
                </a:solidFill>
              </a:rPr>
              <a:t>_ </a:t>
            </a:r>
            <a:r xmlns:a="http://schemas.openxmlformats.org/drawingml/2006/main">
              <a:rPr sz="4000" spc="-60" dirty="0">
                <a:solidFill>
                  <a:srgbClr val="252525"/>
                </a:solidFill>
              </a:rPr>
              <a:t>_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8705342" y="6353463"/>
            <a:ext cx="161290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3</a:t>
            </a:fld>
            <a:endParaRPr sz="12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08863" y="1193571"/>
            <a:ext cx="8498840" cy="32137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73990" marR="5080" indent="-161925">
              <a:lnSpc>
                <a:spcPct val="120100"/>
              </a:lnSpc>
              <a:spcBef>
                <a:spcPts val="100"/>
              </a:spcBef>
              <a:buFont typeface="Calibri"/>
              <a:buChar char="-"/>
              <a:tabLst>
                <a:tab pos="203200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تصلب الشرايين،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تدريجي</a:t>
            </a:r>
            <a:r xmlns:a="http://schemas.openxmlformats.org/drawingml/2006/main">
              <a:rPr sz="2800" b="1" spc="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تضيق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تصلب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 الدم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أوعية.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73990" marR="43180" indent="-161925">
              <a:lnSpc>
                <a:spcPct val="120000"/>
              </a:lnSpc>
              <a:spcBef>
                <a:spcPts val="900"/>
              </a:spcBef>
              <a:buFont typeface="Calibri"/>
              <a:buChar char="-"/>
              <a:tabLst>
                <a:tab pos="203200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تصلب الشرايين</a:t>
            </a:r>
            <a:r xmlns:a="http://schemas.openxmlformats.org/drawingml/2006/main">
              <a:rPr sz="2800" b="1" spc="5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CVD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يمكن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يقود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منعت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دم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تدفق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قلب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(عضلة القلب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جلطه)،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مخ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(دماغية وعائية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حادثة)،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أرجل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(محيطي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شرياني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مرض)،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وتمدد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الأوعية الدموية </a:t>
            </a:r>
            <a:r xmlns:a="http://schemas.openxmlformats.org/drawingml/2006/main">
              <a:rPr sz="2800" spc="-5" dirty="0">
                <a:latin typeface="Arial MT"/>
                <a:cs typeface="Arial MT"/>
              </a:rPr>
              <a:t>.</a:t>
            </a:r>
            <a:endParaRPr xmlns:a="http://schemas.openxmlformats.org/drawingml/2006/main" sz="2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75260" y="172212"/>
            <a:ext cx="8792845" cy="6511290"/>
            <a:chOff x="175260" y="172212"/>
            <a:chExt cx="8792845" cy="651129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5260" y="172212"/>
              <a:ext cx="8792718" cy="651129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90443" y="204216"/>
              <a:ext cx="3499865" cy="1116329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091052" y="320421"/>
            <a:ext cx="286575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z="4000" spc="-10" dirty="0"/>
              <a:t>ارتفاع ضغط الدم</a:t>
            </a:r>
            <a:endParaRPr xmlns:a="http://schemas.openxmlformats.org/drawingml/2006/main" sz="4000"/>
          </a:p>
        </p:txBody>
      </p:sp>
      <p:sp>
        <p:nvSpPr>
          <p:cNvPr id="7" name="object 7"/>
          <p:cNvSpPr txBox="1"/>
          <p:nvPr/>
        </p:nvSpPr>
        <p:spPr>
          <a:xfrm>
            <a:off x="8705342" y="6353463"/>
            <a:ext cx="161290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4</a:t>
            </a:fld>
            <a:endParaRPr sz="12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4888" y="1468404"/>
            <a:ext cx="8176895" cy="32308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xmlns:a="http://schemas.openxmlformats.org/drawingml/2006/main" marL="173990" indent="-161925">
              <a:lnSpc>
                <a:spcPct val="100000"/>
              </a:lnSpc>
              <a:spcBef>
                <a:spcPts val="640"/>
              </a:spcBef>
              <a:buSzPct val="107142"/>
              <a:buFont typeface="Calibri"/>
              <a:buChar char="-"/>
              <a:tabLst>
                <a:tab pos="214629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ارتفاع ضغط الدم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علامة مرض،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لا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مرض،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على نحو إستبدادي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55270" marR="203200" indent="-81280">
              <a:lnSpc>
                <a:spcPct val="120100"/>
              </a:lnSpc>
              <a:spcBef>
                <a:spcPts val="30"/>
              </a:spcBef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مُعرف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كما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استمرت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مرتفعة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دم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ضغط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أكبر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متساوي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140/90</a:t>
            </a:r>
            <a:r xmlns:a="http://schemas.openxmlformats.org/drawingml/2006/main">
              <a:rPr sz="2800" b="1" spc="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مم زئبق.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73990" marR="5080" indent="-161925">
              <a:lnSpc>
                <a:spcPct val="120000"/>
              </a:lnSpc>
              <a:spcBef>
                <a:spcPts val="900"/>
              </a:spcBef>
              <a:buFont typeface="Calibri"/>
              <a:buChar char="-"/>
              <a:tabLst>
                <a:tab pos="203835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ارتفاع ضغط الدم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واحد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معظم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مهم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قابل للتعديل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مخاطرة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عوامل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قلب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مرض،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سكتة دماغية،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كلية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مرض،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هامشي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شرياني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مرض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35" dirty="0">
                <a:latin typeface="Calibri"/>
                <a:cs typeface="Calibri"/>
              </a:rPr>
              <a:t>(ضمادة).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75260" y="172212"/>
            <a:ext cx="8792845" cy="6511290"/>
            <a:chOff x="175260" y="172212"/>
            <a:chExt cx="8792845" cy="651129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5260" y="172212"/>
              <a:ext cx="8792718" cy="651129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90443" y="204216"/>
              <a:ext cx="3499865" cy="1116329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091052" y="320421"/>
            <a:ext cx="286575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z="4000" spc="-10" dirty="0"/>
              <a:t>ارتفاع ضغط الدم</a:t>
            </a:r>
            <a:endParaRPr xmlns:a="http://schemas.openxmlformats.org/drawingml/2006/main" sz="4000"/>
          </a:p>
        </p:txBody>
      </p:sp>
      <p:sp>
        <p:nvSpPr>
          <p:cNvPr id="7" name="object 7"/>
          <p:cNvSpPr txBox="1"/>
          <p:nvPr/>
        </p:nvSpPr>
        <p:spPr>
          <a:xfrm>
            <a:off x="8705342" y="6353463"/>
            <a:ext cx="161290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5</a:t>
            </a:fld>
            <a:endParaRPr sz="1200">
              <a:latin typeface="Arial MT"/>
              <a:cs typeface="Arial M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635" rIns="0" bIns="0" rtlCol="0">
            <a:spAutoFit/>
          </a:bodyPr>
          <a:lstStyle/>
          <a:p>
            <a:pPr xmlns:a="http://schemas.openxmlformats.org/drawingml/2006/main" marL="80645">
              <a:lnSpc>
                <a:spcPct val="100000"/>
              </a:lnSpc>
              <a:spcBef>
                <a:spcPts val="1005"/>
              </a:spcBef>
              <a:bidi/>
            </a:pPr>
            <a:r xmlns:a="http://schemas.openxmlformats.org/drawingml/2006/main">
              <a:rPr spc="-10" dirty="0"/>
              <a:t>ارتفاع ضغط الدم</a:t>
            </a:r>
            <a:r xmlns:a="http://schemas.openxmlformats.org/drawingml/2006/main">
              <a:rPr spc="20" dirty="0"/>
              <a:t> </a:t>
            </a:r>
            <a:r xmlns:a="http://schemas.openxmlformats.org/drawingml/2006/main">
              <a:rPr spc="-5" dirty="0"/>
              <a:t>يكون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spc="-5" dirty="0"/>
              <a:t>ال</a:t>
            </a:r>
            <a:r xmlns:a="http://schemas.openxmlformats.org/drawingml/2006/main">
              <a:rPr spc="5" dirty="0"/>
              <a:t> </a:t>
            </a:r>
            <a:r xmlns:a="http://schemas.openxmlformats.org/drawingml/2006/main">
              <a:rPr spc="-15" dirty="0"/>
              <a:t>نتيجة</a:t>
            </a:r>
            <a:r xmlns:a="http://schemas.openxmlformats.org/drawingml/2006/main">
              <a:rPr spc="25" dirty="0"/>
              <a:t> </a:t>
            </a:r>
            <a:r xmlns:a="http://schemas.openxmlformats.org/drawingml/2006/main">
              <a:rPr spc="-5" dirty="0"/>
              <a:t>ل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spc="-15" dirty="0"/>
              <a:t>بيئي</a:t>
            </a:r>
            <a:r xmlns:a="http://schemas.openxmlformats.org/drawingml/2006/main">
              <a:rPr spc="10" dirty="0"/>
              <a:t> </a:t>
            </a:r>
            <a:r xmlns:a="http://schemas.openxmlformats.org/drawingml/2006/main">
              <a:rPr spc="-15" dirty="0"/>
              <a:t>عوامل:</a:t>
            </a:r>
          </a:p>
          <a:p>
            <a:pPr xmlns:a="http://schemas.openxmlformats.org/drawingml/2006/main" marL="80645" marR="1466215">
              <a:lnSpc>
                <a:spcPct val="100000"/>
              </a:lnSpc>
              <a:spcBef>
                <a:spcPts val="905"/>
              </a:spcBef>
              <a:bidi/>
            </a:pPr>
            <a:r xmlns:a="http://schemas.openxmlformats.org/drawingml/2006/main">
              <a:rPr spc="-15" dirty="0"/>
              <a:t>نظام عذائي</a:t>
            </a:r>
            <a:r xmlns:a="http://schemas.openxmlformats.org/drawingml/2006/main">
              <a:rPr spc="25" dirty="0"/>
              <a:t> </a:t>
            </a:r>
            <a:r xmlns:a="http://schemas.openxmlformats.org/drawingml/2006/main">
              <a:rPr spc="-5" dirty="0"/>
              <a:t>يكون</a:t>
            </a:r>
            <a:r xmlns:a="http://schemas.openxmlformats.org/drawingml/2006/main">
              <a:rPr spc="5" dirty="0"/>
              <a:t> </a:t>
            </a:r>
            <a:r xmlns:a="http://schemas.openxmlformats.org/drawingml/2006/main">
              <a:rPr spc="-5" dirty="0"/>
              <a:t>أ</a:t>
            </a:r>
            <a:r xmlns:a="http://schemas.openxmlformats.org/drawingml/2006/main">
              <a:rPr spc="15" dirty="0"/>
              <a:t> </a:t>
            </a:r>
            <a:r xmlns:a="http://schemas.openxmlformats.org/drawingml/2006/main">
              <a:rPr spc="-10" dirty="0"/>
              <a:t>بارز،</a:t>
            </a:r>
            <a:r xmlns:a="http://schemas.openxmlformats.org/drawingml/2006/main">
              <a:rPr spc="10" dirty="0"/>
              <a:t> </a:t>
            </a:r>
            <a:r xmlns:a="http://schemas.openxmlformats.org/drawingml/2006/main">
              <a:rPr spc="-5" dirty="0"/>
              <a:t>و</a:t>
            </a:r>
            <a:r xmlns:a="http://schemas.openxmlformats.org/drawingml/2006/main">
              <a:rPr spc="10" dirty="0"/>
              <a:t> </a:t>
            </a:r>
            <a:r xmlns:a="http://schemas.openxmlformats.org/drawingml/2006/main">
              <a:rPr spc="-20" dirty="0"/>
              <a:t>محتمل</a:t>
            </a:r>
            <a:r xmlns:a="http://schemas.openxmlformats.org/drawingml/2006/main">
              <a:rPr spc="15" dirty="0"/>
              <a:t> </a:t>
            </a:r>
            <a:r xmlns:a="http://schemas.openxmlformats.org/drawingml/2006/main">
              <a:rPr spc="-15" dirty="0"/>
              <a:t>غالب،</a:t>
            </a:r>
            <a:r xmlns:a="http://schemas.openxmlformats.org/drawingml/2006/main">
              <a:rPr spc="-620" dirty="0"/>
              <a:t> </a:t>
            </a:r>
            <a:r xmlns:a="http://schemas.openxmlformats.org/drawingml/2006/main">
              <a:rPr spc="-15" dirty="0"/>
              <a:t>بيئي</a:t>
            </a:r>
            <a:r xmlns:a="http://schemas.openxmlformats.org/drawingml/2006/main">
              <a:rPr spc="25" dirty="0"/>
              <a:t> </a:t>
            </a:r>
            <a:r xmlns:a="http://schemas.openxmlformats.org/drawingml/2006/main">
              <a:rPr spc="-50" dirty="0"/>
              <a:t>عامل.</a:t>
            </a:r>
          </a:p>
          <a:p>
            <a:pPr xmlns:a="http://schemas.openxmlformats.org/drawingml/2006/main" marL="80645">
              <a:lnSpc>
                <a:spcPct val="100000"/>
              </a:lnSpc>
              <a:spcBef>
                <a:spcPts val="900"/>
              </a:spcBef>
              <a:bidi/>
            </a:pPr>
            <a:r xmlns:a="http://schemas.openxmlformats.org/drawingml/2006/main">
              <a:rPr spc="-30" dirty="0"/>
              <a:t>بدانة.</a:t>
            </a:r>
          </a:p>
          <a:p>
            <a:pPr xmlns:a="http://schemas.openxmlformats.org/drawingml/2006/main" marL="80645" marR="5273675">
              <a:lnSpc>
                <a:spcPct val="126800"/>
              </a:lnSpc>
              <a:bidi/>
            </a:pPr>
            <a:r xmlns:a="http://schemas.openxmlformats.org/drawingml/2006/main">
              <a:rPr spc="-15" dirty="0"/>
              <a:t>بدني</a:t>
            </a:r>
            <a:r xmlns:a="http://schemas.openxmlformats.org/drawingml/2006/main">
              <a:rPr spc="-55" dirty="0"/>
              <a:t> </a:t>
            </a:r>
            <a:r xmlns:a="http://schemas.openxmlformats.org/drawingml/2006/main">
              <a:rPr spc="-20" dirty="0"/>
              <a:t>الخمول.</a:t>
            </a:r>
            <a:r xmlns:a="http://schemas.openxmlformats.org/drawingml/2006/main">
              <a:rPr spc="-615" dirty="0"/>
              <a:t> </a:t>
            </a:r>
            <a:r xmlns:a="http://schemas.openxmlformats.org/drawingml/2006/main">
              <a:rPr spc="-25" dirty="0"/>
              <a:t>تناول </a:t>
            </a:r>
            <a:r xmlns:a="http://schemas.openxmlformats.org/drawingml/2006/main">
              <a:rPr spc="-5" dirty="0"/>
              <a:t>الصوديوم</a:t>
            </a:r>
            <a:r xmlns:a="http://schemas.openxmlformats.org/drawingml/2006/main">
              <a:rPr spc="-20" dirty="0"/>
              <a:t> </a:t>
            </a:r>
            <a:r xmlns:a="http://schemas.openxmlformats.org/drawingml/2006/main">
              <a:rPr spc="-10" dirty="0"/>
              <a:t>كحول</a:t>
            </a:r>
            <a:r xmlns:a="http://schemas.openxmlformats.org/drawingml/2006/main">
              <a:rPr spc="5" dirty="0"/>
              <a:t> </a:t>
            </a:r>
            <a:r xmlns:a="http://schemas.openxmlformats.org/drawingml/2006/main">
              <a:rPr spc="-25" dirty="0"/>
              <a:t>المدخول.</a:t>
            </a:r>
          </a:p>
          <a:p>
            <a:pPr xmlns:a="http://schemas.openxmlformats.org/drawingml/2006/main" marL="80645">
              <a:lnSpc>
                <a:spcPct val="100000"/>
              </a:lnSpc>
              <a:spcBef>
                <a:spcPts val="900"/>
              </a:spcBef>
              <a:bidi/>
            </a:pPr>
            <a:r xmlns:a="http://schemas.openxmlformats.org/drawingml/2006/main">
              <a:rPr spc="-10" dirty="0"/>
              <a:t>وراثي</a:t>
            </a:r>
            <a:r xmlns:a="http://schemas.openxmlformats.org/drawingml/2006/main">
              <a:rPr spc="40" dirty="0"/>
              <a:t> </a:t>
            </a:r>
            <a:r xmlns:a="http://schemas.openxmlformats.org/drawingml/2006/main">
              <a:rPr spc="-15" dirty="0"/>
              <a:t>عوامل،</a:t>
            </a:r>
            <a:r xmlns:a="http://schemas.openxmlformats.org/drawingml/2006/main">
              <a:rPr spc="25" dirty="0"/>
              <a:t> </a:t>
            </a:r>
            <a:r xmlns:a="http://schemas.openxmlformats.org/drawingml/2006/main">
              <a:rPr spc="-5" dirty="0"/>
              <a:t>و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spc="-15" dirty="0"/>
              <a:t>التفاعلات</a:t>
            </a:r>
            <a:r xmlns:a="http://schemas.openxmlformats.org/drawingml/2006/main">
              <a:rPr spc="20" dirty="0"/>
              <a:t> </a:t>
            </a:r>
            <a:r xmlns:a="http://schemas.openxmlformats.org/drawingml/2006/main">
              <a:rPr spc="-5" dirty="0"/>
              <a:t>ضمن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spc="-5" dirty="0"/>
              <a:t>هؤلاء</a:t>
            </a:r>
            <a:r xmlns:a="http://schemas.openxmlformats.org/drawingml/2006/main">
              <a:rPr spc="10" dirty="0"/>
              <a:t> </a:t>
            </a:r>
            <a:r xmlns:a="http://schemas.openxmlformats.org/drawingml/2006/main">
              <a:rPr spc="-15" dirty="0"/>
              <a:t>عوامل.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5260" y="172212"/>
            <a:ext cx="8792718" cy="651129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79954" y="428371"/>
            <a:ext cx="378904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z="4000" spc="-5" dirty="0">
                <a:solidFill>
                  <a:srgbClr val="252525"/>
                </a:solidFill>
              </a:rPr>
              <a:t>تَغذِيَة</a:t>
            </a:r>
            <a:r xmlns:a="http://schemas.openxmlformats.org/drawingml/2006/main">
              <a:rPr sz="4000" spc="-40" dirty="0">
                <a:solidFill>
                  <a:srgbClr val="252525"/>
                </a:solidFill>
              </a:rPr>
              <a:t> </a:t>
            </a:r>
            <a:r xmlns:a="http://schemas.openxmlformats.org/drawingml/2006/main">
              <a:rPr sz="4000" spc="-20" dirty="0">
                <a:solidFill>
                  <a:srgbClr val="252525"/>
                </a:solidFill>
              </a:rPr>
              <a:t>مُعَالَجَة</a:t>
            </a:r>
            <a:endParaRPr xmlns:a="http://schemas.openxmlformats.org/drawingml/2006/main" sz="4000"/>
          </a:p>
        </p:txBody>
      </p:sp>
      <p:sp>
        <p:nvSpPr>
          <p:cNvPr id="4" name="object 4"/>
          <p:cNvSpPr txBox="1"/>
          <p:nvPr/>
        </p:nvSpPr>
        <p:spPr>
          <a:xfrm>
            <a:off x="537463" y="927979"/>
            <a:ext cx="7870825" cy="5093335"/>
          </a:xfrm>
          <a:prstGeom prst="rect">
            <a:avLst/>
          </a:prstGeom>
        </p:spPr>
        <p:txBody>
          <a:bodyPr vert="horz" wrap="square" lIns="0" tIns="21336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680"/>
              </a:spcBef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هو - هي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لديه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محتمل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ل: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 marR="100330">
              <a:lnSpc>
                <a:spcPct val="120000"/>
              </a:lnSpc>
              <a:spcBef>
                <a:spcPts val="900"/>
              </a:spcBef>
              <a:buFont typeface="Tahoma"/>
              <a:buChar char="■"/>
              <a:tabLst>
                <a:tab pos="30861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أدنى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دم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ضغط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يمنع</a:t>
            </a:r>
            <a:r xmlns:a="http://schemas.openxmlformats.org/drawingml/2006/main">
              <a:rPr sz="2800" b="1" spc="5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ارتفاع ضغط الدم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الناس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نكون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سوي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ارتفاع ضغط الدم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(120–139 / 80–89</a:t>
            </a:r>
            <a:r xmlns:a="http://schemas.openxmlformats.org/drawingml/2006/main">
              <a:rPr sz="2800" b="1" spc="6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مم زئبق)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 marR="310515">
              <a:lnSpc>
                <a:spcPct val="120000"/>
              </a:lnSpc>
              <a:spcBef>
                <a:spcPts val="900"/>
              </a:spcBef>
              <a:buFont typeface="Tahoma"/>
              <a:buChar char="■"/>
              <a:tabLst>
                <a:tab pos="30861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اِسْتَبْعَد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يحتاج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دواء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الناس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مع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منصة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1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ارتفاع ضغط الدم.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نظام عذائي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أولي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علاج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قبل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دواء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مُعَالَجَة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قدَّم.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 marR="5080">
              <a:lnSpc>
                <a:spcPct val="120100"/>
              </a:lnSpc>
              <a:spcBef>
                <a:spcPts val="894"/>
              </a:spcBef>
              <a:buFont typeface="Tahoma"/>
              <a:buChar char="■"/>
              <a:tabLst>
                <a:tab pos="30861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أدنى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دم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ضغط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يقلل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جرعة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الأدوية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اللازمة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الناس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يملك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ارتفاع ضغط الدم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730742" y="6339027"/>
            <a:ext cx="1104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6</a:t>
            </a:r>
            <a:endParaRPr xmlns:a="http://schemas.openxmlformats.org/drawingml/2006/main" sz="12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2063" y="6081471"/>
            <a:ext cx="484568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381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و </a:t>
            </a:r>
            <a:r xmlns:a="http://schemas.openxmlformats.org/drawingml/2006/main">
              <a:rPr sz="2800" b="1" spc="-35" dirty="0">
                <a:latin typeface="Calibri"/>
                <a:cs typeface="Calibri"/>
              </a:rPr>
              <a:t>ص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ر </a:t>
            </a:r>
            <a:r xmlns:a="http://schemas.openxmlformats.org/drawingml/2006/main">
              <a:rPr sz="2800" b="1" spc="-40" dirty="0">
                <a:latin typeface="Calibri"/>
                <a:cs typeface="Calibri"/>
              </a:rPr>
              <a:t>ه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ر </a:t>
            </a:r>
            <a:r xmlns:a="http://schemas.openxmlformats.org/drawingml/2006/main">
              <a:rPr sz="2800" b="1" spc="-40" dirty="0">
                <a:latin typeface="Calibri"/>
                <a:cs typeface="Calibri"/>
              </a:rPr>
              <a:t>ه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د </a:t>
            </a:r>
            <a:r xmlns:a="http://schemas.openxmlformats.org/drawingml/2006/main">
              <a:rPr sz="2800" b="1" spc="-45" dirty="0">
                <a:latin typeface="Calibri"/>
                <a:cs typeface="Calibri"/>
              </a:rPr>
              <a:t>_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_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خفة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دم ح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لي </a:t>
            </a:r>
            <a:r xmlns:a="http://schemas.openxmlformats.org/drawingml/2006/main">
              <a:rPr sz="2800" b="1" spc="-459" dirty="0">
                <a:latin typeface="Calibri"/>
                <a:cs typeface="Calibri"/>
              </a:rPr>
              <a:t>d </a:t>
            </a:r>
            <a:r xmlns:a="http://schemas.openxmlformats.org/drawingml/2006/main">
              <a:rPr sz="1350" spc="-315" baseline="-30864" dirty="0">
                <a:solidFill>
                  <a:srgbClr val="404040"/>
                </a:solidFill>
                <a:latin typeface="Arial MT"/>
                <a:cs typeface="Arial MT"/>
              </a:rPr>
              <a:t>D </a:t>
            </a:r>
            <a:r xmlns:a="http://schemas.openxmlformats.org/drawingml/2006/main">
              <a:rPr sz="2800" b="1" spc="-495" dirty="0">
                <a:latin typeface="Calibri"/>
                <a:cs typeface="Calibri"/>
              </a:rPr>
              <a:t>i </a:t>
            </a:r>
            <a:r xmlns:a="http://schemas.openxmlformats.org/drawingml/2006/main">
              <a:rPr sz="1350" baseline="-30864" dirty="0">
                <a:solidFill>
                  <a:srgbClr val="404040"/>
                </a:solidFill>
                <a:latin typeface="Arial MT"/>
                <a:cs typeface="Arial MT"/>
              </a:rPr>
              <a:t>r </a:t>
            </a:r>
            <a:r xmlns:a="http://schemas.openxmlformats.org/drawingml/2006/main">
              <a:rPr sz="1350" spc="-97" baseline="-30864" dirty="0">
                <a:solidFill>
                  <a:srgbClr val="404040"/>
                </a:solidFill>
                <a:latin typeface="Arial MT"/>
                <a:cs typeface="Arial MT"/>
              </a:rPr>
              <a:t>. </a:t>
            </a:r>
            <a:r xmlns:a="http://schemas.openxmlformats.org/drawingml/2006/main">
              <a:rPr sz="2800" b="1" spc="-865" dirty="0">
                <a:latin typeface="Calibri"/>
                <a:cs typeface="Calibri"/>
              </a:rPr>
              <a:t>c </a:t>
            </a:r>
            <a:r xmlns:a="http://schemas.openxmlformats.org/drawingml/2006/main">
              <a:rPr sz="1350" spc="-30" baseline="-30864" dirty="0">
                <a:solidFill>
                  <a:srgbClr val="404040"/>
                </a:solidFill>
                <a:latin typeface="Arial MT"/>
                <a:cs typeface="Arial MT"/>
              </a:rPr>
              <a:t>M </a:t>
            </a:r>
            <a:r xmlns:a="http://schemas.openxmlformats.org/drawingml/2006/main">
              <a:rPr sz="1350" spc="-600" baseline="-30864" dirty="0">
                <a:solidFill>
                  <a:srgbClr val="404040"/>
                </a:solidFill>
                <a:latin typeface="Arial MT"/>
                <a:cs typeface="Arial MT"/>
              </a:rPr>
              <a:t>a </a:t>
            </a:r>
            <a:r xmlns:a="http://schemas.openxmlformats.org/drawingml/2006/main">
              <a:rPr sz="2800" b="1" spc="-994" dirty="0">
                <a:latin typeface="Calibri"/>
                <a:cs typeface="Calibri"/>
              </a:rPr>
              <a:t>la </a:t>
            </a:r>
            <a:r xmlns:a="http://schemas.openxmlformats.org/drawingml/2006/main">
              <a:rPr sz="1350" spc="-7" baseline="-30864" dirty="0">
                <a:solidFill>
                  <a:srgbClr val="404040"/>
                </a:solidFill>
                <a:latin typeface="Arial MT"/>
                <a:cs typeface="Arial MT"/>
              </a:rPr>
              <a:t>k </a:t>
            </a:r>
            <a:r xmlns:a="http://schemas.openxmlformats.org/drawingml/2006/main">
              <a:rPr sz="2800" b="1" spc="-780" dirty="0">
                <a:latin typeface="Calibri"/>
                <a:cs typeface="Calibri"/>
              </a:rPr>
              <a:t>t </a:t>
            </a:r>
            <a:r xmlns:a="http://schemas.openxmlformats.org/drawingml/2006/main">
              <a:rPr sz="1350" spc="-7" baseline="-30864" dirty="0">
                <a:solidFill>
                  <a:srgbClr val="404040"/>
                </a:solidFill>
                <a:latin typeface="Arial MT"/>
                <a:cs typeface="Arial MT"/>
              </a:rPr>
              <a:t>e </a:t>
            </a:r>
            <a:r xmlns:a="http://schemas.openxmlformats.org/drawingml/2006/main">
              <a:rPr sz="1350" spc="-359" baseline="-30864" dirty="0">
                <a:solidFill>
                  <a:srgbClr val="404040"/>
                </a:solidFill>
                <a:latin typeface="Arial MT"/>
                <a:cs typeface="Arial MT"/>
              </a:rPr>
              <a:t>h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i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o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n </a:t>
            </a:r>
            <a:endParaRPr xmlns:a="http://schemas.openxmlformats.org/drawingml/2006/main" sz="2800">
              <a:latin typeface="Calibri"/>
              <a:cs typeface="Calibri"/>
            </a:endParaRPr>
            <a:r xmlns:a="http://schemas.openxmlformats.org/drawingml/2006/main">
              <a:rPr sz="1350" spc="-292" baseline="-30864" dirty="0">
                <a:solidFill>
                  <a:srgbClr val="404040"/>
                </a:solidFill>
                <a:latin typeface="Arial MT"/>
                <a:cs typeface="Arial MT"/>
              </a:rPr>
              <a:t>_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74722" y="436879"/>
            <a:ext cx="3191510" cy="619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3900" spc="-5" dirty="0">
                <a:solidFill>
                  <a:srgbClr val="330066"/>
                </a:solidFill>
                <a:latin typeface="Arial"/>
                <a:cs typeface="Arial"/>
              </a:rPr>
              <a:t>ارتفاع </a:t>
            </a:r>
            <a:endParaRPr xmlns:a="http://schemas.openxmlformats.org/drawingml/2006/main" sz="3900">
              <a:latin typeface="Arial"/>
              <a:cs typeface="Arial"/>
            </a:endParaRPr>
            <a:r xmlns:a="http://schemas.openxmlformats.org/drawingml/2006/main">
              <a:rPr sz="3900" dirty="0">
                <a:solidFill>
                  <a:srgbClr val="330066"/>
                </a:solidFill>
                <a:latin typeface="Arial"/>
                <a:cs typeface="Arial"/>
              </a:rPr>
              <a:t>ضغط </a:t>
            </a:r>
            <a:r xmlns:a="http://schemas.openxmlformats.org/drawingml/2006/main">
              <a:rPr sz="3900" spc="-5" dirty="0">
                <a:solidFill>
                  <a:srgbClr val="330066"/>
                </a:solidFill>
                <a:latin typeface="Arial"/>
                <a:cs typeface="Arial"/>
              </a:rPr>
              <a:t>الدم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86212" y="1441703"/>
            <a:ext cx="3001645" cy="897255"/>
            <a:chOff x="186212" y="1441703"/>
            <a:chExt cx="3001645" cy="89725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6212" y="1762279"/>
              <a:ext cx="199837" cy="199888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95072" y="1441703"/>
              <a:ext cx="1154430" cy="896874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11351" y="1441703"/>
              <a:ext cx="1482090" cy="896874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953767" y="1441703"/>
              <a:ext cx="1233678" cy="896874"/>
            </a:xfrm>
            <a:prstGeom prst="rect">
              <a:avLst/>
            </a:prstGeom>
          </p:spPr>
        </p:pic>
      </p:grpSp>
      <p:sp>
        <p:nvSpPr>
          <p:cNvPr id="8" name="object 8"/>
          <p:cNvSpPr txBox="1"/>
          <p:nvPr/>
        </p:nvSpPr>
        <p:spPr>
          <a:xfrm>
            <a:off x="152501" y="1431409"/>
            <a:ext cx="8456930" cy="3518535"/>
          </a:xfrm>
          <a:prstGeom prst="rect">
            <a:avLst/>
          </a:prstGeom>
        </p:spPr>
        <p:txBody>
          <a:bodyPr vert="horz" wrap="square" lIns="0" tIns="113664" rIns="0" bIns="0" rtlCol="0">
            <a:spAutoFit/>
          </a:bodyPr>
          <a:lstStyle/>
          <a:p>
            <a:pPr xmlns:a="http://schemas.openxmlformats.org/drawingml/2006/main" marL="294640" indent="-281940">
              <a:lnSpc>
                <a:spcPct val="100000"/>
              </a:lnSpc>
              <a:spcBef>
                <a:spcPts val="894"/>
              </a:spcBef>
              <a:buClr>
                <a:srgbClr val="330066"/>
              </a:buClr>
              <a:buSzPct val="70312"/>
              <a:buFont typeface="Wingdings"/>
              <a:buChar char=""/>
              <a:tabLst>
                <a:tab pos="294640" algn="l"/>
              </a:tabLst>
              <a:bidi/>
            </a:pPr>
            <a:r xmlns:a="http://schemas.openxmlformats.org/drawingml/2006/main">
              <a:rPr sz="32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3200" b="1" spc="-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b="1" spc="-5" dirty="0">
                <a:latin typeface="Calibri"/>
                <a:cs typeface="Calibri"/>
              </a:rPr>
              <a:t>اندفاع</a:t>
            </a:r>
            <a:r xmlns:a="http://schemas.openxmlformats.org/drawingml/2006/main">
              <a:rPr sz="3200" b="1" spc="-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b="1" spc="-5" dirty="0">
                <a:latin typeface="Calibri"/>
                <a:cs typeface="Calibri"/>
              </a:rPr>
              <a:t>نظام عذائي</a:t>
            </a:r>
            <a:endParaRPr xmlns:a="http://schemas.openxmlformats.org/drawingml/2006/main" sz="3200">
              <a:latin typeface="Calibri"/>
              <a:cs typeface="Calibri"/>
            </a:endParaRPr>
          </a:p>
          <a:p>
            <a:pPr xmlns:a="http://schemas.openxmlformats.org/drawingml/2006/main" marL="765175" lvl="1" indent="-358775">
              <a:lnSpc>
                <a:spcPct val="100000"/>
              </a:lnSpc>
              <a:spcBef>
                <a:spcPts val="690"/>
              </a:spcBef>
              <a:buClr>
                <a:srgbClr val="669999"/>
              </a:buClr>
              <a:buSzPct val="69642"/>
              <a:buFont typeface="Wingdings"/>
              <a:buChar char=""/>
              <a:tabLst>
                <a:tab pos="765175" algn="l"/>
                <a:tab pos="76581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اندفاع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=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ذو علاقة بالحمية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اقتراب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قف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ارتفاع ضغط الدم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765175" lvl="1" indent="-358775">
              <a:lnSpc>
                <a:spcPct val="100000"/>
              </a:lnSpc>
              <a:spcBef>
                <a:spcPts val="670"/>
              </a:spcBef>
              <a:buClr>
                <a:srgbClr val="669999"/>
              </a:buClr>
              <a:buSzPct val="69642"/>
              <a:buFont typeface="Wingdings"/>
              <a:buChar char=""/>
              <a:tabLst>
                <a:tab pos="765175" algn="l"/>
                <a:tab pos="76581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متعدد المراكز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تغذية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يذاكر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765175" marR="7620" lvl="1" indent="-358140">
              <a:lnSpc>
                <a:spcPct val="100000"/>
              </a:lnSpc>
              <a:spcBef>
                <a:spcPts val="675"/>
              </a:spcBef>
              <a:buClr>
                <a:srgbClr val="669999"/>
              </a:buClr>
              <a:buSzPct val="69642"/>
              <a:buFont typeface="Wingdings"/>
              <a:buChar char=""/>
              <a:tabLst>
                <a:tab pos="765175" algn="l"/>
                <a:tab pos="765810" algn="l"/>
                <a:tab pos="1862455" algn="l"/>
                <a:tab pos="2955290" algn="l"/>
                <a:tab pos="4015104" algn="l"/>
                <a:tab pos="5020945" algn="l"/>
                <a:tab pos="6124575" algn="l"/>
                <a:tab pos="6985634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الأكل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w 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h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Oole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"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r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e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al"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طعام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s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r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a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هناك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ind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i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vidu 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a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l المغذيات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765175" marR="5080" lvl="1" indent="-358140">
              <a:lnSpc>
                <a:spcPct val="100000"/>
              </a:lnSpc>
              <a:spcBef>
                <a:spcPts val="675"/>
              </a:spcBef>
              <a:buClr>
                <a:srgbClr val="669999"/>
              </a:buClr>
              <a:buSzPct val="69642"/>
              <a:buFont typeface="Wingdings"/>
              <a:buChar char=""/>
              <a:tabLst>
                <a:tab pos="765175" algn="l"/>
                <a:tab pos="765810" algn="l"/>
                <a:tab pos="2822575" algn="l"/>
                <a:tab pos="4077335" algn="l"/>
                <a:tab pos="5034280" algn="l"/>
                <a:tab pos="6388100" algn="l"/>
                <a:tab pos="7207884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سي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g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ni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f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ican 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t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ly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لو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w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er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s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كلاهما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sys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t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ol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i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c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ن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د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دياست 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يا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دم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_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_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ضغوط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مثل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حسنًا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مثل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الكوليسترول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416797" y="6291877"/>
            <a:ext cx="217170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z="1000" spc="-5" dirty="0">
                <a:latin typeface="Arial MT"/>
                <a:cs typeface="Arial MT"/>
              </a:rPr>
              <a:t>7</a:t>
            </a:fld>
            <a:endParaRPr sz="1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952034" y="647700"/>
            <a:ext cx="4772660" cy="1116330"/>
            <a:chOff x="1952034" y="647700"/>
            <a:chExt cx="4772660" cy="111633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952034" y="930199"/>
              <a:ext cx="3097944" cy="48298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28972" y="647700"/>
              <a:ext cx="1591818" cy="1116329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661660" y="647700"/>
              <a:ext cx="790193" cy="1116329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792724" y="647700"/>
              <a:ext cx="931926" cy="1116329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906270" y="764870"/>
            <a:ext cx="465264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z="4000" spc="-5" dirty="0"/>
              <a:t>ارتفاع ضغط الدم</a:t>
            </a:r>
            <a:r xmlns:a="http://schemas.openxmlformats.org/drawingml/2006/main">
              <a:rPr sz="4000" spc="-40" dirty="0"/>
              <a:t> </a:t>
            </a:r>
            <a:r xmlns:a="http://schemas.openxmlformats.org/drawingml/2006/main">
              <a:rPr sz="4000" dirty="0"/>
              <a:t>(تابع </a:t>
            </a:r>
            <a:r xmlns:a="http://schemas.openxmlformats.org/drawingml/2006/main">
              <a:rPr sz="3900" dirty="0">
                <a:solidFill>
                  <a:srgbClr val="330066"/>
                </a:solidFill>
                <a:latin typeface="Arial"/>
                <a:cs typeface="Arial"/>
              </a:rPr>
              <a:t>)</a:t>
            </a:r>
            <a:endParaRPr xmlns:a="http://schemas.openxmlformats.org/drawingml/2006/main" sz="39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416797" y="6291877"/>
            <a:ext cx="217170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z="1000" spc="-5" dirty="0">
                <a:latin typeface="Arial MT"/>
                <a:cs typeface="Arial MT"/>
              </a:rPr>
              <a:t>8</a:t>
            </a:fld>
            <a:endParaRPr sz="100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07949" y="1461367"/>
            <a:ext cx="8606790" cy="4507865"/>
          </a:xfrm>
          <a:prstGeom prst="rect">
            <a:avLst/>
          </a:prstGeom>
        </p:spPr>
        <p:txBody>
          <a:bodyPr vert="horz" wrap="square" lIns="0" tIns="226695" rIns="0" bIns="0" rtlCol="0">
            <a:spAutoFit/>
          </a:bodyPr>
          <a:lstStyle/>
          <a:p>
            <a:pPr xmlns:a="http://schemas.openxmlformats.org/drawingml/2006/main" marL="294640" indent="-281940">
              <a:lnSpc>
                <a:spcPct val="100000"/>
              </a:lnSpc>
              <a:spcBef>
                <a:spcPts val="1785"/>
              </a:spcBef>
              <a:buClr>
                <a:srgbClr val="330066"/>
              </a:buClr>
              <a:buSzPct val="69642"/>
              <a:buFont typeface="Wingdings"/>
              <a:buChar char=""/>
              <a:tabLst>
                <a:tab pos="29464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اندفاع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نظام عذائي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(تابع)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641985" lvl="1" indent="-287655">
              <a:lnSpc>
                <a:spcPct val="100000"/>
              </a:lnSpc>
              <a:spcBef>
                <a:spcPts val="1685"/>
              </a:spcBef>
              <a:buClr>
                <a:srgbClr val="669999"/>
              </a:buClr>
              <a:buSzPct val="69642"/>
              <a:buFont typeface="Wingdings"/>
              <a:buChar char=""/>
              <a:tabLst>
                <a:tab pos="6426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داش-صوديوم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13384" indent="-343535">
              <a:lnSpc>
                <a:spcPct val="100000"/>
              </a:lnSpc>
              <a:spcBef>
                <a:spcPts val="1680"/>
              </a:spcBef>
              <a:buSzPct val="69642"/>
              <a:buFont typeface="Calibri"/>
              <a:buChar char="o"/>
              <a:tabLst>
                <a:tab pos="413384" algn="l"/>
                <a:tab pos="4140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خفض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صوديوم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يخفض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ضغط الدم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13384" marR="5080" indent="-342900" algn="just">
              <a:lnSpc>
                <a:spcPct val="100000"/>
              </a:lnSpc>
              <a:spcBef>
                <a:spcPts val="1680"/>
              </a:spcBef>
              <a:buSzPct val="69642"/>
              <a:buFont typeface="Calibri"/>
              <a:buChar char="o"/>
              <a:tabLst>
                <a:tab pos="414020" algn="l"/>
              </a:tabLst>
              <a:bidi/>
            </a:pPr>
            <a:r xmlns:a="http://schemas.openxmlformats.org/drawingml/2006/main">
              <a:rPr sz="2800" b="1" dirty="0">
                <a:latin typeface="Calibri"/>
                <a:cs typeface="Calibri"/>
              </a:rPr>
              <a:t>حدث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أكبر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انخفاض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في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ضغط الدم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عند 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1500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ملغ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صوديوم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13384" marR="5715" indent="-342900" algn="just">
              <a:lnSpc>
                <a:spcPct val="100000"/>
              </a:lnSpc>
              <a:spcBef>
                <a:spcPts val="1685"/>
              </a:spcBef>
              <a:buSzPct val="69642"/>
              <a:buFont typeface="Calibri"/>
              <a:buChar char="o"/>
              <a:tabLst>
                <a:tab pos="414020" algn="l"/>
              </a:tabLst>
              <a:bidi/>
            </a:pPr>
            <a:r xmlns:a="http://schemas.openxmlformats.org/drawingml/2006/main">
              <a:rPr sz="2800" b="1" dirty="0">
                <a:latin typeface="Calibri"/>
                <a:cs typeface="Calibri"/>
              </a:rPr>
              <a:t>أكبر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انخفاضات في ضغط الدم عند السود ؛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متوسط العمر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وكبار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السن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الناس؛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الناس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مع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ارتفاع ضغط الدم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السكري،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مزمن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كلية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مرض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08479" y="418591"/>
            <a:ext cx="4526915" cy="619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3900" dirty="0"/>
              <a:t>ارتفاع ضغط الدم</a:t>
            </a:r>
            <a:r xmlns:a="http://schemas.openxmlformats.org/drawingml/2006/main">
              <a:rPr sz="3900" spc="-95" dirty="0"/>
              <a:t> </a:t>
            </a:r>
            <a:r xmlns:a="http://schemas.openxmlformats.org/drawingml/2006/main">
              <a:rPr sz="3900" spc="-5" dirty="0"/>
              <a:t>(تابع)</a:t>
            </a:r>
            <a:endParaRPr xmlns:a="http://schemas.openxmlformats.org/drawingml/2006/main" sz="3900"/>
          </a:p>
        </p:txBody>
      </p:sp>
      <p:sp>
        <p:nvSpPr>
          <p:cNvPr id="5" name="object 5"/>
          <p:cNvSpPr txBox="1"/>
          <p:nvPr/>
        </p:nvSpPr>
        <p:spPr>
          <a:xfrm>
            <a:off x="8416797" y="6291877"/>
            <a:ext cx="217170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z="1000" spc="-5" dirty="0">
                <a:latin typeface="Arial MT"/>
                <a:cs typeface="Arial MT"/>
              </a:rPr>
              <a:t>9</a:t>
            </a:fld>
            <a:endParaRPr sz="10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7073" y="1452739"/>
            <a:ext cx="8458200" cy="3114040"/>
          </a:xfrm>
          <a:prstGeom prst="rect">
            <a:avLst/>
          </a:prstGeom>
        </p:spPr>
        <p:txBody>
          <a:bodyPr vert="horz" wrap="square" lIns="0" tIns="121285" rIns="0" bIns="0" rtlCol="0">
            <a:spAutoFit/>
          </a:bodyPr>
          <a:lstStyle/>
          <a:p>
            <a:pPr xmlns:a="http://schemas.openxmlformats.org/drawingml/2006/main" marL="294640" indent="-282575">
              <a:lnSpc>
                <a:spcPct val="100000"/>
              </a:lnSpc>
              <a:spcBef>
                <a:spcPts val="955"/>
              </a:spcBef>
              <a:buClr>
                <a:srgbClr val="330066"/>
              </a:buClr>
              <a:buSzPct val="69117"/>
              <a:buFont typeface="Wingdings"/>
              <a:buChar char=""/>
              <a:tabLst>
                <a:tab pos="295275" algn="l"/>
              </a:tabLst>
              <a:bidi/>
            </a:pPr>
            <a:r xmlns:a="http://schemas.openxmlformats.org/drawingml/2006/main">
              <a:rPr sz="3400" b="1" spc="-5" dirty="0">
                <a:latin typeface="Calibri"/>
                <a:cs typeface="Calibri"/>
              </a:rPr>
              <a:t>فقدان </a:t>
            </a:r>
            <a:endParaRPr xmlns:a="http://schemas.openxmlformats.org/drawingml/2006/main" sz="3400">
              <a:latin typeface="Calibri"/>
              <a:cs typeface="Calibri"/>
            </a:endParaRPr>
            <a:r xmlns:a="http://schemas.openxmlformats.org/drawingml/2006/main">
              <a:rPr sz="3400" b="1" spc="-10" dirty="0">
                <a:latin typeface="Calibri"/>
                <a:cs typeface="Calibri"/>
              </a:rPr>
              <a:t>الوزن</a:t>
            </a:r>
          </a:p>
          <a:p>
            <a:pPr xmlns:a="http://schemas.openxmlformats.org/drawingml/2006/main" marL="1217930" lvl="1" indent="-338455">
              <a:lnSpc>
                <a:spcPct val="100000"/>
              </a:lnSpc>
              <a:spcBef>
                <a:spcPts val="710"/>
              </a:spcBef>
              <a:buClr>
                <a:srgbClr val="CCCC00"/>
              </a:buClr>
              <a:buSzPct val="69642"/>
              <a:buFont typeface="Calibri"/>
              <a:buChar char="o"/>
              <a:tabLst>
                <a:tab pos="1217930" algn="l"/>
                <a:tab pos="1218565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وزن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مباشرة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متعلق ب</a:t>
            </a:r>
            <a:r xmlns:a="http://schemas.openxmlformats.org/drawingml/2006/main">
              <a:rPr sz="2800" b="1" spc="5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إلى الدم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ضغط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17930" marR="6985" lvl="1" indent="-338455">
              <a:lnSpc>
                <a:spcPct val="100000"/>
              </a:lnSpc>
              <a:spcBef>
                <a:spcPts val="675"/>
              </a:spcBef>
              <a:buClr>
                <a:srgbClr val="CCCC00"/>
              </a:buClr>
              <a:buSzPct val="69642"/>
              <a:buFont typeface="Calibri"/>
              <a:buChar char="o"/>
              <a:tabLst>
                <a:tab pos="1217930" algn="l"/>
                <a:tab pos="1218565" algn="l"/>
                <a:tab pos="2533650" algn="l"/>
                <a:tab pos="3340100" algn="l"/>
                <a:tab pos="4574540" algn="l"/>
                <a:tab pos="5668645" algn="l"/>
                <a:tab pos="7281545" algn="l"/>
                <a:tab pos="824357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تزن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ر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خسارة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لوي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r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s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bl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o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od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pressu 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r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e ،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ت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ه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إذا كانت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صحية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وزن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لا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أحرز، محقق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765810" marR="5080" indent="-358140">
              <a:lnSpc>
                <a:spcPct val="100000"/>
              </a:lnSpc>
              <a:spcBef>
                <a:spcPts val="710"/>
              </a:spcBef>
              <a:buClr>
                <a:srgbClr val="669999"/>
              </a:buClr>
              <a:buSzPct val="70000"/>
              <a:buFont typeface="Wingdings"/>
              <a:buChar char=""/>
              <a:tabLst>
                <a:tab pos="765175" algn="l"/>
                <a:tab pos="766445" algn="l"/>
                <a:tab pos="1553210" algn="l"/>
                <a:tab pos="2908300" algn="l"/>
                <a:tab pos="3638550" algn="l"/>
                <a:tab pos="4928235" algn="l"/>
                <a:tab pos="5830570" algn="l"/>
                <a:tab pos="6560820" algn="l"/>
                <a:tab pos="7917180" algn="l"/>
              </a:tabLst>
              <a:bidi/>
            </a:pPr>
            <a:r xmlns:a="http://schemas.openxmlformats.org/drawingml/2006/main">
              <a:rPr sz="3000" b="1" spc="-5" dirty="0">
                <a:latin typeface="Calibri"/>
                <a:cs typeface="Calibri"/>
              </a:rPr>
              <a:t>ثالثًا </a:t>
            </a:r>
            <a:r xmlns:a="http://schemas.openxmlformats.org/drawingml/2006/main">
              <a:rPr sz="3000" b="1" dirty="0">
                <a:latin typeface="Calibri"/>
                <a:cs typeface="Calibri"/>
              </a:rPr>
              <a:t>، </a:t>
            </a:r>
            <a:r xmlns:a="http://schemas.openxmlformats.org/drawingml/2006/main">
              <a:rPr sz="3000" b="1" dirty="0">
                <a:latin typeface="Calibri"/>
                <a:cs typeface="Calibri"/>
              </a:rPr>
              <a:t>سنقوم </a:t>
            </a:r>
            <a:r xmlns:a="http://schemas.openxmlformats.org/drawingml/2006/main">
              <a:rPr sz="3000" b="1" spc="-10" dirty="0">
                <a:latin typeface="Calibri"/>
                <a:cs typeface="Calibri"/>
              </a:rPr>
              <a:t>بالتخفيض </a:t>
            </a:r>
            <a:r xmlns:a="http://schemas.openxmlformats.org/drawingml/2006/main">
              <a:rPr sz="3000" b="1" dirty="0">
                <a:latin typeface="Calibri"/>
                <a:cs typeface="Calibri"/>
              </a:rPr>
              <a:t>الكبير </a:t>
            </a:r>
            <a:r xmlns:a="http://schemas.openxmlformats.org/drawingml/2006/main">
              <a:rPr sz="3000" b="1" spc="-5" dirty="0">
                <a:latin typeface="Calibri"/>
                <a:cs typeface="Calibri"/>
              </a:rPr>
              <a:t>_ </a:t>
            </a:r>
            <a:r xmlns:a="http://schemas.openxmlformats.org/drawingml/2006/main">
              <a:rPr sz="3000" b="1" spc="-5" dirty="0">
                <a:latin typeface="Calibri"/>
                <a:cs typeface="Calibri"/>
              </a:rPr>
              <a:t>_ </a:t>
            </a:r>
            <a:r xmlns:a="http://schemas.openxmlformats.org/drawingml/2006/main">
              <a:rPr sz="3000" b="1" spc="-10" dirty="0">
                <a:latin typeface="Calibri"/>
                <a:cs typeface="Calibri"/>
              </a:rPr>
              <a:t>_ </a:t>
            </a:r>
            <a:r xmlns:a="http://schemas.openxmlformats.org/drawingml/2006/main">
              <a:rPr sz="3000" b="1" spc="-5" dirty="0">
                <a:latin typeface="Calibri"/>
                <a:cs typeface="Calibri"/>
              </a:rPr>
              <a:t>_ </a:t>
            </a:r>
            <a:r xmlns:a="http://schemas.openxmlformats.org/drawingml/2006/main">
              <a:rPr sz="3000" b="1" dirty="0">
                <a:latin typeface="Calibri"/>
                <a:cs typeface="Calibri"/>
              </a:rPr>
              <a:t>_ </a:t>
            </a:r>
            <a:r xmlns:a="http://schemas.openxmlformats.org/drawingml/2006/main">
              <a:rPr sz="3000" b="1" spc="-15" dirty="0">
                <a:latin typeface="Calibri"/>
                <a:cs typeface="Calibri"/>
              </a:rPr>
              <a:t>_ </a:t>
            </a:r>
            <a:r xmlns:a="http://schemas.openxmlformats.org/drawingml/2006/main">
              <a:rPr sz="3000" b="1" spc="-5" dirty="0">
                <a:latin typeface="Calibri"/>
                <a:cs typeface="Calibri"/>
              </a:rPr>
              <a:t>_ </a:t>
            </a:r>
            <a:r xmlns:a="http://schemas.openxmlformats.org/drawingml/2006/main">
              <a:rPr sz="3000" b="1" dirty="0">
                <a:latin typeface="Calibri"/>
                <a:cs typeface="Calibri"/>
              </a:rPr>
              <a:t>_ </a:t>
            </a:r>
            <a:r xmlns:a="http://schemas.openxmlformats.org/drawingml/2006/main">
              <a:rPr sz="3000" b="1" spc="-10" dirty="0">
                <a:latin typeface="Calibri"/>
                <a:cs typeface="Calibri"/>
              </a:rPr>
              <a:t>_ </a:t>
            </a:r>
            <a:r xmlns:a="http://schemas.openxmlformats.org/drawingml/2006/main">
              <a:rPr sz="3000" b="1" dirty="0">
                <a:latin typeface="Calibri"/>
                <a:cs typeface="Calibri"/>
              </a:rPr>
              <a:t>_ </a:t>
            </a:r>
            <a:r xmlns:a="http://schemas.openxmlformats.org/drawingml/2006/main">
              <a:rPr sz="3000" b="1" spc="-5" dirty="0">
                <a:latin typeface="Calibri"/>
                <a:cs typeface="Calibri"/>
              </a:rPr>
              <a:t>_</a:t>
            </a:r>
            <a:r xmlns:a="http://schemas.openxmlformats.org/drawingml/2006/main">
              <a:rPr sz="30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30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b="1" spc="-5" dirty="0">
                <a:latin typeface="Calibri"/>
                <a:cs typeface="Calibri"/>
              </a:rPr>
              <a:t>دم</a:t>
            </a:r>
            <a:r xmlns:a="http://schemas.openxmlformats.org/drawingml/2006/main">
              <a:rPr sz="30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b="1" dirty="0">
                <a:latin typeface="Calibri"/>
                <a:cs typeface="Calibri"/>
              </a:rPr>
              <a:t>ضغط</a:t>
            </a:r>
            <a:endParaRPr xmlns:a="http://schemas.openxmlformats.org/drawingml/2006/main"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1006</Words>
  <Application>Microsoft Office PowerPoint</Application>
  <PresentationFormat>On-screen Show (4:3)</PresentationFormat>
  <Paragraphs>136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Arial</vt:lpstr>
      <vt:lpstr>Arial MT</vt:lpstr>
      <vt:lpstr>Calibri</vt:lpstr>
      <vt:lpstr>Tahoma</vt:lpstr>
      <vt:lpstr>Times New Roman</vt:lpstr>
      <vt:lpstr>Wingdings</vt:lpstr>
      <vt:lpstr>Office Theme</vt:lpstr>
      <vt:lpstr>“Nutrition in Health and Illness”  Second Semester 2022-2023</vt:lpstr>
      <vt:lpstr>Introduction</vt:lpstr>
      <vt:lpstr>Introduction</vt:lpstr>
      <vt:lpstr>Hypertension</vt:lpstr>
      <vt:lpstr>Hypertension</vt:lpstr>
      <vt:lpstr>Nutrition Therapy</vt:lpstr>
      <vt:lpstr>Hypertension</vt:lpstr>
      <vt:lpstr>Hypertension (cont’d)</vt:lpstr>
      <vt:lpstr>Hypertension (cont’d)</vt:lpstr>
      <vt:lpstr>Hypertension (cont’d)</vt:lpstr>
      <vt:lpstr>Lower Sodium Intake</vt:lpstr>
      <vt:lpstr>Lower sodium intake</vt:lpstr>
      <vt:lpstr>Atherosclerosis</vt:lpstr>
      <vt:lpstr>PowerPoint Presentation</vt:lpstr>
      <vt:lpstr>- Serum cholesterol and LDL levels can often be</vt:lpstr>
      <vt:lpstr>PowerPoint Presentation</vt:lpstr>
      <vt:lpstr>PowerPoint Presentation</vt:lpstr>
      <vt:lpstr>Dietary Measures</vt:lpstr>
      <vt:lpstr>Controlling Cholesterol Abnormalities</vt:lpstr>
      <vt:lpstr>Physical Activity</vt:lpstr>
      <vt:lpstr>Medications</vt:lpstr>
      <vt:lpstr>Heart Failure</vt:lpstr>
      <vt:lpstr>Heart Failure (HF) (cont’d)</vt:lpstr>
      <vt:lpstr>Nutrition therapy (cont’d)</vt:lpstr>
      <vt:lpstr>Heart failure</vt:lpstr>
      <vt:lpstr>A DASH-Style Diet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Hypertension</dc:title>
  <dc:creator>user</dc:creator>
  <cp:lastModifiedBy>hp</cp:lastModifiedBy>
  <cp:revision>1</cp:revision>
  <dcterms:created xsi:type="dcterms:W3CDTF">2023-05-27T07:06:28Z</dcterms:created>
  <dcterms:modified xsi:type="dcterms:W3CDTF">2023-05-27T07:09:41Z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2023-05-05T00:00:00Z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2023-05-27T00:00:00Z</vt:filetime>
  </property>
</Properties>
</file>