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0966" y="121361"/>
            <a:ext cx="3322066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62" y="1500657"/>
            <a:ext cx="8339074" cy="361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50563" y="6466621"/>
            <a:ext cx="64198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Dr.</a:t>
            </a:r>
            <a:r>
              <a:rPr spc="-40" dirty="0"/>
              <a:t> </a:t>
            </a:r>
            <a:r>
              <a:rPr spc="-5" dirty="0"/>
              <a:t>Malakeh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15285" y="6460156"/>
            <a:ext cx="216535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212" y="542544"/>
              <a:ext cx="8041005" cy="5756275"/>
            </a:xfrm>
            <a:custGeom>
              <a:avLst/>
              <a:gdLst/>
              <a:ahLst/>
              <a:cxnLst/>
              <a:rect l="l" t="t" r="r" b="b"/>
              <a:pathLst>
                <a:path w="8041005" h="5756275">
                  <a:moveTo>
                    <a:pt x="0" y="5756148"/>
                  </a:moveTo>
                  <a:lnTo>
                    <a:pt x="8040624" y="5756148"/>
                  </a:lnTo>
                  <a:lnTo>
                    <a:pt x="8040624" y="0"/>
                  </a:lnTo>
                  <a:lnTo>
                    <a:pt x="0" y="0"/>
                  </a:lnTo>
                  <a:lnTo>
                    <a:pt x="0" y="575614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28772"/>
              <a:ext cx="685799" cy="6065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5819" y="3128772"/>
              <a:ext cx="678179" cy="6065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14855" y="1520952"/>
              <a:ext cx="6113145" cy="3817620"/>
            </a:xfrm>
            <a:custGeom>
              <a:avLst/>
              <a:gdLst/>
              <a:ahLst/>
              <a:cxnLst/>
              <a:rect l="l" t="t" r="r" b="b"/>
              <a:pathLst>
                <a:path w="6113145" h="3817620">
                  <a:moveTo>
                    <a:pt x="0" y="3817620"/>
                  </a:moveTo>
                  <a:lnTo>
                    <a:pt x="6112764" y="3817620"/>
                  </a:lnTo>
                  <a:lnTo>
                    <a:pt x="6112764" y="0"/>
                  </a:lnTo>
                  <a:lnTo>
                    <a:pt x="0" y="0"/>
                  </a:lnTo>
                  <a:lnTo>
                    <a:pt x="0" y="381762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" y="3128772"/>
              <a:ext cx="1664081" cy="6126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9792" y="3128772"/>
              <a:ext cx="1664080" cy="6126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19300" y="3471671"/>
              <a:ext cx="5113655" cy="0"/>
            </a:xfrm>
            <a:custGeom>
              <a:avLst/>
              <a:gdLst/>
              <a:ahLst/>
              <a:cxnLst/>
              <a:rect l="l" t="t" r="r" b="b"/>
              <a:pathLst>
                <a:path w="5113655">
                  <a:moveTo>
                    <a:pt x="0" y="0"/>
                  </a:moveTo>
                  <a:lnTo>
                    <a:pt x="5113401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5236" y="2066924"/>
            <a:ext cx="5990590" cy="2659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083945" marR="5080" indent="-10718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300" spc="-5" dirty="0">
                <a:solidFill>
                  <a:srgbClr val="252525"/>
                </a:solidFill>
              </a:rPr>
              <a:t>تَغذِيَة</a:t>
            </a:r>
            <a:r xmlns:a="http://schemas.openxmlformats.org/drawingml/2006/main">
              <a:rPr sz="4300" dirty="0">
                <a:solidFill>
                  <a:srgbClr val="252525"/>
                </a:solidFill>
              </a:rPr>
              <a:t> </a:t>
            </a:r>
            <a:r xmlns:a="http://schemas.openxmlformats.org/drawingml/2006/main">
              <a:rPr sz="4300" spc="-25" dirty="0">
                <a:solidFill>
                  <a:srgbClr val="252525"/>
                </a:solidFill>
              </a:rPr>
              <a:t>ل</a:t>
            </a:r>
            <a:r xmlns:a="http://schemas.openxmlformats.org/drawingml/2006/main">
              <a:rPr sz="4300" spc="-15" dirty="0">
                <a:solidFill>
                  <a:srgbClr val="252525"/>
                </a:solidFill>
              </a:rPr>
              <a:t> </a:t>
            </a:r>
            <a:r xmlns:a="http://schemas.openxmlformats.org/drawingml/2006/main">
              <a:rPr sz="4300" spc="-25" dirty="0">
                <a:solidFill>
                  <a:srgbClr val="252525"/>
                </a:solidFill>
              </a:rPr>
              <a:t>مرضى</a:t>
            </a:r>
            <a:r xmlns:a="http://schemas.openxmlformats.org/drawingml/2006/main">
              <a:rPr sz="4300" spc="-15" dirty="0">
                <a:solidFill>
                  <a:srgbClr val="252525"/>
                </a:solidFill>
              </a:rPr>
              <a:t> </a:t>
            </a:r>
            <a:r xmlns:a="http://schemas.openxmlformats.org/drawingml/2006/main">
              <a:rPr sz="4300" spc="-10" dirty="0">
                <a:solidFill>
                  <a:srgbClr val="252525"/>
                </a:solidFill>
              </a:rPr>
              <a:t>مع</a:t>
            </a:r>
            <a:r xmlns:a="http://schemas.openxmlformats.org/drawingml/2006/main">
              <a:rPr sz="4300" spc="-955" dirty="0">
                <a:solidFill>
                  <a:srgbClr val="252525"/>
                </a:solidFill>
              </a:rPr>
              <a:t> </a:t>
            </a:r>
            <a:r xmlns:a="http://schemas.openxmlformats.org/drawingml/2006/main">
              <a:rPr sz="4300" spc="-10" dirty="0">
                <a:solidFill>
                  <a:srgbClr val="252525"/>
                </a:solidFill>
              </a:rPr>
              <a:t>كلية</a:t>
            </a:r>
            <a:r xmlns:a="http://schemas.openxmlformats.org/drawingml/2006/main">
              <a:rPr sz="4300" spc="5" dirty="0">
                <a:solidFill>
                  <a:srgbClr val="252525"/>
                </a:solidFill>
              </a:rPr>
              <a:t> </a:t>
            </a:r>
            <a:r xmlns:a="http://schemas.openxmlformats.org/drawingml/2006/main">
              <a:rPr sz="4300" spc="-20" dirty="0" smtClean="0">
                <a:solidFill>
                  <a:srgbClr val="252525"/>
                </a:solidFill>
              </a:rPr>
              <a:t>الاضطرابات</a:t>
            </a:r>
            <a:r xmlns:a="http://schemas.openxmlformats.org/drawingml/2006/main">
              <a:rPr lang="ar" sz="4300" spc="-20" dirty="0" smtClean="0">
                <a:solidFill>
                  <a:srgbClr val="252525"/>
                </a:solidFill>
              </a:rPr>
              <a:t> </a:t>
            </a:r>
            <a:br xmlns:a="http://schemas.openxmlformats.org/drawingml/2006/main">
              <a:rPr lang="en-US" sz="4300" spc="-20" dirty="0" smtClean="0">
                <a:solidFill>
                  <a:srgbClr val="252525"/>
                </a:solidFill>
              </a:rPr>
            </a:br>
            <a:r xmlns:a="http://schemas.openxmlformats.org/drawingml/2006/main">
              <a:rPr lang="ar" sz="4300" spc="-20" dirty="0" smtClean="0">
                <a:solidFill>
                  <a:srgbClr val="252525"/>
                </a:solidFill>
              </a:rPr>
              <a:t>تقديم: </a:t>
            </a:r>
            <a:br xmlns:a="http://schemas.openxmlformats.org/drawingml/2006/main">
              <a:rPr lang="en-US" sz="4300" spc="-20" dirty="0" smtClean="0">
                <a:solidFill>
                  <a:srgbClr val="252525"/>
                </a:solidFill>
              </a:rPr>
            </a:br>
            <a:r xmlns:a="http://schemas.openxmlformats.org/drawingml/2006/main">
              <a:rPr lang="ar" sz="4300" spc="-20" dirty="0" smtClean="0">
                <a:solidFill>
                  <a:srgbClr val="252525"/>
                </a:solidFill>
              </a:rPr>
              <a:t>د. مجدي الحديدي</a:t>
            </a:r>
            <a:endParaRPr xmlns:a="http://schemas.openxmlformats.org/drawingml/2006/main" sz="4300" dirty="0"/>
          </a:p>
        </p:txBody>
      </p:sp>
      <p:sp>
        <p:nvSpPr>
          <p:cNvPr id="13" name="object 13"/>
          <p:cNvSpPr txBox="1"/>
          <p:nvPr/>
        </p:nvSpPr>
        <p:spPr>
          <a:xfrm>
            <a:off x="7041260" y="508685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1392" y="5097526"/>
            <a:ext cx="6413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1000" dirty="0">
                <a:latin typeface="Times New Roman"/>
                <a:cs typeface="Times New Roman"/>
              </a:rPr>
              <a:t>دكتور.</a:t>
            </a:r>
            <a:r xmlns:a="http://schemas.openxmlformats.org/drawingml/2006/main">
              <a:rPr sz="1000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1000" spc="-40" dirty="0">
                <a:latin typeface="Times New Roman"/>
                <a:cs typeface="Times New Roman"/>
              </a:rPr>
              <a:t>ملكة</a:t>
            </a:r>
            <a:endParaRPr xmlns:a="http://schemas.openxmlformats.org/drawingml/2006/main"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7463" y="1053082"/>
            <a:ext cx="7626350" cy="1904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10100"/>
              </a:lnSpc>
              <a:spcBef>
                <a:spcPts val="100"/>
              </a:spcBef>
              <a:buSzPct val="71428"/>
              <a:buFont typeface="Calibri"/>
              <a:buChar char="•"/>
              <a:tabLst>
                <a:tab pos="14668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يحافظ على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مناسب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الكالسيوم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(3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حصص / يوم)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متوازن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طَوَال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25780">
              <a:lnSpc>
                <a:spcPct val="110000"/>
              </a:lnSpc>
              <a:buSzPct val="96428"/>
              <a:buChar char="•"/>
              <a:tabLst>
                <a:tab pos="190500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مآخذ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حيوان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(6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أوقية / يوم)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والصوديوم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(2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ز / يوم).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644584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10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42772" y="531876"/>
            <a:ext cx="6148705" cy="1116330"/>
            <a:chOff x="842772" y="531876"/>
            <a:chExt cx="6148705" cy="11163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2" y="531876"/>
              <a:ext cx="4418838" cy="11163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480" y="531876"/>
              <a:ext cx="2388870" cy="1116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4320" y="647776"/>
            <a:ext cx="67570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15" dirty="0"/>
              <a:t>مزمن</a:t>
            </a:r>
            <a:r xmlns:a="http://schemas.openxmlformats.org/drawingml/2006/main">
              <a:rPr sz="4000" spc="-20" dirty="0"/>
              <a:t> </a:t>
            </a:r>
            <a:r xmlns:a="http://schemas.openxmlformats.org/drawingml/2006/main">
              <a:rPr sz="4000" spc="-5" dirty="0"/>
              <a:t>كلية</a:t>
            </a:r>
            <a:r xmlns:a="http://schemas.openxmlformats.org/drawingml/2006/main">
              <a:rPr sz="4000" spc="10" dirty="0"/>
              <a:t> </a:t>
            </a:r>
            <a:r xmlns:a="http://schemas.openxmlformats.org/drawingml/2006/main">
              <a:rPr sz="4000" spc="-15" dirty="0"/>
              <a:t>مرض </a:t>
            </a:r>
            <a:r xmlns:a="http://schemas.openxmlformats.org/drawingml/2006/main">
              <a:rPr sz="4000" b="0" spc="-25" dirty="0">
                <a:latin typeface="Calibri Light"/>
                <a:cs typeface="Calibri Light"/>
              </a:rPr>
              <a:t>(كد)</a:t>
            </a:r>
            <a:endParaRPr xmlns:a="http://schemas.openxmlformats.org/drawingml/2006/main" sz="4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3335" marR="5080">
              <a:lnSpc>
                <a:spcPct val="120000"/>
              </a:lnSpc>
              <a:spcBef>
                <a:spcPts val="100"/>
              </a:spcBef>
              <a:buSzPct val="96428"/>
              <a:buFont typeface="Arial MT"/>
              <a:buChar char="•"/>
              <a:tabLst>
                <a:tab pos="138430" algn="l"/>
              </a:tabLst>
              <a:bidi/>
            </a:pPr>
            <a:r xmlns:a="http://schemas.openxmlformats.org/drawingml/2006/main">
              <a:rPr spc="-5" dirty="0"/>
              <a:t>يكون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15" dirty="0"/>
              <a:t>متلازمة</a:t>
            </a:r>
            <a:r xmlns:a="http://schemas.openxmlformats.org/drawingml/2006/main">
              <a:rPr spc="3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5" dirty="0"/>
              <a:t>تدريجي</a:t>
            </a:r>
            <a:r xmlns:a="http://schemas.openxmlformats.org/drawingml/2006/main">
              <a:rPr spc="55" dirty="0"/>
              <a:t> </a:t>
            </a:r>
            <a:r xmlns:a="http://schemas.openxmlformats.org/drawingml/2006/main">
              <a:rPr spc="-10" dirty="0"/>
              <a:t>كلية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0" dirty="0"/>
              <a:t>ضرر</a:t>
            </a:r>
            <a:r xmlns:a="http://schemas.openxmlformats.org/drawingml/2006/main">
              <a:rPr spc="30"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خسارة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-615" dirty="0"/>
              <a:t> </a:t>
            </a:r>
            <a:r xmlns:a="http://schemas.openxmlformats.org/drawingml/2006/main">
              <a:rPr spc="-5" dirty="0"/>
              <a:t>وظيفة.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5" dirty="0"/>
              <a:t>زيادة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وقت،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10" dirty="0"/>
              <a:t>ينقص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في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رقم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تسيير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النيفرون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5" dirty="0"/>
              <a:t>يثقل</a:t>
            </a:r>
            <a:r xmlns:a="http://schemas.openxmlformats.org/drawingml/2006/main">
              <a:rPr spc="35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متبقي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0" dirty="0"/>
              <a:t>النيفرون ،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20" dirty="0"/>
              <a:t>الكلى</a:t>
            </a:r>
            <a:r xmlns:a="http://schemas.openxmlformats.org/drawingml/2006/main">
              <a:rPr spc="35" dirty="0"/>
              <a:t> </a:t>
            </a:r>
            <a:r xmlns:a="http://schemas.openxmlformats.org/drawingml/2006/main">
              <a:rPr spc="-5" dirty="0"/>
              <a:t>قدرة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5" dirty="0"/>
              <a:t>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5" dirty="0"/>
              <a:t>"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دم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20" dirty="0"/>
              <a:t>يتدهور ،</a:t>
            </a:r>
            <a:r xmlns:a="http://schemas.openxmlformats.org/drawingml/2006/main">
              <a:rPr spc="45" dirty="0"/>
              <a:t> </a:t>
            </a:r>
            <a:r xmlns:a="http://schemas.openxmlformats.org/drawingml/2006/main">
              <a:rPr spc="-5" dirty="0"/>
              <a:t>مثل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تقاس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10" dirty="0"/>
              <a:t>بواسطة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ينقص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في </a:t>
            </a:r>
            <a:r xmlns:a="http://schemas.openxmlformats.org/drawingml/2006/main">
              <a:rPr spc="-10" dirty="0"/>
              <a:t>الكبيبي</a:t>
            </a:r>
            <a:r xmlns:a="http://schemas.openxmlformats.org/drawingml/2006/main">
              <a:rPr spc="-5" dirty="0"/>
              <a:t> </a:t>
            </a:r>
            <a:r xmlns:a="http://schemas.openxmlformats.org/drawingml/2006/main">
              <a:rPr spc="-15" dirty="0"/>
              <a:t>tration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35" dirty="0"/>
              <a:t>معدل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(GFR).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10" dirty="0"/>
              <a:t>كد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يكون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مرتبط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0" dirty="0"/>
              <a:t>مع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0" dirty="0"/>
              <a:t>الوفيات </a:t>
            </a:r>
            <a:r xmlns:a="http://schemas.openxmlformats.org/drawingml/2006/main">
              <a:rPr spc="-15" dirty="0"/>
              <a:t>المبكرة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انخفض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جودة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5" dirty="0"/>
              <a:t>حياة.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40" y="924813"/>
            <a:ext cx="807402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84785" marR="6350" indent="-1727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التدخين</a:t>
            </a:r>
            <a:r xmlns:a="http://schemas.openxmlformats.org/drawingml/2006/main">
              <a:rPr sz="2800" b="1" spc="5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وقف،</a:t>
            </a:r>
            <a:r xmlns:a="http://schemas.openxmlformats.org/drawingml/2006/main">
              <a:rPr sz="2800" b="1" spc="6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</a:t>
            </a:r>
            <a:r xmlns:a="http://schemas.openxmlformats.org/drawingml/2006/main">
              <a:rPr sz="2800" b="1" spc="5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6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بدني</a:t>
            </a:r>
            <a:r xmlns:a="http://schemas.openxmlformats.org/drawingml/2006/main">
              <a:rPr sz="2800" b="1" spc="5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نشاط،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والسيطرة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مستويات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الدهون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في الدم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مخاطر معتدلة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عوامل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محتمل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تقليل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كد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ضرر.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8255" indent="-172720" algn="just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يحتاج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الأشخاص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المصابون بمرض الكلى المزمن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يتطور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المرحلة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الخامسة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إلى غسيل الكلى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زرع اعضاء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نجاة.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مرض السكري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السبب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الرئيسي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لمرض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الكلى المزمن ، وهو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ما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يمثل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40٪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حالات.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6350" indent="-17272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عوامل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أمراض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القلب والأوعية الدموية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ارتفاع ضغط الدم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بدانة.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مقارنة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البيض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والأمريكيون من أصل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أفريقي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والأمريكيون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الأصليون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واللاتينيون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كد.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003" y="318515"/>
            <a:ext cx="6122670" cy="11163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6994" y="435051"/>
            <a:ext cx="5493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/>
              <a:t>الأهداف</a:t>
            </a:r>
            <a:r xmlns:a="http://schemas.openxmlformats.org/drawingml/2006/main">
              <a:rPr sz="4000" spc="-10" dirty="0"/>
              <a:t> </a:t>
            </a:r>
            <a:r xmlns:a="http://schemas.openxmlformats.org/drawingml/2006/main">
              <a:rPr sz="4000" spc="-5" dirty="0"/>
              <a:t>ل</a:t>
            </a:r>
            <a:r xmlns:a="http://schemas.openxmlformats.org/drawingml/2006/main">
              <a:rPr sz="4000" spc="-15" dirty="0"/>
              <a:t> </a:t>
            </a:r>
            <a:r xmlns:a="http://schemas.openxmlformats.org/drawingml/2006/main">
              <a:rPr sz="4000" spc="-5" dirty="0"/>
              <a:t>تَغذِيَة</a:t>
            </a:r>
            <a:r xmlns:a="http://schemas.openxmlformats.org/drawingml/2006/main">
              <a:rPr sz="4000" spc="25" dirty="0"/>
              <a:t> </a:t>
            </a:r>
            <a:r xmlns:a="http://schemas.openxmlformats.org/drawingml/2006/main">
              <a:rPr sz="4000" spc="-20" dirty="0"/>
              <a:t>مُعَالَجَة</a:t>
            </a:r>
            <a:endParaRPr xmlns:a="http://schemas.openxmlformats.org/drawingml/2006/main"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40" y="1511325"/>
            <a:ext cx="7849870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46685" marR="5080" indent="-146685">
              <a:lnSpc>
                <a:spcPct val="110000"/>
              </a:lnSpc>
              <a:spcBef>
                <a:spcPts val="100"/>
              </a:spcBef>
              <a:buSzPct val="71428"/>
              <a:buFont typeface="Calibri"/>
              <a:buChar char="•"/>
              <a:tabLst>
                <a:tab pos="146685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عبء العمل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 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الكلى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تأخير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يمنع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ضرر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9865" indent="-177800">
              <a:lnSpc>
                <a:spcPct val="100000"/>
              </a:lnSpc>
              <a:spcBef>
                <a:spcPts val="335"/>
              </a:spcBef>
              <a:buSzPct val="96428"/>
              <a:buChar char="•"/>
              <a:tabLst>
                <a:tab pos="190500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يعيد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صيانتها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أفضل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الغذائية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حالة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71780" marR="224790" indent="-271780">
              <a:lnSpc>
                <a:spcPct val="110000"/>
              </a:lnSpc>
              <a:buSzPct val="96428"/>
              <a:buChar char="•"/>
              <a:tabLst>
                <a:tab pos="27178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تراكم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اليوريمي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السموم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اليوريا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الفوسفور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صوديوم،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أحيانا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البوتاسيوم.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20" y="1136903"/>
            <a:ext cx="2032635" cy="897255"/>
            <a:chOff x="7620" y="1136903"/>
            <a:chExt cx="2032635" cy="8972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1155191"/>
              <a:ext cx="642366" cy="8404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1" y="1136903"/>
              <a:ext cx="1875282" cy="8968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1140" y="1226261"/>
            <a:ext cx="8007984" cy="393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ct val="100099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بروتين.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يساعد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تقييد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البروتين على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تقليل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عبء العمل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الكلى.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مقيد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0.6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جم / كجم / يوم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ساعد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تأخير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تقدم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الكلى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بنسبة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41٪.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بيولوجي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قيمة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البروتينات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أكد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بسبب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نسبة مئوية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ضروري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امينو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الأحماض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قد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تروج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إعادة استخدام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تعميم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ضروري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امينو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الأحماض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توليف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عمل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يقلل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ذلك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اليوريا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إنتاج.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3967" y="425195"/>
            <a:ext cx="210997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5366" y="529539"/>
            <a:ext cx="1538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سعرات حرارية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424457"/>
            <a:ext cx="866775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4785" marR="311150" indent="-1727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حينما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مقيد،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حيوي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تستهلك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ما يكفي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الوجود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طاقة،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التمكين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تخليق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البروتين .</a:t>
            </a:r>
          </a:p>
          <a:p>
            <a:pPr xmlns:a="http://schemas.openxmlformats.org/drawingml/2006/main" marL="184785" marR="5080" indent="-172720">
              <a:lnSpc>
                <a:spcPct val="1200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مراحل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كد 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التوصيات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35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كالوري / كغ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الكبار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60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سنين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عمر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30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إلى 35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كالوري / كغ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أولئك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اكبر سنا.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632" y="0"/>
            <a:ext cx="2109978" cy="9745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4030" y="72644"/>
            <a:ext cx="1537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سعرات حرارية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091" y="1028280"/>
            <a:ext cx="8227695" cy="3665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ct val="12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الذين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يخضعون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البريتوني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غسيل الكلى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تمتص 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كبير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كمية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سعرات حرارية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يوميًا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ديالة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(تقريبًا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340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680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كالوري / يوم) 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تكون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يعتبر.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Calibri"/>
              <a:cs typeface="Calibri"/>
            </a:endParaRPr>
          </a:p>
          <a:p>
            <a:pPr xmlns:a="http://schemas.openxmlformats.org/drawingml/2006/main" marL="180975" marR="92710">
              <a:lnSpc>
                <a:spcPct val="90000"/>
              </a:lnSpc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أفضل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خيار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يختار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ثري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أحادي غير مشبع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الدهون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الكانولا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زيت،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زيت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الزيتون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عبر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خالي من الدهون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المارجرين.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41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صوديوم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سائل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731" y="1153109"/>
            <a:ext cx="8559800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84785" marR="8064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تقييد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الصوديوم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يبدأ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عندما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uid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حفظ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يحدث.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موصى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به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صوديوم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تكون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محدودة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1500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ملغ / يوم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مراحل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وغسيل الكلى 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1000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3000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ملغ / يوم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مُستَحسَن؛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يتراوح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2000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4000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ملغ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البريتوني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غسيل الكلى.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1974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سائل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غير مقيد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مراحل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1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طبيعي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بول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انتاج.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غسيل الكلى 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uid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مخصص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يساوي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مقدار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بول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أنتجت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زائد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1000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41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/>
              <a:t>صوديوم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spc="-5" dirty="0"/>
              <a:t>و</a:t>
            </a:r>
            <a:r xmlns:a="http://schemas.openxmlformats.org/drawingml/2006/main">
              <a:rPr spc="-35" dirty="0"/>
              <a:t> </a:t>
            </a:r>
            <a:r xmlns:a="http://schemas.openxmlformats.org/drawingml/2006/main">
              <a:rPr dirty="0"/>
              <a:t>سائل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153109"/>
            <a:ext cx="8536940" cy="3440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غسيل الكلى 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uid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مخصص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يساوي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مقدار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أي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بول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أنتجت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زائد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1000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مل.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سائل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مراقبتها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وزن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يكسب: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anuric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غسيل الكلى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يكسب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28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2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جنيه / 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بين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العلاجات.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3752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40" dirty="0">
                <a:latin typeface="Calibri"/>
                <a:cs typeface="Calibri"/>
              </a:rPr>
              <a:t>تعليم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عملاء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لماذا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سائل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تقييد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مهم؛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تعليم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كيف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العطش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حيوي.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3051" y="410971"/>
            <a:ext cx="198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5" dirty="0"/>
              <a:t>البوتاسيوم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427" y="1458594"/>
            <a:ext cx="8379459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كد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مراحل،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البوتاسيوم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مخصص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قائم على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فرادى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مصل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البوتاسيوم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المستويات.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على عكس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صوديوم،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البوتاسيوم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 تستطيع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ذاقت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نادرًا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يبدو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"تَغذِيَة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حقائق"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ملصق،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تحضير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صعب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يمتثل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مقيد بالبوتاسيوم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يتناول الطعام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يخطط.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2764" y="539495"/>
            <a:ext cx="4510278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3782" y="642950"/>
            <a:ext cx="3944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كلوي</a:t>
            </a:r>
            <a:r xmlns:a="http://schemas.openxmlformats.org/drawingml/2006/main">
              <a:rPr spc="-50" dirty="0"/>
              <a:t> </a:t>
            </a:r>
            <a:r xmlns:a="http://schemas.openxmlformats.org/drawingml/2006/main">
              <a:rPr spc="-15" dirty="0"/>
              <a:t>متلازمة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991" y="2403348"/>
            <a:ext cx="3989070" cy="8968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166" y="1381709"/>
            <a:ext cx="8087359" cy="33991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80000"/>
              </a:lnSpc>
              <a:spcBef>
                <a:spcPts val="770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كلوي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متلازمة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عام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شرط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اضطراب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تتميز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عن طريق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المسالك البولية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خسائر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أكبر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3.0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ز / 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03200" indent="-190500">
              <a:lnSpc>
                <a:spcPct val="100000"/>
              </a:lnSpc>
              <a:spcBef>
                <a:spcPts val="20"/>
              </a:spcBef>
              <a:buSzPct val="87500"/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sz="3200" b="1" dirty="0">
                <a:latin typeface="Calibri"/>
                <a:cs typeface="Calibri"/>
              </a:rPr>
              <a:t>علامات</a:t>
            </a:r>
            <a:r xmlns:a="http://schemas.openxmlformats.org/drawingml/2006/main">
              <a:rPr sz="32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الأعراض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2425" lvl="1" indent="-259715">
              <a:lnSpc>
                <a:spcPct val="100000"/>
              </a:lnSpc>
              <a:spcBef>
                <a:spcPts val="135"/>
              </a:spcBef>
              <a:buChar char="*"/>
              <a:tabLst>
                <a:tab pos="35306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2425" lvl="1" indent="-259715">
              <a:lnSpc>
                <a:spcPct val="100000"/>
              </a:lnSpc>
              <a:spcBef>
                <a:spcPts val="135"/>
              </a:spcBef>
              <a:buChar char="*"/>
              <a:tabLst>
                <a:tab pos="35306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نقص ألبومين الدم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2425" lvl="1" indent="-259715">
              <a:lnSpc>
                <a:spcPct val="100000"/>
              </a:lnSpc>
              <a:spcBef>
                <a:spcPts val="130"/>
              </a:spcBef>
              <a:buChar char="*"/>
              <a:tabLst>
                <a:tab pos="35306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ارتفاع شحوم الدم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2425" lvl="1" indent="-259715">
              <a:lnSpc>
                <a:spcPct val="100000"/>
              </a:lnSpc>
              <a:spcBef>
                <a:spcPts val="125"/>
              </a:spcBef>
              <a:buChar char="*"/>
              <a:tabLst>
                <a:tab pos="35306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وذمة </a:t>
            </a:r>
            <a:r xmlns:a="http://schemas.openxmlformats.org/drawingml/2006/main">
              <a:rPr sz="2100" spc="-10" dirty="0">
                <a:latin typeface="Calibri"/>
                <a:cs typeface="Calibri"/>
              </a:rPr>
              <a:t>.</a:t>
            </a:r>
            <a:endParaRPr xmlns:a="http://schemas.openxmlformats.org/drawingml/2006/main"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142" y="644584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944" y="185928"/>
            <a:ext cx="6680454" cy="12291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0445" y="314909"/>
            <a:ext cx="5978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25" dirty="0"/>
              <a:t>الاستراتيجيات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spc="-25" dirty="0"/>
              <a:t>ل</a:t>
            </a:r>
            <a:r xmlns:a="http://schemas.openxmlformats.org/drawingml/2006/main">
              <a:rPr sz="4400" spc="-5" dirty="0"/>
              <a:t> </a:t>
            </a:r>
            <a:r xmlns:a="http://schemas.openxmlformats.org/drawingml/2006/main">
              <a:rPr sz="4400" spc="-20" dirty="0"/>
              <a:t>يخفّف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spc="-20" dirty="0"/>
              <a:t>العطش</a:t>
            </a:r>
            <a:endParaRPr xmlns:a="http://schemas.openxmlformats.org/drawingml/2006/main" sz="4400"/>
          </a:p>
        </p:txBody>
      </p:sp>
      <p:sp>
        <p:nvSpPr>
          <p:cNvPr id="5" name="object 5"/>
          <p:cNvSpPr txBox="1"/>
          <p:nvPr/>
        </p:nvSpPr>
        <p:spPr>
          <a:xfrm>
            <a:off x="186639" y="1164412"/>
            <a:ext cx="7968615" cy="50088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xmlns:a="http://schemas.openxmlformats.org/drawingml/2006/main" marL="184785" marR="5080" indent="-17272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جليد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المصاصات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بدل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السوائل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- جدا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أشياء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باردة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أحسن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تخفيف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العطش.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مضغ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صمغ.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778510" indent="-172720">
              <a:lnSpc>
                <a:spcPct val="90000"/>
              </a:lnSpc>
              <a:spcBef>
                <a:spcPts val="80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اشطف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فمك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بدون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البلع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مبردة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ماء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مبردة</a:t>
            </a:r>
            <a:r xmlns:a="http://schemas.openxmlformats.org/drawingml/2006/main">
              <a:rPr sz="28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غسول الفم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أحيانا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مص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ليمون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وتد،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صعب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حلويات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النعناع ..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ملائم.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0" dirty="0">
                <a:latin typeface="Calibri"/>
                <a:cs typeface="Calibri"/>
              </a:rPr>
              <a:t>يحاول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مجمدة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منخفضة البوتاسيوم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فاكهة،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العنب.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نظارات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صغيرة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بدلاً من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كبير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تلك.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ضع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البترول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هلام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شفه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0563" y="6455765"/>
            <a:ext cx="6419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دكتور.</a:t>
            </a: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 MT"/>
                <a:cs typeface="Arial MT"/>
              </a:rPr>
              <a:t> </a:t>
            </a:r>
            <a:r xmlns:a="http://schemas.openxmlformats.org/drawingml/2006/main"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ملكة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6455765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dirty="0">
                <a:solidFill>
                  <a:srgbClr val="888888"/>
                </a:solidFill>
                <a:latin typeface="Arial MT"/>
                <a:cs typeface="Arial MT"/>
              </a:rPr>
              <a:t>20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4336" y="289559"/>
            <a:ext cx="6893813" cy="10066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4846" y="394208"/>
            <a:ext cx="6319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20" dirty="0"/>
              <a:t>علاج </a:t>
            </a:r>
            <a:r xmlns:a="http://schemas.openxmlformats.org/drawingml/2006/main">
              <a:rPr dirty="0"/>
              <a:t>التغذية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أثناء </a:t>
            </a:r>
            <a:r xmlns:a="http://schemas.openxmlformats.org/drawingml/2006/main">
              <a:rPr spc="-10" dirty="0"/>
              <a:t>غسيل الكلى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6163" y="966495"/>
            <a:ext cx="8470900" cy="565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86690" marR="551815" indent="-161925">
              <a:lnSpc>
                <a:spcPct val="120100"/>
              </a:lnSpc>
              <a:spcBef>
                <a:spcPts val="100"/>
              </a:spcBef>
              <a:buFont typeface="Calibri"/>
              <a:buChar char="-"/>
              <a:tabLst>
                <a:tab pos="2159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لحمة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5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6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أوقية / 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رجال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أوقية / 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نحيف.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6690" marR="17780" indent="-161925">
              <a:lnSpc>
                <a:spcPct val="120100"/>
              </a:lnSpc>
              <a:spcBef>
                <a:spcPts val="800"/>
              </a:spcBef>
              <a:buFont typeface="Calibri"/>
              <a:buChar char="-"/>
              <a:tabLst>
                <a:tab pos="2159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الانتشار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مخصص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جميع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يوم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بدلاً من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إنقاذ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وجبة.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15900" indent="-190500">
              <a:lnSpc>
                <a:spcPct val="100000"/>
              </a:lnSpc>
              <a:spcBef>
                <a:spcPts val="1465"/>
              </a:spcBef>
              <a:buChar char="-"/>
              <a:tabLst>
                <a:tab pos="215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قلل من منتجات الألبان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منتجات.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6690" marR="254000" indent="-161925">
              <a:lnSpc>
                <a:spcPct val="120100"/>
              </a:lnSpc>
              <a:spcBef>
                <a:spcPts val="800"/>
              </a:spcBef>
              <a:buFont typeface="Calibri"/>
              <a:buChar char="-"/>
              <a:tabLst>
                <a:tab pos="2159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الحد من ارتفاع نسبة الفوسفور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خدمة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أقل لكل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15900" indent="-190500">
              <a:lnSpc>
                <a:spcPct val="100000"/>
              </a:lnSpc>
              <a:spcBef>
                <a:spcPts val="1475"/>
              </a:spcBef>
              <a:buChar char="-"/>
              <a:tabLst>
                <a:tab pos="2159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يضيف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ملح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طبخ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طاولة.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6690" marR="630555" indent="-161925">
              <a:lnSpc>
                <a:spcPct val="120000"/>
              </a:lnSpc>
              <a:spcBef>
                <a:spcPts val="795"/>
              </a:spcBef>
              <a:buFont typeface="Calibri"/>
              <a:buChar char="-"/>
              <a:tabLst>
                <a:tab pos="2159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معالجتها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عادي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معلب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خضروات ،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 </a:t>
            </a:r>
            <a:r xmlns:a="http://schemas.openxmlformats.org/drawingml/2006/main">
              <a:rPr sz="2800" b="1" spc="-815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1800" baseline="-20833" dirty="0">
                <a:solidFill>
                  <a:srgbClr val="888888"/>
                </a:solidFill>
                <a:latin typeface="Arial MT"/>
                <a:cs typeface="Arial MT"/>
              </a:rPr>
              <a:t>2 </a:t>
            </a:r>
            <a:r xmlns:a="http://schemas.openxmlformats.org/drawingml/2006/main">
              <a:rPr sz="1800" spc="-825" baseline="-20833" dirty="0">
                <a:solidFill>
                  <a:srgbClr val="888888"/>
                </a:solidFill>
                <a:latin typeface="Arial MT"/>
                <a:cs typeface="Arial MT"/>
              </a:rPr>
              <a:t>1 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v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en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enc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e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800" b="1" spc="-775" dirty="0">
                <a:latin typeface="Calibri"/>
                <a:cs typeface="Calibri"/>
              </a:rPr>
              <a:t>ه </a:t>
            </a:r>
            <a:r xmlns:a="http://schemas.openxmlformats.org/drawingml/2006/main">
              <a:rPr sz="1350" spc="-7" baseline="-21604" dirty="0">
                <a:solidFill>
                  <a:srgbClr val="888888"/>
                </a:solidFill>
                <a:latin typeface="Arial MT"/>
                <a:cs typeface="Arial MT"/>
              </a:rPr>
              <a:t>د </a:t>
            </a:r>
            <a:r xmlns:a="http://schemas.openxmlformats.org/drawingml/2006/main">
              <a:rPr sz="1350" spc="-270" baseline="-21604" dirty="0">
                <a:solidFill>
                  <a:srgbClr val="888888"/>
                </a:solidFill>
                <a:latin typeface="Arial MT"/>
                <a:cs typeface="Arial MT"/>
              </a:rPr>
              <a:t>ص </a:t>
            </a:r>
            <a:r xmlns:a="http://schemas.openxmlformats.org/drawingml/2006/main">
              <a:rPr sz="2800" b="1" spc="-1210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1350" baseline="-21604" dirty="0">
                <a:solidFill>
                  <a:srgbClr val="888888"/>
                </a:solidFill>
                <a:latin typeface="Arial MT"/>
                <a:cs typeface="Arial MT"/>
              </a:rPr>
              <a:t>. </a:t>
            </a:r>
            <a:r xmlns:a="http://schemas.openxmlformats.org/drawingml/2006/main">
              <a:rPr sz="1350" spc="-82" baseline="-21604" dirty="0">
                <a:solidFill>
                  <a:srgbClr val="888888"/>
                </a:solidFill>
                <a:latin typeface="Arial MT"/>
                <a:cs typeface="Arial MT"/>
              </a:rPr>
              <a:t>M </a:t>
            </a:r>
            <a:r xmlns:a="http://schemas.openxmlformats.org/drawingml/2006/main">
              <a:rPr sz="2800" b="1" spc="-1090" dirty="0">
                <a:latin typeface="Calibri"/>
                <a:cs typeface="Calibri"/>
              </a:rPr>
              <a:t>s </a:t>
            </a:r>
            <a:r xmlns:a="http://schemas.openxmlformats.org/drawingml/2006/main">
              <a:rPr sz="1350" baseline="-21604" dirty="0">
                <a:solidFill>
                  <a:srgbClr val="888888"/>
                </a:solidFill>
                <a:latin typeface="Arial MT"/>
                <a:cs typeface="Arial MT"/>
              </a:rPr>
              <a:t>a </a:t>
            </a:r>
            <a:r xmlns:a="http://schemas.openxmlformats.org/drawingml/2006/main">
              <a:rPr sz="1350" spc="7" baseline="-21604" dirty="0">
                <a:solidFill>
                  <a:srgbClr val="888888"/>
                </a:solidFill>
                <a:latin typeface="Arial MT"/>
                <a:cs typeface="Arial MT"/>
              </a:rPr>
              <a:t>l </a:t>
            </a:r>
            <a:r xmlns:a="http://schemas.openxmlformats.org/drawingml/2006/main">
              <a:rPr sz="1350" spc="-195" baseline="-21604" dirty="0">
                <a:solidFill>
                  <a:srgbClr val="888888"/>
                </a:solidFill>
                <a:latin typeface="Arial MT"/>
                <a:cs typeface="Arial MT"/>
              </a:rPr>
              <a:t>a </a:t>
            </a:r>
            <a:r xmlns:a="http://schemas.openxmlformats.org/drawingml/2006/main">
              <a:rPr sz="2800" b="1" spc="-1385" dirty="0">
                <a:latin typeface="Calibri"/>
                <a:cs typeface="Calibri"/>
              </a:rPr>
              <a:t>o </a:t>
            </a:r>
            <a:r xmlns:a="http://schemas.openxmlformats.org/drawingml/2006/main">
              <a:rPr sz="1350" spc="7" baseline="-21604" dirty="0">
                <a:solidFill>
                  <a:srgbClr val="888888"/>
                </a:solidFill>
                <a:latin typeface="Arial MT"/>
                <a:cs typeface="Arial MT"/>
              </a:rPr>
              <a:t>k </a:t>
            </a:r>
            <a:r xmlns:a="http://schemas.openxmlformats.org/drawingml/2006/main">
              <a:rPr sz="1350" baseline="-21604" dirty="0">
                <a:solidFill>
                  <a:srgbClr val="888888"/>
                </a:solidFill>
                <a:latin typeface="Arial MT"/>
                <a:cs typeface="Arial MT"/>
              </a:rPr>
              <a:t>e </a:t>
            </a:r>
            <a:r xmlns:a="http://schemas.openxmlformats.org/drawingml/2006/main">
              <a:rPr sz="1350" spc="-127" baseline="-21604" dirty="0">
                <a:solidFill>
                  <a:srgbClr val="888888"/>
                </a:solidFill>
                <a:latin typeface="Arial MT"/>
                <a:cs typeface="Arial MT"/>
              </a:rPr>
              <a:t>h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g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s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عين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ملح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066" y="433476"/>
            <a:ext cx="753364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73990" marR="5080" indent="-161925" algn="just">
              <a:lnSpc>
                <a:spcPct val="120000"/>
              </a:lnSpc>
              <a:spcBef>
                <a:spcPts val="100"/>
              </a:spcBef>
              <a:bidi/>
            </a:pPr>
            <a:r xmlns:a="http://schemas.openxmlformats.org/drawingml/2006/main">
              <a:rPr sz="2800" spc="-5" dirty="0"/>
              <a:t>- </a:t>
            </a:r>
            <a:r xmlns:a="http://schemas.openxmlformats.org/drawingml/2006/main">
              <a:rPr sz="2800" spc="-25" dirty="0"/>
              <a:t>تناول </a:t>
            </a:r>
            <a:r xmlns:a="http://schemas.openxmlformats.org/drawingml/2006/main">
              <a:rPr sz="2800" spc="-10" dirty="0"/>
              <a:t>أطعمة صحية للقلب عن طريق اختيار </a:t>
            </a:r>
            <a:r xmlns:a="http://schemas.openxmlformats.org/drawingml/2006/main">
              <a:rPr sz="2800" spc="-10" dirty="0"/>
              <a:t>اللحوم </a:t>
            </a:r>
            <a:r xmlns:a="http://schemas.openxmlformats.org/drawingml/2006/main">
              <a:rPr sz="2800" spc="-5" dirty="0"/>
              <a:t>الخالية </a:t>
            </a:r>
            <a:r xmlns:a="http://schemas.openxmlformats.org/drawingml/2006/main">
              <a:rPr sz="2800" spc="-20" dirty="0"/>
              <a:t>من الدهون وغير الدهنية</a:t>
            </a:r>
            <a:r xmlns:a="http://schemas.openxmlformats.org/drawingml/2006/main">
              <a:rPr sz="2800" spc="-15" dirty="0"/>
              <a:t> </a:t>
            </a:r>
            <a:r xmlns:a="http://schemas.openxmlformats.org/drawingml/2006/main">
              <a:rPr sz="2800" spc="-10" dirty="0"/>
              <a:t>الحليب </a:t>
            </a:r>
            <a:r xmlns:a="http://schemas.openxmlformats.org/drawingml/2006/main">
              <a:rPr sz="2800" spc="-5" dirty="0"/>
              <a:t>ومنتجات الألبان </a:t>
            </a:r>
            <a:r xmlns:a="http://schemas.openxmlformats.org/drawingml/2006/main">
              <a:rPr sz="2800" spc="-10" dirty="0"/>
              <a:t>، السمن </a:t>
            </a:r>
            <a:r xmlns:a="http://schemas.openxmlformats.org/drawingml/2006/main">
              <a:rPr sz="2800" spc="-20" dirty="0"/>
              <a:t>الخالي من الدهون </a:t>
            </a:r>
            <a:r xmlns:a="http://schemas.openxmlformats.org/drawingml/2006/main">
              <a:rPr sz="2800" spc="-15" dirty="0"/>
              <a:t>المتحولة </a:t>
            </a:r>
            <a:r xmlns:a="http://schemas.openxmlformats.org/drawingml/2006/main">
              <a:rPr sz="2800" spc="-15" dirty="0"/>
              <a:t>،</a:t>
            </a:r>
            <a:r xmlns:a="http://schemas.openxmlformats.org/drawingml/2006/main">
              <a:rPr sz="2800" spc="-620" dirty="0"/>
              <a:t> </a:t>
            </a:r>
            <a:r xmlns:a="http://schemas.openxmlformats.org/drawingml/2006/main">
              <a:rPr sz="2800" spc="-5" dirty="0"/>
              <a:t>و</a:t>
            </a:r>
            <a:r xmlns:a="http://schemas.openxmlformats.org/drawingml/2006/main">
              <a:rPr sz="2800" dirty="0"/>
              <a:t> </a:t>
            </a:r>
            <a:r xmlns:a="http://schemas.openxmlformats.org/drawingml/2006/main">
              <a:rPr sz="2800" spc="-10" dirty="0"/>
              <a:t>الكانولا</a:t>
            </a:r>
            <a:r xmlns:a="http://schemas.openxmlformats.org/drawingml/2006/main">
              <a:rPr sz="2800" spc="5" dirty="0"/>
              <a:t> </a:t>
            </a:r>
            <a:r xmlns:a="http://schemas.openxmlformats.org/drawingml/2006/main">
              <a:rPr sz="2800" spc="-5" dirty="0"/>
              <a:t>و</a:t>
            </a:r>
            <a:r xmlns:a="http://schemas.openxmlformats.org/drawingml/2006/main">
              <a:rPr sz="2800" spc="5" dirty="0"/>
              <a:t> </a:t>
            </a:r>
            <a:r xmlns:a="http://schemas.openxmlformats.org/drawingml/2006/main">
              <a:rPr sz="2800" spc="-15" dirty="0"/>
              <a:t>زيتون</a:t>
            </a:r>
            <a:r xmlns:a="http://schemas.openxmlformats.org/drawingml/2006/main">
              <a:rPr sz="2800" spc="15" dirty="0"/>
              <a:t> </a:t>
            </a:r>
            <a:r xmlns:a="http://schemas.openxmlformats.org/drawingml/2006/main">
              <a:rPr sz="2800" spc="-5" dirty="0"/>
              <a:t>زيوت.</a:t>
            </a:r>
            <a:endParaRPr xmlns:a="http://schemas.openxmlformats.org/drawingml/2006/main" sz="2800"/>
          </a:p>
        </p:txBody>
      </p:sp>
      <p:sp>
        <p:nvSpPr>
          <p:cNvPr id="4" name="object 4"/>
          <p:cNvSpPr txBox="1"/>
          <p:nvPr/>
        </p:nvSpPr>
        <p:spPr>
          <a:xfrm>
            <a:off x="709066" y="2072536"/>
            <a:ext cx="7552055" cy="3813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73990" marR="106045" indent="-161925">
              <a:lnSpc>
                <a:spcPct val="120000"/>
              </a:lnSpc>
              <a:spcBef>
                <a:spcPts val="95"/>
              </a:spcBef>
              <a:buFont typeface="Calibri"/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يحاول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للغاية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المخضرمين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بقوة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منكه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تبولن الدم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لديه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تسبب 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يتغير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إحساس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ذوق.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73990" marR="144145" indent="-161925">
              <a:lnSpc>
                <a:spcPct val="120000"/>
              </a:lnSpc>
              <a:spcBef>
                <a:spcPts val="795"/>
              </a:spcBef>
              <a:buFont typeface="Calibri"/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ثابت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الكربوهيدرات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بانتظام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موقوت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وجبات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السيطرة على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الدم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الجلوكوز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المستويات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ملائم.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73990" marR="5080" indent="-161925">
              <a:lnSpc>
                <a:spcPct val="120100"/>
              </a:lnSpc>
              <a:spcBef>
                <a:spcPts val="800"/>
              </a:spcBef>
              <a:buFont typeface="Calibri"/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يطلب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الطبيب المعالج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موافقة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باستخدام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فيتامين،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المعدنية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ملحق.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6431381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22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0563" y="6455765"/>
            <a:ext cx="6419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دكتور.</a:t>
            </a:r>
            <a:r xmlns:a="http://schemas.openxmlformats.org/drawingml/2006/main">
              <a:rPr sz="900" spc="-40" dirty="0">
                <a:solidFill>
                  <a:srgbClr val="888888"/>
                </a:solidFill>
                <a:latin typeface="Arial MT"/>
                <a:cs typeface="Arial MT"/>
              </a:rPr>
              <a:t> </a:t>
            </a:r>
            <a:r xmlns:a="http://schemas.openxmlformats.org/drawingml/2006/main">
              <a:rPr sz="900" spc="-5" dirty="0">
                <a:solidFill>
                  <a:srgbClr val="888888"/>
                </a:solidFill>
                <a:latin typeface="Arial MT"/>
                <a:cs typeface="Arial MT"/>
              </a:rPr>
              <a:t>ملكة</a:t>
            </a:r>
            <a:endParaRPr xmlns:a="http://schemas.openxmlformats.org/drawingml/2006/main"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608" y="519683"/>
            <a:ext cx="6415277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5482" y="624027"/>
            <a:ext cx="5847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5" dirty="0"/>
              <a:t>الأسباب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10" dirty="0"/>
              <a:t>ل</a:t>
            </a:r>
            <a:r xmlns:a="http://schemas.openxmlformats.org/drawingml/2006/main">
              <a:rPr spc="-20" dirty="0"/>
              <a:t> </a:t>
            </a:r>
            <a:r xmlns:a="http://schemas.openxmlformats.org/drawingml/2006/main">
              <a:rPr spc="-5" dirty="0"/>
              <a:t>كلوي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5" dirty="0"/>
              <a:t>متلازمة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42" y="644584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3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8768" y="1544472"/>
            <a:ext cx="5209540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1833245">
              <a:lnSpc>
                <a:spcPct val="113900"/>
              </a:lnSpc>
              <a:spcBef>
                <a:spcPts val="100"/>
              </a:spcBef>
              <a:bidi/>
            </a:pPr>
            <a:r xmlns:a="http://schemas.openxmlformats.org/drawingml/2006/main">
              <a:rPr sz="2800" b="1" spc="-15" dirty="0">
                <a:latin typeface="Calibri"/>
                <a:cs typeface="Calibri"/>
              </a:rPr>
              <a:t>السكري.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المناعة الذاتية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الأمراض.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عدوى.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459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تأكيد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المواد الكيميائية 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الأدوية </a:t>
            </a:r>
            <a:r xmlns:a="http://schemas.openxmlformats.org/drawingml/2006/main">
              <a:rPr sz="2100" spc="-10" dirty="0">
                <a:latin typeface="Calibri"/>
                <a:cs typeface="Calibri"/>
              </a:rPr>
              <a:t>.</a:t>
            </a:r>
            <a:endParaRPr xmlns:a="http://schemas.openxmlformats.org/drawingml/2006/main"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6816" y="766317"/>
            <a:ext cx="7694295" cy="44183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xmlns:a="http://schemas.openxmlformats.org/drawingml/2006/main" marL="173990" marR="111125" indent="-161925">
              <a:lnSpc>
                <a:spcPct val="90000"/>
              </a:lnSpc>
              <a:spcBef>
                <a:spcPts val="430"/>
              </a:spcBef>
              <a:buFont typeface="Calibri"/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البولية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خسائر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البروتينات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الزلال 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ترانسفيرين ،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الغلوبولين المناعي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وفيتامين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د-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بروتين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ملزم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ومضاد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للدم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تجلط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البروتينات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يقود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ل: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94360" lvl="1" indent="-259715">
              <a:lnSpc>
                <a:spcPct val="100000"/>
              </a:lnSpc>
              <a:spcBef>
                <a:spcPts val="470"/>
              </a:spcBef>
              <a:buChar char="*"/>
              <a:tabLst>
                <a:tab pos="594995" algn="l"/>
              </a:tabLst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بروتين السعرات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سوء التغذية.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94360" lvl="1" indent="-259715">
              <a:lnSpc>
                <a:spcPct val="100000"/>
              </a:lnSpc>
              <a:spcBef>
                <a:spcPts val="465"/>
              </a:spcBef>
              <a:buChar char="*"/>
              <a:tabLst>
                <a:tab pos="59499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فقر دم،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عدوى.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94360" lvl="1" indent="-259715">
              <a:lnSpc>
                <a:spcPct val="100000"/>
              </a:lnSpc>
              <a:spcBef>
                <a:spcPts val="459"/>
              </a:spcBef>
              <a:buChar char="*"/>
              <a:tabLst>
                <a:tab pos="594995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نقص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10" dirty="0">
                <a:latin typeface="Calibri"/>
                <a:cs typeface="Calibri"/>
              </a:rPr>
              <a:t>فيتامين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د .</a:t>
            </a:r>
          </a:p>
          <a:p>
            <a:pPr xmlns:a="http://schemas.openxmlformats.org/drawingml/2006/main" marL="417830">
              <a:lnSpc>
                <a:spcPct val="100000"/>
              </a:lnSpc>
              <a:spcBef>
                <a:spcPts val="470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*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تجلط.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03200" marR="5080" indent="-203200">
              <a:lnSpc>
                <a:spcPts val="3020"/>
              </a:lnSpc>
              <a:spcBef>
                <a:spcPts val="855"/>
              </a:spcBef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ارتفاع شحوم الدم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أمراض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القلب والأوعية الدموية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تدريجي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كلوي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الضرر </a:t>
            </a:r>
            <a:r xmlns:a="http://schemas.openxmlformats.org/drawingml/2006/main">
              <a:rPr sz="2800" spc="-5" dirty="0">
                <a:solidFill>
                  <a:srgbClr val="00CC00"/>
                </a:solidFill>
                <a:latin typeface="Calibri"/>
                <a:cs typeface="Calibri"/>
              </a:rPr>
              <a:t>.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142" y="644584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4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0228"/>
            <a:ext cx="9144000" cy="6807834"/>
            <a:chOff x="0" y="50228"/>
            <a:chExt cx="9144000" cy="68078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1000"/>
              <a:ext cx="9143999" cy="6476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50228"/>
              <a:ext cx="8382000" cy="38106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2142" y="6466621"/>
            <a:ext cx="1403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Arial MT"/>
                <a:cs typeface="Arial MT"/>
              </a:rPr>
              <a:t>5</a:t>
            </a:fld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3076" y="377952"/>
            <a:ext cx="3833622" cy="12291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6577" y="507314"/>
            <a:ext cx="31388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0" dirty="0"/>
              <a:t>التدخلات</a:t>
            </a:r>
            <a:endParaRPr xmlns:a="http://schemas.openxmlformats.org/drawingml/2006/main" sz="4400"/>
          </a:p>
        </p:txBody>
      </p:sp>
      <p:sp>
        <p:nvSpPr>
          <p:cNvPr id="6" name="object 6"/>
          <p:cNvSpPr txBox="1"/>
          <p:nvPr/>
        </p:nvSpPr>
        <p:spPr>
          <a:xfrm>
            <a:off x="682142" y="6466621"/>
            <a:ext cx="1403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Arial MT"/>
                <a:cs typeface="Arial MT"/>
              </a:rPr>
              <a:t>6</a:t>
            </a:fld>
            <a:endParaRPr sz="9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5063" y="1496695"/>
            <a:ext cx="8039734" cy="45002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xmlns:a="http://schemas.openxmlformats.org/drawingml/2006/main" marL="12700" marR="245745">
              <a:lnSpc>
                <a:spcPts val="2810"/>
              </a:lnSpc>
              <a:spcBef>
                <a:spcPts val="455"/>
              </a:spcBef>
              <a:tabLst>
                <a:tab pos="7684134" algn="l"/>
              </a:tabLst>
              <a:bidi/>
            </a:pPr>
            <a:r xmlns:a="http://schemas.openxmlformats.org/drawingml/2006/main">
              <a:rPr sz="2600" b="1" dirty="0">
                <a:latin typeface="Calibri"/>
                <a:cs typeface="Calibri"/>
              </a:rPr>
              <a:t>IM 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P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O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600" b="1" spc="-21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ANT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600" b="1" spc="-60" dirty="0">
                <a:latin typeface="Calibri"/>
                <a:cs typeface="Calibri"/>
              </a:rPr>
              <a:t>O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TE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: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ارتفاع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ح-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ص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600" b="1" spc="-4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ه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ن</a:t>
            </a:r>
            <a:r xmlns:a="http://schemas.openxmlformats.org/drawingml/2006/main">
              <a:rPr sz="26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d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s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co </a:t>
            </a:r>
            <a:r xmlns:a="http://schemas.openxmlformats.org/drawingml/2006/main">
              <a:rPr sz="2600" b="1" spc="-3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600" b="1" spc="-65" dirty="0">
                <a:latin typeface="Calibri"/>
                <a:cs typeface="Calibri"/>
              </a:rPr>
              <a:t>r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ai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d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ic </a:t>
            </a:r>
            <a:r xmlns:a="http://schemas.openxmlformats.org/drawingml/2006/main">
              <a:rPr sz="2600" b="1" spc="-30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d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-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لأن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تفاقم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البولية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6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خسائر،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تعزيز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ضرر.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Calibri"/>
              <a:cs typeface="Calibri"/>
            </a:endParaRPr>
          </a:p>
          <a:p>
            <a:pPr xmlns:a="http://schemas.openxmlformats.org/drawingml/2006/main" marL="189230" indent="-177165">
              <a:lnSpc>
                <a:spcPct val="100000"/>
              </a:lnSpc>
              <a:buChar char="-"/>
              <a:tabLst>
                <a:tab pos="189865" algn="l"/>
              </a:tabLst>
              <a:bidi/>
            </a:pPr>
            <a:r xmlns:a="http://schemas.openxmlformats.org/drawingml/2006/main">
              <a:rPr sz="26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0.7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إلى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0.8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25" dirty="0">
                <a:latin typeface="Calibri"/>
                <a:cs typeface="Calibri"/>
              </a:rPr>
              <a:t>ز / كغ /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يوم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موصى </a:t>
            </a:r>
            <a:endParaRPr xmlns:a="http://schemas.openxmlformats.org/drawingml/2006/main" sz="2600">
              <a:latin typeface="Calibri"/>
              <a:cs typeface="Calibri"/>
            </a:endParaRPr>
            <a:r xmlns:a="http://schemas.openxmlformats.org/drawingml/2006/main">
              <a:rPr sz="2600" b="1" dirty="0">
                <a:latin typeface="Calibri"/>
                <a:cs typeface="Calibri"/>
              </a:rPr>
              <a:t>به</a:t>
            </a:r>
          </a:p>
          <a:p>
            <a:pPr xmlns:a="http://schemas.openxmlformats.org/drawingml/2006/main" marL="161925" marR="5080" indent="-149860">
              <a:lnSpc>
                <a:spcPts val="2810"/>
              </a:lnSpc>
              <a:spcBef>
                <a:spcPts val="845"/>
              </a:spcBef>
              <a:buFont typeface="Calibri"/>
              <a:buChar char="-"/>
              <a:tabLst>
                <a:tab pos="189865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الأقل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نصف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الأعلى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القيمة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البيولوجية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(HBV)</a:t>
            </a:r>
            <a:r xmlns:a="http://schemas.openxmlformats.org/drawingml/2006/main">
              <a:rPr sz="2600" b="1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مصادر،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اللحوم والأسماك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دواجن،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الحليب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والبيض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وفول 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الصويا.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61925" marR="1005840" indent="-149860">
              <a:lnSpc>
                <a:spcPts val="2810"/>
              </a:lnSpc>
              <a:spcBef>
                <a:spcPts val="800"/>
              </a:spcBef>
              <a:buFont typeface="Calibri"/>
              <a:buChar char="-"/>
              <a:tabLst>
                <a:tab pos="189865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الصويا</a:t>
            </a:r>
            <a:r xmlns:a="http://schemas.openxmlformats.org/drawingml/2006/main">
              <a:rPr sz="26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أحسن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HBV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بروتين</a:t>
            </a:r>
            <a:r xmlns:a="http://schemas.openxmlformats.org/drawingml/2006/main">
              <a:rPr sz="2600" b="1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مصادر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تناقص</a:t>
            </a:r>
            <a:r xmlns:a="http://schemas.openxmlformats.org/drawingml/2006/main">
              <a:rPr sz="2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بروتينية</a:t>
            </a:r>
            <a:r xmlns:a="http://schemas.openxmlformats.org/drawingml/2006/main">
              <a:rPr sz="26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دهون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المستويات.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236220" marR="594995" indent="-149860">
              <a:lnSpc>
                <a:spcPts val="2830"/>
              </a:lnSpc>
              <a:spcBef>
                <a:spcPts val="775"/>
              </a:spcBef>
              <a:bidi/>
            </a:pPr>
            <a:r xmlns:a="http://schemas.openxmlformats.org/drawingml/2006/main">
              <a:rPr sz="2600" b="1" dirty="0">
                <a:latin typeface="Calibri"/>
                <a:cs typeface="Calibri"/>
              </a:rPr>
              <a:t>-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بروتين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احتياطي</a:t>
            </a:r>
            <a:r xmlns:a="http://schemas.openxmlformats.org/drawingml/2006/main">
              <a:rPr sz="2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يحافظ على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وزن،</a:t>
            </a:r>
            <a:r xmlns:a="http://schemas.openxmlformats.org/drawingml/2006/main">
              <a:rPr sz="26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تناول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السعرات الحرارية</a:t>
            </a:r>
            <a:r xmlns:a="http://schemas.openxmlformats.org/drawingml/2006/main">
              <a:rPr sz="2600" b="1" spc="-5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26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35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كالوري / كغ / يوم </a:t>
            </a:r>
            <a:r xmlns:a="http://schemas.openxmlformats.org/drawingml/2006/main">
              <a:rPr sz="2600" spc="-5" dirty="0">
                <a:latin typeface="Times New Roman"/>
                <a:cs typeface="Times New Roman"/>
              </a:rPr>
              <a:t>.</a:t>
            </a:r>
            <a:endParaRPr xmlns:a="http://schemas.openxmlformats.org/drawingml/2006/main"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3323" y="565404"/>
            <a:ext cx="3231642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3198" y="668477"/>
            <a:ext cx="2663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كلية</a:t>
            </a:r>
            <a:r xmlns:a="http://schemas.openxmlformats.org/drawingml/2006/main">
              <a:rPr spc="-70" dirty="0"/>
              <a:t> </a:t>
            </a:r>
            <a:r xmlns:a="http://schemas.openxmlformats.org/drawingml/2006/main">
              <a:rPr spc="-10" dirty="0"/>
              <a:t>الحجارة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5389" y="6460156"/>
            <a:ext cx="1473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 MT"/>
                <a:cs typeface="Arial MT"/>
              </a:rPr>
              <a:t>7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372" y="1720723"/>
            <a:ext cx="8065770" cy="36804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xmlns:a="http://schemas.openxmlformats.org/drawingml/2006/main" marL="13970" marR="5080">
              <a:lnSpc>
                <a:spcPct val="90000"/>
              </a:lnSpc>
              <a:spcBef>
                <a:spcPts val="430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الحجارة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استمارة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لا يتحلل في الماء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بلورات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ترسب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خارج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بول.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28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75٪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الحجارة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صنع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الكالسيوم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أكسالات ،</a:t>
            </a:r>
            <a:r xmlns:a="http://schemas.openxmlformats.org/drawingml/2006/main">
              <a:rPr sz="28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متبقي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الحجارة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تتكون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_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الكالسيوم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فوسفات،</a:t>
            </a:r>
            <a:r xmlns:a="http://schemas.openxmlformats.org/drawingml/2006/main">
              <a:rPr sz="2800" b="1" spc="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بولي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حامض،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سترتس </a:t>
            </a:r>
            <a:r xmlns:a="http://schemas.openxmlformats.org/drawingml/2006/main">
              <a:rPr sz="2100" spc="-15" dirty="0">
                <a:latin typeface="Calibri"/>
                <a:cs typeface="Calibri"/>
              </a:rPr>
              <a:t>.</a:t>
            </a:r>
            <a:endParaRPr xmlns:a="http://schemas.openxmlformats.org/drawingml/2006/main"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xmlns:a="http://schemas.openxmlformats.org/drawingml/2006/main" marL="254635" marR="188595" indent="-242570">
              <a:lnSpc>
                <a:spcPct val="100000"/>
              </a:lnSpc>
              <a:tabLst>
                <a:tab pos="28384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-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أكيد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عوامل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الحجارة ،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بما في ذلك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تجفيف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قليل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بول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مقدار،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البولية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المسالك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إعاقة،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النقرس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مزمن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 الذروة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الأمعاء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معوي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تجاوز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ostomy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جراحة.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9420" y="672083"/>
            <a:ext cx="3231642" cy="100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9295" y="776985"/>
            <a:ext cx="2662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pc="-10" dirty="0"/>
              <a:t>كلية</a:t>
            </a:r>
            <a:r xmlns:a="http://schemas.openxmlformats.org/drawingml/2006/main">
              <a:rPr spc="-50" dirty="0"/>
              <a:t> </a:t>
            </a:r>
            <a:r xmlns:a="http://schemas.openxmlformats.org/drawingml/2006/main">
              <a:rPr spc="-15" dirty="0"/>
              <a:t>الحجارة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5389" y="6460156"/>
            <a:ext cx="14732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 MT"/>
                <a:cs typeface="Arial MT"/>
              </a:rPr>
              <a:t>8</a:t>
            </a:fld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7463" y="2113914"/>
            <a:ext cx="79184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54635" marR="5080" indent="-24257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-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غذائيا ،</a:t>
            </a:r>
            <a:r xmlns:a="http://schemas.openxmlformats.org/drawingml/2006/main">
              <a:rPr sz="28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غير كافٍ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uid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المدخول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مُبَالَغ فيه</a:t>
            </a:r>
            <a:r xmlns:a="http://schemas.openxmlformats.org/drawingml/2006/main">
              <a:rPr sz="2800" b="1" spc="-1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-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مآخذ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أكسالات ،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الكالسيوم 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بروتين،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صوديوم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يزيد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الكالسيوم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أكسالات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الحجارة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54635">
              <a:lnSpc>
                <a:spcPct val="100000"/>
              </a:lnSpc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الأشخاص المعرضون للإصابة.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4147" y="196595"/>
            <a:ext cx="6810375" cy="1500505"/>
            <a:chOff x="1184147" y="196595"/>
            <a:chExt cx="6810375" cy="15005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147" y="196595"/>
              <a:ext cx="6809993" cy="1006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2831" y="690371"/>
              <a:ext cx="6428994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3641" y="300939"/>
            <a:ext cx="614426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xmlns:a="http://schemas.openxmlformats.org/drawingml/2006/main" marL="151130" marR="5080" indent="-139065">
              <a:lnSpc>
                <a:spcPts val="3890"/>
              </a:lnSpc>
              <a:spcBef>
                <a:spcPts val="590"/>
              </a:spcBef>
              <a:bidi/>
            </a:pPr>
            <a:r xmlns:a="http://schemas.openxmlformats.org/drawingml/2006/main">
              <a:rPr spc="-10" dirty="0"/>
              <a:t>توصيات </a:t>
            </a:r>
            <a:r xmlns:a="http://schemas.openxmlformats.org/drawingml/2006/main">
              <a:rPr dirty="0"/>
              <a:t>التغذية </a:t>
            </a:r>
            <a:r xmlns:a="http://schemas.openxmlformats.org/drawingml/2006/main">
              <a:rPr spc="-15" dirty="0"/>
              <a:t>لـ</a:t>
            </a:r>
            <a:r xmlns:a="http://schemas.openxmlformats.org/drawingml/2006/main">
              <a:rPr spc="-800" dirty="0"/>
              <a:t> </a:t>
            </a:r>
            <a:r xmlns:a="http://schemas.openxmlformats.org/drawingml/2006/main">
              <a:rPr spc="-5" dirty="0"/>
              <a:t>الكالسيوم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25" dirty="0"/>
              <a:t>أكسالات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كلية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10" dirty="0"/>
              <a:t>الحجارة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463" y="2906267"/>
            <a:ext cx="4251198" cy="7871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5589" y="1485392"/>
            <a:ext cx="8260080" cy="476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73990" marR="834390" indent="-161925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يشرب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3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4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كوارت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uid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/يوم،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استمارة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5" dirty="0">
                <a:latin typeface="Calibri"/>
                <a:cs typeface="Calibri"/>
              </a:rPr>
              <a:t>ماء.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03200" indent="-190500">
              <a:lnSpc>
                <a:spcPct val="100000"/>
              </a:lnSpc>
              <a:buChar char="-"/>
              <a:tabLst>
                <a:tab pos="203200" algn="l"/>
              </a:tabLst>
              <a:bidi/>
            </a:pPr>
            <a:r xmlns:a="http://schemas.openxmlformats.org/drawingml/2006/main">
              <a:rPr sz="2800" b="1" spc="-25" dirty="0">
                <a:latin typeface="Calibri"/>
                <a:cs typeface="Calibri"/>
              </a:rPr>
              <a:t>يتجنب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أكسالات عالية</a:t>
            </a:r>
            <a:r xmlns:a="http://schemas.openxmlformats.org/drawingml/2006/main">
              <a:rPr sz="2800" b="1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ميجا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جرعات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فيتامين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ج.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7940">
              <a:lnSpc>
                <a:spcPct val="100000"/>
              </a:lnSpc>
              <a:spcBef>
                <a:spcPts val="1735"/>
              </a:spcBef>
              <a:bidi/>
            </a:pPr>
            <a:r xmlns:a="http://schemas.openxmlformats.org/drawingml/2006/main">
              <a:rPr sz="2800" b="1" spc="-10" dirty="0">
                <a:latin typeface="Calibri"/>
                <a:cs typeface="Calibri"/>
              </a:rPr>
              <a:t>الأطعمة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أكسالات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27940" marR="581025">
              <a:lnSpc>
                <a:spcPct val="110000"/>
              </a:lnSpc>
              <a:tabLst>
                <a:tab pos="3783965" algn="l"/>
              </a:tabLst>
              <a:bidi/>
            </a:pPr>
            <a:r xmlns:a="http://schemas.openxmlformats.org/drawingml/2006/main">
              <a:rPr sz="2800" b="1" spc="-5" dirty="0">
                <a:latin typeface="Calibri"/>
                <a:cs typeface="Calibri"/>
              </a:rPr>
              <a:t>المكسرات: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الفول السوداني،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اللوز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والكاجو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وزبدة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البندق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شاي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فوري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قهوة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(أكثر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8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أوقية / يوم)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راوند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حبوب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البنجر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: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أخضر،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الشمع،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خبز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المجففة ،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هذه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كلية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فول،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الفاصوليا والتوت:</a:t>
            </a:r>
            <a:r xmlns:a="http://schemas.openxmlformats.org/drawingml/2006/main">
              <a:rPr sz="28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شجر العليق - أجهزة البلاك بيري،</a:t>
            </a:r>
            <a:r xmlns:a="http://schemas.openxmlformats.org/drawingml/2006/main">
              <a:rPr sz="28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توت العليق،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فراولة،</a:t>
            </a:r>
            <a:r xmlns:a="http://schemas.openxmlformats.org/drawingml/2006/main">
              <a:rPr sz="28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عنب الثعلب</a:t>
            </a:r>
            <a:r xmlns:a="http://schemas.openxmlformats.org/drawingml/2006/main">
              <a:rPr sz="28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شوكولاتة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العنب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المورقة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الداكنة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الخضر</a:t>
            </a:r>
            <a:r xmlns:a="http://schemas.openxmlformats.org/drawingml/2006/main">
              <a:rPr sz="28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البرتقال ،</a:t>
            </a:r>
            <a:r xmlns:a="http://schemas.openxmlformats.org/drawingml/2006/main">
              <a:rPr sz="28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حلو</a:t>
            </a:r>
            <a:r xmlns:a="http://schemas.openxmlformats.org/drawingml/2006/main">
              <a:rPr sz="28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بطاطا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6445846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 marL="12700">
              <a:lnSpc>
                <a:spcPts val="1430"/>
              </a:lnSpc>
              <a:bidi/>
            </a:pPr>
            <a:r xmlns:a="http://schemas.openxmlformats.org/drawingml/2006/main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9</a:t>
            </a:r>
            <a:endParaRPr xmlns:a="http://schemas.openxmlformats.org/drawingml/2006/main"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"/>
              </a:spcBef>
              <a:bidi/>
            </a:pPr>
            <a:r xmlns:a="http://schemas.openxmlformats.org/drawingml/2006/main">
              <a:rPr spc="-5" dirty="0"/>
              <a:t>دكتور.</a:t>
            </a:r>
            <a:r xmlns:a="http://schemas.openxmlformats.org/drawingml/2006/main">
              <a:rPr spc="-40" dirty="0"/>
              <a:t> </a:t>
            </a:r>
            <a:r xmlns:a="http://schemas.openxmlformats.org/drawingml/2006/main">
              <a:rPr spc="-5" dirty="0"/>
              <a:t>ملكة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928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MT</vt:lpstr>
      <vt:lpstr>Calibri</vt:lpstr>
      <vt:lpstr>Calibri Light</vt:lpstr>
      <vt:lpstr>Times New Roman</vt:lpstr>
      <vt:lpstr>Office Theme</vt:lpstr>
      <vt:lpstr>Nutrition for Patients with  Kidney Disorders     Presented by: Dr. Majdi Alhadidi</vt:lpstr>
      <vt:lpstr>Nephrotic Syndrome</vt:lpstr>
      <vt:lpstr>Causes of Nephrotic Syndrome</vt:lpstr>
      <vt:lpstr>PowerPoint Presentation</vt:lpstr>
      <vt:lpstr>PowerPoint Presentation</vt:lpstr>
      <vt:lpstr>Interventions</vt:lpstr>
      <vt:lpstr>Kidney stones</vt:lpstr>
      <vt:lpstr>Kidney stones</vt:lpstr>
      <vt:lpstr>Nutrition Recommendations For  Calcium Oxalate Kidney Stones</vt:lpstr>
      <vt:lpstr>PowerPoint Presentation</vt:lpstr>
      <vt:lpstr>CHRONIC KIDNEY DISEASE (CKD)</vt:lpstr>
      <vt:lpstr>PowerPoint Presentation</vt:lpstr>
      <vt:lpstr>Goals of nutrition therapy</vt:lpstr>
      <vt:lpstr>PowerPoint Presentation</vt:lpstr>
      <vt:lpstr>Calories</vt:lpstr>
      <vt:lpstr>Calories</vt:lpstr>
      <vt:lpstr>Sodium and Fluid</vt:lpstr>
      <vt:lpstr>Sodium and Fluid</vt:lpstr>
      <vt:lpstr>Potassium</vt:lpstr>
      <vt:lpstr>Strategies to relieve thirst</vt:lpstr>
      <vt:lpstr>Nutrition Therapy During Dialysis</vt:lpstr>
      <vt:lpstr>- Eat heart-healthy by choosing lean meats, nonfat  milk and dairy products, trans fat–free margarine,  and canola and olive oils.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user</dc:creator>
  <cp:lastModifiedBy>hp</cp:lastModifiedBy>
  <cp:revision>1</cp:revision>
  <dcterms:created xsi:type="dcterms:W3CDTF">2023-05-27T07:13:26Z</dcterms:created>
  <dcterms:modified xsi:type="dcterms:W3CDTF">2023-05-27T07:15:59Z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2023-05-27T00:00:00Z</vt:filetime>
  </property>
</Properties>
</file>