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92" r:id="rId6"/>
    <p:sldId id="263" r:id="rId7"/>
    <p:sldId id="260" r:id="rId8"/>
    <p:sldId id="262" r:id="rId9"/>
    <p:sldId id="261" r:id="rId10"/>
    <p:sldId id="264" r:id="rId11"/>
    <p:sldId id="265" r:id="rId12"/>
    <p:sldId id="266" r:id="rId13"/>
    <p:sldId id="293" r:id="rId14"/>
    <p:sldId id="267" r:id="rId15"/>
    <p:sldId id="268" r:id="rId16"/>
    <p:sldId id="270" r:id="rId17"/>
    <p:sldId id="269" r:id="rId18"/>
    <p:sldId id="294" r:id="rId19"/>
    <p:sldId id="271" r:id="rId20"/>
    <p:sldId id="272" r:id="rId21"/>
    <p:sldId id="276" r:id="rId22"/>
    <p:sldId id="273" r:id="rId23"/>
    <p:sldId id="274" r:id="rId24"/>
    <p:sldId id="275" r:id="rId25"/>
    <p:sldId id="277" r:id="rId26"/>
    <p:sldId id="280" r:id="rId27"/>
    <p:sldId id="278" r:id="rId28"/>
    <p:sldId id="279" r:id="rId29"/>
    <p:sldId id="281" r:id="rId30"/>
    <p:sldId id="282" r:id="rId31"/>
    <p:sldId id="283" r:id="rId32"/>
    <p:sldId id="284" r:id="rId33"/>
    <p:sldId id="285" r:id="rId34"/>
    <p:sldId id="290" r:id="rId35"/>
    <p:sldId id="287" r:id="rId36"/>
    <p:sldId id="286" r:id="rId37"/>
    <p:sldId id="291" r:id="rId38"/>
    <p:sldId id="289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181" autoAdjust="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2E3D-1E47-4875-8337-5192C7B49089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A3094-9FDB-4EC5-BC36-F070E45BCA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81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cap="none" dirty="0" smtClean="0"/>
              <a:t>Torso: trunk, body without limbs and head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3094-9FDB-4EC5-BC36-F070E45BCA0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69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JO" dirty="0" smtClean="0"/>
              <a:t>إذا تم نقل الثعبان إلى قسم الطوارئ، فيجب توخي الحذر لأن الثعبان غالبًا ما يكون في حالة ذهول وليس ميتًا.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3094-9FDB-4EC5-BC36-F070E45BCA0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02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JO" dirty="0" smtClean="0"/>
              <a:t>(ثقوب الأنياب).: </a:t>
            </a:r>
            <a:r>
              <a:rPr lang="en-US" dirty="0" smtClean="0"/>
              <a:t>FANG PUNCTURES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A3094-9FDB-4EC5-BC36-F070E45BCA0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0EE06-E601-440B-B433-DE7606597EF9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5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65261-0FAB-4FAF-A5E1-A95652D445AF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0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6FB1D-F4BA-46E5-A808-E01BCF774C51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92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68FE-1D53-44F4-B0BF-80E0C205630E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5402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9282B-C408-4384-B9C4-4DF23B1669D3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33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461E-60E2-4DF9-9750-9C23976420DE}" type="datetime1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96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1CE4E-51AA-4D70-AA8F-C277CBA517E1}" type="datetime1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0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65EA7-0C0E-40FA-A4D7-0475E3DC6A36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661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B13B-AD33-494C-8B38-D71BCDD6C988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40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108CD-2C68-479B-A190-7FED53C3D37A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5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EEE2B-956A-43ED-94C2-C271180B10CA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27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8B147-D9D1-4A1D-B5F6-05BCAFC478C4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3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C2646-BD5E-4BD8-A2CF-BBF6AAE24E2A}" type="datetime1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7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AE607-9787-4FF6-9C47-D084D35F30EB}" type="datetime1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5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137B7-D5D7-4B9E-9E94-B279609E0655}" type="datetime1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43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FCA0-8C12-4215-A9B5-6925ED2208F5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61C-C6BB-41BF-86FC-FDDBC8938413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1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1B79DD2-438D-4566-9673-188AE4B68C23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6CA3AFF-876F-460D-89A8-E15250368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3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5218" y="1349829"/>
            <a:ext cx="8689976" cy="139772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Environmental </a:t>
            </a:r>
            <a:r>
              <a:rPr lang="en-US" b="1" dirty="0" smtClean="0"/>
              <a:t>Emergencies (2)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065418"/>
            <a:ext cx="8689976" cy="2192382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Nonfatal </a:t>
            </a:r>
            <a:r>
              <a:rPr lang="en-US" sz="4000" dirty="0" smtClean="0">
                <a:solidFill>
                  <a:srgbClr val="FF0000"/>
                </a:solidFill>
              </a:rPr>
              <a:t>drowning</a:t>
            </a:r>
            <a:endParaRPr lang="en-US" sz="4000" dirty="0">
              <a:solidFill>
                <a:srgbClr val="FF0000"/>
              </a:solidFill>
            </a:endParaRPr>
          </a:p>
          <a:p>
            <a:r>
              <a:rPr lang="en-US" sz="4000" dirty="0">
                <a:solidFill>
                  <a:srgbClr val="FF0000"/>
                </a:solidFill>
              </a:rPr>
              <a:t>Animal and human bites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91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166949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0001" y="973720"/>
            <a:ext cx="11748490" cy="579283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cap="none" dirty="0"/>
              <a:t>I</a:t>
            </a:r>
            <a:r>
              <a:rPr lang="en-US" sz="2800" cap="none" dirty="0" smtClean="0"/>
              <a:t>f there is a violent struggle associated with the nonfatal drowning episode, exercise-induced acidosis and tachypnea can result in aspiration.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H</a:t>
            </a:r>
            <a:r>
              <a:rPr lang="en-US" sz="2800" cap="none" dirty="0" smtClean="0"/>
              <a:t>ypoxia and acidosis cause eventual apnea and loss of consciousness.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W</a:t>
            </a:r>
            <a:r>
              <a:rPr lang="en-US" sz="2800" cap="none" dirty="0" smtClean="0"/>
              <a:t>hen the victim loses consciousness and makes a final effort to breathe, the terminal gasp occurs.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W</a:t>
            </a:r>
            <a:r>
              <a:rPr lang="en-US" sz="2800" cap="none" dirty="0" smtClean="0"/>
              <a:t>ater then moves passively into the airways prior to death.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A</a:t>
            </a:r>
            <a:r>
              <a:rPr lang="en-US" sz="2800" cap="none" dirty="0" smtClean="0"/>
              <a:t>fter resuscitation, hypoxia and acidosis are the major complications experienced by a person who has experienced nonfatal drowning; immediate intervention in the ED is essential. </a:t>
            </a:r>
          </a:p>
          <a:p>
            <a:pPr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939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"/>
            <a:ext cx="10364451" cy="1186874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8348" y="1308794"/>
            <a:ext cx="10974051" cy="4726246"/>
          </a:xfrm>
        </p:spPr>
        <p:txBody>
          <a:bodyPr>
            <a:noAutofit/>
          </a:bodyPr>
          <a:lstStyle/>
          <a:p>
            <a:r>
              <a:rPr lang="en-US" sz="2800" cap="none" dirty="0">
                <a:solidFill>
                  <a:srgbClr val="FF0000"/>
                </a:solidFill>
              </a:rPr>
              <a:t>R</a:t>
            </a:r>
            <a:r>
              <a:rPr lang="en-US" sz="2800" cap="none" dirty="0" smtClean="0">
                <a:solidFill>
                  <a:srgbClr val="FF0000"/>
                </a:solidFill>
              </a:rPr>
              <a:t>esultant pathophysiologic changes and pulmonary injury depend on the type of fluid (fresh or salt water) and the volume aspirated. </a:t>
            </a:r>
          </a:p>
          <a:p>
            <a:r>
              <a:rPr lang="en-US" sz="2800" b="1" u="sng" cap="none" dirty="0" smtClean="0"/>
              <a:t>Freshwater aspiration</a:t>
            </a:r>
            <a:r>
              <a:rPr lang="en-US" sz="2800" cap="none" dirty="0" smtClean="0"/>
              <a:t> results in a loss of surfactant and, therefore, an inability to expand the lungs.</a:t>
            </a:r>
          </a:p>
          <a:p>
            <a:r>
              <a:rPr lang="en-US" sz="2800" b="1" u="sng" cap="none" dirty="0"/>
              <a:t>S</a:t>
            </a:r>
            <a:r>
              <a:rPr lang="en-US" sz="2800" b="1" u="sng" cap="none" dirty="0" smtClean="0"/>
              <a:t>alt-water aspiration </a:t>
            </a:r>
            <a:r>
              <a:rPr lang="en-US" sz="2800" cap="none" dirty="0" smtClean="0"/>
              <a:t>leads to pulmonary edema from the osmotic effects of the salt within the lungs. </a:t>
            </a:r>
          </a:p>
          <a:p>
            <a:r>
              <a:rPr lang="en-US" sz="2800" cap="none" dirty="0"/>
              <a:t>I</a:t>
            </a:r>
            <a:r>
              <a:rPr lang="en-US" sz="2800" cap="none" dirty="0" smtClean="0"/>
              <a:t>f a person survives submersion, ARDS, resulting in hypoxia, hypercarbia, and respiratory or metabolic acidosis, can occur.</a:t>
            </a:r>
            <a:endParaRPr lang="en-US" sz="2800" cap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98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066" y="60960"/>
            <a:ext cx="10364451" cy="10798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Nonfatal Drowning/ </a:t>
            </a:r>
            <a:r>
              <a:rPr lang="en-US" dirty="0"/>
              <a:t>Management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26093" y="1219199"/>
            <a:ext cx="11173723" cy="5225143"/>
          </a:xfrm>
        </p:spPr>
        <p:txBody>
          <a:bodyPr>
            <a:normAutofit/>
          </a:bodyPr>
          <a:lstStyle/>
          <a:p>
            <a:r>
              <a:rPr lang="en-US" sz="2600" cap="none" dirty="0">
                <a:solidFill>
                  <a:srgbClr val="FF0000"/>
                </a:solidFill>
              </a:rPr>
              <a:t>T</a:t>
            </a:r>
            <a:r>
              <a:rPr lang="en-US" sz="2600" cap="none" dirty="0" smtClean="0">
                <a:solidFill>
                  <a:srgbClr val="FF0000"/>
                </a:solidFill>
              </a:rPr>
              <a:t>herapeutic goals include maintaining cerebral perfusion and adequate oxygenation. </a:t>
            </a:r>
          </a:p>
          <a:p>
            <a:r>
              <a:rPr lang="en-US" sz="2600" b="1" u="sng" cap="none" dirty="0" smtClean="0"/>
              <a:t>CPR</a:t>
            </a:r>
            <a:r>
              <a:rPr lang="en-US" sz="2600" cap="none" dirty="0" smtClean="0"/>
              <a:t> is the factor with the greatest influence on survival. </a:t>
            </a:r>
          </a:p>
          <a:p>
            <a:r>
              <a:rPr lang="en-US" sz="2600" cap="none" dirty="0"/>
              <a:t>T</a:t>
            </a:r>
            <a:r>
              <a:rPr lang="en-US" sz="2600" cap="none" dirty="0" smtClean="0"/>
              <a:t>he most important priority in resuscitation is to manage the hypoxia, acidosis, and hypothermia.</a:t>
            </a:r>
          </a:p>
          <a:p>
            <a:r>
              <a:rPr lang="en-US" sz="2600" cap="none" dirty="0" smtClean="0"/>
              <a:t> Prevention and management of hypoxia are accomplished by ensuring an adequate airway and respiration, thus improving ventilation and oxygenation. </a:t>
            </a:r>
          </a:p>
          <a:p>
            <a:r>
              <a:rPr lang="en-US" sz="2600" cap="none" dirty="0" smtClean="0"/>
              <a:t>ABGs are monitored to evaluate oxygen, carbon dioxide, bicarbonate levels, and </a:t>
            </a:r>
            <a:r>
              <a:rPr lang="en-US" sz="2600" cap="none" dirty="0" err="1" smtClean="0"/>
              <a:t>pH.</a:t>
            </a:r>
            <a:r>
              <a:rPr lang="en-US" sz="2600" cap="none" dirty="0" smtClean="0"/>
              <a:t> These parameters determine the type of </a:t>
            </a:r>
            <a:r>
              <a:rPr lang="en-US" sz="2600" cap="none" dirty="0" err="1" smtClean="0"/>
              <a:t>ventilatory</a:t>
            </a:r>
            <a:r>
              <a:rPr lang="en-US" sz="2600" cap="none" dirty="0" smtClean="0"/>
              <a:t> support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4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544" y="2079752"/>
            <a:ext cx="6148250" cy="409138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0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288869"/>
          </a:xfrm>
        </p:spPr>
        <p:txBody>
          <a:bodyPr/>
          <a:lstStyle/>
          <a:p>
            <a:r>
              <a:rPr lang="en-US" dirty="0"/>
              <a:t>Nonfatal </a:t>
            </a:r>
            <a:r>
              <a:rPr lang="en-US" dirty="0" smtClean="0"/>
              <a:t>Drowning</a:t>
            </a:r>
            <a:r>
              <a:rPr lang="en-US" dirty="0"/>
              <a:t> / </a:t>
            </a:r>
            <a:r>
              <a:rPr lang="en-US" dirty="0">
                <a:solidFill>
                  <a:srgbClr val="FF0000"/>
                </a:solidFill>
              </a:rPr>
              <a:t>Management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5762" y="1410789"/>
            <a:ext cx="11025678" cy="4911634"/>
          </a:xfrm>
        </p:spPr>
        <p:txBody>
          <a:bodyPr>
            <a:normAutofit fontScale="92500"/>
          </a:bodyPr>
          <a:lstStyle/>
          <a:p>
            <a:r>
              <a:rPr lang="en-US" sz="2800" cap="none" dirty="0"/>
              <a:t>T</a:t>
            </a:r>
            <a:r>
              <a:rPr lang="en-US" sz="2800" cap="none" dirty="0" smtClean="0"/>
              <a:t>he use of endotracheal intubation with PEEP improves oxygenation, prevents aspiration, and corrects intrapulmonary shunting and ventilation–perfusion abnormalities (caused by aspiration of water). </a:t>
            </a:r>
          </a:p>
          <a:p>
            <a:r>
              <a:rPr lang="en-US" sz="2800" cap="none" dirty="0"/>
              <a:t>I</a:t>
            </a:r>
            <a:r>
              <a:rPr lang="en-US" sz="2800" cap="none" dirty="0" smtClean="0"/>
              <a:t>f the patient is breathing spontaneously, supplemental oxygen may be given by mask. </a:t>
            </a:r>
          </a:p>
          <a:p>
            <a:r>
              <a:rPr lang="en-US" sz="2800" cap="none" dirty="0" smtClean="0"/>
              <a:t>An endotracheal tube is necessary if the patient does not breathe spontaneously. </a:t>
            </a:r>
          </a:p>
          <a:p>
            <a:r>
              <a:rPr lang="en-US" sz="2800" cap="none" dirty="0"/>
              <a:t>B</a:t>
            </a:r>
            <a:r>
              <a:rPr lang="en-US" sz="2800" cap="none" dirty="0" smtClean="0"/>
              <a:t>ecause of submersion, the patient is usually hypothermic. A rectal probe or other core measurement device is used to determine the degree of hypothermia.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7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Nonfatal Drowning / </a:t>
            </a:r>
            <a:r>
              <a:rPr lang="en-US" dirty="0">
                <a:solidFill>
                  <a:srgbClr val="FF0000"/>
                </a:solidFill>
              </a:rPr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86756" y="1348189"/>
            <a:ext cx="11304353" cy="5130988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cap="none" dirty="0"/>
              <a:t>P</a:t>
            </a:r>
            <a:r>
              <a:rPr lang="en-US" sz="2800" cap="none" dirty="0" smtClean="0"/>
              <a:t>rescribed rewarming procedures (e.g., extracorporeal warming, warmed peritoneal dialysis, inhalation of warm aerosolized oxygen, torso warming) are started during resuscitation.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choice of warming method is determined by the severity and duration of hypothermia and available resources.</a:t>
            </a:r>
          </a:p>
          <a:p>
            <a:pPr>
              <a:spcAft>
                <a:spcPts val="1200"/>
              </a:spcAft>
            </a:pPr>
            <a:r>
              <a:rPr lang="en-US" sz="2800" cap="none" dirty="0" smtClean="0"/>
              <a:t> Intravascular volume expansion and inotropic agents are used to treat hypotension and impaired tissue perfusion.</a:t>
            </a:r>
          </a:p>
          <a:p>
            <a:pPr>
              <a:spcAft>
                <a:spcPts val="1200"/>
              </a:spcAft>
            </a:pPr>
            <a:r>
              <a:rPr lang="en-US" sz="2800" cap="none" dirty="0" smtClean="0"/>
              <a:t> ECG monitoring is initiated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13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"/>
            <a:ext cx="10364451" cy="1036320"/>
          </a:xfrm>
        </p:spPr>
        <p:txBody>
          <a:bodyPr/>
          <a:lstStyle/>
          <a:p>
            <a:r>
              <a:rPr lang="en-US" dirty="0"/>
              <a:t>Nonfatal Drowning / </a:t>
            </a:r>
            <a:r>
              <a:rPr lang="en-US" dirty="0">
                <a:solidFill>
                  <a:srgbClr val="FF0000"/>
                </a:solidFill>
              </a:rPr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0632" y="1125915"/>
            <a:ext cx="11478522" cy="5222634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3200" cap="none" dirty="0"/>
              <a:t>A</a:t>
            </a:r>
            <a:r>
              <a:rPr lang="en-US" sz="3200" cap="none" dirty="0" smtClean="0"/>
              <a:t>n indwelling urinary catheter is inserted to measure urine output. </a:t>
            </a:r>
          </a:p>
          <a:p>
            <a:pPr>
              <a:spcAft>
                <a:spcPts val="1800"/>
              </a:spcAft>
            </a:pPr>
            <a:r>
              <a:rPr lang="en-US" sz="3200" cap="none" dirty="0" smtClean="0"/>
              <a:t>Nasogastric intubation is used to decompress the stomach and to prevent the patient from aspirating gastric contents. </a:t>
            </a:r>
          </a:p>
          <a:p>
            <a:pPr>
              <a:spcAft>
                <a:spcPts val="1800"/>
              </a:spcAft>
            </a:pPr>
            <a:r>
              <a:rPr lang="en-US" sz="3200" cap="none" dirty="0" smtClean="0"/>
              <a:t>Even if the patient appears healthy, close monitoring continues with serial vital signs, serial ABGs values, ECG monitoring, intracranial pressure assessments, serum electrolyte levels, intake and output, and serial chest x-rays.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7585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Nonfatal Drowning / </a:t>
            </a:r>
            <a:r>
              <a:rPr lang="en-US" dirty="0" smtClean="0">
                <a:solidFill>
                  <a:srgbClr val="FF0000"/>
                </a:solidFill>
              </a:rPr>
              <a:t>complications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22361"/>
            <a:ext cx="10363826" cy="4695559"/>
          </a:xfrm>
        </p:spPr>
        <p:txBody>
          <a:bodyPr>
            <a:normAutofit/>
          </a:bodyPr>
          <a:lstStyle/>
          <a:p>
            <a:r>
              <a:rPr lang="en-US" sz="2800" cap="none" dirty="0"/>
              <a:t>H</a:t>
            </a:r>
            <a:r>
              <a:rPr lang="en-US" sz="2800" cap="none" dirty="0" smtClean="0"/>
              <a:t>ypoxic or ischemic cerebral injury</a:t>
            </a:r>
          </a:p>
          <a:p>
            <a:r>
              <a:rPr lang="en-US" sz="2800" cap="none" dirty="0" smtClean="0"/>
              <a:t>ARDS</a:t>
            </a:r>
          </a:p>
          <a:p>
            <a:r>
              <a:rPr lang="en-US" sz="2800" cap="none" dirty="0"/>
              <a:t>L</a:t>
            </a:r>
            <a:r>
              <a:rPr lang="en-US" sz="2800" cap="none" dirty="0" smtClean="0"/>
              <a:t>ife-threatening cardiac arrest </a:t>
            </a:r>
          </a:p>
          <a:p>
            <a:pPr marL="0" indent="0">
              <a:buNone/>
            </a:pPr>
            <a:r>
              <a:rPr lang="en-US" sz="2800" b="1" cap="none" dirty="0"/>
              <a:t>T</a:t>
            </a:r>
            <a:r>
              <a:rPr lang="en-US" sz="2800" b="1" cap="none" dirty="0" smtClean="0"/>
              <a:t>he patient is also at heightened risk for:</a:t>
            </a:r>
          </a:p>
          <a:p>
            <a:r>
              <a:rPr lang="en-US" sz="2800" cap="none" dirty="0" smtClean="0"/>
              <a:t> Aspiration; </a:t>
            </a:r>
          </a:p>
          <a:p>
            <a:r>
              <a:rPr lang="en-US" sz="2800" cap="none" dirty="0"/>
              <a:t>V</a:t>
            </a:r>
            <a:r>
              <a:rPr lang="en-US" sz="2800" cap="none" dirty="0" smtClean="0"/>
              <a:t>omiting frequently occurs in patients requiring rescue breathing and in up to 86% of patients requiring CPR.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3424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animal and human bites.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38" y="2203268"/>
            <a:ext cx="4314232" cy="323207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831" y="2186237"/>
            <a:ext cx="5118711" cy="324911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23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 smtClean="0"/>
              <a:t>animal and human bites.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2517" y="1332412"/>
            <a:ext cx="10694752" cy="4911634"/>
          </a:xfrm>
        </p:spPr>
        <p:txBody>
          <a:bodyPr>
            <a:noAutofit/>
          </a:bodyPr>
          <a:lstStyle/>
          <a:p>
            <a:r>
              <a:rPr lang="en-US" sz="2800" cap="none" dirty="0" smtClean="0"/>
              <a:t>Bites are a common reason for visits to the ED. </a:t>
            </a:r>
          </a:p>
          <a:p>
            <a:r>
              <a:rPr lang="en-US" sz="2800" cap="none" dirty="0"/>
              <a:t>D</a:t>
            </a:r>
            <a:r>
              <a:rPr lang="en-US" sz="2800" cap="none" dirty="0" smtClean="0"/>
              <a:t>og bites constitute 80% to 90% of these bites and are responsible for the majority of deaths from bites by a nonvenomous animal. </a:t>
            </a:r>
          </a:p>
          <a:p>
            <a:r>
              <a:rPr lang="en-US" sz="2800" cap="none" dirty="0" smtClean="0"/>
              <a:t>Cat bites have a high risk of infection because of the presence of </a:t>
            </a:r>
            <a:r>
              <a:rPr lang="en-US" sz="2800" cap="none" dirty="0" err="1" smtClean="0"/>
              <a:t>pasteurella</a:t>
            </a:r>
            <a:r>
              <a:rPr lang="en-US" sz="2800" cap="none" dirty="0" smtClean="0"/>
              <a:t> in their saliva. </a:t>
            </a:r>
          </a:p>
          <a:p>
            <a:r>
              <a:rPr lang="en-US" sz="2800" cap="none" dirty="0"/>
              <a:t>A</a:t>
            </a:r>
            <a:r>
              <a:rPr lang="en-US" sz="2800" cap="none" dirty="0" smtClean="0"/>
              <a:t>ll animal bites must be reported to public health authorities, which must provide follow-up screening of the offending animal for rabies.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72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OUTLINE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Nonfatal </a:t>
            </a:r>
            <a:r>
              <a:rPr lang="en-US" sz="3200" dirty="0" smtClean="0"/>
              <a:t>drowning</a:t>
            </a:r>
          </a:p>
          <a:p>
            <a:r>
              <a:rPr lang="en-US" sz="3200" dirty="0" smtClean="0"/>
              <a:t>Animal and human bites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391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/>
          <a:lstStyle/>
          <a:p>
            <a:r>
              <a:rPr lang="en-US" dirty="0"/>
              <a:t>animal and human bites.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21887" y="1478817"/>
            <a:ext cx="10886341" cy="4800063"/>
          </a:xfrm>
        </p:spPr>
        <p:txBody>
          <a:bodyPr>
            <a:normAutofit/>
          </a:bodyPr>
          <a:lstStyle/>
          <a:p>
            <a:r>
              <a:rPr lang="en-US" sz="2800" cap="none" dirty="0"/>
              <a:t>I</a:t>
            </a:r>
            <a:r>
              <a:rPr lang="en-US" sz="2800" cap="none" dirty="0" smtClean="0"/>
              <a:t>f the animal cannot be located and rabies vaccination verified, rabies prophylaxis for the person who has been bitten must be instituted.</a:t>
            </a:r>
          </a:p>
          <a:p>
            <a:r>
              <a:rPr lang="en-US" sz="2800" cap="none" dirty="0" smtClean="0"/>
              <a:t>Human bites are frequently associated with rapes, sexual assaults, or other forms of battery. </a:t>
            </a:r>
          </a:p>
          <a:p>
            <a:r>
              <a:rPr lang="en-US" sz="2800" cap="none" dirty="0"/>
              <a:t>T</a:t>
            </a:r>
            <a:r>
              <a:rPr lang="en-US" sz="2800" cap="none" dirty="0" smtClean="0"/>
              <a:t>he human mouth contains more bacteria than that of most other animals, so a high risk of bite-related infection exists. </a:t>
            </a:r>
          </a:p>
          <a:p>
            <a:r>
              <a:rPr lang="en-US" sz="2800" cap="none" dirty="0" smtClean="0"/>
              <a:t>Depending on the circumstances surrounding the event, the victim may delay seeking treatment. </a:t>
            </a:r>
          </a:p>
          <a:p>
            <a:endParaRPr lang="en-US" cap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7984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animal and human bites.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04471" y="1322063"/>
            <a:ext cx="10999551" cy="5104863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ED nurse should inspect any bitten tissue for pus, erythema, or necrosis. </a:t>
            </a:r>
          </a:p>
          <a:p>
            <a:pPr>
              <a:spcAft>
                <a:spcPts val="1800"/>
              </a:spcAft>
            </a:pPr>
            <a:r>
              <a:rPr lang="en-US" sz="2800" cap="none" dirty="0"/>
              <a:t>A</a:t>
            </a:r>
            <a:r>
              <a:rPr lang="en-US" sz="2800" cap="none" dirty="0" smtClean="0"/>
              <a:t> health care provider should take photographs, which can be used as evidence in criminal and legal proceedings. </a:t>
            </a:r>
          </a:p>
          <a:p>
            <a:pPr>
              <a:spcAft>
                <a:spcPts val="1800"/>
              </a:spcAft>
            </a:pPr>
            <a:r>
              <a:rPr lang="en-US" sz="2800" cap="none" dirty="0"/>
              <a:t>G</a:t>
            </a:r>
            <a:r>
              <a:rPr lang="en-US" sz="2800" cap="none" dirty="0" smtClean="0"/>
              <a:t>uidelines for collecting forensic evidence for photographing with and without a measuring device should be followed. </a:t>
            </a:r>
          </a:p>
          <a:p>
            <a:pPr>
              <a:spcAft>
                <a:spcPts val="1800"/>
              </a:spcAft>
            </a:pPr>
            <a:r>
              <a:rPr lang="en-US" sz="2800" cap="none" dirty="0"/>
              <a:t>C</a:t>
            </a:r>
            <a:r>
              <a:rPr lang="en-US" sz="2800" cap="none" dirty="0" smtClean="0"/>
              <a:t>leansing with soap and water is then necessary, followed by the administration of antibiotics and tetanus toxoid as prescribed. 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235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"/>
            <a:ext cx="10364451" cy="1193074"/>
          </a:xfrm>
        </p:spPr>
        <p:txBody>
          <a:bodyPr/>
          <a:lstStyle/>
          <a:p>
            <a:r>
              <a:rPr lang="en-US" dirty="0"/>
              <a:t>Snakebites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3511" y="975361"/>
            <a:ext cx="10973426" cy="5495108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2800" cap="none" dirty="0"/>
              <a:t>A</a:t>
            </a:r>
            <a:r>
              <a:rPr lang="en-US" sz="2800" cap="none" dirty="0" smtClean="0"/>
              <a:t>cross the globe, between 4.5 and 5.4 million people get bitten by snakes each year, with 81,000 to 138,000 dying from complications </a:t>
            </a:r>
            <a:r>
              <a:rPr lang="en-US" cap="none" dirty="0" smtClean="0"/>
              <a:t>(WHO, 2019). </a:t>
            </a:r>
            <a:endParaRPr lang="en-US" sz="2800" cap="none" dirty="0" smtClean="0"/>
          </a:p>
          <a:p>
            <a:pPr>
              <a:spcAft>
                <a:spcPts val="1200"/>
              </a:spcAft>
            </a:pPr>
            <a:r>
              <a:rPr lang="en-US" sz="2800" cap="none" dirty="0"/>
              <a:t>C</a:t>
            </a:r>
            <a:r>
              <a:rPr lang="en-US" sz="2800" cap="none" dirty="0" smtClean="0"/>
              <a:t>hildren between 1 and 9 years of age are the most likely victims.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greatest number of bites occurs during the daylight hours and early evening of the summer months.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most common site is the upper extremity.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O</a:t>
            </a:r>
            <a:r>
              <a:rPr lang="en-US" sz="2800" cap="none" dirty="0" smtClean="0"/>
              <a:t>f PIT VIPER bites, 75% to 80% result in envenomation (injection of a poisonous material by sting, spine, bite, or other means); the rest result in what are called dry bites.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6456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259617"/>
            <a:ext cx="10364451" cy="1140823"/>
          </a:xfrm>
        </p:spPr>
        <p:txBody>
          <a:bodyPr/>
          <a:lstStyle/>
          <a:p>
            <a:r>
              <a:rPr lang="en-US" dirty="0"/>
              <a:t>Snakebites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6760" y="1400440"/>
            <a:ext cx="10860840" cy="493939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000" cap="none" dirty="0"/>
              <a:t>V</a:t>
            </a:r>
            <a:r>
              <a:rPr lang="en-US" sz="3000" cap="none" dirty="0" smtClean="0"/>
              <a:t>enomous snakebites are medical emergencies.</a:t>
            </a:r>
          </a:p>
          <a:p>
            <a:pPr>
              <a:spcAft>
                <a:spcPts val="1200"/>
              </a:spcAft>
            </a:pPr>
            <a:r>
              <a:rPr lang="en-US" sz="3000" cap="none" dirty="0" smtClean="0"/>
              <a:t> 19 different species of venomous snakes are found in various regions within the united states. </a:t>
            </a:r>
          </a:p>
          <a:p>
            <a:pPr>
              <a:spcAft>
                <a:spcPts val="1200"/>
              </a:spcAft>
            </a:pPr>
            <a:r>
              <a:rPr lang="en-US" sz="3000" cap="none" dirty="0"/>
              <a:t>N</a:t>
            </a:r>
            <a:r>
              <a:rPr lang="en-US" sz="3000" cap="none" dirty="0" smtClean="0"/>
              <a:t>urses should be familiar with the types of snakes common to the geographic region in which they practice.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107" y="0"/>
            <a:ext cx="10364451" cy="1596177"/>
          </a:xfrm>
        </p:spPr>
        <p:txBody>
          <a:bodyPr/>
          <a:lstStyle/>
          <a:p>
            <a:r>
              <a:rPr lang="en-US" dirty="0"/>
              <a:t>Clinical Manifestations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70264" y="1596177"/>
            <a:ext cx="10738294" cy="4686851"/>
          </a:xfrm>
        </p:spPr>
        <p:txBody>
          <a:bodyPr>
            <a:noAutofit/>
          </a:bodyPr>
          <a:lstStyle/>
          <a:p>
            <a:r>
              <a:rPr lang="en-US" sz="2800" cap="none" dirty="0"/>
              <a:t>S</a:t>
            </a:r>
            <a:r>
              <a:rPr lang="en-US" sz="2800" cap="none" dirty="0" smtClean="0"/>
              <a:t>nake venom consists primarily of proteins and has a broad range of physiologic effects.</a:t>
            </a:r>
          </a:p>
          <a:p>
            <a:r>
              <a:rPr lang="en-US" sz="2800" cap="none" dirty="0" smtClean="0"/>
              <a:t> It may affect multiple organ systems, especially the neurologic, cardiovascular, and respiratory systems. </a:t>
            </a:r>
          </a:p>
          <a:p>
            <a:r>
              <a:rPr lang="en-US" sz="2800" cap="none" dirty="0"/>
              <a:t>C</a:t>
            </a:r>
            <a:r>
              <a:rPr lang="en-US" sz="2800" cap="none" dirty="0" smtClean="0"/>
              <a:t>lassic clinical signs of envenomation are </a:t>
            </a:r>
            <a:r>
              <a:rPr lang="en-US" sz="2800" b="1" u="sng" cap="none" dirty="0" smtClean="0"/>
              <a:t>edema, ecchymosis, and hemorrhagic bullae, leading to necrosis at the site of envenomation</a:t>
            </a:r>
            <a:r>
              <a:rPr lang="en-US" sz="2800" cap="none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852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3774" y="182880"/>
            <a:ext cx="10364451" cy="1149531"/>
          </a:xfrm>
        </p:spPr>
        <p:txBody>
          <a:bodyPr/>
          <a:lstStyle/>
          <a:p>
            <a:r>
              <a:rPr lang="en-US" dirty="0"/>
              <a:t>Clinical Manifestations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31069"/>
            <a:ext cx="4738089" cy="4930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/>
              <a:t>Symptoms </a:t>
            </a:r>
            <a:r>
              <a:rPr lang="en-US" sz="2800" b="1" u="sng" dirty="0" smtClean="0"/>
              <a:t>include: </a:t>
            </a:r>
          </a:p>
          <a:p>
            <a:r>
              <a:rPr lang="en-US" sz="2800" cap="none" dirty="0"/>
              <a:t>L</a:t>
            </a:r>
            <a:r>
              <a:rPr lang="en-US" sz="2800" cap="none" dirty="0" smtClean="0"/>
              <a:t>ymph node tenderness,</a:t>
            </a:r>
          </a:p>
          <a:p>
            <a:r>
              <a:rPr lang="en-US" sz="2800" cap="none" dirty="0" smtClean="0"/>
              <a:t> Nausea &amp; vomiting </a:t>
            </a:r>
          </a:p>
          <a:p>
            <a:r>
              <a:rPr lang="en-US" sz="2800" cap="none" dirty="0"/>
              <a:t>N</a:t>
            </a:r>
            <a:r>
              <a:rPr lang="en-US" sz="2800" cap="none" dirty="0" smtClean="0"/>
              <a:t>umbness </a:t>
            </a:r>
          </a:p>
          <a:p>
            <a:r>
              <a:rPr lang="en-US" sz="2800" cap="none" dirty="0"/>
              <a:t>A</a:t>
            </a:r>
            <a:r>
              <a:rPr lang="en-US" sz="2800" cap="none" dirty="0" smtClean="0"/>
              <a:t> metallic taste in the mouth.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5651862" y="1531068"/>
            <a:ext cx="5468983" cy="4930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/>
              <a:t>Without decisive treatment, these clinical manifestations may progress to include:</a:t>
            </a:r>
          </a:p>
          <a:p>
            <a:r>
              <a:rPr lang="en-US" sz="2800" dirty="0"/>
              <a:t>F</a:t>
            </a:r>
            <a:r>
              <a:rPr lang="en-US" sz="2800" cap="none" dirty="0" smtClean="0"/>
              <a:t>asciculations, </a:t>
            </a:r>
          </a:p>
          <a:p>
            <a:r>
              <a:rPr lang="en-US" sz="2800" cap="none" dirty="0"/>
              <a:t>H</a:t>
            </a:r>
            <a:r>
              <a:rPr lang="en-US" sz="2800" cap="none" dirty="0" smtClean="0"/>
              <a:t>ypotension,</a:t>
            </a:r>
          </a:p>
          <a:p>
            <a:r>
              <a:rPr lang="en-US" sz="2800" cap="none" dirty="0" err="1" smtClean="0"/>
              <a:t>Paresthesias</a:t>
            </a:r>
            <a:r>
              <a:rPr lang="en-US" sz="2800" cap="none" dirty="0" smtClean="0"/>
              <a:t>, </a:t>
            </a:r>
          </a:p>
          <a:p>
            <a:r>
              <a:rPr lang="en-US" sz="2800" cap="none" dirty="0"/>
              <a:t>S</a:t>
            </a:r>
            <a:r>
              <a:rPr lang="en-US" sz="2800" cap="none" dirty="0" smtClean="0"/>
              <a:t>eizures, </a:t>
            </a:r>
          </a:p>
          <a:p>
            <a:r>
              <a:rPr lang="en-US" sz="2800" cap="none" dirty="0" smtClean="0"/>
              <a:t>Coma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388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1"/>
            <a:ext cx="10364451" cy="1123406"/>
          </a:xfrm>
        </p:spPr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74437" y="1313354"/>
            <a:ext cx="10363826" cy="493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u="sng" dirty="0" smtClean="0"/>
              <a:t>Initial </a:t>
            </a:r>
            <a:r>
              <a:rPr lang="en-US" sz="2800" b="1" u="sng" dirty="0"/>
              <a:t>first aid at the site of the snakebite </a:t>
            </a:r>
            <a:r>
              <a:rPr lang="en-US" sz="2800" b="1" u="sng" dirty="0" smtClean="0"/>
              <a:t>includes:</a:t>
            </a:r>
          </a:p>
          <a:p>
            <a:r>
              <a:rPr lang="en-US" sz="2800" cap="none" dirty="0"/>
              <a:t>H</a:t>
            </a:r>
            <a:r>
              <a:rPr lang="en-US" sz="2800" cap="none" dirty="0" smtClean="0"/>
              <a:t>aving the person lie down, </a:t>
            </a:r>
          </a:p>
          <a:p>
            <a:r>
              <a:rPr lang="en-US" sz="2800" cap="none" dirty="0"/>
              <a:t>R</a:t>
            </a:r>
            <a:r>
              <a:rPr lang="en-US" sz="2800" cap="none" dirty="0" smtClean="0"/>
              <a:t>emoving constrictive items such as rings, </a:t>
            </a:r>
          </a:p>
          <a:p>
            <a:r>
              <a:rPr lang="en-US" sz="2800" cap="none" dirty="0"/>
              <a:t>P</a:t>
            </a:r>
            <a:r>
              <a:rPr lang="en-US" sz="2800" cap="none" dirty="0" smtClean="0"/>
              <a:t>roviding warmth, </a:t>
            </a:r>
          </a:p>
          <a:p>
            <a:r>
              <a:rPr lang="en-US" sz="2800" cap="none" dirty="0"/>
              <a:t>C</a:t>
            </a:r>
            <a:r>
              <a:rPr lang="en-US" sz="2800" cap="none" dirty="0" smtClean="0"/>
              <a:t>leansing the wound, </a:t>
            </a:r>
          </a:p>
          <a:p>
            <a:r>
              <a:rPr lang="en-US" sz="2800" cap="none" dirty="0"/>
              <a:t>C</a:t>
            </a:r>
            <a:r>
              <a:rPr lang="en-US" sz="2800" cap="none" dirty="0" smtClean="0"/>
              <a:t>overing the wound with a light sterile dressing, </a:t>
            </a:r>
          </a:p>
          <a:p>
            <a:r>
              <a:rPr lang="en-US" sz="2800" cap="none" dirty="0" smtClean="0"/>
              <a:t>Immobilizing the injured body part below the level of the heart. </a:t>
            </a:r>
          </a:p>
          <a:p>
            <a:r>
              <a:rPr lang="en-US" sz="2800" cap="none" dirty="0" smtClean="0"/>
              <a:t>CABs </a:t>
            </a:r>
            <a:r>
              <a:rPr lang="en-US" sz="2800" cap="none" dirty="0"/>
              <a:t>are the priorities of care. </a:t>
            </a:r>
          </a:p>
          <a:p>
            <a:endParaRPr lang="en-US" sz="2800" cap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485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"/>
            <a:ext cx="10364451" cy="1158240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5762" y="1254035"/>
            <a:ext cx="10694752" cy="5059679"/>
          </a:xfrm>
        </p:spPr>
        <p:txBody>
          <a:bodyPr>
            <a:normAutofit lnSpcReduction="10000"/>
          </a:bodyPr>
          <a:lstStyle/>
          <a:p>
            <a:r>
              <a:rPr lang="en-US" sz="2800" cap="none" dirty="0"/>
              <a:t>I</a:t>
            </a:r>
            <a:r>
              <a:rPr lang="en-US" sz="2800" cap="none" dirty="0" smtClean="0"/>
              <a:t>ce, incision and suction, or a tourniquet is not applied. </a:t>
            </a:r>
          </a:p>
          <a:p>
            <a:r>
              <a:rPr lang="en-US" sz="2800" cap="none" dirty="0"/>
              <a:t>T</a:t>
            </a:r>
            <a:r>
              <a:rPr lang="en-US" sz="2800" cap="none" dirty="0" smtClean="0"/>
              <a:t>etanus and analgesia should be given as necessary. </a:t>
            </a:r>
          </a:p>
          <a:p>
            <a:r>
              <a:rPr lang="en-US" sz="2800" cap="none" dirty="0"/>
              <a:t>I</a:t>
            </a:r>
            <a:r>
              <a:rPr lang="en-US" sz="2800" cap="none" dirty="0" smtClean="0"/>
              <a:t>nitial evaluation in the ED is performed quickly and includes information about the following: whether the snake was venomous or nonvenomous; discourage bringing the snake for identification—even a dead snake’s venom is poisonous. </a:t>
            </a:r>
          </a:p>
          <a:p>
            <a:r>
              <a:rPr lang="en-US" sz="2800" cap="none" dirty="0"/>
              <a:t>D</a:t>
            </a:r>
            <a:r>
              <a:rPr lang="en-US" sz="2800" cap="none" dirty="0" smtClean="0"/>
              <a:t>o not handle any snake brought to the ED.</a:t>
            </a:r>
          </a:p>
          <a:p>
            <a:r>
              <a:rPr lang="en-US" sz="2800" cap="none" dirty="0" smtClean="0"/>
              <a:t> If the snake is transported to the ED, caution should be taken because the snake is frequently in a stunned, not dead, state.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997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0596" y="1278521"/>
            <a:ext cx="10990843" cy="4956816"/>
          </a:xfrm>
        </p:spPr>
        <p:txBody>
          <a:bodyPr>
            <a:noAutofit/>
          </a:bodyPr>
          <a:lstStyle/>
          <a:p>
            <a:r>
              <a:rPr lang="en-US" sz="2800" cap="none" dirty="0"/>
              <a:t>T</a:t>
            </a:r>
            <a:r>
              <a:rPr lang="en-US" sz="2800" cap="none" dirty="0" smtClean="0"/>
              <a:t>he bite reflex can remain intact for up to 90 minutes after the death of the snake. </a:t>
            </a:r>
          </a:p>
          <a:p>
            <a:r>
              <a:rPr lang="en-US" sz="2800" cap="none" dirty="0"/>
              <a:t>W</a:t>
            </a:r>
            <a:r>
              <a:rPr lang="en-US" sz="2800" cap="none" dirty="0" smtClean="0"/>
              <a:t>here and when the bite occurred and the circumstances of the bite, sequence of events, signs, and symptoms (fang punctures, pain, edema, and erythema of the bite and nearby tissues). </a:t>
            </a:r>
          </a:p>
          <a:p>
            <a:r>
              <a:rPr lang="en-US" sz="2800" cap="none" dirty="0"/>
              <a:t>S</a:t>
            </a:r>
            <a:r>
              <a:rPr lang="en-US" sz="2800" cap="none" dirty="0" smtClean="0"/>
              <a:t>everity of poisonous effects. </a:t>
            </a:r>
          </a:p>
          <a:p>
            <a:r>
              <a:rPr lang="en-US" sz="2800" cap="none" dirty="0"/>
              <a:t>C</a:t>
            </a:r>
            <a:r>
              <a:rPr lang="en-US" sz="2800" cap="none" dirty="0" smtClean="0"/>
              <a:t>all the local poison control to gain access to information about an exotic snakebite presentation and management, as necessary. </a:t>
            </a:r>
          </a:p>
          <a:p>
            <a:endParaRPr lang="en-US" sz="2400" cap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40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96178"/>
            <a:ext cx="10363826" cy="4195022"/>
          </a:xfrm>
        </p:spPr>
        <p:txBody>
          <a:bodyPr>
            <a:normAutofit/>
          </a:bodyPr>
          <a:lstStyle/>
          <a:p>
            <a:r>
              <a:rPr lang="en-US" sz="3000" cap="none" dirty="0"/>
              <a:t>V</a:t>
            </a:r>
            <a:r>
              <a:rPr lang="en-US" sz="3000" cap="none" dirty="0" smtClean="0"/>
              <a:t>ital signs. </a:t>
            </a:r>
          </a:p>
          <a:p>
            <a:r>
              <a:rPr lang="en-US" sz="3000" cap="none" dirty="0"/>
              <a:t>C</a:t>
            </a:r>
            <a:r>
              <a:rPr lang="en-US" sz="3000" cap="none" dirty="0" smtClean="0"/>
              <a:t>ircumference of the bitten extremity or area at several points.</a:t>
            </a:r>
          </a:p>
          <a:p>
            <a:r>
              <a:rPr lang="en-US" sz="3000" cap="none" dirty="0" smtClean="0"/>
              <a:t> The circumference of the extremity that was bitten is compared with the circumference of the opposite extremity. </a:t>
            </a:r>
          </a:p>
          <a:p>
            <a:r>
              <a:rPr lang="en-US" sz="3000" cap="none" dirty="0"/>
              <a:t>L</a:t>
            </a:r>
            <a:r>
              <a:rPr lang="en-US" sz="3000" cap="none" dirty="0" smtClean="0"/>
              <a:t>aboratory data (CBC, urinalysis, and coagulation studies).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9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 smtClean="0"/>
              <a:t>INTENDED 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5763" y="1439423"/>
            <a:ext cx="10668626" cy="480897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cap="none" dirty="0" smtClean="0"/>
              <a:t>Define nonfatal drowning.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cap="none" dirty="0" smtClean="0"/>
              <a:t>Recognize causes of nonfatal drowning.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cap="none" dirty="0"/>
              <a:t>R</a:t>
            </a:r>
            <a:r>
              <a:rPr lang="en-US" sz="3000" cap="none" dirty="0" smtClean="0"/>
              <a:t>ecognize signs and symptoms of nonfatal drowning.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cap="none" dirty="0"/>
              <a:t>E</a:t>
            </a:r>
            <a:r>
              <a:rPr lang="en-US" sz="3000" cap="none" dirty="0" smtClean="0"/>
              <a:t>xplain the emergency management of patients with nonfatal drowning.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cap="none" dirty="0"/>
              <a:t>R</a:t>
            </a:r>
            <a:r>
              <a:rPr lang="en-US" sz="3000" cap="none" dirty="0" smtClean="0"/>
              <a:t>ecognize signs and symptoms of animal and human bites.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cap="none" dirty="0"/>
              <a:t>E</a:t>
            </a:r>
            <a:r>
              <a:rPr lang="en-US" sz="3000" cap="none" dirty="0" smtClean="0"/>
              <a:t>xplain the emergency management of patients suffered from animal and human bites.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z="1400" smtClean="0"/>
              <a:t>3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215959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7683" y="1287229"/>
            <a:ext cx="11069220" cy="515711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cap="none" dirty="0"/>
              <a:t>T</a:t>
            </a:r>
            <a:r>
              <a:rPr lang="en-US" sz="3200" cap="none" dirty="0" smtClean="0"/>
              <a:t>he course and prognosis of snakebite injuries depend on the kind and amount of venom injected; where on the body the bite occurred; and the general health, age, and size of the patient. </a:t>
            </a:r>
          </a:p>
          <a:p>
            <a:pPr>
              <a:spcAft>
                <a:spcPts val="1200"/>
              </a:spcAft>
            </a:pPr>
            <a:r>
              <a:rPr lang="en-US" sz="3200" cap="none" dirty="0"/>
              <a:t>T</a:t>
            </a:r>
            <a:r>
              <a:rPr lang="en-US" sz="3200" cap="none" dirty="0" smtClean="0"/>
              <a:t>here is no one specific protocol for treatment of snakebites. </a:t>
            </a:r>
          </a:p>
          <a:p>
            <a:pPr>
              <a:spcAft>
                <a:spcPts val="1200"/>
              </a:spcAft>
            </a:pPr>
            <a:r>
              <a:rPr lang="en-US" sz="3200" cap="none" dirty="0"/>
              <a:t>I</a:t>
            </a:r>
            <a:r>
              <a:rPr lang="en-US" sz="3200" cap="none" dirty="0" smtClean="0"/>
              <a:t>n general, ice, tourniquets, heparin, and corticosteroids are not used during the acute stage.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0097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917"/>
            <a:ext cx="10364451" cy="1596177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2844" y="1605094"/>
            <a:ext cx="11068595" cy="4647660"/>
          </a:xfrm>
        </p:spPr>
        <p:txBody>
          <a:bodyPr>
            <a:normAutofit/>
          </a:bodyPr>
          <a:lstStyle/>
          <a:p>
            <a:r>
              <a:rPr lang="en-US" sz="2800" b="1" u="sng" cap="none" dirty="0"/>
              <a:t>C</a:t>
            </a:r>
            <a:r>
              <a:rPr lang="en-US" sz="2800" b="1" u="sng" cap="none" dirty="0" smtClean="0"/>
              <a:t>orticosteroids are contraindicated in the first 6 to 8 hours after the bite </a:t>
            </a:r>
            <a:r>
              <a:rPr lang="en-US" sz="2800" u="sng" cap="none" dirty="0" smtClean="0"/>
              <a:t>because they may depress antibody production and hinder the action of antivenin (antitoxin manufactured from the snake venom and used to treat snakebites).</a:t>
            </a:r>
          </a:p>
          <a:p>
            <a:r>
              <a:rPr lang="en-US" sz="2800" cap="none" dirty="0" smtClean="0"/>
              <a:t> Parenteral fluids may be used to treat hypotension. </a:t>
            </a:r>
          </a:p>
          <a:p>
            <a:r>
              <a:rPr lang="en-US" sz="2800" cap="none" dirty="0" smtClean="0"/>
              <a:t>if vasopressors are used to treat hypotension, their use should be short term.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056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065" y="409303"/>
            <a:ext cx="10364451" cy="1123406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39633" y="1532709"/>
            <a:ext cx="11042470" cy="4591058"/>
          </a:xfrm>
        </p:spPr>
        <p:txBody>
          <a:bodyPr>
            <a:noAutofit/>
          </a:bodyPr>
          <a:lstStyle/>
          <a:p>
            <a:r>
              <a:rPr lang="en-US" sz="2800" cap="none" dirty="0"/>
              <a:t>T</a:t>
            </a:r>
            <a:r>
              <a:rPr lang="en-US" sz="2800" cap="none" dirty="0" smtClean="0"/>
              <a:t>he patient is never left unattended.</a:t>
            </a:r>
          </a:p>
          <a:p>
            <a:r>
              <a:rPr lang="en-US" sz="2800" cap="none" dirty="0"/>
              <a:t>A</a:t>
            </a:r>
            <a:r>
              <a:rPr lang="en-US" sz="2800" cap="none" dirty="0" smtClean="0"/>
              <a:t>dministration of antivenin although envenomation does not always occur, it should always be suspected with snakebites. </a:t>
            </a:r>
          </a:p>
          <a:p>
            <a:r>
              <a:rPr lang="en-US" sz="2800" cap="none" dirty="0"/>
              <a:t>A</a:t>
            </a:r>
            <a:r>
              <a:rPr lang="en-US" sz="2800" cap="none" dirty="0" smtClean="0"/>
              <a:t>n assessment of progressive signs and symptoms is essential before considering administration of antivenin, which is most effective if given </a:t>
            </a:r>
            <a:r>
              <a:rPr lang="en-US" sz="2800" b="1" u="sng" cap="none" dirty="0" smtClean="0"/>
              <a:t>within 4 hours and no greater than 12 hours after the snakebite.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881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04471" y="1470109"/>
            <a:ext cx="10773753" cy="486102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US" sz="3200" cap="none" dirty="0"/>
              <a:t>T</a:t>
            </a:r>
            <a:r>
              <a:rPr lang="en-US" sz="3200" cap="none" dirty="0" smtClean="0"/>
              <a:t>he decision to administer antivenin depends on worsening tissue injury and evidence of systemic and </a:t>
            </a:r>
            <a:r>
              <a:rPr lang="en-US" sz="3200" cap="none" dirty="0" err="1" smtClean="0"/>
              <a:t>coagulopathic</a:t>
            </a:r>
            <a:r>
              <a:rPr lang="en-US" sz="3200" cap="none" dirty="0" smtClean="0"/>
              <a:t> symptoms. </a:t>
            </a:r>
          </a:p>
          <a:p>
            <a:pPr>
              <a:spcAft>
                <a:spcPts val="1200"/>
              </a:spcAft>
            </a:pPr>
            <a:r>
              <a:rPr lang="en-US" sz="3200" cap="none" dirty="0" smtClean="0"/>
              <a:t>Coagulation abnormalities are not restricted to severe envenomation. </a:t>
            </a:r>
          </a:p>
          <a:p>
            <a:pPr>
              <a:spcAft>
                <a:spcPts val="1200"/>
              </a:spcAft>
            </a:pPr>
            <a:r>
              <a:rPr lang="en-US" sz="3200" cap="none" dirty="0"/>
              <a:t>T</a:t>
            </a:r>
            <a:r>
              <a:rPr lang="en-US" sz="3200" cap="none" dirty="0" smtClean="0"/>
              <a:t>he dose depends on the type of snake and the estimated severity of the bite.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9727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1"/>
            <a:ext cx="10364451" cy="1254034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95763" y="1254034"/>
            <a:ext cx="10363826" cy="517289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cap="none" dirty="0"/>
              <a:t>P</a:t>
            </a:r>
            <a:r>
              <a:rPr lang="en-US" sz="3200" cap="none" dirty="0" smtClean="0"/>
              <a:t>remedication </a:t>
            </a:r>
            <a:r>
              <a:rPr lang="en-US" sz="3200" cap="none" dirty="0"/>
              <a:t>with </a:t>
            </a:r>
            <a:r>
              <a:rPr lang="en-US" sz="3200" cap="none" dirty="0" smtClean="0"/>
              <a:t>antihistamines may be indicated, because these may decrease the allergic response to antivenin. </a:t>
            </a:r>
          </a:p>
          <a:p>
            <a:pPr>
              <a:spcAft>
                <a:spcPts val="1200"/>
              </a:spcAft>
            </a:pPr>
            <a:r>
              <a:rPr lang="en-US" sz="3200" cap="none" dirty="0"/>
              <a:t>A</a:t>
            </a:r>
            <a:r>
              <a:rPr lang="en-US" sz="3200" cap="none" dirty="0" smtClean="0"/>
              <a:t>ntivenin is given as an IV infusion whenever possible, although intramuscular administration can be used. </a:t>
            </a:r>
          </a:p>
          <a:p>
            <a:pPr>
              <a:spcAft>
                <a:spcPts val="1200"/>
              </a:spcAft>
            </a:pPr>
            <a:r>
              <a:rPr lang="en-US" sz="3200" cap="none" dirty="0"/>
              <a:t>D</a:t>
            </a:r>
            <a:r>
              <a:rPr lang="en-US" sz="3200" cap="none" dirty="0" smtClean="0"/>
              <a:t>epending on the severity of the snakebite, the antivenin is diluted in 500 to 1000 ml of normal saline solution.</a:t>
            </a:r>
          </a:p>
          <a:p>
            <a:endParaRPr lang="en-US" sz="2400" dirty="0"/>
          </a:p>
          <a:p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283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027611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1590" y="1306285"/>
            <a:ext cx="11069221" cy="492034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infusion is started slowly, and the rate is increased after 10 minutes if there is no reaction.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total dose should be infused during the first 4 to 6 hours after the bite.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initial dose is repeated until symptoms decrease, after which time the circumference of the affected part should be measured every 30 to 60 </a:t>
            </a:r>
            <a:r>
              <a:rPr lang="en-US" sz="2800" cap="none" dirty="0" err="1" smtClean="0"/>
              <a:t>mins</a:t>
            </a:r>
            <a:r>
              <a:rPr lang="en-US" sz="2800" cap="none" dirty="0" smtClean="0"/>
              <a:t> for the next 48 </a:t>
            </a:r>
            <a:r>
              <a:rPr lang="en-US" sz="2800" cap="none" dirty="0" err="1" smtClean="0"/>
              <a:t>hrs</a:t>
            </a:r>
            <a:r>
              <a:rPr lang="en-US" sz="2800" cap="none" dirty="0" smtClean="0"/>
              <a:t> to detect symptoms of compartment syndrome (swelling, loss of pulse, increased pain, and </a:t>
            </a:r>
            <a:r>
              <a:rPr lang="en-US" sz="2800" cap="none" dirty="0" err="1" smtClean="0"/>
              <a:t>paresthesias</a:t>
            </a:r>
            <a:r>
              <a:rPr lang="en-US" sz="2800" cap="none" dirty="0" smtClean="0"/>
              <a:t>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655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729" y="139338"/>
            <a:ext cx="10364451" cy="1045028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65757" y="1184365"/>
            <a:ext cx="11591112" cy="5538652"/>
          </a:xfrm>
        </p:spPr>
        <p:txBody>
          <a:bodyPr>
            <a:normAutofit fontScale="92500"/>
          </a:bodyPr>
          <a:lstStyle/>
          <a:p>
            <a:r>
              <a:rPr lang="en-US" sz="2800" cap="none" dirty="0"/>
              <a:t>T</a:t>
            </a:r>
            <a:r>
              <a:rPr lang="en-US" sz="2800" cap="none" dirty="0" smtClean="0"/>
              <a:t>here is no limit to the number of antivenin vials that can be given. </a:t>
            </a:r>
          </a:p>
          <a:p>
            <a:r>
              <a:rPr lang="en-US" sz="2800" cap="none" dirty="0" smtClean="0"/>
              <a:t>The decision to continue to administer vials is based upon patient symptoms. </a:t>
            </a:r>
          </a:p>
          <a:p>
            <a:r>
              <a:rPr lang="en-US" sz="2800" cap="none" dirty="0"/>
              <a:t>T</a:t>
            </a:r>
            <a:r>
              <a:rPr lang="en-US" sz="2800" cap="none" dirty="0" smtClean="0"/>
              <a:t>he most common cause of allergic reaction to the antivenin is too-rapid infusion. </a:t>
            </a:r>
          </a:p>
          <a:p>
            <a:r>
              <a:rPr lang="en-US" sz="2800" cap="none" dirty="0"/>
              <a:t>R</a:t>
            </a:r>
            <a:r>
              <a:rPr lang="en-US" sz="2800" cap="none" dirty="0" smtClean="0"/>
              <a:t>eactions may consist of a feeling of fullness in the face, </a:t>
            </a:r>
            <a:r>
              <a:rPr lang="en-US" sz="2800" cap="none" dirty="0" err="1" smtClean="0"/>
              <a:t>urticaria</a:t>
            </a:r>
            <a:r>
              <a:rPr lang="en-US" sz="2800" cap="none" dirty="0" smtClean="0"/>
              <a:t>, pruritus, malaise, and apprehension. </a:t>
            </a:r>
          </a:p>
          <a:p>
            <a:r>
              <a:rPr lang="en-US" sz="2800" cap="none" dirty="0" smtClean="0"/>
              <a:t>These symptoms may be followed by tachycardia, SOB, hypotension, and shock.</a:t>
            </a:r>
          </a:p>
          <a:p>
            <a:r>
              <a:rPr lang="en-US" sz="2800" cap="none" dirty="0"/>
              <a:t>In this situation, the infusion should be stopped immediately and IV diphenhydramine given. vasopressors are used for patients in shock, and resuscitation equipment must be on standby while antivenin is infusing. </a:t>
            </a:r>
          </a:p>
          <a:p>
            <a:endParaRPr lang="en-US" sz="2800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301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018903"/>
          </a:xfrm>
        </p:spPr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2551" y="1082372"/>
            <a:ext cx="11025677" cy="5222634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3000" cap="none" dirty="0"/>
              <a:t>I</a:t>
            </a:r>
            <a:r>
              <a:rPr lang="en-US" sz="3000" cap="none" dirty="0" smtClean="0"/>
              <a:t>t is important to note that serum sickness (hypersensitivity) can occur within the first few weeks after discharge. </a:t>
            </a:r>
          </a:p>
          <a:p>
            <a:pPr>
              <a:spcAft>
                <a:spcPts val="1800"/>
              </a:spcAft>
            </a:pPr>
            <a:r>
              <a:rPr lang="en-US" sz="3000" cap="none" dirty="0"/>
              <a:t>T</a:t>
            </a:r>
            <a:r>
              <a:rPr lang="en-US" sz="3000" cap="none" dirty="0" smtClean="0"/>
              <a:t>he patient and the patient’s family members should be educated about the </a:t>
            </a:r>
            <a:r>
              <a:rPr lang="en-US" sz="3000" b="1" u="sng" cap="none" dirty="0" smtClean="0"/>
              <a:t>clinical manifestations of serum sickness </a:t>
            </a:r>
            <a:r>
              <a:rPr lang="en-US" sz="3000" cap="none" dirty="0" smtClean="0"/>
              <a:t>(i.e., fever; rash starting on the chest and spreading to the back; arthralgia; GI  disturbances [e.g., nausea, vomiting, diarrhea, abdominal pain], and headache) and return to the ED if they occur.</a:t>
            </a:r>
          </a:p>
          <a:p>
            <a:endParaRPr lang="en-US" sz="2800" cap="non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93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827314" y="1600608"/>
            <a:ext cx="10363200" cy="34242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Thank you </a:t>
            </a:r>
          </a:p>
          <a:p>
            <a:pPr marL="0" indent="0" algn="ctr">
              <a:buNone/>
            </a:pPr>
            <a:r>
              <a:rPr lang="en-US" sz="6000" dirty="0" smtClean="0"/>
              <a:t>Any question</a:t>
            </a:r>
            <a:endParaRPr lang="en-US" sz="6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7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0"/>
            <a:ext cx="10364451" cy="1596177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2886" y="1470110"/>
            <a:ext cx="11017594" cy="4634599"/>
          </a:xfrm>
        </p:spPr>
        <p:txBody>
          <a:bodyPr>
            <a:noAutofit/>
          </a:bodyPr>
          <a:lstStyle/>
          <a:p>
            <a:r>
              <a:rPr lang="en-US" sz="2800" cap="none" dirty="0"/>
              <a:t>N</a:t>
            </a:r>
            <a:r>
              <a:rPr lang="en-US" sz="2800" cap="none" dirty="0" smtClean="0"/>
              <a:t>onfatal drowning is defined as survival for at least 24 hours after submersion that caused a respiratory arrest. </a:t>
            </a:r>
          </a:p>
          <a:p>
            <a:r>
              <a:rPr lang="en-US" sz="2800" cap="none" dirty="0"/>
              <a:t>T</a:t>
            </a:r>
            <a:r>
              <a:rPr lang="en-US" sz="2800" cap="none" dirty="0" smtClean="0"/>
              <a:t>he most common consequence is hypoxemia.</a:t>
            </a:r>
          </a:p>
          <a:p>
            <a:r>
              <a:rPr lang="en-US" sz="2800" cap="none" dirty="0"/>
              <a:t>C</a:t>
            </a:r>
            <a:r>
              <a:rPr lang="en-US" sz="2800" cap="none" dirty="0" smtClean="0"/>
              <a:t>hildren under 5 years of age and those over the age of 85 have the highest risk of drowning.</a:t>
            </a:r>
          </a:p>
          <a:p>
            <a:r>
              <a:rPr lang="en-US" sz="2800" cap="none" dirty="0"/>
              <a:t>A</a:t>
            </a:r>
            <a:r>
              <a:rPr lang="en-US" sz="2800" cap="none" dirty="0" smtClean="0"/>
              <a:t>n estimated 320,000 drownings occur throughout the world annually, accounting for 7% of global mortality from unintentional injury </a:t>
            </a:r>
            <a:r>
              <a:rPr lang="en-US" cap="none" dirty="0" smtClean="0"/>
              <a:t>(WHO, 2020). 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87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Nonfatal Drowning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647" y="2214694"/>
            <a:ext cx="5445580" cy="3721886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03" y="2151017"/>
            <a:ext cx="5133448" cy="378556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76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1596177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04943"/>
            <a:ext cx="10363826" cy="4791354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800" cap="none" dirty="0"/>
              <a:t>D</a:t>
            </a:r>
            <a:r>
              <a:rPr lang="en-US" sz="2800" cap="none" dirty="0" smtClean="0"/>
              <a:t>rowning and nonfatal drowning can be prevented by avoiding rip currents offshore; approximately 85% of shore drownings involve a rip current.</a:t>
            </a:r>
          </a:p>
          <a:p>
            <a:pPr>
              <a:spcAft>
                <a:spcPts val="1800"/>
              </a:spcAft>
            </a:pPr>
            <a:r>
              <a:rPr lang="en-US" sz="2800" cap="none" dirty="0"/>
              <a:t>P</a:t>
            </a:r>
            <a:r>
              <a:rPr lang="en-US" sz="2800" cap="none" dirty="0" smtClean="0"/>
              <a:t>ool drownings can be prevented by surrounding the pool with fencing, a self-latching/closing gate, and providing swimming lessons.</a:t>
            </a:r>
          </a:p>
          <a:p>
            <a:pPr>
              <a:spcAft>
                <a:spcPts val="1800"/>
              </a:spcAft>
            </a:pPr>
            <a:r>
              <a:rPr lang="en-US" sz="2800" cap="none" dirty="0"/>
              <a:t> Supervision near water is still the best prevention measure. </a:t>
            </a:r>
            <a:endParaRPr lang="en-US" sz="2800" cap="none" dirty="0" smtClean="0"/>
          </a:p>
          <a:p>
            <a:pPr>
              <a:spcAft>
                <a:spcPts val="18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9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397" y="0"/>
            <a:ext cx="10364451" cy="1596177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5397" y="1809744"/>
            <a:ext cx="10711544" cy="4390759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2800" cap="none" dirty="0" smtClean="0"/>
              <a:t>When boating, a personal flotation device (PFD), even for swimmers, prevents drowning events. </a:t>
            </a:r>
          </a:p>
          <a:p>
            <a:pPr>
              <a:spcAft>
                <a:spcPts val="1800"/>
              </a:spcAft>
            </a:pPr>
            <a:r>
              <a:rPr lang="en-US" sz="2800" cap="none" dirty="0"/>
              <a:t>A</a:t>
            </a:r>
            <a:r>
              <a:rPr lang="en-US" sz="2800" cap="none" dirty="0" smtClean="0"/>
              <a:t>pproximately 50% of nonfatal drownings require hospital admission for management (WHO, 2020).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4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"/>
            <a:ext cx="10364451" cy="1280160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17518" y="1280161"/>
            <a:ext cx="10755712" cy="5096153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Factors associated with drowning and nonfatal drowning </a:t>
            </a:r>
            <a:r>
              <a:rPr lang="en-US" sz="2400" b="1" dirty="0" smtClean="0"/>
              <a:t>include:</a:t>
            </a:r>
          </a:p>
          <a:p>
            <a:r>
              <a:rPr lang="en-US" sz="2800" cap="none" dirty="0"/>
              <a:t>A</a:t>
            </a:r>
            <a:r>
              <a:rPr lang="en-US" sz="2800" cap="none" dirty="0" smtClean="0"/>
              <a:t>lcohol ingestion </a:t>
            </a:r>
          </a:p>
          <a:p>
            <a:r>
              <a:rPr lang="en-US" sz="2800" cap="none" dirty="0"/>
              <a:t>I</a:t>
            </a:r>
            <a:r>
              <a:rPr lang="en-US" sz="2800" cap="none" dirty="0" smtClean="0"/>
              <a:t>nability to swim</a:t>
            </a:r>
          </a:p>
          <a:p>
            <a:r>
              <a:rPr lang="en-US" sz="2800" cap="none" dirty="0"/>
              <a:t>D</a:t>
            </a:r>
            <a:r>
              <a:rPr lang="en-US" sz="2800" cap="none" dirty="0" smtClean="0"/>
              <a:t>iving injuries</a:t>
            </a:r>
          </a:p>
          <a:p>
            <a:r>
              <a:rPr lang="en-US" sz="2800" cap="none" dirty="0"/>
              <a:t>H</a:t>
            </a:r>
            <a:r>
              <a:rPr lang="en-US" sz="2800" cap="none" dirty="0" smtClean="0"/>
              <a:t>ypothermia, and exhaustion </a:t>
            </a:r>
          </a:p>
          <a:p>
            <a:r>
              <a:rPr lang="en-US" sz="2800" cap="none" dirty="0"/>
              <a:t>T</a:t>
            </a:r>
            <a:r>
              <a:rPr lang="en-US" sz="2800" cap="none" dirty="0" smtClean="0"/>
              <a:t>he majority of drowning events occur in pools, lakes, and bathtubs. </a:t>
            </a:r>
          </a:p>
          <a:p>
            <a:r>
              <a:rPr lang="en-US" sz="2800" cap="none" dirty="0"/>
              <a:t>S</a:t>
            </a:r>
            <a:r>
              <a:rPr lang="en-US" sz="2800" cap="none" dirty="0" smtClean="0"/>
              <a:t>uicide by drowning rarely occurs in pools and rarely involves alcohol</a:t>
            </a:r>
            <a:r>
              <a:rPr lang="en-US" sz="2800" dirty="0" smtClean="0"/>
              <a:t> </a:t>
            </a:r>
            <a:r>
              <a:rPr lang="en-US" sz="2800" dirty="0"/>
              <a:t>(WHO, 2020).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9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17626"/>
            <a:ext cx="10364451" cy="1596177"/>
          </a:xfrm>
        </p:spPr>
        <p:txBody>
          <a:bodyPr/>
          <a:lstStyle/>
          <a:p>
            <a:r>
              <a:rPr lang="en-US" dirty="0"/>
              <a:t>Nonfatal Drowning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5799" y="1317712"/>
            <a:ext cx="11183057" cy="499600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sz="2800" cap="none" dirty="0"/>
              <a:t>E</a:t>
            </a:r>
            <a:r>
              <a:rPr lang="en-US" sz="2800" cap="none" dirty="0" smtClean="0"/>
              <a:t>fforts to save the patient should not be abandoned prematurely.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S</a:t>
            </a:r>
            <a:r>
              <a:rPr lang="en-US" sz="2800" cap="none" dirty="0" smtClean="0"/>
              <a:t>uccessful resuscitation with full neurologic recovery has occurred in patients who have experienced nonfatal drowning after prolonged submersion in cold water.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his is possible because of a decrease in metabolic demands and the diving reflex. </a:t>
            </a:r>
          </a:p>
          <a:p>
            <a:pPr>
              <a:spcAft>
                <a:spcPts val="1200"/>
              </a:spcAft>
            </a:pPr>
            <a:r>
              <a:rPr lang="en-US" sz="2800" cap="none" dirty="0"/>
              <a:t>T</a:t>
            </a:r>
            <a:r>
              <a:rPr lang="en-US" sz="2800" cap="none" dirty="0" smtClean="0"/>
              <a:t>he nonfatal drowning process involves the onset of hypoxia, hypercapnia, bradycardia, and arrhythmias.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A3AFF-876F-460D-89A8-E152503688C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52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483</TotalTime>
  <Words>2345</Words>
  <Application>Microsoft Office PowerPoint</Application>
  <PresentationFormat>Widescreen</PresentationFormat>
  <Paragraphs>227</Paragraphs>
  <Slides>38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Tw Cen MT</vt:lpstr>
      <vt:lpstr>Droplet</vt:lpstr>
      <vt:lpstr>Environmental Emergencies (2)</vt:lpstr>
      <vt:lpstr>OUTLINE</vt:lpstr>
      <vt:lpstr>INTENDED LEARNING OUTCOMES</vt:lpstr>
      <vt:lpstr>Nonfatal Drowning </vt:lpstr>
      <vt:lpstr>Nonfatal Drowning </vt:lpstr>
      <vt:lpstr>Nonfatal Drowning </vt:lpstr>
      <vt:lpstr>Nonfatal Drowning </vt:lpstr>
      <vt:lpstr>Nonfatal Drowning </vt:lpstr>
      <vt:lpstr>Nonfatal Drowning </vt:lpstr>
      <vt:lpstr>Nonfatal Drowning </vt:lpstr>
      <vt:lpstr>Nonfatal Drowning </vt:lpstr>
      <vt:lpstr> Nonfatal Drowning/ Management  </vt:lpstr>
      <vt:lpstr> </vt:lpstr>
      <vt:lpstr>Nonfatal Drowning / Management </vt:lpstr>
      <vt:lpstr>Nonfatal Drowning / Management </vt:lpstr>
      <vt:lpstr>Nonfatal Drowning / Management </vt:lpstr>
      <vt:lpstr>Nonfatal Drowning / complications</vt:lpstr>
      <vt:lpstr>animal and human bites.</vt:lpstr>
      <vt:lpstr>animal and human bites.</vt:lpstr>
      <vt:lpstr>animal and human bites.</vt:lpstr>
      <vt:lpstr>animal and human bites.</vt:lpstr>
      <vt:lpstr>Snakebites </vt:lpstr>
      <vt:lpstr>Snakebites </vt:lpstr>
      <vt:lpstr>Clinical Manifestations </vt:lpstr>
      <vt:lpstr>Clinical Manifestations </vt:lpstr>
      <vt:lpstr>Management</vt:lpstr>
      <vt:lpstr>Management</vt:lpstr>
      <vt:lpstr>Management</vt:lpstr>
      <vt:lpstr>Management</vt:lpstr>
      <vt:lpstr>Management</vt:lpstr>
      <vt:lpstr>Management</vt:lpstr>
      <vt:lpstr>Management</vt:lpstr>
      <vt:lpstr>Management</vt:lpstr>
      <vt:lpstr>Management</vt:lpstr>
      <vt:lpstr>Management</vt:lpstr>
      <vt:lpstr>Management</vt:lpstr>
      <vt:lpstr>Management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35</cp:revision>
  <dcterms:created xsi:type="dcterms:W3CDTF">2023-11-15T21:26:20Z</dcterms:created>
  <dcterms:modified xsi:type="dcterms:W3CDTF">2023-11-21T07:09:05Z</dcterms:modified>
</cp:coreProperties>
</file>