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40"/>
  </p:notesMasterIdLst>
  <p:sldIdLst>
    <p:sldId id="256" r:id="rId3"/>
    <p:sldId id="258" r:id="rId4"/>
    <p:sldId id="259" r:id="rId5"/>
    <p:sldId id="257" r:id="rId6"/>
    <p:sldId id="260" r:id="rId7"/>
    <p:sldId id="261" r:id="rId8"/>
    <p:sldId id="262" r:id="rId9"/>
    <p:sldId id="263" r:id="rId10"/>
    <p:sldId id="292" r:id="rId11"/>
    <p:sldId id="293" r:id="rId12"/>
    <p:sldId id="294" r:id="rId13"/>
    <p:sldId id="264" r:id="rId14"/>
    <p:sldId id="266" r:id="rId15"/>
    <p:sldId id="265" r:id="rId16"/>
    <p:sldId id="271" r:id="rId17"/>
    <p:sldId id="267" r:id="rId18"/>
    <p:sldId id="272" r:id="rId19"/>
    <p:sldId id="268" r:id="rId20"/>
    <p:sldId id="274" r:id="rId21"/>
    <p:sldId id="269" r:id="rId22"/>
    <p:sldId id="275" r:id="rId23"/>
    <p:sldId id="273" r:id="rId24"/>
    <p:sldId id="276" r:id="rId25"/>
    <p:sldId id="283" r:id="rId26"/>
    <p:sldId id="288" r:id="rId27"/>
    <p:sldId id="284" r:id="rId28"/>
    <p:sldId id="285" r:id="rId29"/>
    <p:sldId id="286" r:id="rId30"/>
    <p:sldId id="287" r:id="rId31"/>
    <p:sldId id="278" r:id="rId32"/>
    <p:sldId id="279" r:id="rId33"/>
    <p:sldId id="280" r:id="rId34"/>
    <p:sldId id="289" r:id="rId35"/>
    <p:sldId id="281" r:id="rId36"/>
    <p:sldId id="290" r:id="rId37"/>
    <p:sldId id="282" r:id="rId38"/>
    <p:sldId id="291" r:id="rId3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73" d="100"/>
          <a:sy n="73" d="100"/>
        </p:scale>
        <p:origin x="380" y="4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8053719-EC3C-4BAA-A84F-89326113E867}" type="datetimeFigureOut">
              <a:rPr lang="en-US" smtClean="0"/>
              <a:t>11/27/2023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CADFD61-A79A-4BFA-A054-2BC170323C7F}" type="slidenum">
              <a:rPr lang="en-US" smtClean="0"/>
              <a:t>‹#›</a:t>
            </a:fld>
            <a:endParaRPr lang="en-US"/>
          </a:p>
        </p:txBody>
      </p:sp>
    </p:spTree>
    <p:extLst>
      <p:ext uri="{BB962C8B-B14F-4D97-AF65-F5344CB8AC3E}">
        <p14:creationId xmlns:p14="http://schemas.microsoft.com/office/powerpoint/2010/main" val="33702243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my.clevelandclinic.org/health/treatments/12090-nerve-blocks" TargetMode="External"/><Relationship Id="rId2" Type="http://schemas.openxmlformats.org/officeDocument/2006/relationships/slide" Target="../slides/slide28.xml"/><Relationship Id="rId1" Type="http://schemas.openxmlformats.org/officeDocument/2006/relationships/notesMaster" Target="../notesMasters/notesMaster1.xml"/><Relationship Id="rId4" Type="http://schemas.openxmlformats.org/officeDocument/2006/relationships/hyperlink" Target="https://my.clevelandclinic.org/health/symptoms/21660-inflammation"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i="0" kern="1200" dirty="0" smtClean="0">
                <a:solidFill>
                  <a:schemeClr val="tx1"/>
                </a:solidFill>
                <a:effectLst/>
                <a:latin typeface="+mn-lt"/>
                <a:ea typeface="+mn-ea"/>
                <a:cs typeface="+mn-cs"/>
              </a:rPr>
              <a:t>An intercostal nerve block </a:t>
            </a:r>
            <a:r>
              <a:rPr lang="en-US" sz="1200" b="0" i="0" kern="1200" dirty="0" smtClean="0">
                <a:solidFill>
                  <a:schemeClr val="tx1"/>
                </a:solidFill>
                <a:effectLst/>
                <a:latin typeface="+mn-lt"/>
                <a:ea typeface="+mn-ea"/>
                <a:cs typeface="+mn-cs"/>
              </a:rPr>
              <a:t>is an injection of medication under your rib that helps relieve pain in your chest area or upper abdomen.</a:t>
            </a:r>
          </a:p>
          <a:p>
            <a:r>
              <a:rPr lang="en-US" sz="1200" b="0" i="0" kern="1200" dirty="0" smtClean="0">
                <a:solidFill>
                  <a:schemeClr val="tx1"/>
                </a:solidFill>
                <a:effectLst/>
                <a:latin typeface="+mn-lt"/>
                <a:ea typeface="+mn-ea"/>
                <a:cs typeface="+mn-cs"/>
              </a:rPr>
              <a:t>Your intercostal nerves are located under each of your ribs. When one of these nerves or the tissue around it gets irritated or inflamed, it can cause pain. A </a:t>
            </a:r>
            <a:r>
              <a:rPr lang="en-US" sz="1200" b="0" i="0" u="none" strike="noStrike" kern="1200" dirty="0" smtClean="0">
                <a:solidFill>
                  <a:schemeClr val="tx1"/>
                </a:solidFill>
                <a:effectLst/>
                <a:latin typeface="+mn-lt"/>
                <a:ea typeface="+mn-ea"/>
                <a:cs typeface="+mn-cs"/>
                <a:hlinkClick r:id="rId3"/>
              </a:rPr>
              <a:t>nerve block</a:t>
            </a:r>
            <a:r>
              <a:rPr lang="en-US" sz="1200" b="0" i="0" kern="1200" dirty="0" smtClean="0">
                <a:solidFill>
                  <a:schemeClr val="tx1"/>
                </a:solidFill>
                <a:effectLst/>
                <a:latin typeface="+mn-lt"/>
                <a:ea typeface="+mn-ea"/>
                <a:cs typeface="+mn-cs"/>
              </a:rPr>
              <a:t>, which contains a steroid medication and local anesthetic, can help reduce the </a:t>
            </a:r>
            <a:r>
              <a:rPr lang="en-US" sz="1200" b="0" i="0" u="none" strike="noStrike" kern="1200" dirty="0" smtClean="0">
                <a:solidFill>
                  <a:schemeClr val="tx1"/>
                </a:solidFill>
                <a:effectLst/>
                <a:latin typeface="+mn-lt"/>
                <a:ea typeface="+mn-ea"/>
                <a:cs typeface="+mn-cs"/>
                <a:hlinkClick r:id="rId4"/>
              </a:rPr>
              <a:t>inflammation</a:t>
            </a:r>
            <a:r>
              <a:rPr lang="en-US" sz="1200" b="0" i="0" kern="1200" dirty="0" smtClean="0">
                <a:solidFill>
                  <a:schemeClr val="tx1"/>
                </a:solidFill>
                <a:effectLst/>
                <a:latin typeface="+mn-lt"/>
                <a:ea typeface="+mn-ea"/>
                <a:cs typeface="+mn-cs"/>
              </a:rPr>
              <a:t> and alleviate the pain.</a:t>
            </a:r>
          </a:p>
          <a:p>
            <a:r>
              <a:rPr lang="en-US" sz="1200" b="0" i="0" kern="1200" dirty="0" smtClean="0">
                <a:solidFill>
                  <a:schemeClr val="tx1"/>
                </a:solidFill>
                <a:effectLst/>
                <a:latin typeface="+mn-lt"/>
                <a:ea typeface="+mn-ea"/>
                <a:cs typeface="+mn-cs"/>
              </a:rPr>
              <a:t>Healthcare providers also use intercostal nerve blocks to help diagnose the source of pain.</a:t>
            </a:r>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28BD4049-BFE5-46FD-98D8-15DFE8374CC3}"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216340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A959D66-EBB7-4C90-9FF7-C79BDA45696B}" type="datetimeFigureOut">
              <a:rPr lang="en-US" smtClean="0"/>
              <a:t>11/27/2023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4F097B-0446-4FB8-BBDB-42110427F2F4}" type="slidenum">
              <a:rPr lang="en-US" smtClean="0"/>
              <a:t>‹#›</a:t>
            </a:fld>
            <a:endParaRPr lang="en-US"/>
          </a:p>
        </p:txBody>
      </p:sp>
    </p:spTree>
    <p:extLst>
      <p:ext uri="{BB962C8B-B14F-4D97-AF65-F5344CB8AC3E}">
        <p14:creationId xmlns:p14="http://schemas.microsoft.com/office/powerpoint/2010/main" val="296736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959D66-EBB7-4C90-9FF7-C79BDA45696B}" type="datetimeFigureOut">
              <a:rPr lang="en-US" smtClean="0"/>
              <a:t>11/27/2023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4F097B-0446-4FB8-BBDB-42110427F2F4}" type="slidenum">
              <a:rPr lang="en-US" smtClean="0"/>
              <a:t>‹#›</a:t>
            </a:fld>
            <a:endParaRPr lang="en-US"/>
          </a:p>
        </p:txBody>
      </p:sp>
    </p:spTree>
    <p:extLst>
      <p:ext uri="{BB962C8B-B14F-4D97-AF65-F5344CB8AC3E}">
        <p14:creationId xmlns:p14="http://schemas.microsoft.com/office/powerpoint/2010/main" val="3180258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959D66-EBB7-4C90-9FF7-C79BDA45696B}" type="datetimeFigureOut">
              <a:rPr lang="en-US" smtClean="0"/>
              <a:t>11/27/2023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4F097B-0446-4FB8-BBDB-42110427F2F4}" type="slidenum">
              <a:rPr lang="en-US" smtClean="0"/>
              <a:t>‹#›</a:t>
            </a:fld>
            <a:endParaRPr lang="en-US"/>
          </a:p>
        </p:txBody>
      </p:sp>
    </p:spTree>
    <p:extLst>
      <p:ext uri="{BB962C8B-B14F-4D97-AF65-F5344CB8AC3E}">
        <p14:creationId xmlns:p14="http://schemas.microsoft.com/office/powerpoint/2010/main" val="20177655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D7EBF7-9B16-FB77-3990-E86ED770A85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1600BBB-EE4F-0855-76B2-9EA166F0522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CDB6EFBE-6EC3-67E6-D5CE-9C26D0375C8F}"/>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00F65A1-ED01-4DD4-AA58-402DC357CD74}"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2BAEC5A9-82F9-DC7D-D063-7E38259D20AE}"/>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B64E37F1-070A-F6C8-F3AE-7F7D2DEE0C92}"/>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188629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3D71BA-9E40-7256-0401-90B327702A3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A72EA44-8F99-E57F-BD94-C088AB08544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79ED5C-B16C-A7EB-F0E1-DE394CAD864E}"/>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35E21B1-3B2B-4A94-A874-BF3DE6CCAE77}"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4675B391-8A24-F60F-C858-F8B3FB41CED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6EFBBBAA-D8AB-151D-C7DA-D3CDC8F00828}"/>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647773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4AC7582-10F5-D525-6C4A-C5BB6CF1E1E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ED3B27A0-F371-8DB2-91F5-F0C73158AC7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3930AEA-D99A-01AA-87A5-8F4C0F925702}"/>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70923F4-B51D-42D2-B1B3-900691355541}"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20E83A96-597D-E296-6CC4-0515A763C82E}"/>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C7EF2512-09D7-B119-3338-07E606AA386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329152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01C39-3FF9-73AF-B635-1EA003C3B6A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F0CAF0B-1A74-9110-BCB1-5837728A66D6}"/>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43EE950-DC31-8D24-3462-03E9596DF65D}"/>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F6D7E0B-9289-DDB0-0AB9-E4477272290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B65E797-E307-4085-944C-043A3D7BAB9B}"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a:extLst>
              <a:ext uri="{FF2B5EF4-FFF2-40B4-BE49-F238E27FC236}">
                <a16:creationId xmlns:a16="http://schemas.microsoft.com/office/drawing/2014/main" id="{67F1FA5B-E3F5-EE3D-4079-B68E2AC9BB21}"/>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a:extLst>
              <a:ext uri="{FF2B5EF4-FFF2-40B4-BE49-F238E27FC236}">
                <a16:creationId xmlns:a16="http://schemas.microsoft.com/office/drawing/2014/main" id="{615CFE74-97FE-724C-80C6-3087AA5F2270}"/>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76254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B819D7-079C-BFCA-EE2B-5CAD415EEEB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2953FD5-ACCC-3EE2-427C-4A1C158C3B2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31B8EAC4-34E1-0078-C5F4-710CE7376EDD}"/>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66B5D76-6345-C274-B529-5F88FE166A5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914A232-2565-D82E-80A4-940FD7052E9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334AFAC-BC06-EA11-3D21-3A2A93D4145A}"/>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B795CC4-B28D-4F9C-99B5-ACB0D4AFB89C}"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8" name="Footer Placeholder 7">
            <a:extLst>
              <a:ext uri="{FF2B5EF4-FFF2-40B4-BE49-F238E27FC236}">
                <a16:creationId xmlns:a16="http://schemas.microsoft.com/office/drawing/2014/main" id="{8F0E48AD-0BCB-76B8-40BF-E2EEB8AAC96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9" name="Slide Number Placeholder 8">
            <a:extLst>
              <a:ext uri="{FF2B5EF4-FFF2-40B4-BE49-F238E27FC236}">
                <a16:creationId xmlns:a16="http://schemas.microsoft.com/office/drawing/2014/main" id="{1A13D1FA-D5F1-FC9B-CCB0-0C355693E05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652310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D4D32-C001-C5F5-D00F-2F0876DB14F2}"/>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5C3EF569-3111-C52A-2A49-2C0627EC17F4}"/>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BEDC91CE-CE3F-4505-B16C-2C2F799A5E35}"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Footer Placeholder 3">
            <a:extLst>
              <a:ext uri="{FF2B5EF4-FFF2-40B4-BE49-F238E27FC236}">
                <a16:creationId xmlns:a16="http://schemas.microsoft.com/office/drawing/2014/main" id="{4620655B-908C-A1B9-1569-065DFF9BAAB9}"/>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a:extLst>
              <a:ext uri="{FF2B5EF4-FFF2-40B4-BE49-F238E27FC236}">
                <a16:creationId xmlns:a16="http://schemas.microsoft.com/office/drawing/2014/main" id="{D60392EC-56B8-5C68-1269-0E45E5B323C4}"/>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8503022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9AC1D8-FBB2-BC64-7FF1-74D79222F5D0}"/>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6F1F1648-46DF-4159-8413-FFDFDB7A0A7A}"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3" name="Footer Placeholder 2">
            <a:extLst>
              <a:ext uri="{FF2B5EF4-FFF2-40B4-BE49-F238E27FC236}">
                <a16:creationId xmlns:a16="http://schemas.microsoft.com/office/drawing/2014/main" id="{F21578A1-372D-36B6-0EC3-41CFF635806E}"/>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a:extLst>
              <a:ext uri="{FF2B5EF4-FFF2-40B4-BE49-F238E27FC236}">
                <a16:creationId xmlns:a16="http://schemas.microsoft.com/office/drawing/2014/main" id="{99F4CC0C-2296-9C8B-BB32-A9E1077C357A}"/>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42084375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BED619-A22C-60C3-FB67-D83B656984A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7EC06A6-9FE5-91AC-6019-30DA30B1082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BFE79662-B631-7105-9F99-941E0004EE8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E81AFC8-6A8F-2973-40BB-B2EB0B04231F}"/>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736749EC-30E0-4149-81FF-B45BE15AFCCE}"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a:extLst>
              <a:ext uri="{FF2B5EF4-FFF2-40B4-BE49-F238E27FC236}">
                <a16:creationId xmlns:a16="http://schemas.microsoft.com/office/drawing/2014/main" id="{654DF4F4-E92B-994D-431F-A97C2C4B95ED}"/>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a:extLst>
              <a:ext uri="{FF2B5EF4-FFF2-40B4-BE49-F238E27FC236}">
                <a16:creationId xmlns:a16="http://schemas.microsoft.com/office/drawing/2014/main" id="{DC27F8CA-670F-B4E9-1432-F35FC71AB42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066794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A959D66-EBB7-4C90-9FF7-C79BDA45696B}" type="datetimeFigureOut">
              <a:rPr lang="en-US" smtClean="0"/>
              <a:t>11/27/2023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4F097B-0446-4FB8-BBDB-42110427F2F4}" type="slidenum">
              <a:rPr lang="en-US" smtClean="0"/>
              <a:t>‹#›</a:t>
            </a:fld>
            <a:endParaRPr lang="en-US"/>
          </a:p>
        </p:txBody>
      </p:sp>
    </p:spTree>
    <p:extLst>
      <p:ext uri="{BB962C8B-B14F-4D97-AF65-F5344CB8AC3E}">
        <p14:creationId xmlns:p14="http://schemas.microsoft.com/office/powerpoint/2010/main" val="179327270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5C42E-2960-ACDF-B7C1-D196FBF9FC5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9579481-DD95-C50F-BB85-F0D4C3B7E2C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C6D0CA5-2BAD-999B-7F26-63A31F0610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C70511E-E84E-6D0F-366B-2E297FBD3983}"/>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532BE35-1F13-4648-9FBD-EDB4AE056B95}"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Footer Placeholder 5">
            <a:extLst>
              <a:ext uri="{FF2B5EF4-FFF2-40B4-BE49-F238E27FC236}">
                <a16:creationId xmlns:a16="http://schemas.microsoft.com/office/drawing/2014/main" id="{FF26E3C2-B013-A1D0-24DF-9F271D23D64B}"/>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7" name="Slide Number Placeholder 6">
            <a:extLst>
              <a:ext uri="{FF2B5EF4-FFF2-40B4-BE49-F238E27FC236}">
                <a16:creationId xmlns:a16="http://schemas.microsoft.com/office/drawing/2014/main" id="{75451CAE-9EAA-B248-7794-21509B0502DC}"/>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2716745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036B1C-C0FB-2F33-7DAF-21E84AE8FAA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DD9CFF3-E0A3-72DF-5667-6FA9E732DF1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037BA8E-D9F9-432C-6212-1132A9F4363B}"/>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FEA8B90C-A9C0-499C-9D59-7201FC7147A6}"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2309D58-1E64-D159-B57B-591EA44AF33B}"/>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DFE8A92F-1F83-DD48-FBB3-89AD54206456}"/>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4135254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970A81-B6FF-565C-879D-CA3287DCAB7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9585257-3ABF-D641-27D2-0138AE46282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60530F-E167-A2D8-9269-EB144F8AC4BB}"/>
              </a:ext>
            </a:extLst>
          </p:cNvPr>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5D21B34-219A-4E5D-8C86-C8F69316C71B}"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D3E935EF-E60E-CC7E-EA0D-FD678F1C5FB3}"/>
              </a:ext>
            </a:extLst>
          </p:cNvPr>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77AC27D5-8F15-99FF-9EA7-0860AF915257}"/>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854845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A959D66-EBB7-4C90-9FF7-C79BDA45696B}" type="datetimeFigureOut">
              <a:rPr lang="en-US" smtClean="0"/>
              <a:t>11/27/2023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F4F097B-0446-4FB8-BBDB-42110427F2F4}" type="slidenum">
              <a:rPr lang="en-US" smtClean="0"/>
              <a:t>‹#›</a:t>
            </a:fld>
            <a:endParaRPr lang="en-US"/>
          </a:p>
        </p:txBody>
      </p:sp>
    </p:spTree>
    <p:extLst>
      <p:ext uri="{BB962C8B-B14F-4D97-AF65-F5344CB8AC3E}">
        <p14:creationId xmlns:p14="http://schemas.microsoft.com/office/powerpoint/2010/main" val="18138757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A959D66-EBB7-4C90-9FF7-C79BDA45696B}" type="datetimeFigureOut">
              <a:rPr lang="en-US" smtClean="0"/>
              <a:t>11/27/2023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4F097B-0446-4FB8-BBDB-42110427F2F4}" type="slidenum">
              <a:rPr lang="en-US" smtClean="0"/>
              <a:t>‹#›</a:t>
            </a:fld>
            <a:endParaRPr lang="en-US"/>
          </a:p>
        </p:txBody>
      </p:sp>
    </p:spTree>
    <p:extLst>
      <p:ext uri="{BB962C8B-B14F-4D97-AF65-F5344CB8AC3E}">
        <p14:creationId xmlns:p14="http://schemas.microsoft.com/office/powerpoint/2010/main" val="23006851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A959D66-EBB7-4C90-9FF7-C79BDA45696B}" type="datetimeFigureOut">
              <a:rPr lang="en-US" smtClean="0"/>
              <a:t>11/27/2023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F4F097B-0446-4FB8-BBDB-42110427F2F4}" type="slidenum">
              <a:rPr lang="en-US" smtClean="0"/>
              <a:t>‹#›</a:t>
            </a:fld>
            <a:endParaRPr lang="en-US"/>
          </a:p>
        </p:txBody>
      </p:sp>
    </p:spTree>
    <p:extLst>
      <p:ext uri="{BB962C8B-B14F-4D97-AF65-F5344CB8AC3E}">
        <p14:creationId xmlns:p14="http://schemas.microsoft.com/office/powerpoint/2010/main" val="10797387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A959D66-EBB7-4C90-9FF7-C79BDA45696B}" type="datetimeFigureOut">
              <a:rPr lang="en-US" smtClean="0"/>
              <a:t>11/27/2023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F4F097B-0446-4FB8-BBDB-42110427F2F4}" type="slidenum">
              <a:rPr lang="en-US" smtClean="0"/>
              <a:t>‹#›</a:t>
            </a:fld>
            <a:endParaRPr lang="en-US"/>
          </a:p>
        </p:txBody>
      </p:sp>
    </p:spTree>
    <p:extLst>
      <p:ext uri="{BB962C8B-B14F-4D97-AF65-F5344CB8AC3E}">
        <p14:creationId xmlns:p14="http://schemas.microsoft.com/office/powerpoint/2010/main" val="559342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A959D66-EBB7-4C90-9FF7-C79BDA45696B}" type="datetimeFigureOut">
              <a:rPr lang="en-US" smtClean="0"/>
              <a:t>11/27/2023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F4F097B-0446-4FB8-BBDB-42110427F2F4}" type="slidenum">
              <a:rPr lang="en-US" smtClean="0"/>
              <a:t>‹#›</a:t>
            </a:fld>
            <a:endParaRPr lang="en-US"/>
          </a:p>
        </p:txBody>
      </p:sp>
    </p:spTree>
    <p:extLst>
      <p:ext uri="{BB962C8B-B14F-4D97-AF65-F5344CB8AC3E}">
        <p14:creationId xmlns:p14="http://schemas.microsoft.com/office/powerpoint/2010/main" val="3628663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A959D66-EBB7-4C90-9FF7-C79BDA45696B}" type="datetimeFigureOut">
              <a:rPr lang="en-US" smtClean="0"/>
              <a:t>11/27/2023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4F097B-0446-4FB8-BBDB-42110427F2F4}" type="slidenum">
              <a:rPr lang="en-US" smtClean="0"/>
              <a:t>‹#›</a:t>
            </a:fld>
            <a:endParaRPr lang="en-US"/>
          </a:p>
        </p:txBody>
      </p:sp>
    </p:spTree>
    <p:extLst>
      <p:ext uri="{BB962C8B-B14F-4D97-AF65-F5344CB8AC3E}">
        <p14:creationId xmlns:p14="http://schemas.microsoft.com/office/powerpoint/2010/main" val="3328795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DA959D66-EBB7-4C90-9FF7-C79BDA45696B}" type="datetimeFigureOut">
              <a:rPr lang="en-US" smtClean="0"/>
              <a:t>11/27/2023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F4F097B-0446-4FB8-BBDB-42110427F2F4}" type="slidenum">
              <a:rPr lang="en-US" smtClean="0"/>
              <a:t>‹#›</a:t>
            </a:fld>
            <a:endParaRPr lang="en-US"/>
          </a:p>
        </p:txBody>
      </p:sp>
    </p:spTree>
    <p:extLst>
      <p:ext uri="{BB962C8B-B14F-4D97-AF65-F5344CB8AC3E}">
        <p14:creationId xmlns:p14="http://schemas.microsoft.com/office/powerpoint/2010/main" val="29487563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959D66-EBB7-4C90-9FF7-C79BDA45696B}" type="datetimeFigureOut">
              <a:rPr lang="en-US" smtClean="0"/>
              <a:t>11/27/2023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4F097B-0446-4FB8-BBDB-42110427F2F4}" type="slidenum">
              <a:rPr lang="en-US" smtClean="0"/>
              <a:t>‹#›</a:t>
            </a:fld>
            <a:endParaRPr lang="en-US"/>
          </a:p>
        </p:txBody>
      </p:sp>
    </p:spTree>
    <p:extLst>
      <p:ext uri="{BB962C8B-B14F-4D97-AF65-F5344CB8AC3E}">
        <p14:creationId xmlns:p14="http://schemas.microsoft.com/office/powerpoint/2010/main" val="237820868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DE6F25-8F94-97DD-92DE-DBD5C2E4571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3CEC8D7A-C2A3-ADFF-9936-E76E960FBE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79A1AC-579F-20E7-3B20-3D3F5A126C7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7AD4E6D0-F569-41CA-A53C-701EDE5BF6FD}"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359799C-A10A-8B50-0CBB-DE4DC544531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a:extLst>
              <a:ext uri="{FF2B5EF4-FFF2-40B4-BE49-F238E27FC236}">
                <a16:creationId xmlns:a16="http://schemas.microsoft.com/office/drawing/2014/main" id="{80F18908-5978-CFB5-DEB9-757AA0C87A8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59885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2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782729"/>
            <a:ext cx="9144000" cy="2387600"/>
          </a:xfrm>
        </p:spPr>
        <p:txBody>
          <a:bodyPr>
            <a:normAutofit/>
          </a:bodyPr>
          <a:lstStyle/>
          <a:p>
            <a:r>
              <a:rPr lang="en-US" b="1" dirty="0">
                <a:solidFill>
                  <a:srgbClr val="234090"/>
                </a:solidFill>
                <a:latin typeface="Arial-BoldMT"/>
                <a:ea typeface="Calibri" panose="020F0502020204030204" pitchFamily="34" charset="0"/>
                <a:cs typeface="Arial-BoldMT"/>
              </a:rPr>
              <a:t>CHEST TRAUMA </a:t>
            </a:r>
            <a:r>
              <a:rPr lang="en-US" b="1" dirty="0" smtClean="0">
                <a:solidFill>
                  <a:srgbClr val="234090"/>
                </a:solidFill>
                <a:latin typeface="Arial-BoldMT"/>
                <a:ea typeface="Calibri" panose="020F0502020204030204" pitchFamily="34" charset="0"/>
                <a:cs typeface="Arial-BoldMT"/>
              </a:rPr>
              <a:t>(1)</a:t>
            </a:r>
            <a:endParaRPr lang="en-US" b="1" dirty="0">
              <a:solidFill>
                <a:srgbClr val="234090"/>
              </a:solidFill>
              <a:latin typeface="Arial-BoldMT"/>
              <a:ea typeface="Calibri" panose="020F0502020204030204" pitchFamily="34" charset="0"/>
              <a:cs typeface="Arial-BoldMT"/>
            </a:endParaRPr>
          </a:p>
        </p:txBody>
      </p:sp>
      <p:sp>
        <p:nvSpPr>
          <p:cNvPr id="3" name="Subtitle 2"/>
          <p:cNvSpPr>
            <a:spLocks noGrp="1"/>
          </p:cNvSpPr>
          <p:nvPr>
            <p:ph type="subTitle" idx="1"/>
          </p:nvPr>
        </p:nvSpPr>
        <p:spPr/>
        <p:txBody>
          <a:bodyPr/>
          <a:lstStyle/>
          <a:p>
            <a:endParaRPr lang="en-US" sz="4000" b="1" dirty="0">
              <a:solidFill>
                <a:srgbClr val="234090"/>
              </a:solidFill>
              <a:latin typeface="Arial-BoldMT"/>
              <a:ea typeface="Calibri" panose="020F0502020204030204" pitchFamily="34" charset="0"/>
              <a:cs typeface="Arial-BoldMT"/>
            </a:endParaRPr>
          </a:p>
          <a:p>
            <a:pPr>
              <a:spcBef>
                <a:spcPct val="0"/>
              </a:spcBef>
            </a:pPr>
            <a:r>
              <a:rPr lang="en-US" sz="5400" b="1" dirty="0">
                <a:solidFill>
                  <a:srgbClr val="234090"/>
                </a:solidFill>
                <a:latin typeface="Arial-BoldMT"/>
                <a:ea typeface="Calibri" panose="020F0502020204030204" pitchFamily="34" charset="0"/>
                <a:cs typeface="Arial-BoldMT"/>
              </a:rPr>
              <a:t>Blunt trauma</a:t>
            </a:r>
          </a:p>
        </p:txBody>
      </p:sp>
    </p:spTree>
    <p:extLst>
      <p:ext uri="{BB962C8B-B14F-4D97-AF65-F5344CB8AC3E}">
        <p14:creationId xmlns:p14="http://schemas.microsoft.com/office/powerpoint/2010/main" val="193369507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50801"/>
            <a:ext cx="10515600" cy="1325563"/>
          </a:xfrm>
        </p:spPr>
        <p:txBody>
          <a:bodyPr>
            <a:normAutofit fontScale="90000"/>
          </a:bodyPr>
          <a:lstStyle/>
          <a:p>
            <a:pPr algn="ctr"/>
            <a:r>
              <a:rPr lang="en-US" b="1" dirty="0" smtClean="0">
                <a:latin typeface="Times New Roman" panose="02020603050405020304" pitchFamily="18" charset="0"/>
                <a:ea typeface="Calibri" panose="020F0502020204030204" pitchFamily="34" charset="0"/>
                <a:cs typeface="Times New Roman" panose="02020603050405020304" pitchFamily="18" charset="0"/>
              </a:rPr>
              <a:t/>
            </a:r>
            <a:br>
              <a:rPr lang="en-US" b="1" dirty="0" smtClean="0">
                <a:latin typeface="Times New Roman" panose="02020603050405020304" pitchFamily="18" charset="0"/>
                <a:ea typeface="Calibri" panose="020F0502020204030204" pitchFamily="34" charset="0"/>
                <a:cs typeface="Times New Roman" panose="02020603050405020304" pitchFamily="18" charset="0"/>
              </a:rPr>
            </a:br>
            <a:r>
              <a:rPr lang="en-US" sz="4900" b="1" dirty="0">
                <a:solidFill>
                  <a:srgbClr val="234090"/>
                </a:solidFill>
                <a:latin typeface="Arial-BoldMT"/>
                <a:ea typeface="Calibri" panose="020F0502020204030204" pitchFamily="34" charset="0"/>
                <a:cs typeface="Arial-BoldMT"/>
              </a:rPr>
              <a:t>Diagnostic workup</a:t>
            </a:r>
            <a:br>
              <a:rPr lang="en-US" sz="4900" b="1" dirty="0">
                <a:solidFill>
                  <a:srgbClr val="234090"/>
                </a:solidFill>
                <a:latin typeface="Arial-BoldMT"/>
                <a:ea typeface="Calibri" panose="020F0502020204030204" pitchFamily="34" charset="0"/>
                <a:cs typeface="Arial-BoldMT"/>
              </a:rPr>
            </a:br>
            <a:endParaRPr lang="en-US" sz="4900" b="1" dirty="0">
              <a:solidFill>
                <a:srgbClr val="234090"/>
              </a:solidFill>
              <a:latin typeface="Arial-BoldMT"/>
              <a:ea typeface="Calibri" panose="020F0502020204030204" pitchFamily="34" charset="0"/>
              <a:cs typeface="Arial-BoldMT"/>
            </a:endParaRPr>
          </a:p>
        </p:txBody>
      </p:sp>
      <p:sp>
        <p:nvSpPr>
          <p:cNvPr id="3" name="Content Placeholder 2"/>
          <p:cNvSpPr>
            <a:spLocks noGrp="1"/>
          </p:cNvSpPr>
          <p:nvPr>
            <p:ph idx="1"/>
          </p:nvPr>
        </p:nvSpPr>
        <p:spPr>
          <a:xfrm>
            <a:off x="724989" y="1281384"/>
            <a:ext cx="10515600" cy="5241335"/>
          </a:xfrm>
        </p:spPr>
        <p:txBody>
          <a:bodyPr>
            <a:normAutofit lnSpcReduction="10000"/>
          </a:bodyPr>
          <a:lstStyle/>
          <a:p>
            <a:pPr marL="0" marR="0">
              <a:lnSpc>
                <a:spcPct val="107000"/>
              </a:lnSpc>
              <a:spcBef>
                <a:spcPts val="0"/>
              </a:spcBef>
              <a:spcAft>
                <a:spcPts val="600"/>
              </a:spcAft>
            </a:pPr>
            <a:r>
              <a:rPr lang="en-US" sz="3200" dirty="0" smtClean="0">
                <a:latin typeface="Times New Roman" panose="02020603050405020304" pitchFamily="18" charset="0"/>
                <a:ea typeface="Calibri" panose="020F0502020204030204" pitchFamily="34" charset="0"/>
                <a:cs typeface="Times New Roman" panose="02020603050405020304" pitchFamily="18" charset="0"/>
              </a:rPr>
              <a:t>Chest </a:t>
            </a:r>
            <a:r>
              <a:rPr lang="en-US" sz="3200" dirty="0">
                <a:latin typeface="Times New Roman" panose="02020603050405020304" pitchFamily="18" charset="0"/>
                <a:ea typeface="Calibri" panose="020F0502020204030204" pitchFamily="34" charset="0"/>
                <a:cs typeface="Times New Roman" panose="02020603050405020304" pitchFamily="18" charset="0"/>
              </a:rPr>
              <a:t>x-ray, </a:t>
            </a:r>
            <a:endParaRPr lang="en-US" sz="3200" dirty="0" smtClean="0">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3200" dirty="0" smtClean="0">
                <a:latin typeface="Times New Roman" panose="02020603050405020304" pitchFamily="18" charset="0"/>
                <a:ea typeface="Calibri" panose="020F0502020204030204" pitchFamily="34" charset="0"/>
                <a:cs typeface="Times New Roman" panose="02020603050405020304" pitchFamily="18" charset="0"/>
              </a:rPr>
              <a:t>CT </a:t>
            </a:r>
            <a:r>
              <a:rPr lang="en-US" sz="3200" dirty="0">
                <a:latin typeface="Times New Roman" panose="02020603050405020304" pitchFamily="18" charset="0"/>
                <a:ea typeface="Calibri" panose="020F0502020204030204" pitchFamily="34" charset="0"/>
                <a:cs typeface="Times New Roman" panose="02020603050405020304" pitchFamily="18" charset="0"/>
              </a:rPr>
              <a:t>scan, </a:t>
            </a:r>
            <a:endParaRPr lang="en-US" sz="3200" dirty="0" smtClean="0">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3200" dirty="0">
                <a:latin typeface="Times New Roman" panose="02020603050405020304" pitchFamily="18" charset="0"/>
                <a:ea typeface="Calibri" panose="020F0502020204030204" pitchFamily="34" charset="0"/>
                <a:cs typeface="Times New Roman" panose="02020603050405020304" pitchFamily="18" charset="0"/>
              </a:rPr>
              <a:t>C</a:t>
            </a:r>
            <a:r>
              <a:rPr lang="en-US" sz="3200" dirty="0" smtClean="0">
                <a:latin typeface="Times New Roman" panose="02020603050405020304" pitchFamily="18" charset="0"/>
                <a:ea typeface="Calibri" panose="020F0502020204030204" pitchFamily="34" charset="0"/>
                <a:cs typeface="Times New Roman" panose="02020603050405020304" pitchFamily="18" charset="0"/>
              </a:rPr>
              <a:t>omplete </a:t>
            </a:r>
            <a:r>
              <a:rPr lang="en-US" sz="3200" dirty="0">
                <a:latin typeface="Times New Roman" panose="02020603050405020304" pitchFamily="18" charset="0"/>
                <a:ea typeface="Calibri" panose="020F0502020204030204" pitchFamily="34" charset="0"/>
                <a:cs typeface="Times New Roman" panose="02020603050405020304" pitchFamily="18" charset="0"/>
              </a:rPr>
              <a:t>blood count, </a:t>
            </a:r>
            <a:endParaRPr lang="en-US" sz="3200" dirty="0" smtClean="0">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3200" dirty="0">
                <a:latin typeface="Times New Roman" panose="02020603050405020304" pitchFamily="18" charset="0"/>
                <a:ea typeface="Calibri" panose="020F0502020204030204" pitchFamily="34" charset="0"/>
                <a:cs typeface="Times New Roman" panose="02020603050405020304" pitchFamily="18" charset="0"/>
              </a:rPr>
              <a:t>C</a:t>
            </a:r>
            <a:r>
              <a:rPr lang="en-US" sz="3200" dirty="0" smtClean="0">
                <a:latin typeface="Times New Roman" panose="02020603050405020304" pitchFamily="18" charset="0"/>
                <a:ea typeface="Calibri" panose="020F0502020204030204" pitchFamily="34" charset="0"/>
                <a:cs typeface="Times New Roman" panose="02020603050405020304" pitchFamily="18" charset="0"/>
              </a:rPr>
              <a:t>lotting </a:t>
            </a:r>
            <a:r>
              <a:rPr lang="en-US" sz="3200" dirty="0">
                <a:latin typeface="Times New Roman" panose="02020603050405020304" pitchFamily="18" charset="0"/>
                <a:ea typeface="Calibri" panose="020F0502020204030204" pitchFamily="34" charset="0"/>
                <a:cs typeface="Times New Roman" panose="02020603050405020304" pitchFamily="18" charset="0"/>
              </a:rPr>
              <a:t>studies, </a:t>
            </a:r>
            <a:endParaRPr lang="en-US" sz="3200" dirty="0" smtClean="0">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3200" dirty="0">
                <a:latin typeface="Times New Roman" panose="02020603050405020304" pitchFamily="18" charset="0"/>
                <a:ea typeface="Calibri" panose="020F0502020204030204" pitchFamily="34" charset="0"/>
                <a:cs typeface="Times New Roman" panose="02020603050405020304" pitchFamily="18" charset="0"/>
              </a:rPr>
              <a:t>T</a:t>
            </a:r>
            <a:r>
              <a:rPr lang="en-US" sz="3200" dirty="0" smtClean="0">
                <a:latin typeface="Times New Roman" panose="02020603050405020304" pitchFamily="18" charset="0"/>
                <a:ea typeface="Calibri" panose="020F0502020204030204" pitchFamily="34" charset="0"/>
                <a:cs typeface="Times New Roman" panose="02020603050405020304" pitchFamily="18" charset="0"/>
              </a:rPr>
              <a:t>ype </a:t>
            </a:r>
            <a:r>
              <a:rPr lang="en-US" sz="3200" dirty="0">
                <a:latin typeface="Times New Roman" panose="02020603050405020304" pitchFamily="18" charset="0"/>
                <a:ea typeface="Calibri" panose="020F0502020204030204" pitchFamily="34" charset="0"/>
                <a:cs typeface="Times New Roman" panose="02020603050405020304" pitchFamily="18" charset="0"/>
              </a:rPr>
              <a:t>and cross-match, </a:t>
            </a:r>
            <a:endParaRPr lang="en-US" sz="3200" dirty="0" smtClean="0">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3200" dirty="0">
                <a:latin typeface="Times New Roman" panose="02020603050405020304" pitchFamily="18" charset="0"/>
                <a:ea typeface="Calibri" panose="020F0502020204030204" pitchFamily="34" charset="0"/>
                <a:cs typeface="Times New Roman" panose="02020603050405020304" pitchFamily="18" charset="0"/>
              </a:rPr>
              <a:t>E</a:t>
            </a:r>
            <a:r>
              <a:rPr lang="en-US" sz="3200" dirty="0" smtClean="0">
                <a:latin typeface="Times New Roman" panose="02020603050405020304" pitchFamily="18" charset="0"/>
                <a:ea typeface="Calibri" panose="020F0502020204030204" pitchFamily="34" charset="0"/>
                <a:cs typeface="Times New Roman" panose="02020603050405020304" pitchFamily="18" charset="0"/>
              </a:rPr>
              <a:t>lectrolytes</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endParaRPr lang="en-US" sz="3200" dirty="0" smtClean="0">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3200" dirty="0">
                <a:latin typeface="Times New Roman" panose="02020603050405020304" pitchFamily="18" charset="0"/>
                <a:ea typeface="Calibri" panose="020F0502020204030204" pitchFamily="34" charset="0"/>
                <a:cs typeface="Times New Roman" panose="02020603050405020304" pitchFamily="18" charset="0"/>
              </a:rPr>
              <a:t>O</a:t>
            </a:r>
            <a:r>
              <a:rPr lang="en-US" sz="3200" dirty="0" smtClean="0">
                <a:latin typeface="Times New Roman" panose="02020603050405020304" pitchFamily="18" charset="0"/>
                <a:ea typeface="Calibri" panose="020F0502020204030204" pitchFamily="34" charset="0"/>
                <a:cs typeface="Times New Roman" panose="02020603050405020304" pitchFamily="18" charset="0"/>
              </a:rPr>
              <a:t>xygen </a:t>
            </a:r>
            <a:r>
              <a:rPr lang="en-US" sz="3200" dirty="0">
                <a:latin typeface="Times New Roman" panose="02020603050405020304" pitchFamily="18" charset="0"/>
                <a:ea typeface="Calibri" panose="020F0502020204030204" pitchFamily="34" charset="0"/>
                <a:cs typeface="Times New Roman" panose="02020603050405020304" pitchFamily="18" charset="0"/>
              </a:rPr>
              <a:t>saturation, </a:t>
            </a:r>
            <a:endParaRPr lang="en-US" sz="3200" dirty="0" smtClean="0">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3200" dirty="0" smtClean="0">
                <a:latin typeface="Times New Roman" panose="02020603050405020304" pitchFamily="18" charset="0"/>
                <a:ea typeface="Calibri" panose="020F0502020204030204" pitchFamily="34" charset="0"/>
                <a:cs typeface="Times New Roman" panose="02020603050405020304" pitchFamily="18" charset="0"/>
              </a:rPr>
              <a:t>ABGs analysis</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endParaRPr lang="en-US" sz="3200" dirty="0" smtClean="0">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600"/>
              </a:spcAft>
            </a:pPr>
            <a:r>
              <a:rPr lang="en-US" sz="3200" dirty="0" smtClean="0">
                <a:latin typeface="Times New Roman" panose="02020603050405020304" pitchFamily="18" charset="0"/>
                <a:ea typeface="Calibri" panose="020F0502020204030204" pitchFamily="34" charset="0"/>
                <a:cs typeface="Times New Roman" panose="02020603050405020304" pitchFamily="18" charset="0"/>
              </a:rPr>
              <a:t>ECG</a:t>
            </a:r>
            <a:r>
              <a:rPr lang="en-US" sz="3200" dirty="0">
                <a:latin typeface="Times New Roman" panose="02020603050405020304" pitchFamily="18" charset="0"/>
                <a:ea typeface="Calibri" panose="020F0502020204030204" pitchFamily="34" charset="0"/>
                <a:cs typeface="Times New Roman" panose="02020603050405020304" pitchFamily="18" charset="0"/>
              </a:rPr>
              <a:t>. </a:t>
            </a:r>
          </a:p>
          <a:p>
            <a:endParaRPr lang="en-US" dirty="0"/>
          </a:p>
          <a:p>
            <a:pPr marL="0" indent="0">
              <a:buNone/>
            </a:pPr>
            <a:endParaRPr lang="en-US" dirty="0"/>
          </a:p>
        </p:txBody>
      </p:sp>
      <p:sp>
        <p:nvSpPr>
          <p:cNvPr id="4" name="Date Placeholder 3"/>
          <p:cNvSpPr>
            <a:spLocks noGrp="1"/>
          </p:cNvSpPr>
          <p:nvPr>
            <p:ph type="dt" sz="half" idx="10"/>
          </p:nvPr>
        </p:nvSpPr>
        <p:spPr/>
        <p:txBody>
          <a:bodyPr/>
          <a:lstStyle/>
          <a:p>
            <a:fld id="{2F46CC26-3530-47CB-B43D-50F5F995F098}" type="datetime1">
              <a:rPr lang="en-US" smtClean="0"/>
              <a:t>11/27/2023</a:t>
            </a:fld>
            <a:endParaRPr lang="en-US"/>
          </a:p>
        </p:txBody>
      </p:sp>
      <p:sp>
        <p:nvSpPr>
          <p:cNvPr id="5" name="Slide Number Placeholder 4"/>
          <p:cNvSpPr>
            <a:spLocks noGrp="1"/>
          </p:cNvSpPr>
          <p:nvPr>
            <p:ph type="sldNum" sz="quarter" idx="12"/>
          </p:nvPr>
        </p:nvSpPr>
        <p:spPr/>
        <p:txBody>
          <a:bodyPr/>
          <a:lstStyle/>
          <a:p>
            <a:fld id="{5D0ACBDB-D988-4DB1-83A2-260ECF40DAD9}" type="slidenum">
              <a:rPr lang="en-US" smtClean="0"/>
              <a:t>10</a:t>
            </a:fld>
            <a:endParaRPr lang="en-US"/>
          </a:p>
        </p:txBody>
      </p:sp>
    </p:spTree>
    <p:extLst>
      <p:ext uri="{BB962C8B-B14F-4D97-AF65-F5344CB8AC3E}">
        <p14:creationId xmlns:p14="http://schemas.microsoft.com/office/powerpoint/2010/main" val="184441543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0ECFC-B957-550A-A164-79AC09CF0D3A}"/>
              </a:ext>
            </a:extLst>
          </p:cNvPr>
          <p:cNvSpPr>
            <a:spLocks noGrp="1"/>
          </p:cNvSpPr>
          <p:nvPr>
            <p:ph type="title"/>
          </p:nvPr>
        </p:nvSpPr>
        <p:spPr/>
        <p:txBody>
          <a:bodyPr/>
          <a:lstStyle/>
          <a:p>
            <a:pPr algn="ctr"/>
            <a:r>
              <a:rPr lang="en-US" sz="4400" b="1" dirty="0">
                <a:solidFill>
                  <a:srgbClr val="234090"/>
                </a:solidFill>
                <a:effectLst/>
                <a:latin typeface="Arial-BoldMT"/>
                <a:ea typeface="Calibri" panose="020F0502020204030204" pitchFamily="34" charset="0"/>
                <a:cs typeface="Arial-BoldMT"/>
              </a:rPr>
              <a:t>Medical Management</a:t>
            </a:r>
            <a:r>
              <a:rPr lang="en-US" sz="4400" dirty="0">
                <a:effectLst/>
                <a:latin typeface="Calibri" panose="020F0502020204030204" pitchFamily="34" charset="0"/>
                <a:ea typeface="Calibri" panose="020F0502020204030204" pitchFamily="34" charset="0"/>
                <a:cs typeface="Arial" panose="020B0604020202020204" pitchFamily="34" charset="0"/>
              </a:rPr>
              <a:t/>
            </a:r>
            <a:br>
              <a:rPr lang="en-US" sz="4400" dirty="0">
                <a:effectLst/>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588E8393-258A-0651-D9CC-AA31A741D0DD}"/>
              </a:ext>
            </a:extLst>
          </p:cNvPr>
          <p:cNvSpPr>
            <a:spLocks noGrp="1"/>
          </p:cNvSpPr>
          <p:nvPr>
            <p:ph idx="1"/>
          </p:nvPr>
        </p:nvSpPr>
        <p:spPr>
          <a:xfrm>
            <a:off x="340360" y="1246504"/>
            <a:ext cx="11506200" cy="5083175"/>
          </a:xfrm>
        </p:spPr>
        <p:txBody>
          <a:bodyPr>
            <a:normAutofit lnSpcReduction="10000"/>
          </a:bodyPr>
          <a:lstStyle/>
          <a:p>
            <a:pPr marL="0" marR="0">
              <a:lnSpc>
                <a:spcPct val="120000"/>
              </a:lnSpc>
              <a:spcBef>
                <a:spcPts val="0"/>
              </a:spcBef>
              <a:spcAft>
                <a:spcPts val="0"/>
              </a:spcAft>
            </a:pP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Initiate aggressive resuscitation.</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Maintain airway and oxygenation (ET intubation and ventilatory support).</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Maintain fluid volume and correct hypovolemia and low cardiac output.</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Reestablish negative intrapleural pressure.</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Drain intrapleural fluid and blood if needed.</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Drain or remove any air or fluid from the thorax to relieve pneumothorax, hemothorax, or cardiac tamponade. </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Initiate blood transfusion.</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Restore and maintain cardiopulmonary function.</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20000"/>
              </a:lnSpc>
              <a:spcBef>
                <a:spcPts val="0"/>
              </a:spcBef>
              <a:spcAft>
                <a:spcPts val="0"/>
              </a:spcAft>
            </a:pP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Perform immediate surgical interventions.</a:t>
            </a: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
        <p:nvSpPr>
          <p:cNvPr id="4" name="Date Placeholder 3"/>
          <p:cNvSpPr>
            <a:spLocks noGrp="1"/>
          </p:cNvSpPr>
          <p:nvPr>
            <p:ph type="dt" sz="half" idx="10"/>
          </p:nvPr>
        </p:nvSpPr>
        <p:spPr/>
        <p:txBody>
          <a:bodyPr/>
          <a:lstStyle/>
          <a:p>
            <a:fld id="{5A0F6117-D04A-437E-980F-F3B53EFA9243}" type="datetime1">
              <a:rPr lang="en-US" smtClean="0"/>
              <a:t>11/27/2023</a:t>
            </a:fld>
            <a:endParaRPr lang="en-US"/>
          </a:p>
        </p:txBody>
      </p:sp>
      <p:sp>
        <p:nvSpPr>
          <p:cNvPr id="5" name="Slide Number Placeholder 4"/>
          <p:cNvSpPr>
            <a:spLocks noGrp="1"/>
          </p:cNvSpPr>
          <p:nvPr>
            <p:ph type="sldNum" sz="quarter" idx="12"/>
          </p:nvPr>
        </p:nvSpPr>
        <p:spPr/>
        <p:txBody>
          <a:bodyPr/>
          <a:lstStyle/>
          <a:p>
            <a:fld id="{5D0ACBDB-D988-4DB1-83A2-260ECF40DAD9}" type="slidenum">
              <a:rPr lang="en-US" smtClean="0"/>
              <a:t>11</a:t>
            </a:fld>
            <a:endParaRPr lang="en-US"/>
          </a:p>
        </p:txBody>
      </p:sp>
    </p:spTree>
    <p:extLst>
      <p:ext uri="{BB962C8B-B14F-4D97-AF65-F5344CB8AC3E}">
        <p14:creationId xmlns:p14="http://schemas.microsoft.com/office/powerpoint/2010/main" val="7999826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en-US" sz="4000" b="1" dirty="0">
                <a:solidFill>
                  <a:srgbClr val="234090"/>
                </a:solidFill>
                <a:latin typeface="Arial-BoldMT"/>
                <a:ea typeface="Calibri" panose="020F0502020204030204" pitchFamily="34" charset="0"/>
                <a:cs typeface="Arial-BoldMT"/>
              </a:rPr>
              <a:t>Pulmonary Contusion </a:t>
            </a:r>
          </a:p>
        </p:txBody>
      </p:sp>
      <p:sp>
        <p:nvSpPr>
          <p:cNvPr id="3" name="Content Placeholder 2"/>
          <p:cNvSpPr>
            <a:spLocks noGrp="1"/>
          </p:cNvSpPr>
          <p:nvPr>
            <p:ph idx="1"/>
          </p:nvPr>
        </p:nvSpPr>
        <p:spPr>
          <a:xfrm>
            <a:off x="124097" y="1111520"/>
            <a:ext cx="11475720" cy="5533119"/>
          </a:xfrm>
        </p:spPr>
        <p:txBody>
          <a:bodyPr>
            <a:noAutofit/>
          </a:bodyPr>
          <a:lstStyle/>
          <a:p>
            <a:pPr>
              <a:lnSpc>
                <a:spcPct val="110000"/>
              </a:lnSpc>
              <a:spcAft>
                <a:spcPts val="600"/>
              </a:spcAft>
            </a:pPr>
            <a:r>
              <a:rPr lang="en-US" sz="3200" dirty="0" smtClean="0"/>
              <a:t>Pulmonary contusion is a common thoracic injury.</a:t>
            </a:r>
          </a:p>
          <a:p>
            <a:pPr>
              <a:lnSpc>
                <a:spcPct val="110000"/>
              </a:lnSpc>
              <a:spcAft>
                <a:spcPts val="600"/>
              </a:spcAft>
            </a:pPr>
            <a:r>
              <a:rPr lang="en-US" sz="3200" dirty="0" smtClean="0"/>
              <a:t> It is defined as damage to the lung tissues resulting in hemorrhage and localized edema. </a:t>
            </a:r>
          </a:p>
          <a:p>
            <a:pPr>
              <a:lnSpc>
                <a:spcPct val="110000"/>
              </a:lnSpc>
              <a:spcAft>
                <a:spcPts val="600"/>
              </a:spcAft>
            </a:pPr>
            <a:r>
              <a:rPr lang="en-US" sz="3200" dirty="0" smtClean="0"/>
              <a:t>It is associated with chest trauma when there is rapid compression and decompression to the chest wall. </a:t>
            </a:r>
          </a:p>
          <a:p>
            <a:pPr>
              <a:lnSpc>
                <a:spcPct val="110000"/>
              </a:lnSpc>
              <a:spcAft>
                <a:spcPts val="600"/>
              </a:spcAft>
            </a:pPr>
            <a:r>
              <a:rPr lang="en-US" sz="3200" dirty="0" smtClean="0"/>
              <a:t>Represents a spectrum of lung injury characterized by the development of infiltrates and various degrees of respiratory dysfunction</a:t>
            </a:r>
            <a:endParaRPr lang="en-US" sz="3200" dirty="0"/>
          </a:p>
        </p:txBody>
      </p:sp>
    </p:spTree>
    <p:extLst>
      <p:ext uri="{BB962C8B-B14F-4D97-AF65-F5344CB8AC3E}">
        <p14:creationId xmlns:p14="http://schemas.microsoft.com/office/powerpoint/2010/main" val="9787958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95159"/>
            <a:ext cx="10515600" cy="1325563"/>
          </a:xfrm>
        </p:spPr>
        <p:txBody>
          <a:bodyPr>
            <a:normAutofit/>
          </a:bodyPr>
          <a:lstStyle/>
          <a:p>
            <a:pPr algn="ctr"/>
            <a:r>
              <a:rPr lang="en-US" sz="4000" b="1" dirty="0">
                <a:solidFill>
                  <a:srgbClr val="234090"/>
                </a:solidFill>
                <a:latin typeface="Arial-BoldMT"/>
                <a:ea typeface="Calibri" panose="020F0502020204030204" pitchFamily="34" charset="0"/>
                <a:cs typeface="Arial-BoldMT"/>
              </a:rPr>
              <a:t>Pulmonary Contusion </a:t>
            </a:r>
          </a:p>
        </p:txBody>
      </p:sp>
      <p:sp>
        <p:nvSpPr>
          <p:cNvPr id="3" name="Content Placeholder 2"/>
          <p:cNvSpPr>
            <a:spLocks noGrp="1"/>
          </p:cNvSpPr>
          <p:nvPr>
            <p:ph idx="1"/>
          </p:nvPr>
        </p:nvSpPr>
        <p:spPr>
          <a:xfrm>
            <a:off x="646611" y="1420721"/>
            <a:ext cx="10770326" cy="5058455"/>
          </a:xfrm>
        </p:spPr>
        <p:txBody>
          <a:bodyPr/>
          <a:lstStyle/>
          <a:p>
            <a:pPr>
              <a:lnSpc>
                <a:spcPct val="110000"/>
              </a:lnSpc>
              <a:spcAft>
                <a:spcPts val="1200"/>
              </a:spcAft>
            </a:pPr>
            <a:r>
              <a:rPr lang="en-US" sz="3200" dirty="0"/>
              <a:t>M</a:t>
            </a:r>
            <a:r>
              <a:rPr lang="en-US" sz="3200" dirty="0" smtClean="0"/>
              <a:t>ay not be evident initially on examination but develops in the </a:t>
            </a:r>
            <a:r>
              <a:rPr lang="en-US" sz="3200" smtClean="0"/>
              <a:t>posttraumatic period</a:t>
            </a:r>
            <a:endParaRPr lang="en-US" sz="3200" dirty="0" smtClean="0"/>
          </a:p>
          <a:p>
            <a:pPr>
              <a:lnSpc>
                <a:spcPct val="110000"/>
              </a:lnSpc>
              <a:spcAft>
                <a:spcPts val="1200"/>
              </a:spcAft>
            </a:pPr>
            <a:r>
              <a:rPr lang="en-US" sz="3200" dirty="0" smtClean="0"/>
              <a:t>It may involve a small portion of one lung, a massive section of a lung, one entire lung, or both lungs.</a:t>
            </a:r>
          </a:p>
          <a:p>
            <a:pPr>
              <a:lnSpc>
                <a:spcPct val="110000"/>
              </a:lnSpc>
              <a:spcAft>
                <a:spcPts val="1200"/>
              </a:spcAft>
            </a:pPr>
            <a:r>
              <a:rPr lang="en-US" sz="3200" dirty="0" smtClean="0"/>
              <a:t> Depending on the extent of injury, this type of trauma may be associated with a mortality rate greater than 50%. </a:t>
            </a:r>
          </a:p>
          <a:p>
            <a:pPr>
              <a:lnSpc>
                <a:spcPct val="100000"/>
              </a:lnSpc>
              <a:spcAft>
                <a:spcPts val="600"/>
              </a:spcAft>
            </a:pPr>
            <a:endParaRPr lang="en-US" dirty="0"/>
          </a:p>
        </p:txBody>
      </p:sp>
    </p:spTree>
    <p:extLst>
      <p:ext uri="{BB962C8B-B14F-4D97-AF65-F5344CB8AC3E}">
        <p14:creationId xmlns:p14="http://schemas.microsoft.com/office/powerpoint/2010/main" val="86396978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
            </a:r>
            <a:br>
              <a:rPr lang="en-US" dirty="0" smtClean="0"/>
            </a:br>
            <a:r>
              <a:rPr lang="en-US" b="1" dirty="0">
                <a:solidFill>
                  <a:srgbClr val="234090"/>
                </a:solidFill>
                <a:latin typeface="Arial-BoldMT"/>
                <a:ea typeface="Calibri" panose="020F0502020204030204" pitchFamily="34" charset="0"/>
                <a:cs typeface="Arial-BoldMT"/>
              </a:rPr>
              <a:t>Pulmonary Contusion/ Pathophysiology</a:t>
            </a:r>
            <a:r>
              <a:rPr lang="en-US" b="1" dirty="0" smtClean="0"/>
              <a:t> </a:t>
            </a:r>
            <a:r>
              <a:rPr lang="en-US" dirty="0" smtClean="0"/>
              <a:t/>
            </a:r>
            <a:br>
              <a:rPr lang="en-US" dirty="0" smtClean="0"/>
            </a:br>
            <a:endParaRPr lang="en-US" dirty="0"/>
          </a:p>
        </p:txBody>
      </p:sp>
      <p:sp>
        <p:nvSpPr>
          <p:cNvPr id="3" name="Content Placeholder 2"/>
          <p:cNvSpPr>
            <a:spLocks noGrp="1"/>
          </p:cNvSpPr>
          <p:nvPr>
            <p:ph idx="1"/>
          </p:nvPr>
        </p:nvSpPr>
        <p:spPr>
          <a:xfrm>
            <a:off x="428897" y="1690688"/>
            <a:ext cx="11205754" cy="4351338"/>
          </a:xfrm>
        </p:spPr>
        <p:txBody>
          <a:bodyPr>
            <a:normAutofit/>
          </a:bodyPr>
          <a:lstStyle/>
          <a:p>
            <a:pPr>
              <a:lnSpc>
                <a:spcPct val="110000"/>
              </a:lnSpc>
              <a:spcAft>
                <a:spcPts val="600"/>
              </a:spcAft>
            </a:pPr>
            <a:r>
              <a:rPr lang="en-US" sz="3200" dirty="0" smtClean="0"/>
              <a:t>The primary pathologic defect is an abnormal accumulation of fluid in the interstitial and intra-alveolar spaces.</a:t>
            </a:r>
          </a:p>
          <a:p>
            <a:pPr>
              <a:lnSpc>
                <a:spcPct val="110000"/>
              </a:lnSpc>
              <a:spcAft>
                <a:spcPts val="600"/>
              </a:spcAft>
            </a:pPr>
            <a:r>
              <a:rPr lang="en-US" sz="3200" dirty="0" smtClean="0"/>
              <a:t> It is thought that injury to the lung parenchyma and its capillary network results in a leakage of serum protein and plasma.</a:t>
            </a:r>
          </a:p>
          <a:p>
            <a:pPr>
              <a:lnSpc>
                <a:spcPct val="110000"/>
              </a:lnSpc>
              <a:spcAft>
                <a:spcPts val="600"/>
              </a:spcAft>
            </a:pPr>
            <a:r>
              <a:rPr lang="en-US" sz="3200" dirty="0" smtClean="0"/>
              <a:t> The leaking serum protein exerts an osmotic pressure that enhances loss of fluid from the capillaries. </a:t>
            </a:r>
          </a:p>
        </p:txBody>
      </p:sp>
    </p:spTree>
    <p:extLst>
      <p:ext uri="{BB962C8B-B14F-4D97-AF65-F5344CB8AC3E}">
        <p14:creationId xmlns:p14="http://schemas.microsoft.com/office/powerpoint/2010/main" val="64396169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82245"/>
            <a:ext cx="10515600" cy="1325563"/>
          </a:xfrm>
        </p:spPr>
        <p:txBody>
          <a:bodyPr>
            <a:normAutofit fontScale="90000"/>
          </a:bodyPr>
          <a:lstStyle/>
          <a:p>
            <a:pPr algn="ctr"/>
            <a:r>
              <a:rPr lang="en-US" b="1" dirty="0" smtClean="0"/>
              <a:t/>
            </a:r>
            <a:br>
              <a:rPr lang="en-US" b="1" dirty="0" smtClean="0"/>
            </a:br>
            <a:r>
              <a:rPr lang="en-US" b="1" dirty="0">
                <a:solidFill>
                  <a:srgbClr val="234090"/>
                </a:solidFill>
                <a:latin typeface="Arial-BoldMT"/>
                <a:ea typeface="Calibri" panose="020F0502020204030204" pitchFamily="34" charset="0"/>
                <a:cs typeface="Arial-BoldMT"/>
              </a:rPr>
              <a:t>Pulmonary Contusion/ Pathophysiology </a:t>
            </a:r>
            <a:r>
              <a:rPr lang="en-US" dirty="0" smtClean="0"/>
              <a:t/>
            </a:r>
            <a:br>
              <a:rPr lang="en-US" dirty="0" smtClean="0"/>
            </a:br>
            <a:endParaRPr lang="en-US" dirty="0"/>
          </a:p>
        </p:txBody>
      </p:sp>
      <p:sp>
        <p:nvSpPr>
          <p:cNvPr id="3" name="Content Placeholder 2"/>
          <p:cNvSpPr>
            <a:spLocks noGrp="1"/>
          </p:cNvSpPr>
          <p:nvPr>
            <p:ph idx="1"/>
          </p:nvPr>
        </p:nvSpPr>
        <p:spPr/>
        <p:txBody>
          <a:bodyPr/>
          <a:lstStyle/>
          <a:p>
            <a:pPr>
              <a:lnSpc>
                <a:spcPct val="110000"/>
              </a:lnSpc>
              <a:spcAft>
                <a:spcPts val="1200"/>
              </a:spcAft>
            </a:pPr>
            <a:r>
              <a:rPr lang="en-US" sz="3200" dirty="0" smtClean="0"/>
              <a:t>Blood, edema, and cellular debris (from cellular response to injury) enter the lung and accumulate in the bronchioles and alveoli, where they interfere with gas exchange.</a:t>
            </a:r>
          </a:p>
          <a:p>
            <a:pPr>
              <a:lnSpc>
                <a:spcPct val="110000"/>
              </a:lnSpc>
              <a:spcAft>
                <a:spcPts val="1200"/>
              </a:spcAft>
            </a:pPr>
            <a:r>
              <a:rPr lang="en-US" sz="3200" dirty="0" smtClean="0"/>
              <a:t> An increase in pulmonary vascular resistance and pulmonary artery pressure occurs. </a:t>
            </a:r>
          </a:p>
          <a:p>
            <a:pPr>
              <a:lnSpc>
                <a:spcPct val="110000"/>
              </a:lnSpc>
              <a:spcAft>
                <a:spcPts val="1200"/>
              </a:spcAft>
            </a:pPr>
            <a:r>
              <a:rPr lang="en-US" sz="3200" dirty="0" smtClean="0"/>
              <a:t>The patient has hypoxemia and carbon dioxide retention.</a:t>
            </a:r>
          </a:p>
          <a:p>
            <a:endParaRPr lang="en-US" dirty="0"/>
          </a:p>
        </p:txBody>
      </p:sp>
    </p:spTree>
    <p:extLst>
      <p:ext uri="{BB962C8B-B14F-4D97-AF65-F5344CB8AC3E}">
        <p14:creationId xmlns:p14="http://schemas.microsoft.com/office/powerpoint/2010/main" val="24361265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1722" y="95159"/>
            <a:ext cx="10515600" cy="1325563"/>
          </a:xfrm>
        </p:spPr>
        <p:txBody>
          <a:bodyPr>
            <a:normAutofit/>
          </a:bodyPr>
          <a:lstStyle/>
          <a:p>
            <a:r>
              <a:rPr lang="en-US" sz="3600" b="1" dirty="0">
                <a:solidFill>
                  <a:srgbClr val="234090"/>
                </a:solidFill>
                <a:latin typeface="Arial-BoldMT"/>
                <a:ea typeface="Calibri" panose="020F0502020204030204" pitchFamily="34" charset="0"/>
                <a:cs typeface="Arial-BoldMT"/>
              </a:rPr>
              <a:t>Pulmonary Contusion/ Clinical Manifestations </a:t>
            </a:r>
          </a:p>
        </p:txBody>
      </p:sp>
      <p:sp>
        <p:nvSpPr>
          <p:cNvPr id="3" name="Content Placeholder 2"/>
          <p:cNvSpPr>
            <a:spLocks noGrp="1"/>
          </p:cNvSpPr>
          <p:nvPr>
            <p:ph idx="1"/>
          </p:nvPr>
        </p:nvSpPr>
        <p:spPr>
          <a:xfrm>
            <a:off x="455022" y="1625327"/>
            <a:ext cx="11049000" cy="4670969"/>
          </a:xfrm>
        </p:spPr>
        <p:txBody>
          <a:bodyPr>
            <a:normAutofit/>
          </a:bodyPr>
          <a:lstStyle/>
          <a:p>
            <a:pPr>
              <a:lnSpc>
                <a:spcPct val="100000"/>
              </a:lnSpc>
              <a:spcAft>
                <a:spcPts val="600"/>
              </a:spcAft>
            </a:pPr>
            <a:r>
              <a:rPr lang="en-US" sz="3200" dirty="0" smtClean="0"/>
              <a:t>Pulmonary contusion may be mild, moderate, or severe.</a:t>
            </a:r>
          </a:p>
          <a:p>
            <a:pPr>
              <a:lnSpc>
                <a:spcPct val="100000"/>
              </a:lnSpc>
              <a:spcAft>
                <a:spcPts val="600"/>
              </a:spcAft>
            </a:pPr>
            <a:r>
              <a:rPr lang="en-US" sz="3200" dirty="0" smtClean="0"/>
              <a:t> The clinical manifestations vary from decreased breath sounds, tachypnea, tachycardia, chest pain, hypoxemia, and blood-tinged secretions to more severe tachypnea, tachycardia, crackles, frank bleeding, severe hypoxemia (cyanosis), and respiratory acidosis. </a:t>
            </a:r>
          </a:p>
          <a:p>
            <a:pPr>
              <a:lnSpc>
                <a:spcPct val="100000"/>
              </a:lnSpc>
              <a:spcAft>
                <a:spcPts val="600"/>
              </a:spcAft>
            </a:pPr>
            <a:r>
              <a:rPr lang="en-US" sz="3200" dirty="0" smtClean="0"/>
              <a:t>Changes in sensorium, including increased agitation or combative irrational behavior, may be signs of hypoxemia. </a:t>
            </a:r>
            <a:endParaRPr lang="en-US" sz="3200" dirty="0"/>
          </a:p>
        </p:txBody>
      </p:sp>
    </p:spTree>
    <p:extLst>
      <p:ext uri="{BB962C8B-B14F-4D97-AF65-F5344CB8AC3E}">
        <p14:creationId xmlns:p14="http://schemas.microsoft.com/office/powerpoint/2010/main" val="25992020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rgbClr val="234090"/>
                </a:solidFill>
                <a:latin typeface="Arial-BoldMT"/>
                <a:ea typeface="Calibri" panose="020F0502020204030204" pitchFamily="34" charset="0"/>
                <a:cs typeface="Arial-BoldMT"/>
              </a:rPr>
              <a:t>Pulmonary Contusion/ Clinical Manifestations </a:t>
            </a:r>
          </a:p>
        </p:txBody>
      </p:sp>
      <p:sp>
        <p:nvSpPr>
          <p:cNvPr id="3" name="Content Placeholder 2"/>
          <p:cNvSpPr>
            <a:spLocks noGrp="1"/>
          </p:cNvSpPr>
          <p:nvPr>
            <p:ph idx="1"/>
          </p:nvPr>
        </p:nvSpPr>
        <p:spPr>
          <a:xfrm>
            <a:off x="838200" y="1825625"/>
            <a:ext cx="10515600" cy="4679678"/>
          </a:xfrm>
        </p:spPr>
        <p:txBody>
          <a:bodyPr>
            <a:normAutofit lnSpcReduction="10000"/>
          </a:bodyPr>
          <a:lstStyle/>
          <a:p>
            <a:pPr>
              <a:lnSpc>
                <a:spcPct val="110000"/>
              </a:lnSpc>
              <a:spcAft>
                <a:spcPts val="1200"/>
              </a:spcAft>
            </a:pPr>
            <a:r>
              <a:rPr lang="en-US" sz="3200" b="1" u="sng" dirty="0"/>
              <a:t>P</a:t>
            </a:r>
            <a:r>
              <a:rPr lang="en-US" sz="3200" b="1" u="sng" dirty="0" smtClean="0"/>
              <a:t>atients with moderate pulmonary contusion </a:t>
            </a:r>
            <a:r>
              <a:rPr lang="en-US" sz="3200" dirty="0" smtClean="0"/>
              <a:t>have a large amount of mucus, serum, and frank blood in the tracheobronchial tree; patients often have a constant cough but cannot clear the secretions. </a:t>
            </a:r>
          </a:p>
          <a:p>
            <a:pPr>
              <a:lnSpc>
                <a:spcPct val="110000"/>
              </a:lnSpc>
              <a:spcAft>
                <a:spcPts val="1200"/>
              </a:spcAft>
            </a:pPr>
            <a:r>
              <a:rPr lang="en-US" sz="3200" b="1" u="sng" dirty="0" smtClean="0"/>
              <a:t>Patients with severe pulmonary contusion </a:t>
            </a:r>
            <a:r>
              <a:rPr lang="en-US" sz="3200" dirty="0" smtClean="0"/>
              <a:t>have signs and symptoms that mirror ARDS, which may include central cyanosis; agitation; combativeness; and productive cough with frothy, bloody secretions.</a:t>
            </a:r>
          </a:p>
          <a:p>
            <a:endParaRPr lang="en-US" dirty="0"/>
          </a:p>
        </p:txBody>
      </p:sp>
    </p:spTree>
    <p:extLst>
      <p:ext uri="{BB962C8B-B14F-4D97-AF65-F5344CB8AC3E}">
        <p14:creationId xmlns:p14="http://schemas.microsoft.com/office/powerpoint/2010/main" val="76674111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3600" b="1" dirty="0">
                <a:solidFill>
                  <a:srgbClr val="234090"/>
                </a:solidFill>
                <a:latin typeface="Arial-BoldMT"/>
                <a:ea typeface="Calibri" panose="020F0502020204030204" pitchFamily="34" charset="0"/>
                <a:cs typeface="Arial-BoldMT"/>
              </a:rPr>
              <a:t>Pulmonary Contusion/ Assessment and Diagnostic </a:t>
            </a:r>
          </a:p>
        </p:txBody>
      </p:sp>
      <p:sp>
        <p:nvSpPr>
          <p:cNvPr id="3" name="Content Placeholder 2"/>
          <p:cNvSpPr>
            <a:spLocks noGrp="1"/>
          </p:cNvSpPr>
          <p:nvPr>
            <p:ph idx="1"/>
          </p:nvPr>
        </p:nvSpPr>
        <p:spPr>
          <a:xfrm>
            <a:off x="838200" y="2034631"/>
            <a:ext cx="10515600" cy="4351338"/>
          </a:xfrm>
        </p:spPr>
        <p:txBody>
          <a:bodyPr>
            <a:normAutofit/>
          </a:bodyPr>
          <a:lstStyle/>
          <a:p>
            <a:pPr>
              <a:lnSpc>
                <a:spcPct val="110000"/>
              </a:lnSpc>
              <a:spcAft>
                <a:spcPts val="600"/>
              </a:spcAft>
            </a:pPr>
            <a:r>
              <a:rPr lang="en-US" sz="3200" b="1" dirty="0" smtClean="0"/>
              <a:t>ABGs</a:t>
            </a:r>
          </a:p>
          <a:p>
            <a:pPr>
              <a:lnSpc>
                <a:spcPct val="110000"/>
              </a:lnSpc>
              <a:spcAft>
                <a:spcPts val="600"/>
              </a:spcAft>
            </a:pPr>
            <a:r>
              <a:rPr lang="en-US" sz="3200" dirty="0" smtClean="0"/>
              <a:t> </a:t>
            </a:r>
            <a:r>
              <a:rPr lang="en-US" sz="3200" b="1" dirty="0" smtClean="0"/>
              <a:t>Pulse oximetry </a:t>
            </a:r>
            <a:r>
              <a:rPr lang="en-US" sz="3200" dirty="0" smtClean="0"/>
              <a:t>is used to measure O2 sat continuously. </a:t>
            </a:r>
          </a:p>
          <a:p>
            <a:pPr>
              <a:lnSpc>
                <a:spcPct val="110000"/>
              </a:lnSpc>
              <a:spcAft>
                <a:spcPts val="600"/>
              </a:spcAft>
            </a:pPr>
            <a:r>
              <a:rPr lang="en-US" sz="3200" dirty="0" smtClean="0"/>
              <a:t>The initial </a:t>
            </a:r>
            <a:r>
              <a:rPr lang="en-US" sz="3200" b="1" dirty="0" smtClean="0"/>
              <a:t>chest x-ray </a:t>
            </a:r>
            <a:r>
              <a:rPr lang="en-US" sz="3200" dirty="0" smtClean="0"/>
              <a:t>may show no changes; changes may not appear for 1 or 2 days after the injury and appear as pulmonary infiltrates on chest x-ray.</a:t>
            </a:r>
            <a:endParaRPr lang="en-US" sz="3200" dirty="0"/>
          </a:p>
        </p:txBody>
      </p:sp>
    </p:spTree>
    <p:extLst>
      <p:ext uri="{BB962C8B-B14F-4D97-AF65-F5344CB8AC3E}">
        <p14:creationId xmlns:p14="http://schemas.microsoft.com/office/powerpoint/2010/main" val="16129596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5286" y="286748"/>
            <a:ext cx="10515600" cy="1325563"/>
          </a:xfrm>
        </p:spPr>
        <p:txBody>
          <a:bodyPr>
            <a:normAutofit/>
          </a:bodyPr>
          <a:lstStyle/>
          <a:p>
            <a:r>
              <a:rPr lang="en-US" sz="3600" b="1" dirty="0">
                <a:solidFill>
                  <a:srgbClr val="234090"/>
                </a:solidFill>
                <a:latin typeface="Arial-BoldMT"/>
                <a:ea typeface="Calibri" panose="020F0502020204030204" pitchFamily="34" charset="0"/>
                <a:cs typeface="Arial-BoldMT"/>
              </a:rPr>
              <a:t>Pulmonary Contusion/ Medical Management </a:t>
            </a:r>
          </a:p>
        </p:txBody>
      </p:sp>
      <p:sp>
        <p:nvSpPr>
          <p:cNvPr id="3" name="Content Placeholder 2"/>
          <p:cNvSpPr>
            <a:spLocks noGrp="1"/>
          </p:cNvSpPr>
          <p:nvPr>
            <p:ph idx="1"/>
          </p:nvPr>
        </p:nvSpPr>
        <p:spPr/>
        <p:txBody>
          <a:bodyPr/>
          <a:lstStyle/>
          <a:p>
            <a:pPr marL="0" indent="0" algn="ctr">
              <a:lnSpc>
                <a:spcPct val="100000"/>
              </a:lnSpc>
              <a:spcAft>
                <a:spcPts val="1200"/>
              </a:spcAft>
              <a:buNone/>
            </a:pPr>
            <a:r>
              <a:rPr lang="en-US" sz="4400" b="1" u="sng" dirty="0" smtClean="0">
                <a:solidFill>
                  <a:srgbClr val="FF0000"/>
                </a:solidFill>
              </a:rPr>
              <a:t>Treatment priorities</a:t>
            </a:r>
            <a:r>
              <a:rPr lang="en-US" sz="4400" b="1" dirty="0">
                <a:solidFill>
                  <a:srgbClr val="FF0000"/>
                </a:solidFill>
              </a:rPr>
              <a:t>:</a:t>
            </a:r>
            <a:endParaRPr lang="en-US" sz="4400" b="1" dirty="0" smtClean="0">
              <a:solidFill>
                <a:srgbClr val="FF0000"/>
              </a:solidFill>
            </a:endParaRPr>
          </a:p>
          <a:p>
            <a:pPr algn="ctr">
              <a:lnSpc>
                <a:spcPct val="100000"/>
              </a:lnSpc>
              <a:spcAft>
                <a:spcPts val="1200"/>
              </a:spcAft>
              <a:buFont typeface="Wingdings" panose="05000000000000000000" pitchFamily="2" charset="2"/>
              <a:buChar char="Ø"/>
            </a:pPr>
            <a:r>
              <a:rPr lang="en-US" sz="3600" dirty="0" smtClean="0"/>
              <a:t> Maintaining the airway </a:t>
            </a:r>
          </a:p>
          <a:p>
            <a:pPr algn="ctr">
              <a:lnSpc>
                <a:spcPct val="100000"/>
              </a:lnSpc>
              <a:spcAft>
                <a:spcPts val="1200"/>
              </a:spcAft>
              <a:buFont typeface="Wingdings" panose="05000000000000000000" pitchFamily="2" charset="2"/>
              <a:buChar char="Ø"/>
            </a:pPr>
            <a:r>
              <a:rPr lang="en-US" sz="3600" dirty="0" smtClean="0"/>
              <a:t> Providing adequate oxygenation </a:t>
            </a:r>
          </a:p>
          <a:p>
            <a:pPr algn="ctr">
              <a:lnSpc>
                <a:spcPct val="100000"/>
              </a:lnSpc>
              <a:spcAft>
                <a:spcPts val="1200"/>
              </a:spcAft>
              <a:buFont typeface="Wingdings" panose="05000000000000000000" pitchFamily="2" charset="2"/>
              <a:buChar char="Ø"/>
            </a:pPr>
            <a:r>
              <a:rPr lang="en-US" sz="3600" dirty="0"/>
              <a:t> </a:t>
            </a:r>
            <a:r>
              <a:rPr lang="en-US" sz="3600" dirty="0" smtClean="0"/>
              <a:t>Controlling pain</a:t>
            </a:r>
          </a:p>
          <a:p>
            <a:endParaRPr lang="en-US" dirty="0"/>
          </a:p>
        </p:txBody>
      </p:sp>
    </p:spTree>
    <p:extLst>
      <p:ext uri="{BB962C8B-B14F-4D97-AF65-F5344CB8AC3E}">
        <p14:creationId xmlns:p14="http://schemas.microsoft.com/office/powerpoint/2010/main" val="14215060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a:solidFill>
                  <a:srgbClr val="234090"/>
                </a:solidFill>
                <a:latin typeface="Arial-BoldMT"/>
                <a:ea typeface="Calibri" panose="020F0502020204030204" pitchFamily="34" charset="0"/>
                <a:cs typeface="Arial-BoldMT"/>
              </a:rPr>
              <a:t>OUTLINE </a:t>
            </a:r>
          </a:p>
        </p:txBody>
      </p:sp>
      <p:sp>
        <p:nvSpPr>
          <p:cNvPr id="3" name="Content Placeholder 2"/>
          <p:cNvSpPr>
            <a:spLocks noGrp="1"/>
          </p:cNvSpPr>
          <p:nvPr>
            <p:ph idx="1"/>
          </p:nvPr>
        </p:nvSpPr>
        <p:spPr>
          <a:xfrm>
            <a:off x="838200" y="1690688"/>
            <a:ext cx="10515600" cy="4351338"/>
          </a:xfrm>
        </p:spPr>
        <p:txBody>
          <a:bodyPr>
            <a:normAutofit fontScale="92500"/>
          </a:bodyPr>
          <a:lstStyle/>
          <a:p>
            <a:pPr>
              <a:spcAft>
                <a:spcPts val="1200"/>
              </a:spcAft>
            </a:pPr>
            <a:r>
              <a:rPr lang="en-US" sz="3600" dirty="0" smtClean="0"/>
              <a:t>Types of chest traumas</a:t>
            </a:r>
          </a:p>
          <a:p>
            <a:pPr>
              <a:spcAft>
                <a:spcPts val="1200"/>
              </a:spcAft>
            </a:pPr>
            <a:r>
              <a:rPr lang="en-US" sz="3600" dirty="0" smtClean="0"/>
              <a:t>Pathophysiology, diagnosis, and treatment of blunt trauma</a:t>
            </a:r>
          </a:p>
          <a:p>
            <a:pPr>
              <a:spcAft>
                <a:spcPts val="1200"/>
              </a:spcAft>
            </a:pPr>
            <a:r>
              <a:rPr lang="en-US" sz="3600" dirty="0"/>
              <a:t>Pulmonary </a:t>
            </a:r>
            <a:r>
              <a:rPr lang="en-US" sz="3600" dirty="0" smtClean="0"/>
              <a:t>contusion</a:t>
            </a:r>
          </a:p>
          <a:p>
            <a:pPr>
              <a:spcAft>
                <a:spcPts val="1200"/>
              </a:spcAft>
            </a:pPr>
            <a:r>
              <a:rPr lang="en-US" sz="3600" dirty="0"/>
              <a:t>Flail </a:t>
            </a:r>
            <a:r>
              <a:rPr lang="en-US" sz="3600" dirty="0" smtClean="0"/>
              <a:t>chest</a:t>
            </a:r>
          </a:p>
          <a:p>
            <a:pPr>
              <a:spcAft>
                <a:spcPts val="1200"/>
              </a:spcAft>
            </a:pPr>
            <a:r>
              <a:rPr lang="en-US" sz="3600" dirty="0"/>
              <a:t>Sternal and Rib Fractures</a:t>
            </a:r>
            <a:br>
              <a:rPr lang="en-US" sz="3600" dirty="0"/>
            </a:br>
            <a:endParaRPr lang="en-US" sz="3600" dirty="0" smtClean="0"/>
          </a:p>
          <a:p>
            <a:endParaRPr lang="en-US" dirty="0" smtClean="0"/>
          </a:p>
          <a:p>
            <a:endParaRPr lang="en-US" dirty="0"/>
          </a:p>
        </p:txBody>
      </p:sp>
    </p:spTree>
    <p:extLst>
      <p:ext uri="{BB962C8B-B14F-4D97-AF65-F5344CB8AC3E}">
        <p14:creationId xmlns:p14="http://schemas.microsoft.com/office/powerpoint/2010/main" val="215108176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2405" y="0"/>
            <a:ext cx="10515600" cy="1325563"/>
          </a:xfrm>
        </p:spPr>
        <p:txBody>
          <a:bodyPr>
            <a:normAutofit/>
          </a:bodyPr>
          <a:lstStyle/>
          <a:p>
            <a:r>
              <a:rPr lang="en-US" sz="3600" b="1" dirty="0">
                <a:solidFill>
                  <a:srgbClr val="234090"/>
                </a:solidFill>
                <a:latin typeface="Arial-BoldMT"/>
                <a:ea typeface="Calibri" panose="020F0502020204030204" pitchFamily="34" charset="0"/>
                <a:cs typeface="Arial-BoldMT"/>
              </a:rPr>
              <a:t>Pulmonary Contusion/ Medical Management </a:t>
            </a:r>
          </a:p>
        </p:txBody>
      </p:sp>
      <p:sp>
        <p:nvSpPr>
          <p:cNvPr id="3" name="Content Placeholder 2"/>
          <p:cNvSpPr>
            <a:spLocks noGrp="1"/>
          </p:cNvSpPr>
          <p:nvPr>
            <p:ph idx="1"/>
          </p:nvPr>
        </p:nvSpPr>
        <p:spPr>
          <a:xfrm>
            <a:off x="350519" y="1325563"/>
            <a:ext cx="11310258" cy="5266826"/>
          </a:xfrm>
        </p:spPr>
        <p:txBody>
          <a:bodyPr>
            <a:normAutofit/>
          </a:bodyPr>
          <a:lstStyle/>
          <a:p>
            <a:r>
              <a:rPr lang="en-US" sz="3600" b="1" u="sng" dirty="0" smtClean="0">
                <a:solidFill>
                  <a:srgbClr val="FF0000"/>
                </a:solidFill>
              </a:rPr>
              <a:t>Mild pulmonary contusion</a:t>
            </a:r>
          </a:p>
          <a:p>
            <a:pPr>
              <a:lnSpc>
                <a:spcPct val="110000"/>
              </a:lnSpc>
              <a:spcAft>
                <a:spcPts val="600"/>
              </a:spcAft>
              <a:buFont typeface="Wingdings" panose="05000000000000000000" pitchFamily="2" charset="2"/>
              <a:buChar char="Ø"/>
            </a:pPr>
            <a:r>
              <a:rPr lang="en-US" dirty="0" smtClean="0"/>
              <a:t> Adequate hydration via IV fluids and oral intake (to mobilize secretions). </a:t>
            </a:r>
          </a:p>
          <a:p>
            <a:pPr>
              <a:lnSpc>
                <a:spcPct val="110000"/>
              </a:lnSpc>
              <a:spcAft>
                <a:spcPts val="600"/>
              </a:spcAft>
              <a:buFont typeface="Wingdings" panose="05000000000000000000" pitchFamily="2" charset="2"/>
              <a:buChar char="Ø"/>
            </a:pPr>
            <a:r>
              <a:rPr lang="en-US" dirty="0" smtClean="0"/>
              <a:t> Volume expansion techniques, postural drainage, physiotherapy including coughing, and ET suctioning (to remove the secretions). </a:t>
            </a:r>
          </a:p>
          <a:p>
            <a:pPr>
              <a:lnSpc>
                <a:spcPct val="110000"/>
              </a:lnSpc>
              <a:spcAft>
                <a:spcPts val="600"/>
              </a:spcAft>
              <a:buFont typeface="Wingdings" panose="05000000000000000000" pitchFamily="2" charset="2"/>
              <a:buChar char="Ø"/>
            </a:pPr>
            <a:r>
              <a:rPr lang="en-US" dirty="0" smtClean="0"/>
              <a:t> Pain is managed by intercostal nerve blocks or by opioids via PCA or other methods. </a:t>
            </a:r>
          </a:p>
          <a:p>
            <a:pPr>
              <a:lnSpc>
                <a:spcPct val="110000"/>
              </a:lnSpc>
              <a:spcAft>
                <a:spcPts val="600"/>
              </a:spcAft>
              <a:buFont typeface="Wingdings" panose="05000000000000000000" pitchFamily="2" charset="2"/>
              <a:buChar char="Ø"/>
            </a:pPr>
            <a:r>
              <a:rPr lang="en-US" dirty="0" smtClean="0"/>
              <a:t> Antimicrobial therapy (susceptible to infection)</a:t>
            </a:r>
          </a:p>
          <a:p>
            <a:pPr>
              <a:lnSpc>
                <a:spcPct val="110000"/>
              </a:lnSpc>
              <a:spcAft>
                <a:spcPts val="600"/>
              </a:spcAft>
              <a:buFont typeface="Wingdings" panose="05000000000000000000" pitchFamily="2" charset="2"/>
              <a:buChar char="Ø"/>
            </a:pPr>
            <a:r>
              <a:rPr lang="en-US" dirty="0" smtClean="0"/>
              <a:t> </a:t>
            </a:r>
            <a:r>
              <a:rPr lang="en-US" dirty="0"/>
              <a:t>O</a:t>
            </a:r>
            <a:r>
              <a:rPr lang="en-US" dirty="0" smtClean="0"/>
              <a:t>xygen is usually given by mask or cannula for 24 to 36 hours. </a:t>
            </a:r>
          </a:p>
        </p:txBody>
      </p:sp>
    </p:spTree>
    <p:extLst>
      <p:ext uri="{BB962C8B-B14F-4D97-AF65-F5344CB8AC3E}">
        <p14:creationId xmlns:p14="http://schemas.microsoft.com/office/powerpoint/2010/main" val="31722024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solidFill>
                  <a:srgbClr val="234090"/>
                </a:solidFill>
                <a:latin typeface="Arial-BoldMT"/>
                <a:ea typeface="Calibri" panose="020F0502020204030204" pitchFamily="34" charset="0"/>
                <a:cs typeface="Arial-BoldMT"/>
              </a:rPr>
              <a:t>Pulmonary Contusion/ Medical Management </a:t>
            </a:r>
          </a:p>
        </p:txBody>
      </p:sp>
      <p:sp>
        <p:nvSpPr>
          <p:cNvPr id="3" name="Content Placeholder 2"/>
          <p:cNvSpPr>
            <a:spLocks noGrp="1"/>
          </p:cNvSpPr>
          <p:nvPr>
            <p:ph idx="1"/>
          </p:nvPr>
        </p:nvSpPr>
        <p:spPr>
          <a:xfrm>
            <a:off x="507274" y="1790791"/>
            <a:ext cx="11231880" cy="4351338"/>
          </a:xfrm>
        </p:spPr>
        <p:txBody>
          <a:bodyPr>
            <a:normAutofit/>
          </a:bodyPr>
          <a:lstStyle/>
          <a:p>
            <a:pPr>
              <a:lnSpc>
                <a:spcPct val="110000"/>
              </a:lnSpc>
              <a:spcAft>
                <a:spcPts val="1200"/>
              </a:spcAft>
            </a:pPr>
            <a:r>
              <a:rPr lang="en-US" sz="3200" b="1" u="sng" dirty="0" smtClean="0">
                <a:solidFill>
                  <a:srgbClr val="FF0000"/>
                </a:solidFill>
              </a:rPr>
              <a:t>Moderate pulmonary contusion</a:t>
            </a:r>
          </a:p>
          <a:p>
            <a:pPr>
              <a:lnSpc>
                <a:spcPct val="110000"/>
              </a:lnSpc>
              <a:spcAft>
                <a:spcPts val="1200"/>
              </a:spcAft>
              <a:buFont typeface="Wingdings" panose="05000000000000000000" pitchFamily="2" charset="2"/>
              <a:buChar char="Ø"/>
            </a:pPr>
            <a:r>
              <a:rPr lang="en-US" dirty="0" smtClean="0"/>
              <a:t> </a:t>
            </a:r>
            <a:r>
              <a:rPr lang="en-US" sz="3200" dirty="0" smtClean="0"/>
              <a:t>Bronchoscopy may be required to remove secretions. </a:t>
            </a:r>
          </a:p>
          <a:p>
            <a:pPr>
              <a:lnSpc>
                <a:spcPct val="110000"/>
              </a:lnSpc>
              <a:spcAft>
                <a:spcPts val="1200"/>
              </a:spcAft>
              <a:buFont typeface="Wingdings" panose="05000000000000000000" pitchFamily="2" charset="2"/>
              <a:buChar char="Ø"/>
            </a:pPr>
            <a:r>
              <a:rPr lang="en-US" sz="3200" dirty="0" smtClean="0"/>
              <a:t> Intubation and mechanical ventilation with PEEP may also be necessary to maintain the pressure and keep the lungs inflated.</a:t>
            </a:r>
          </a:p>
          <a:p>
            <a:pPr>
              <a:lnSpc>
                <a:spcPct val="110000"/>
              </a:lnSpc>
              <a:spcAft>
                <a:spcPts val="1200"/>
              </a:spcAft>
              <a:buFont typeface="Wingdings" panose="05000000000000000000" pitchFamily="2" charset="2"/>
              <a:buChar char="Ø"/>
            </a:pPr>
            <a:r>
              <a:rPr lang="en-US" sz="3200" dirty="0" smtClean="0"/>
              <a:t> NG tube is inserted to relieve gastrointestinal distention. </a:t>
            </a:r>
          </a:p>
          <a:p>
            <a:endParaRPr lang="en-US" sz="3200" dirty="0"/>
          </a:p>
        </p:txBody>
      </p:sp>
    </p:spTree>
    <p:extLst>
      <p:ext uri="{BB962C8B-B14F-4D97-AF65-F5344CB8AC3E}">
        <p14:creationId xmlns:p14="http://schemas.microsoft.com/office/powerpoint/2010/main" val="29060083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7572" y="0"/>
            <a:ext cx="10515600" cy="1325563"/>
          </a:xfrm>
        </p:spPr>
        <p:txBody>
          <a:bodyPr>
            <a:normAutofit/>
          </a:bodyPr>
          <a:lstStyle/>
          <a:p>
            <a:r>
              <a:rPr lang="en-US" sz="3600" b="1" dirty="0">
                <a:solidFill>
                  <a:srgbClr val="234090"/>
                </a:solidFill>
                <a:latin typeface="Arial-BoldMT"/>
                <a:ea typeface="Calibri" panose="020F0502020204030204" pitchFamily="34" charset="0"/>
                <a:cs typeface="Arial-BoldMT"/>
              </a:rPr>
              <a:t>Pulmonary Contusion/ Medical Management </a:t>
            </a:r>
          </a:p>
        </p:txBody>
      </p:sp>
      <p:sp>
        <p:nvSpPr>
          <p:cNvPr id="3" name="Content Placeholder 2"/>
          <p:cNvSpPr>
            <a:spLocks noGrp="1"/>
          </p:cNvSpPr>
          <p:nvPr>
            <p:ph idx="1"/>
          </p:nvPr>
        </p:nvSpPr>
        <p:spPr>
          <a:xfrm>
            <a:off x="455021" y="1394597"/>
            <a:ext cx="11205755" cy="5058454"/>
          </a:xfrm>
        </p:spPr>
        <p:txBody>
          <a:bodyPr>
            <a:normAutofit/>
          </a:bodyPr>
          <a:lstStyle/>
          <a:p>
            <a:r>
              <a:rPr lang="en-US" sz="3600" b="1" u="sng" dirty="0" smtClean="0">
                <a:solidFill>
                  <a:srgbClr val="FF0000"/>
                </a:solidFill>
              </a:rPr>
              <a:t>Severe pulmonary contusion </a:t>
            </a:r>
          </a:p>
          <a:p>
            <a:pPr>
              <a:lnSpc>
                <a:spcPct val="100000"/>
              </a:lnSpc>
              <a:spcAft>
                <a:spcPts val="1200"/>
              </a:spcAft>
            </a:pPr>
            <a:r>
              <a:rPr lang="en-US" sz="3200" dirty="0"/>
              <a:t>A</a:t>
            </a:r>
            <a:r>
              <a:rPr lang="en-US" sz="3200" dirty="0" smtClean="0"/>
              <a:t>ggressive treatment with </a:t>
            </a:r>
            <a:r>
              <a:rPr lang="en-US" sz="3200" b="1" dirty="0" smtClean="0"/>
              <a:t>ET intubation </a:t>
            </a:r>
            <a:r>
              <a:rPr lang="en-US" sz="3200" dirty="0" smtClean="0"/>
              <a:t>and </a:t>
            </a:r>
            <a:r>
              <a:rPr lang="en-US" sz="3200" b="1" dirty="0" err="1" smtClean="0"/>
              <a:t>ventilatory</a:t>
            </a:r>
            <a:r>
              <a:rPr lang="en-US" sz="3200" b="1" dirty="0" smtClean="0"/>
              <a:t> support</a:t>
            </a:r>
            <a:r>
              <a:rPr lang="en-US" sz="3200" dirty="0" smtClean="0"/>
              <a:t>, diuretics, and fluid restriction may be necessary. </a:t>
            </a:r>
          </a:p>
          <a:p>
            <a:pPr>
              <a:lnSpc>
                <a:spcPct val="100000"/>
              </a:lnSpc>
              <a:spcAft>
                <a:spcPts val="1200"/>
              </a:spcAft>
            </a:pPr>
            <a:r>
              <a:rPr lang="en-US" sz="3200" b="1" dirty="0" smtClean="0"/>
              <a:t>Antimicrobial medications </a:t>
            </a:r>
            <a:r>
              <a:rPr lang="en-US" sz="3200" dirty="0" smtClean="0"/>
              <a:t>may be prescribed for the treatment of pulmonary infection. This is a common complication of pulmonary contusion (especially pneumonia in the contused segment) because the fluid and blood that </a:t>
            </a:r>
            <a:r>
              <a:rPr lang="en-US" sz="3200" dirty="0" err="1" smtClean="0"/>
              <a:t>extravasate</a:t>
            </a:r>
            <a:r>
              <a:rPr lang="en-US" sz="3200" dirty="0" smtClean="0"/>
              <a:t> into the alveolar and interstitial spaces serve as an excellent culture medium. </a:t>
            </a:r>
          </a:p>
          <a:p>
            <a:endParaRPr lang="en-US" dirty="0"/>
          </a:p>
        </p:txBody>
      </p:sp>
    </p:spTree>
    <p:extLst>
      <p:ext uri="{BB962C8B-B14F-4D97-AF65-F5344CB8AC3E}">
        <p14:creationId xmlns:p14="http://schemas.microsoft.com/office/powerpoint/2010/main" val="249552124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en-US" sz="4000" b="1" dirty="0">
                <a:solidFill>
                  <a:srgbClr val="234090"/>
                </a:solidFill>
                <a:latin typeface="Arial-BoldMT"/>
                <a:ea typeface="Calibri" panose="020F0502020204030204" pitchFamily="34" charset="0"/>
                <a:cs typeface="Arial-BoldMT"/>
              </a:rPr>
              <a:t>Sternal and Rib Fractures</a:t>
            </a:r>
          </a:p>
        </p:txBody>
      </p:sp>
      <p:sp>
        <p:nvSpPr>
          <p:cNvPr id="3" name="Content Placeholder 2"/>
          <p:cNvSpPr>
            <a:spLocks noGrp="1"/>
          </p:cNvSpPr>
          <p:nvPr>
            <p:ph idx="1"/>
          </p:nvPr>
        </p:nvSpPr>
        <p:spPr>
          <a:xfrm>
            <a:off x="463732" y="1325563"/>
            <a:ext cx="11057708" cy="5249408"/>
          </a:xfrm>
        </p:spPr>
        <p:txBody>
          <a:bodyPr>
            <a:normAutofit/>
          </a:bodyPr>
          <a:lstStyle/>
          <a:p>
            <a:r>
              <a:rPr lang="en-US" b="1" dirty="0" smtClean="0"/>
              <a:t>Sternal fractures </a:t>
            </a:r>
            <a:r>
              <a:rPr lang="en-US" dirty="0" smtClean="0"/>
              <a:t>are most common in motor vehicle crashes with a direct blow to the sternum via the steering wheel. </a:t>
            </a:r>
          </a:p>
          <a:p>
            <a:r>
              <a:rPr lang="en-US" b="1" dirty="0" smtClean="0"/>
              <a:t>Rib fractures </a:t>
            </a:r>
            <a:r>
              <a:rPr lang="en-US" dirty="0" smtClean="0"/>
              <a:t>are the most common type of chest trauma with blunt chest injury. </a:t>
            </a:r>
          </a:p>
          <a:p>
            <a:r>
              <a:rPr lang="en-US" dirty="0" smtClean="0"/>
              <a:t>Most rib fractures are benign and are treated conservatively</a:t>
            </a:r>
          </a:p>
          <a:p>
            <a:r>
              <a:rPr lang="en-US" b="1" dirty="0" smtClean="0"/>
              <a:t>Ribs 4 through 10 </a:t>
            </a:r>
            <a:r>
              <a:rPr lang="en-US" dirty="0" smtClean="0"/>
              <a:t>are most frequently involved. </a:t>
            </a:r>
          </a:p>
          <a:p>
            <a:r>
              <a:rPr lang="en-US" dirty="0" smtClean="0"/>
              <a:t>Fractures of </a:t>
            </a:r>
            <a:r>
              <a:rPr lang="en-US" b="1" dirty="0" smtClean="0"/>
              <a:t>the first three ribs </a:t>
            </a:r>
            <a:r>
              <a:rPr lang="en-US" dirty="0" smtClean="0"/>
              <a:t>are rare but can result in a high mortality rate because they are associated with laceration of the subclavian artery or vein. </a:t>
            </a:r>
          </a:p>
          <a:p>
            <a:r>
              <a:rPr lang="en-US" dirty="0" smtClean="0"/>
              <a:t>Fractures of </a:t>
            </a:r>
            <a:r>
              <a:rPr lang="en-US" b="1" dirty="0" smtClean="0"/>
              <a:t>the lower ribs </a:t>
            </a:r>
            <a:r>
              <a:rPr lang="en-US" dirty="0" smtClean="0"/>
              <a:t>are associated with injury to the spleen and liver, which may be lacerated by fragmented sections of the rib. </a:t>
            </a:r>
            <a:endParaRPr lang="en-US" dirty="0"/>
          </a:p>
        </p:txBody>
      </p:sp>
    </p:spTree>
    <p:extLst>
      <p:ext uri="{BB962C8B-B14F-4D97-AF65-F5344CB8AC3E}">
        <p14:creationId xmlns:p14="http://schemas.microsoft.com/office/powerpoint/2010/main" val="221015044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64C455-98D3-0DC8-5148-CB25AABFB1F0}"/>
              </a:ext>
            </a:extLst>
          </p:cNvPr>
          <p:cNvSpPr>
            <a:spLocks noGrp="1"/>
          </p:cNvSpPr>
          <p:nvPr>
            <p:ph type="title"/>
          </p:nvPr>
        </p:nvSpPr>
        <p:spPr/>
        <p:txBody>
          <a:bodyPr>
            <a:normAutofit fontScale="90000"/>
          </a:bodyPr>
          <a:lstStyle/>
          <a:p>
            <a:pPr algn="ctr"/>
            <a:r>
              <a:rPr lang="en-US" sz="4400" b="1" dirty="0">
                <a:solidFill>
                  <a:srgbClr val="234090"/>
                </a:solidFill>
                <a:effectLst/>
                <a:latin typeface="Arial-BoldMT"/>
                <a:ea typeface="Calibri" panose="020F0502020204030204" pitchFamily="34" charset="0"/>
                <a:cs typeface="Arial-BoldMT"/>
              </a:rPr>
              <a:t>Clinical Manifestations and Complications</a:t>
            </a:r>
            <a:r>
              <a:rPr lang="en-US" sz="4400" dirty="0">
                <a:effectLst/>
                <a:latin typeface="Calibri" panose="020F0502020204030204" pitchFamily="34" charset="0"/>
                <a:ea typeface="Calibri" panose="020F0502020204030204" pitchFamily="34" charset="0"/>
                <a:cs typeface="Arial" panose="020B0604020202020204" pitchFamily="34" charset="0"/>
              </a:rPr>
              <a:t/>
            </a:r>
            <a:br>
              <a:rPr lang="en-US" sz="4400" dirty="0">
                <a:effectLst/>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CDEC8B04-A9B3-AAE6-4383-44AF33E34976}"/>
              </a:ext>
            </a:extLst>
          </p:cNvPr>
          <p:cNvSpPr>
            <a:spLocks noGrp="1"/>
          </p:cNvSpPr>
          <p:nvPr>
            <p:ph idx="1"/>
          </p:nvPr>
        </p:nvSpPr>
        <p:spPr>
          <a:xfrm>
            <a:off x="523240" y="1419224"/>
            <a:ext cx="11170920" cy="4849495"/>
          </a:xfrm>
        </p:spPr>
        <p:txBody>
          <a:bodyPr>
            <a:normAutofit/>
          </a:bodyPr>
          <a:lstStyle/>
          <a:p>
            <a:pPr marL="0" marR="0">
              <a:lnSpc>
                <a:spcPct val="130000"/>
              </a:lnSpc>
              <a:spcBef>
                <a:spcPts val="0"/>
              </a:spcBef>
              <a:spcAft>
                <a:spcPts val="0"/>
              </a:spcAft>
            </a:pPr>
            <a:r>
              <a:rPr lang="en-US"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Sternal fractures: </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anterior chest pain, overlying tenderness, ecchymosis, crepitus, swelling, and possible chest wall deformity. </a:t>
            </a:r>
            <a:endParaRPr lang="en-US"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endParaRPr>
          </a:p>
          <a:p>
            <a:pPr marL="0" marR="0" indent="0">
              <a:lnSpc>
                <a:spcPct val="130000"/>
              </a:lnSpc>
              <a:spcBef>
                <a:spcPts val="0"/>
              </a:spcBef>
              <a:spcAft>
                <a:spcPts val="0"/>
              </a:spcAft>
              <a:buNone/>
            </a:pPr>
            <a:endParaRPr lang="en-US"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30000"/>
              </a:lnSpc>
              <a:spcBef>
                <a:spcPts val="0"/>
              </a:spcBef>
              <a:spcAft>
                <a:spcPts val="0"/>
              </a:spcAft>
            </a:pPr>
            <a:r>
              <a:rPr lang="en-US" b="1" dirty="0">
                <a:solidFill>
                  <a:srgbClr val="FF0000"/>
                </a:solidFill>
                <a:effectLst/>
                <a:latin typeface="Times New Roman" panose="02020603050405020304" pitchFamily="18" charset="0"/>
                <a:ea typeface="Calibri" panose="020F0502020204030204" pitchFamily="34" charset="0"/>
                <a:cs typeface="Times New Roman" panose="02020603050405020304" pitchFamily="18" charset="0"/>
              </a:rPr>
              <a:t>Rib fractures: </a:t>
            </a:r>
            <a:r>
              <a:rPr lang="en-US"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severe pain; point tenderness; and muscle spasm over the area of the fracture that are aggravated by coughing, deep breathing, and movement; and bruising over the area of the fracture.</a:t>
            </a:r>
          </a:p>
          <a:p>
            <a:pPr marL="0" marR="0" indent="0">
              <a:lnSpc>
                <a:spcPct val="130000"/>
              </a:lnSpc>
              <a:spcBef>
                <a:spcPts val="0"/>
              </a:spcBef>
              <a:spcAft>
                <a:spcPts val="0"/>
              </a:spcAft>
              <a:buNone/>
            </a:pPr>
            <a:endParaRPr lang="en-US" dirty="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1F130E7-318B-4A97-AA42-8E1170680AB6}"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24</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375067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b="1" dirty="0" smtClean="0">
                <a:solidFill>
                  <a:srgbClr val="2F5597"/>
                </a:solidFill>
                <a:latin typeface="Times New Roman" panose="02020603050405020304" pitchFamily="18" charset="0"/>
                <a:ea typeface="Calibri" panose="020F0502020204030204" pitchFamily="34" charset="0"/>
                <a:cs typeface="Times New Roman" panose="02020603050405020304" pitchFamily="18" charset="0"/>
              </a:rPr>
              <a:t/>
            </a:r>
            <a:br>
              <a:rPr lang="en-US" b="1" dirty="0" smtClean="0">
                <a:solidFill>
                  <a:srgbClr val="2F5597"/>
                </a:solidFill>
                <a:latin typeface="Times New Roman" panose="02020603050405020304" pitchFamily="18" charset="0"/>
                <a:ea typeface="Calibri" panose="020F0502020204030204" pitchFamily="34" charset="0"/>
                <a:cs typeface="Times New Roman" panose="02020603050405020304" pitchFamily="18" charset="0"/>
              </a:rPr>
            </a:br>
            <a:r>
              <a:rPr lang="en-US" sz="4900" b="1" dirty="0" smtClean="0">
                <a:solidFill>
                  <a:srgbClr val="2F5597"/>
                </a:solidFill>
                <a:latin typeface="Times New Roman" panose="02020603050405020304" pitchFamily="18" charset="0"/>
                <a:ea typeface="Calibri" panose="020F0502020204030204" pitchFamily="34" charset="0"/>
                <a:cs typeface="Times New Roman" panose="02020603050405020304" pitchFamily="18" charset="0"/>
              </a:rPr>
              <a:t>Complications</a:t>
            </a:r>
            <a:r>
              <a:rPr lang="en-US" sz="4900" dirty="0">
                <a:latin typeface="Times New Roman" panose="02020603050405020304" pitchFamily="18" charset="0"/>
                <a:ea typeface="Calibri" panose="020F0502020204030204" pitchFamily="34" charset="0"/>
                <a:cs typeface="Times New Roman" panose="02020603050405020304" pitchFamily="18" charset="0"/>
              </a:rPr>
              <a:t/>
            </a:r>
            <a:br>
              <a:rPr lang="en-US" sz="4900" dirty="0">
                <a:latin typeface="Times New Roman" panose="02020603050405020304" pitchFamily="18" charset="0"/>
                <a:ea typeface="Calibri" panose="020F0502020204030204" pitchFamily="34" charset="0"/>
                <a:cs typeface="Times New Roman" panose="02020603050405020304" pitchFamily="18" charset="0"/>
              </a:rPr>
            </a:br>
            <a:endParaRPr lang="en-US" dirty="0"/>
          </a:p>
        </p:txBody>
      </p:sp>
      <p:sp>
        <p:nvSpPr>
          <p:cNvPr id="3" name="Content Placeholder 2"/>
          <p:cNvSpPr>
            <a:spLocks noGrp="1"/>
          </p:cNvSpPr>
          <p:nvPr>
            <p:ph idx="1"/>
          </p:nvPr>
        </p:nvSpPr>
        <p:spPr/>
        <p:txBody>
          <a:bodyPr/>
          <a:lstStyle/>
          <a:p>
            <a:pPr marL="0" marR="0">
              <a:lnSpc>
                <a:spcPct val="130000"/>
              </a:lnSpc>
              <a:spcBef>
                <a:spcPts val="0"/>
              </a:spcBef>
              <a:spcAft>
                <a:spcPts val="0"/>
              </a:spcAft>
            </a:pPr>
            <a:r>
              <a:rPr lang="en-US" sz="3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Diminished </a:t>
            </a:r>
            <a:r>
              <a:rPr lang="en-US"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ventilation, </a:t>
            </a:r>
            <a:endParaRPr lang="en-US" sz="3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30000"/>
              </a:lnSpc>
              <a:spcBef>
                <a:spcPts val="0"/>
              </a:spcBef>
              <a:spcAft>
                <a:spcPts val="0"/>
              </a:spcAft>
            </a:pPr>
            <a:r>
              <a:rPr lang="en-US"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a:t>
            </a:r>
            <a:r>
              <a:rPr lang="en-US" sz="3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telectasis </a:t>
            </a:r>
            <a:r>
              <a:rPr lang="en-US"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(collapse of unaerated alveoli), </a:t>
            </a:r>
            <a:endParaRPr lang="en-US" sz="3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30000"/>
              </a:lnSpc>
              <a:spcBef>
                <a:spcPts val="0"/>
              </a:spcBef>
              <a:spcAft>
                <a:spcPts val="0"/>
              </a:spcAft>
            </a:pPr>
            <a:r>
              <a:rPr lang="en-US"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P</a:t>
            </a:r>
            <a:r>
              <a:rPr lang="en-US" sz="3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neumonitis</a:t>
            </a:r>
            <a:r>
              <a:rPr lang="en-US"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endParaRPr lang="en-US" sz="3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30000"/>
              </a:lnSpc>
              <a:spcBef>
                <a:spcPts val="0"/>
              </a:spcBef>
              <a:spcAft>
                <a:spcPts val="0"/>
              </a:spcAft>
            </a:pPr>
            <a:r>
              <a:rPr lang="en-US"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H</a:t>
            </a:r>
            <a:r>
              <a:rPr lang="en-US" sz="32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ypoxemia </a:t>
            </a:r>
            <a:r>
              <a:rPr lang="en-US" sz="32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as a result of reluctance to move or breathe deeply. </a:t>
            </a:r>
            <a:endParaRPr lang="en-US" sz="3200" dirty="0">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2400" dirty="0">
              <a:latin typeface="Times New Roman" panose="02020603050405020304" pitchFamily="18" charset="0"/>
              <a:ea typeface="Calibri" panose="020F0502020204030204" pitchFamily="34" charset="0"/>
              <a:cs typeface="Times New Roman" panose="02020603050405020304" pitchFamily="18" charset="0"/>
            </a:endParaRPr>
          </a:p>
          <a:p>
            <a:endParaRPr lang="en-US" dirty="0"/>
          </a:p>
          <a:p>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35E21B1-3B2B-4A94-A874-BF3DE6CCAE77}"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25</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645608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A4FA5-781F-1C7F-1F61-EBA9514DC9CF}"/>
              </a:ext>
            </a:extLst>
          </p:cNvPr>
          <p:cNvSpPr>
            <a:spLocks noGrp="1"/>
          </p:cNvSpPr>
          <p:nvPr>
            <p:ph type="title"/>
          </p:nvPr>
        </p:nvSpPr>
        <p:spPr/>
        <p:txBody>
          <a:bodyPr>
            <a:normAutofit fontScale="90000"/>
          </a:bodyPr>
          <a:lstStyle/>
          <a:p>
            <a:pPr algn="ctr"/>
            <a:r>
              <a:rPr lang="en-US" sz="4400" b="1" dirty="0" smtClean="0">
                <a:solidFill>
                  <a:srgbClr val="234090"/>
                </a:solidFill>
                <a:effectLst/>
                <a:latin typeface="Arial-BoldMT"/>
                <a:ea typeface="Calibri" panose="020F0502020204030204" pitchFamily="34" charset="0"/>
                <a:cs typeface="Arial-BoldMT"/>
              </a:rPr>
              <a:t/>
            </a:r>
            <a:br>
              <a:rPr lang="en-US" sz="4400" b="1" dirty="0" smtClean="0">
                <a:solidFill>
                  <a:srgbClr val="234090"/>
                </a:solidFill>
                <a:effectLst/>
                <a:latin typeface="Arial-BoldMT"/>
                <a:ea typeface="Calibri" panose="020F0502020204030204" pitchFamily="34" charset="0"/>
                <a:cs typeface="Arial-BoldMT"/>
              </a:rPr>
            </a:br>
            <a:r>
              <a:rPr lang="en-US" sz="4400" b="1" dirty="0" smtClean="0">
                <a:solidFill>
                  <a:srgbClr val="234090"/>
                </a:solidFill>
                <a:effectLst/>
                <a:latin typeface="Arial-BoldMT"/>
                <a:ea typeface="Calibri" panose="020F0502020204030204" pitchFamily="34" charset="0"/>
                <a:cs typeface="Arial-BoldMT"/>
              </a:rPr>
              <a:t>Assessment </a:t>
            </a:r>
            <a:r>
              <a:rPr lang="en-US" sz="4400" b="1" dirty="0">
                <a:solidFill>
                  <a:srgbClr val="234090"/>
                </a:solidFill>
                <a:effectLst/>
                <a:latin typeface="Arial-BoldMT"/>
                <a:ea typeface="Calibri" panose="020F0502020204030204" pitchFamily="34" charset="0"/>
                <a:cs typeface="Arial-BoldMT"/>
              </a:rPr>
              <a:t>and Diagnostic Findings</a:t>
            </a:r>
            <a:r>
              <a:rPr lang="en-US" sz="4400" dirty="0">
                <a:effectLst/>
                <a:latin typeface="Calibri" panose="020F0502020204030204" pitchFamily="34" charset="0"/>
                <a:ea typeface="Calibri" panose="020F0502020204030204" pitchFamily="34" charset="0"/>
                <a:cs typeface="Arial" panose="020B0604020202020204" pitchFamily="34" charset="0"/>
              </a:rPr>
              <a:t/>
            </a:r>
            <a:br>
              <a:rPr lang="en-US" sz="4400" dirty="0">
                <a:effectLst/>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81473F3F-508F-5EA4-0169-5C549BEFC655}"/>
              </a:ext>
            </a:extLst>
          </p:cNvPr>
          <p:cNvSpPr>
            <a:spLocks noGrp="1"/>
          </p:cNvSpPr>
          <p:nvPr>
            <p:ph idx="1"/>
          </p:nvPr>
        </p:nvSpPr>
        <p:spPr/>
        <p:txBody>
          <a:bodyPr>
            <a:normAutofit lnSpcReduction="10000"/>
          </a:bodyPr>
          <a:lstStyle/>
          <a:p>
            <a:pPr marL="0" marR="0">
              <a:lnSpc>
                <a:spcPct val="150000"/>
              </a:lnSpc>
              <a:spcBef>
                <a:spcPts val="0"/>
              </a:spcBef>
              <a:spcAft>
                <a:spcPts val="0"/>
              </a:spcAft>
            </a:pPr>
            <a:r>
              <a:rPr lang="en-US" sz="32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Evaluate </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for underlying cardiac injuries. </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en-US" sz="32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Detect </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with auscultation a crackling, grating sound in the thorax (subcutaneous crepitus).</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diagnostic workup may include a chest x-ray, rib films of a specific area, ECG, continuous pulse oximetry, and </a:t>
            </a:r>
            <a:r>
              <a:rPr lang="en-US" sz="32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ABGs analysis.</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0CFE0FC-5DD5-4E00-B454-92AB35A102F6}"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26</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75680461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4C1D3-F4AC-072D-09B0-18D47C02D32C}"/>
              </a:ext>
            </a:extLst>
          </p:cNvPr>
          <p:cNvSpPr>
            <a:spLocks noGrp="1"/>
          </p:cNvSpPr>
          <p:nvPr>
            <p:ph type="title"/>
          </p:nvPr>
        </p:nvSpPr>
        <p:spPr/>
        <p:txBody>
          <a:bodyPr>
            <a:normAutofit fontScale="90000"/>
          </a:bodyPr>
          <a:lstStyle/>
          <a:p>
            <a:pPr algn="ctr"/>
            <a:r>
              <a:rPr lang="en-US" sz="4400" b="1" dirty="0" smtClean="0">
                <a:solidFill>
                  <a:srgbClr val="234090"/>
                </a:solidFill>
                <a:effectLst/>
                <a:latin typeface="Arial-BoldMT"/>
                <a:ea typeface="Calibri" panose="020F0502020204030204" pitchFamily="34" charset="0"/>
                <a:cs typeface="Arial-BoldMT"/>
              </a:rPr>
              <a:t/>
            </a:r>
            <a:br>
              <a:rPr lang="en-US" sz="4400" b="1" dirty="0" smtClean="0">
                <a:solidFill>
                  <a:srgbClr val="234090"/>
                </a:solidFill>
                <a:effectLst/>
                <a:latin typeface="Arial-BoldMT"/>
                <a:ea typeface="Calibri" panose="020F0502020204030204" pitchFamily="34" charset="0"/>
                <a:cs typeface="Arial-BoldMT"/>
              </a:rPr>
            </a:br>
            <a:r>
              <a:rPr lang="en-US" sz="4400" b="1" dirty="0" smtClean="0">
                <a:solidFill>
                  <a:srgbClr val="234090"/>
                </a:solidFill>
                <a:effectLst/>
                <a:latin typeface="Arial-BoldMT"/>
                <a:ea typeface="Calibri" panose="020F0502020204030204" pitchFamily="34" charset="0"/>
                <a:cs typeface="Arial-BoldMT"/>
              </a:rPr>
              <a:t>Sternal </a:t>
            </a:r>
            <a:r>
              <a:rPr lang="en-US" sz="4400" b="1" dirty="0">
                <a:solidFill>
                  <a:srgbClr val="234090"/>
                </a:solidFill>
                <a:effectLst/>
                <a:latin typeface="Arial-BoldMT"/>
                <a:ea typeface="Calibri" panose="020F0502020204030204" pitchFamily="34" charset="0"/>
                <a:cs typeface="Arial-BoldMT"/>
              </a:rPr>
              <a:t>and Rib Fractures</a:t>
            </a:r>
            <a:r>
              <a:rPr lang="en-US" sz="4400" dirty="0">
                <a:effectLst/>
                <a:latin typeface="Calibri" panose="020F0502020204030204" pitchFamily="34" charset="0"/>
                <a:ea typeface="Calibri" panose="020F0502020204030204" pitchFamily="34" charset="0"/>
                <a:cs typeface="Arial" panose="020B0604020202020204" pitchFamily="34" charset="0"/>
              </a:rPr>
              <a:t/>
            </a:r>
            <a:br>
              <a:rPr lang="en-US" sz="4400" dirty="0">
                <a:effectLst/>
                <a:latin typeface="Calibri" panose="020F0502020204030204" pitchFamily="34" charset="0"/>
                <a:ea typeface="Calibri" panose="020F0502020204030204" pitchFamily="34" charset="0"/>
                <a:cs typeface="Arial" panose="020B0604020202020204" pitchFamily="34" charset="0"/>
              </a:rPr>
            </a:br>
            <a:endParaRPr lang="en-US" dirty="0"/>
          </a:p>
        </p:txBody>
      </p:sp>
      <p:pic>
        <p:nvPicPr>
          <p:cNvPr id="1028" name="Picture 4" descr="Sternum, Clavicle &amp; Rib Cage Fracture Compensation | McCarthy + Co">
            <a:extLst>
              <a:ext uri="{FF2B5EF4-FFF2-40B4-BE49-F238E27FC236}">
                <a16:creationId xmlns:a16="http://schemas.microsoft.com/office/drawing/2014/main" id="{8CAD52D3-98F4-0C61-2CA2-C08DEB28DA2B}"/>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57468" y="2520209"/>
            <a:ext cx="4133221" cy="3099916"/>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Severe chest pain after blunt chest trauma | Emergency Medicine Journal">
            <a:extLst>
              <a:ext uri="{FF2B5EF4-FFF2-40B4-BE49-F238E27FC236}">
                <a16:creationId xmlns:a16="http://schemas.microsoft.com/office/drawing/2014/main" id="{AE21AC69-091B-B4F1-58C0-5D999435412F}"/>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38797" y="2520210"/>
            <a:ext cx="4001319" cy="3099915"/>
          </a:xfrm>
          <a:prstGeom prst="rect">
            <a:avLst/>
          </a:prstGeom>
          <a:noFill/>
          <a:extLst>
            <a:ext uri="{909E8E84-426E-40DD-AFC4-6F175D3DCCD1}">
              <a14:hiddenFill xmlns:a14="http://schemas.microsoft.com/office/drawing/2010/main">
                <a:solidFill>
                  <a:srgbClr val="FFFFFF"/>
                </a:solidFill>
              </a14:hiddenFill>
            </a:ext>
          </a:extLst>
        </p:spPr>
      </p:pic>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7B640A0-1C54-4965-9B4D-DF622BEEC9CE}"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27</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3958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39B545-9657-C914-F652-A454963C37C9}"/>
              </a:ext>
            </a:extLst>
          </p:cNvPr>
          <p:cNvSpPr>
            <a:spLocks noGrp="1"/>
          </p:cNvSpPr>
          <p:nvPr>
            <p:ph type="title"/>
          </p:nvPr>
        </p:nvSpPr>
        <p:spPr/>
        <p:txBody>
          <a:bodyPr/>
          <a:lstStyle/>
          <a:p>
            <a:pPr algn="ctr"/>
            <a:r>
              <a:rPr lang="en-US" sz="4400" b="1" dirty="0">
                <a:solidFill>
                  <a:srgbClr val="234090"/>
                </a:solidFill>
                <a:effectLst/>
                <a:latin typeface="Arial-BoldMT"/>
                <a:ea typeface="Calibri" panose="020F0502020204030204" pitchFamily="34" charset="0"/>
                <a:cs typeface="Arial-BoldMT"/>
              </a:rPr>
              <a:t>Medical Management</a:t>
            </a:r>
            <a:r>
              <a:rPr lang="en-US" sz="4400" dirty="0">
                <a:effectLst/>
                <a:latin typeface="Calibri" panose="020F0502020204030204" pitchFamily="34" charset="0"/>
                <a:ea typeface="Calibri" panose="020F0502020204030204" pitchFamily="34" charset="0"/>
                <a:cs typeface="Arial" panose="020B0604020202020204" pitchFamily="34" charset="0"/>
              </a:rPr>
              <a:t/>
            </a:r>
            <a:br>
              <a:rPr lang="en-US" sz="4400" dirty="0">
                <a:effectLst/>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3FFD7E1E-2C55-870E-8429-4E30FEDDB08E}"/>
              </a:ext>
            </a:extLst>
          </p:cNvPr>
          <p:cNvSpPr>
            <a:spLocks noGrp="1"/>
          </p:cNvSpPr>
          <p:nvPr>
            <p:ph idx="1"/>
          </p:nvPr>
        </p:nvSpPr>
        <p:spPr>
          <a:xfrm>
            <a:off x="402772" y="1294401"/>
            <a:ext cx="11049000" cy="5210902"/>
          </a:xfrm>
        </p:spPr>
        <p:txBody>
          <a:bodyPr>
            <a:normAutofit lnSpcReduction="10000"/>
          </a:bodyPr>
          <a:lstStyle/>
          <a:p>
            <a:pPr marL="0" marR="0">
              <a:lnSpc>
                <a:spcPct val="150000"/>
              </a:lnSpc>
              <a:spcBef>
                <a:spcPts val="0"/>
              </a:spcBef>
              <a:spcAft>
                <a:spcPts val="0"/>
              </a:spcAft>
            </a:pPr>
            <a:r>
              <a:rPr lang="en-US" sz="3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Most rib fractures heal in 3 to 6 weeks.</a:t>
            </a:r>
            <a:endParaRPr lang="en-US" sz="3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en-US" sz="3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Relieving pain.</a:t>
            </a:r>
            <a:endParaRPr lang="en-US" sz="3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en-US" sz="3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Sedation is used to relieve pain and to allow deep breathing and coughing.</a:t>
            </a:r>
            <a:endParaRPr lang="en-US" sz="3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en-US" sz="3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Intercostal nerve block and ice over the fracture site.</a:t>
            </a:r>
            <a:endParaRPr lang="en-US" sz="3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50000"/>
              </a:lnSpc>
              <a:spcBef>
                <a:spcPts val="0"/>
              </a:spcBef>
              <a:spcAft>
                <a:spcPts val="0"/>
              </a:spcAft>
            </a:pPr>
            <a:r>
              <a:rPr lang="en-US" sz="30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Epidural analgesia, PCA, or nonopioid analgesia</a:t>
            </a:r>
            <a:r>
              <a:rPr lang="en-US" sz="30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t>
            </a:r>
          </a:p>
          <a:p>
            <a:pPr marL="0" marR="0">
              <a:lnSpc>
                <a:spcPct val="130000"/>
              </a:lnSpc>
              <a:spcBef>
                <a:spcPts val="0"/>
              </a:spcBef>
              <a:spcAft>
                <a:spcPts val="0"/>
              </a:spcAft>
            </a:pPr>
            <a:r>
              <a:rPr lang="en-US" sz="3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Avoiding excessive activity.</a:t>
            </a:r>
            <a:endParaRPr lang="en-US" sz="3000" dirty="0">
              <a:latin typeface="Times New Roman" panose="02020603050405020304" pitchFamily="18" charset="0"/>
              <a:ea typeface="Calibri" panose="020F0502020204030204" pitchFamily="34" charset="0"/>
              <a:cs typeface="Times New Roman" panose="02020603050405020304" pitchFamily="18" charset="0"/>
            </a:endParaRPr>
          </a:p>
          <a:p>
            <a:pPr marL="0" marR="0">
              <a:lnSpc>
                <a:spcPct val="130000"/>
              </a:lnSpc>
              <a:spcBef>
                <a:spcPts val="0"/>
              </a:spcBef>
              <a:spcAft>
                <a:spcPts val="0"/>
              </a:spcAft>
            </a:pPr>
            <a:r>
              <a:rPr lang="en-US" sz="3000"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Treating any associated injuries</a:t>
            </a:r>
            <a:r>
              <a:rPr lang="en-US" sz="3000" dirty="0" smtClean="0">
                <a:solidFill>
                  <a:srgbClr val="000000"/>
                </a:solidFill>
                <a:latin typeface="Times New Roman" panose="02020603050405020304" pitchFamily="18" charset="0"/>
                <a:ea typeface="Calibri" panose="020F0502020204030204" pitchFamily="34" charset="0"/>
                <a:cs typeface="Times New Roman" panose="02020603050405020304" pitchFamily="18" charset="0"/>
              </a:rPr>
              <a:t>.</a:t>
            </a:r>
            <a:endParaRPr lang="en-US" sz="3000" dirty="0">
              <a:effectLst/>
              <a:latin typeface="Times New Roman" panose="02020603050405020304" pitchFamily="18" charset="0"/>
              <a:ea typeface="Calibri" panose="020F0502020204030204" pitchFamily="34" charset="0"/>
              <a:cs typeface="Times New Roman" panose="02020603050405020304" pitchFamily="18" charset="0"/>
            </a:endParaRPr>
          </a:p>
          <a:p>
            <a:pPr marL="0" indent="0" algn="r">
              <a:lnSpc>
                <a:spcPct val="150000"/>
              </a:lnSpc>
              <a:buNone/>
            </a:pPr>
            <a:endParaRPr lang="en-US" sz="3200"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B924A6D-1C7F-4075-9558-A03167180E64}"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28</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0448068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90F5F-8D9B-EC5B-D598-8556F9E22D9B}"/>
              </a:ext>
            </a:extLst>
          </p:cNvPr>
          <p:cNvSpPr>
            <a:spLocks noGrp="1"/>
          </p:cNvSpPr>
          <p:nvPr>
            <p:ph type="title"/>
          </p:nvPr>
        </p:nvSpPr>
        <p:spPr>
          <a:xfrm>
            <a:off x="838199" y="148476"/>
            <a:ext cx="10515600" cy="1325563"/>
          </a:xfrm>
        </p:spPr>
        <p:txBody>
          <a:bodyPr>
            <a:normAutofit fontScale="90000"/>
          </a:bodyPr>
          <a:lstStyle/>
          <a:p>
            <a:pPr algn="ctr"/>
            <a:r>
              <a:rPr lang="en-US" sz="4400" b="1" dirty="0" smtClean="0">
                <a:solidFill>
                  <a:srgbClr val="234090"/>
                </a:solidFill>
                <a:effectLst/>
                <a:latin typeface="Arial-BoldMT"/>
                <a:ea typeface="Calibri" panose="020F0502020204030204" pitchFamily="34" charset="0"/>
                <a:cs typeface="Arial-BoldMT"/>
              </a:rPr>
              <a:t/>
            </a:r>
            <a:br>
              <a:rPr lang="en-US" sz="4400" b="1" dirty="0" smtClean="0">
                <a:solidFill>
                  <a:srgbClr val="234090"/>
                </a:solidFill>
                <a:effectLst/>
                <a:latin typeface="Arial-BoldMT"/>
                <a:ea typeface="Calibri" panose="020F0502020204030204" pitchFamily="34" charset="0"/>
                <a:cs typeface="Arial-BoldMT"/>
              </a:rPr>
            </a:br>
            <a:r>
              <a:rPr lang="en-US" sz="4400" b="1" dirty="0" smtClean="0">
                <a:solidFill>
                  <a:srgbClr val="234090"/>
                </a:solidFill>
                <a:effectLst/>
                <a:latin typeface="Arial-BoldMT"/>
                <a:ea typeface="Calibri" panose="020F0502020204030204" pitchFamily="34" charset="0"/>
                <a:cs typeface="Arial-BoldMT"/>
              </a:rPr>
              <a:t>Medical </a:t>
            </a:r>
            <a:r>
              <a:rPr lang="en-US" sz="4400" b="1" dirty="0">
                <a:solidFill>
                  <a:srgbClr val="234090"/>
                </a:solidFill>
                <a:effectLst/>
                <a:latin typeface="Arial-BoldMT"/>
                <a:ea typeface="Calibri" panose="020F0502020204030204" pitchFamily="34" charset="0"/>
                <a:cs typeface="Arial-BoldMT"/>
              </a:rPr>
              <a:t>Management</a:t>
            </a:r>
            <a:r>
              <a:rPr lang="en-US" sz="4400" dirty="0">
                <a:effectLst/>
                <a:latin typeface="Calibri" panose="020F0502020204030204" pitchFamily="34" charset="0"/>
                <a:ea typeface="Calibri" panose="020F0502020204030204" pitchFamily="34" charset="0"/>
                <a:cs typeface="Arial" panose="020B0604020202020204" pitchFamily="34" charset="0"/>
              </a:rPr>
              <a:t/>
            </a:r>
            <a:br>
              <a:rPr lang="en-US" sz="4400" dirty="0">
                <a:effectLst/>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0564BA1C-BD01-8DA8-D3E5-16AC58DDDC01}"/>
              </a:ext>
            </a:extLst>
          </p:cNvPr>
          <p:cNvSpPr>
            <a:spLocks noGrp="1"/>
          </p:cNvSpPr>
          <p:nvPr>
            <p:ph idx="1"/>
          </p:nvPr>
        </p:nvSpPr>
        <p:spPr>
          <a:xfrm>
            <a:off x="272142" y="1474039"/>
            <a:ext cx="10836757" cy="4685780"/>
          </a:xfrm>
        </p:spPr>
        <p:txBody>
          <a:bodyPr>
            <a:noAutofit/>
          </a:bodyPr>
          <a:lstStyle/>
          <a:p>
            <a:pPr marL="0" marR="0">
              <a:lnSpc>
                <a:spcPct val="130000"/>
              </a:lnSpc>
              <a:spcBef>
                <a:spcPts val="0"/>
              </a:spcBef>
              <a:spcAft>
                <a:spcPts val="0"/>
              </a:spcAft>
            </a:pPr>
            <a:r>
              <a:rPr lang="en-US" sz="32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A </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chest binder may be used as supportive treatment </a:t>
            </a:r>
            <a:r>
              <a:rPr lang="en-US" sz="32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to</a:t>
            </a:r>
          </a:p>
          <a:p>
            <a:pPr marL="0" marR="0" indent="0">
              <a:lnSpc>
                <a:spcPct val="130000"/>
              </a:lnSpc>
              <a:spcBef>
                <a:spcPts val="0"/>
              </a:spcBef>
              <a:spcAft>
                <a:spcPts val="0"/>
              </a:spcAft>
              <a:buNone/>
            </a:pPr>
            <a:r>
              <a:rPr lang="en-US" sz="3200" dirty="0" smtClean="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provide </a:t>
            </a: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stability to the chest wall and may decrease pain.</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p>
            <a:pPr>
              <a:lnSpc>
                <a:spcPct val="130000"/>
              </a:lnSpc>
            </a:pP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The patient is instructed to apply the binder comfortably enough to provide support, but not to impair respiratory excursion. </a:t>
            </a:r>
          </a:p>
          <a:p>
            <a:pPr>
              <a:lnSpc>
                <a:spcPct val="130000"/>
              </a:lnSpc>
            </a:pPr>
            <a:r>
              <a:rPr lang="en-US" sz="3200" dirty="0">
                <a:solidFill>
                  <a:srgbClr val="000000"/>
                </a:solidFill>
                <a:effectLst/>
                <a:latin typeface="Times New Roman" panose="02020603050405020304" pitchFamily="18" charset="0"/>
                <a:ea typeface="Calibri" panose="020F0502020204030204" pitchFamily="34" charset="0"/>
                <a:cs typeface="Times New Roman" panose="02020603050405020304" pitchFamily="18" charset="0"/>
              </a:rPr>
              <a:t>Surgical fixation is rarely necessary unless fragments are grossly displaced and pose a potential for further injury.</a:t>
            </a:r>
            <a:endParaRPr lang="en-US" sz="3200" dirty="0">
              <a:effectLst/>
              <a:latin typeface="Times New Roman" panose="02020603050405020304" pitchFamily="18" charset="0"/>
              <a:ea typeface="Calibri" panose="020F0502020204030204" pitchFamily="34" charset="0"/>
              <a:cs typeface="Times New Roman" panose="02020603050405020304" pitchFamily="18" charset="0"/>
            </a:endParaRPr>
          </a:p>
          <a:p>
            <a:endParaRPr lang="en-US" sz="3600" dirty="0"/>
          </a:p>
        </p:txBody>
      </p:sp>
      <p:pic>
        <p:nvPicPr>
          <p:cNvPr id="4" name="Picture 3" descr="Amazon.com: Rib Belt Chest Binder for Broken Injury Ribs, Elastic Rib Brace  Compression Support to Reduce Rib Cage Pain, Breathable Chest Protector  Wrap for Cracked, Fractured, Dislocated and Post-Surgery Ribs (M (29&quot;">
            <a:extLst>
              <a:ext uri="{FF2B5EF4-FFF2-40B4-BE49-F238E27FC236}">
                <a16:creationId xmlns:a16="http://schemas.microsoft.com/office/drawing/2014/main" id="{9169B6E6-4E99-5D77-6FDC-EA31CF1D560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9857244" y="1474039"/>
            <a:ext cx="2206985" cy="2217829"/>
          </a:xfrm>
          <a:prstGeom prst="rect">
            <a:avLst/>
          </a:prstGeom>
          <a:noFill/>
          <a:ln>
            <a:noFill/>
          </a:ln>
        </p:spPr>
      </p:pic>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3F1C4F16-D8B5-4A3F-A170-85B88EE3566C}" type="datetime1">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11/27/2023</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5D0ACBDB-D988-4DB1-83A2-260ECF40DAD9}"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29</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540051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30925"/>
            <a:ext cx="10515600" cy="1325563"/>
          </a:xfrm>
        </p:spPr>
        <p:txBody>
          <a:bodyPr>
            <a:normAutofit/>
          </a:bodyPr>
          <a:lstStyle/>
          <a:p>
            <a:pPr algn="ctr"/>
            <a:r>
              <a:rPr lang="en-US" sz="4000" b="1" dirty="0">
                <a:solidFill>
                  <a:srgbClr val="234090"/>
                </a:solidFill>
                <a:latin typeface="Arial-BoldMT"/>
                <a:ea typeface="Calibri" panose="020F0502020204030204" pitchFamily="34" charset="0"/>
                <a:cs typeface="Arial-BoldMT"/>
              </a:rPr>
              <a:t>INTENDED LEARNING </a:t>
            </a:r>
            <a:r>
              <a:rPr lang="en-US" sz="4000" b="1" dirty="0" smtClean="0">
                <a:solidFill>
                  <a:srgbClr val="234090"/>
                </a:solidFill>
                <a:latin typeface="Arial-BoldMT"/>
                <a:ea typeface="Calibri" panose="020F0502020204030204" pitchFamily="34" charset="0"/>
                <a:cs typeface="Arial-BoldMT"/>
              </a:rPr>
              <a:t>OUTCOMES</a:t>
            </a:r>
            <a:endParaRPr lang="en-US" sz="4000" b="1" dirty="0">
              <a:solidFill>
                <a:srgbClr val="234090"/>
              </a:solidFill>
              <a:latin typeface="Arial-BoldMT"/>
              <a:ea typeface="Calibri" panose="020F0502020204030204" pitchFamily="34" charset="0"/>
              <a:cs typeface="Arial-BoldMT"/>
            </a:endParaRPr>
          </a:p>
        </p:txBody>
      </p:sp>
      <p:sp>
        <p:nvSpPr>
          <p:cNvPr id="3" name="Content Placeholder 2"/>
          <p:cNvSpPr>
            <a:spLocks noGrp="1"/>
          </p:cNvSpPr>
          <p:nvPr>
            <p:ph idx="1"/>
          </p:nvPr>
        </p:nvSpPr>
        <p:spPr>
          <a:xfrm>
            <a:off x="838200" y="1764664"/>
            <a:ext cx="10515600" cy="4351338"/>
          </a:xfrm>
        </p:spPr>
        <p:txBody>
          <a:bodyPr>
            <a:normAutofit/>
          </a:bodyPr>
          <a:lstStyle/>
          <a:p>
            <a:pPr marL="514350" indent="-514350">
              <a:lnSpc>
                <a:spcPct val="110000"/>
              </a:lnSpc>
              <a:spcAft>
                <a:spcPts val="1200"/>
              </a:spcAft>
              <a:buFont typeface="+mj-lt"/>
              <a:buAutoNum type="arabicPeriod"/>
            </a:pPr>
            <a:r>
              <a:rPr lang="en-US" dirty="0" smtClean="0"/>
              <a:t>Differentiate between the two types of chest trauma</a:t>
            </a:r>
          </a:p>
          <a:p>
            <a:pPr marL="514350" indent="-514350">
              <a:lnSpc>
                <a:spcPct val="110000"/>
              </a:lnSpc>
              <a:spcAft>
                <a:spcPts val="1200"/>
              </a:spcAft>
              <a:buFont typeface="+mj-lt"/>
              <a:buAutoNum type="arabicPeriod"/>
            </a:pPr>
            <a:r>
              <a:rPr lang="en-US" dirty="0" smtClean="0"/>
              <a:t>Describe signs and symptoms of the various types of blunt trauma</a:t>
            </a:r>
          </a:p>
          <a:p>
            <a:pPr marL="514350" indent="-514350">
              <a:lnSpc>
                <a:spcPct val="110000"/>
              </a:lnSpc>
              <a:spcAft>
                <a:spcPts val="1200"/>
              </a:spcAft>
              <a:buFont typeface="+mj-lt"/>
              <a:buAutoNum type="arabicPeriod"/>
            </a:pPr>
            <a:r>
              <a:rPr lang="en-US" dirty="0" smtClean="0"/>
              <a:t>Explain diagnostic workup for patients complaining from </a:t>
            </a:r>
            <a:r>
              <a:rPr lang="en-US" dirty="0"/>
              <a:t>blunt </a:t>
            </a:r>
            <a:r>
              <a:rPr lang="en-US" dirty="0" smtClean="0"/>
              <a:t>trauma</a:t>
            </a:r>
            <a:endParaRPr lang="en-US" dirty="0"/>
          </a:p>
          <a:p>
            <a:pPr marL="514350" indent="-514350">
              <a:lnSpc>
                <a:spcPct val="110000"/>
              </a:lnSpc>
              <a:spcAft>
                <a:spcPts val="1200"/>
              </a:spcAft>
              <a:buFont typeface="+mj-lt"/>
              <a:buAutoNum type="arabicPeriod"/>
            </a:pPr>
            <a:r>
              <a:rPr lang="en-US" dirty="0" smtClean="0"/>
              <a:t>Explain medical and nursing management of </a:t>
            </a:r>
            <a:r>
              <a:rPr lang="en-US" dirty="0"/>
              <a:t>the various types of blunt trauma</a:t>
            </a:r>
          </a:p>
          <a:p>
            <a:endParaRPr lang="en-US" dirty="0"/>
          </a:p>
        </p:txBody>
      </p:sp>
    </p:spTree>
    <p:extLst>
      <p:ext uri="{BB962C8B-B14F-4D97-AF65-F5344CB8AC3E}">
        <p14:creationId xmlns:p14="http://schemas.microsoft.com/office/powerpoint/2010/main" val="217463969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7742"/>
            <a:ext cx="10515600" cy="1325563"/>
          </a:xfrm>
        </p:spPr>
        <p:txBody>
          <a:bodyPr>
            <a:normAutofit/>
          </a:bodyPr>
          <a:lstStyle/>
          <a:p>
            <a:pPr algn="ctr"/>
            <a:r>
              <a:rPr lang="en-US" sz="4000" b="1" dirty="0">
                <a:solidFill>
                  <a:srgbClr val="234090"/>
                </a:solidFill>
                <a:latin typeface="Arial-BoldMT"/>
                <a:ea typeface="Calibri" panose="020F0502020204030204" pitchFamily="34" charset="0"/>
                <a:cs typeface="Arial-BoldMT"/>
              </a:rPr>
              <a:t>Flail Chest</a:t>
            </a:r>
          </a:p>
        </p:txBody>
      </p:sp>
      <p:sp>
        <p:nvSpPr>
          <p:cNvPr id="3" name="Content Placeholder 2"/>
          <p:cNvSpPr>
            <a:spLocks noGrp="1"/>
          </p:cNvSpPr>
          <p:nvPr>
            <p:ph idx="1"/>
          </p:nvPr>
        </p:nvSpPr>
        <p:spPr>
          <a:xfrm>
            <a:off x="489856" y="1403305"/>
            <a:ext cx="10863943" cy="5006204"/>
          </a:xfrm>
        </p:spPr>
        <p:txBody>
          <a:bodyPr>
            <a:normAutofit/>
          </a:bodyPr>
          <a:lstStyle/>
          <a:p>
            <a:pPr>
              <a:lnSpc>
                <a:spcPct val="110000"/>
              </a:lnSpc>
              <a:spcAft>
                <a:spcPts val="1200"/>
              </a:spcAft>
            </a:pPr>
            <a:r>
              <a:rPr lang="en-US" sz="3200" dirty="0" smtClean="0"/>
              <a:t>Flail chest is frequently </a:t>
            </a:r>
            <a:r>
              <a:rPr lang="en-US" sz="3200" b="1" dirty="0" smtClean="0"/>
              <a:t>a complication of blunt chest trauma</a:t>
            </a:r>
            <a:r>
              <a:rPr lang="en-US" sz="3200" dirty="0" smtClean="0"/>
              <a:t>,</a:t>
            </a:r>
          </a:p>
          <a:p>
            <a:pPr>
              <a:lnSpc>
                <a:spcPct val="110000"/>
              </a:lnSpc>
              <a:spcAft>
                <a:spcPts val="1200"/>
              </a:spcAft>
            </a:pPr>
            <a:r>
              <a:rPr lang="en-US" sz="3200" dirty="0" smtClean="0"/>
              <a:t>It may occur from a steering wheel injury, motor vehicle crash involving a pedestrian or cyclist, a significant fall onto the chest, or an assault with a blunt weapon. </a:t>
            </a:r>
          </a:p>
          <a:p>
            <a:pPr>
              <a:lnSpc>
                <a:spcPct val="110000"/>
              </a:lnSpc>
              <a:spcAft>
                <a:spcPts val="1200"/>
              </a:spcAft>
            </a:pPr>
            <a:r>
              <a:rPr lang="en-US" sz="3200" dirty="0" smtClean="0"/>
              <a:t>The incidence of flail chest among patients with chest wall injury is 5% to 13%. </a:t>
            </a:r>
          </a:p>
        </p:txBody>
      </p:sp>
    </p:spTree>
    <p:extLst>
      <p:ext uri="{BB962C8B-B14F-4D97-AF65-F5344CB8AC3E}">
        <p14:creationId xmlns:p14="http://schemas.microsoft.com/office/powerpoint/2010/main" val="18095802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56120"/>
            <a:ext cx="10515600" cy="1325563"/>
          </a:xfrm>
        </p:spPr>
        <p:txBody>
          <a:bodyPr/>
          <a:lstStyle/>
          <a:p>
            <a:pPr algn="ctr"/>
            <a:r>
              <a:rPr lang="en-US" b="1" dirty="0">
                <a:solidFill>
                  <a:srgbClr val="234090"/>
                </a:solidFill>
                <a:latin typeface="Arial-BoldMT"/>
                <a:ea typeface="Calibri" panose="020F0502020204030204" pitchFamily="34" charset="0"/>
                <a:cs typeface="Arial-BoldMT"/>
              </a:rPr>
              <a:t>Flail Chest</a:t>
            </a:r>
            <a:endParaRPr lang="en-US" dirty="0"/>
          </a:p>
        </p:txBody>
      </p:sp>
      <p:sp>
        <p:nvSpPr>
          <p:cNvPr id="3" name="Content Placeholder 2"/>
          <p:cNvSpPr>
            <a:spLocks noGrp="1"/>
          </p:cNvSpPr>
          <p:nvPr>
            <p:ph idx="1"/>
          </p:nvPr>
        </p:nvSpPr>
        <p:spPr>
          <a:xfrm>
            <a:off x="603068" y="1481683"/>
            <a:ext cx="10750731" cy="4962660"/>
          </a:xfrm>
        </p:spPr>
        <p:txBody>
          <a:bodyPr>
            <a:normAutofit/>
          </a:bodyPr>
          <a:lstStyle/>
          <a:p>
            <a:pPr>
              <a:lnSpc>
                <a:spcPct val="110000"/>
              </a:lnSpc>
              <a:spcAft>
                <a:spcPts val="1200"/>
              </a:spcAft>
            </a:pPr>
            <a:r>
              <a:rPr lang="en-US" sz="3200" dirty="0" smtClean="0"/>
              <a:t>It occurs when three or more adjacent ribs (multiple contiguous ribs) are fractured at two or more sites, resulting in free-floating rib segments.</a:t>
            </a:r>
          </a:p>
          <a:p>
            <a:pPr>
              <a:lnSpc>
                <a:spcPct val="110000"/>
              </a:lnSpc>
              <a:spcAft>
                <a:spcPts val="1200"/>
              </a:spcAft>
            </a:pPr>
            <a:r>
              <a:rPr lang="en-US" sz="3200" dirty="0" smtClean="0"/>
              <a:t> It may also result as a combination fracture of ribs and costal cartilages or sternum. </a:t>
            </a:r>
          </a:p>
          <a:p>
            <a:pPr>
              <a:lnSpc>
                <a:spcPct val="110000"/>
              </a:lnSpc>
              <a:spcAft>
                <a:spcPts val="1200"/>
              </a:spcAft>
            </a:pPr>
            <a:r>
              <a:rPr lang="en-US" sz="3200" dirty="0" smtClean="0"/>
              <a:t>As a result, the chest wall loses stability, causing respiratory impairment and usually severe respiratory distress.</a:t>
            </a:r>
          </a:p>
          <a:p>
            <a:pPr marL="0" indent="0">
              <a:buNone/>
            </a:pPr>
            <a:endParaRPr lang="en-US" dirty="0"/>
          </a:p>
        </p:txBody>
      </p:sp>
    </p:spTree>
    <p:extLst>
      <p:ext uri="{BB962C8B-B14F-4D97-AF65-F5344CB8AC3E}">
        <p14:creationId xmlns:p14="http://schemas.microsoft.com/office/powerpoint/2010/main" val="379507157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en-US" b="1" dirty="0">
                <a:solidFill>
                  <a:srgbClr val="234090"/>
                </a:solidFill>
                <a:latin typeface="Arial-BoldMT"/>
                <a:ea typeface="Calibri" panose="020F0502020204030204" pitchFamily="34" charset="0"/>
                <a:cs typeface="Arial-BoldMT"/>
              </a:rPr>
              <a:t>Pathophysiology </a:t>
            </a:r>
          </a:p>
        </p:txBody>
      </p:sp>
      <p:sp>
        <p:nvSpPr>
          <p:cNvPr id="3" name="Content Placeholder 2"/>
          <p:cNvSpPr>
            <a:spLocks noGrp="1"/>
          </p:cNvSpPr>
          <p:nvPr>
            <p:ph idx="1"/>
          </p:nvPr>
        </p:nvSpPr>
        <p:spPr>
          <a:xfrm>
            <a:off x="89262" y="1189898"/>
            <a:ext cx="11797937" cy="5515701"/>
          </a:xfrm>
        </p:spPr>
        <p:txBody>
          <a:bodyPr>
            <a:noAutofit/>
          </a:bodyPr>
          <a:lstStyle/>
          <a:p>
            <a:pPr>
              <a:lnSpc>
                <a:spcPct val="110000"/>
              </a:lnSpc>
              <a:spcAft>
                <a:spcPts val="1200"/>
              </a:spcAft>
            </a:pPr>
            <a:r>
              <a:rPr lang="en-US" sz="3000" b="1" u="sng" dirty="0" smtClean="0">
                <a:solidFill>
                  <a:srgbClr val="FF0000"/>
                </a:solidFill>
              </a:rPr>
              <a:t>During inspiration:</a:t>
            </a:r>
            <a:r>
              <a:rPr lang="en-US" sz="3000" dirty="0" smtClean="0">
                <a:solidFill>
                  <a:srgbClr val="FF0000"/>
                </a:solidFill>
              </a:rPr>
              <a:t> </a:t>
            </a:r>
            <a:r>
              <a:rPr lang="en-US" sz="3000" dirty="0" smtClean="0"/>
              <a:t>as the chest expands, the detached part of the rib segment (flail segment) moves in a paradoxical manner (</a:t>
            </a:r>
            <a:r>
              <a:rPr lang="en-US" sz="3000" dirty="0" err="1" smtClean="0"/>
              <a:t>pendelluft</a:t>
            </a:r>
            <a:r>
              <a:rPr lang="en-US" sz="3000" dirty="0" smtClean="0"/>
              <a:t> movement) in that it is pulled inward during inspiration, reducing the amount of air that can be drawn into the lungs. </a:t>
            </a:r>
          </a:p>
          <a:p>
            <a:pPr>
              <a:lnSpc>
                <a:spcPct val="110000"/>
              </a:lnSpc>
              <a:spcAft>
                <a:spcPts val="1200"/>
              </a:spcAft>
            </a:pPr>
            <a:r>
              <a:rPr lang="en-US" sz="3000" b="1" u="sng" dirty="0" smtClean="0">
                <a:solidFill>
                  <a:srgbClr val="FF0000"/>
                </a:solidFill>
              </a:rPr>
              <a:t>On expiration</a:t>
            </a:r>
            <a:r>
              <a:rPr lang="en-US" sz="3000" dirty="0">
                <a:solidFill>
                  <a:srgbClr val="FF0000"/>
                </a:solidFill>
              </a:rPr>
              <a:t>:</a:t>
            </a:r>
            <a:r>
              <a:rPr lang="en-US" sz="3000" dirty="0" smtClean="0">
                <a:solidFill>
                  <a:srgbClr val="FF0000"/>
                </a:solidFill>
              </a:rPr>
              <a:t> </a:t>
            </a:r>
            <a:r>
              <a:rPr lang="en-US" sz="3000" dirty="0" smtClean="0"/>
              <a:t>because the intrathoracic pressure exceeds atmospheric pressure, the flail segment bulges outward, impairing the patient’s ability to exhale. The mediastinum then shifts back to the affected side. </a:t>
            </a:r>
          </a:p>
          <a:p>
            <a:pPr>
              <a:lnSpc>
                <a:spcPct val="110000"/>
              </a:lnSpc>
              <a:spcAft>
                <a:spcPts val="1200"/>
              </a:spcAft>
            </a:pPr>
            <a:r>
              <a:rPr lang="en-US" sz="3000" b="1" u="sng" dirty="0" smtClean="0">
                <a:solidFill>
                  <a:srgbClr val="FF0000"/>
                </a:solidFill>
              </a:rPr>
              <a:t>This paradoxical action </a:t>
            </a:r>
            <a:r>
              <a:rPr lang="en-US" sz="3000" dirty="0" smtClean="0"/>
              <a:t>results in increased dead space, a reduction in alveolar ventilation, and decreased compliance. </a:t>
            </a:r>
          </a:p>
        </p:txBody>
      </p:sp>
    </p:spTree>
    <p:extLst>
      <p:ext uri="{BB962C8B-B14F-4D97-AF65-F5344CB8AC3E}">
        <p14:creationId xmlns:p14="http://schemas.microsoft.com/office/powerpoint/2010/main" val="102071226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US" b="1" dirty="0">
                <a:solidFill>
                  <a:srgbClr val="234090"/>
                </a:solidFill>
                <a:latin typeface="Arial-BoldMT"/>
                <a:ea typeface="Calibri" panose="020F0502020204030204" pitchFamily="34" charset="0"/>
                <a:cs typeface="Arial-BoldMT"/>
              </a:rPr>
              <a:t>Pathophysiology </a:t>
            </a:r>
            <a:endParaRPr lang="en-US" dirty="0"/>
          </a:p>
        </p:txBody>
      </p:sp>
      <p:sp>
        <p:nvSpPr>
          <p:cNvPr id="3" name="Content Placeholder 2"/>
          <p:cNvSpPr>
            <a:spLocks noGrp="1"/>
          </p:cNvSpPr>
          <p:nvPr>
            <p:ph idx="1"/>
          </p:nvPr>
        </p:nvSpPr>
        <p:spPr>
          <a:xfrm>
            <a:off x="585652" y="1325563"/>
            <a:ext cx="10515600" cy="5249408"/>
          </a:xfrm>
        </p:spPr>
        <p:txBody>
          <a:bodyPr>
            <a:normAutofit/>
          </a:bodyPr>
          <a:lstStyle/>
          <a:p>
            <a:pPr>
              <a:lnSpc>
                <a:spcPct val="110000"/>
              </a:lnSpc>
              <a:spcAft>
                <a:spcPts val="1200"/>
              </a:spcAft>
            </a:pPr>
            <a:r>
              <a:rPr lang="en-US" sz="3200" dirty="0" smtClean="0"/>
              <a:t>Retained airway secretions and atelectasis frequently accompany flail chest. </a:t>
            </a:r>
          </a:p>
          <a:p>
            <a:pPr>
              <a:lnSpc>
                <a:spcPct val="110000"/>
              </a:lnSpc>
              <a:spcAft>
                <a:spcPts val="1200"/>
              </a:spcAft>
            </a:pPr>
            <a:r>
              <a:rPr lang="en-US" sz="3200" dirty="0" smtClean="0"/>
              <a:t>The patient has hypoxemia, and if gas exchange is greatly compromised, respiratory acidosis develops as a result of carbon dioxide retention. </a:t>
            </a:r>
          </a:p>
          <a:p>
            <a:pPr>
              <a:lnSpc>
                <a:spcPct val="110000"/>
              </a:lnSpc>
              <a:spcAft>
                <a:spcPts val="1200"/>
              </a:spcAft>
            </a:pPr>
            <a:r>
              <a:rPr lang="en-US" sz="3200" dirty="0" smtClean="0"/>
              <a:t>Hypotension, inadequate tissue perfusion, and metabolic acidosis often follow as the paradoxical motion of the mediastinum decreases cardiac output.</a:t>
            </a:r>
          </a:p>
          <a:p>
            <a:endParaRPr lang="en-US" dirty="0"/>
          </a:p>
        </p:txBody>
      </p:sp>
    </p:spTree>
    <p:extLst>
      <p:ext uri="{BB962C8B-B14F-4D97-AF65-F5344CB8AC3E}">
        <p14:creationId xmlns:p14="http://schemas.microsoft.com/office/powerpoint/2010/main" val="231949501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normAutofit/>
          </a:bodyPr>
          <a:lstStyle/>
          <a:p>
            <a:pPr algn="ctr"/>
            <a:r>
              <a:rPr lang="en-US" b="1" dirty="0">
                <a:solidFill>
                  <a:srgbClr val="234090"/>
                </a:solidFill>
                <a:latin typeface="Arial-BoldMT"/>
                <a:ea typeface="Calibri" panose="020F0502020204030204" pitchFamily="34" charset="0"/>
                <a:cs typeface="Arial-BoldMT"/>
              </a:rPr>
              <a:t>Medical Management </a:t>
            </a:r>
          </a:p>
        </p:txBody>
      </p:sp>
      <p:sp>
        <p:nvSpPr>
          <p:cNvPr id="3" name="Content Placeholder 2"/>
          <p:cNvSpPr>
            <a:spLocks noGrp="1"/>
          </p:cNvSpPr>
          <p:nvPr>
            <p:ph idx="1"/>
          </p:nvPr>
        </p:nvSpPr>
        <p:spPr>
          <a:xfrm>
            <a:off x="576943" y="1325563"/>
            <a:ext cx="11144794" cy="5301660"/>
          </a:xfrm>
        </p:spPr>
        <p:txBody>
          <a:bodyPr>
            <a:normAutofit/>
          </a:bodyPr>
          <a:lstStyle/>
          <a:p>
            <a:pPr>
              <a:lnSpc>
                <a:spcPct val="110000"/>
              </a:lnSpc>
              <a:spcAft>
                <a:spcPts val="1200"/>
              </a:spcAft>
            </a:pPr>
            <a:r>
              <a:rPr lang="en-US" sz="3200" dirty="0"/>
              <a:t>T</a:t>
            </a:r>
            <a:r>
              <a:rPr lang="en-US" sz="3200" dirty="0" smtClean="0"/>
              <a:t>reatment of flail chest is usually supportive. </a:t>
            </a:r>
          </a:p>
          <a:p>
            <a:pPr>
              <a:lnSpc>
                <a:spcPct val="110000"/>
              </a:lnSpc>
              <a:spcAft>
                <a:spcPts val="1200"/>
              </a:spcAft>
            </a:pPr>
            <a:r>
              <a:rPr lang="en-US" sz="3200" dirty="0" smtClean="0"/>
              <a:t>Management includes providing </a:t>
            </a:r>
            <a:r>
              <a:rPr lang="en-US" sz="3200" dirty="0" err="1" smtClean="0"/>
              <a:t>ventilatory</a:t>
            </a:r>
            <a:r>
              <a:rPr lang="en-US" sz="3200" dirty="0" smtClean="0"/>
              <a:t> support, clearing secretions from the lungs, and controlling pain. </a:t>
            </a:r>
          </a:p>
          <a:p>
            <a:pPr>
              <a:lnSpc>
                <a:spcPct val="110000"/>
              </a:lnSpc>
              <a:spcAft>
                <a:spcPts val="1200"/>
              </a:spcAft>
            </a:pPr>
            <a:r>
              <a:rPr lang="en-US" sz="3200" dirty="0" smtClean="0"/>
              <a:t>If only a small segment of the chest is involved, the objectives are to clear the airway through positioning, coughing, deep breathing, and suctioning to aid in the expansion of the lung, and to relieve pain by intercostal nerve blocks, high thoracic epidural blocks, or cautious use of IV opioids.</a:t>
            </a:r>
          </a:p>
        </p:txBody>
      </p:sp>
    </p:spTree>
    <p:extLst>
      <p:ext uri="{BB962C8B-B14F-4D97-AF65-F5344CB8AC3E}">
        <p14:creationId xmlns:p14="http://schemas.microsoft.com/office/powerpoint/2010/main" val="15473786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solidFill>
                  <a:srgbClr val="234090"/>
                </a:solidFill>
                <a:latin typeface="Arial-BoldMT"/>
                <a:ea typeface="Calibri" panose="020F0502020204030204" pitchFamily="34" charset="0"/>
                <a:cs typeface="Arial-BoldMT"/>
              </a:rPr>
              <a:t>Medical Management </a:t>
            </a:r>
            <a:endParaRPr lang="en-US" dirty="0"/>
          </a:p>
        </p:txBody>
      </p:sp>
      <p:sp>
        <p:nvSpPr>
          <p:cNvPr id="3" name="Content Placeholder 2"/>
          <p:cNvSpPr>
            <a:spLocks noGrp="1"/>
          </p:cNvSpPr>
          <p:nvPr>
            <p:ph idx="1"/>
          </p:nvPr>
        </p:nvSpPr>
        <p:spPr/>
        <p:txBody>
          <a:bodyPr/>
          <a:lstStyle/>
          <a:p>
            <a:pPr>
              <a:lnSpc>
                <a:spcPct val="110000"/>
              </a:lnSpc>
              <a:spcAft>
                <a:spcPts val="1200"/>
              </a:spcAft>
            </a:pPr>
            <a:r>
              <a:rPr lang="en-US" b="1" dirty="0" smtClean="0">
                <a:solidFill>
                  <a:srgbClr val="FF0000"/>
                </a:solidFill>
              </a:rPr>
              <a:t>Mild-to-moderate flail chest injuries:</a:t>
            </a:r>
          </a:p>
          <a:p>
            <a:pPr>
              <a:lnSpc>
                <a:spcPct val="110000"/>
              </a:lnSpc>
              <a:spcAft>
                <a:spcPts val="1200"/>
              </a:spcAft>
              <a:buFont typeface="Wingdings" panose="05000000000000000000" pitchFamily="2" charset="2"/>
              <a:buChar char="Ø"/>
            </a:pPr>
            <a:r>
              <a:rPr lang="en-US" dirty="0" smtClean="0"/>
              <a:t>The underlying pulmonary contusion is treated by monitoring fluid intake and appropriate fluid replacement while relieving chest pain. </a:t>
            </a:r>
          </a:p>
          <a:p>
            <a:pPr>
              <a:lnSpc>
                <a:spcPct val="110000"/>
              </a:lnSpc>
              <a:spcAft>
                <a:spcPts val="1200"/>
              </a:spcAft>
              <a:buFont typeface="Wingdings" panose="05000000000000000000" pitchFamily="2" charset="2"/>
              <a:buChar char="Ø"/>
            </a:pPr>
            <a:r>
              <a:rPr lang="en-US" dirty="0" smtClean="0"/>
              <a:t>Pulmonary physiotherapy focusing on lung volume expansion and secretion management techniques is performed. </a:t>
            </a:r>
          </a:p>
          <a:p>
            <a:pPr>
              <a:lnSpc>
                <a:spcPct val="110000"/>
              </a:lnSpc>
              <a:spcAft>
                <a:spcPts val="1200"/>
              </a:spcAft>
              <a:buFont typeface="Wingdings" panose="05000000000000000000" pitchFamily="2" charset="2"/>
              <a:buChar char="Ø"/>
            </a:pPr>
            <a:r>
              <a:rPr lang="en-US" dirty="0" smtClean="0"/>
              <a:t>The patient is closely monitored for further respiratory compromise.</a:t>
            </a:r>
          </a:p>
          <a:p>
            <a:endParaRPr lang="en-US" dirty="0"/>
          </a:p>
        </p:txBody>
      </p:sp>
    </p:spTree>
    <p:extLst>
      <p:ext uri="{BB962C8B-B14F-4D97-AF65-F5344CB8AC3E}">
        <p14:creationId xmlns:p14="http://schemas.microsoft.com/office/powerpoint/2010/main" val="391992128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0"/>
            <a:ext cx="10515600" cy="1325563"/>
          </a:xfrm>
        </p:spPr>
        <p:txBody>
          <a:bodyPr/>
          <a:lstStyle/>
          <a:p>
            <a:pPr algn="ctr"/>
            <a:r>
              <a:rPr lang="en-US" b="1" dirty="0" smtClean="0">
                <a:solidFill>
                  <a:srgbClr val="234090"/>
                </a:solidFill>
                <a:latin typeface="Arial-BoldMT"/>
                <a:ea typeface="Calibri" panose="020F0502020204030204" pitchFamily="34" charset="0"/>
                <a:cs typeface="Arial-BoldMT"/>
              </a:rPr>
              <a:t>Medical Management </a:t>
            </a:r>
            <a:endParaRPr lang="en-US" dirty="0"/>
          </a:p>
        </p:txBody>
      </p:sp>
      <p:sp>
        <p:nvSpPr>
          <p:cNvPr id="3" name="Content Placeholder 2"/>
          <p:cNvSpPr>
            <a:spLocks noGrp="1"/>
          </p:cNvSpPr>
          <p:nvPr>
            <p:ph idx="1"/>
          </p:nvPr>
        </p:nvSpPr>
        <p:spPr>
          <a:xfrm>
            <a:off x="185057" y="1242150"/>
            <a:ext cx="11745686" cy="5428616"/>
          </a:xfrm>
        </p:spPr>
        <p:txBody>
          <a:bodyPr>
            <a:normAutofit/>
          </a:bodyPr>
          <a:lstStyle/>
          <a:p>
            <a:r>
              <a:rPr lang="en-US" b="1" u="sng" dirty="0">
                <a:solidFill>
                  <a:srgbClr val="FF0000"/>
                </a:solidFill>
              </a:rPr>
              <a:t>S</a:t>
            </a:r>
            <a:r>
              <a:rPr lang="en-US" b="1" u="sng" dirty="0" smtClean="0">
                <a:solidFill>
                  <a:srgbClr val="FF0000"/>
                </a:solidFill>
              </a:rPr>
              <a:t>evere flail chest injuries</a:t>
            </a:r>
          </a:p>
          <a:p>
            <a:r>
              <a:rPr lang="en-US" dirty="0" smtClean="0"/>
              <a:t> ET intubation and mechanical ventilation are required to provide internal pneumatic stabilization of the flail chest and to correct abnormalities in gas exchange. </a:t>
            </a:r>
          </a:p>
          <a:p>
            <a:r>
              <a:rPr lang="en-US" b="1" u="sng" dirty="0" smtClean="0">
                <a:solidFill>
                  <a:schemeClr val="accent1">
                    <a:lumMod val="50000"/>
                  </a:schemeClr>
                </a:solidFill>
              </a:rPr>
              <a:t>Rib-specific plating systems </a:t>
            </a:r>
            <a:r>
              <a:rPr lang="en-US" dirty="0" smtClean="0"/>
              <a:t>may be used for three or more rib fractures or flail chest in order to achieve chest wall stabilization (CWS). </a:t>
            </a:r>
          </a:p>
          <a:p>
            <a:r>
              <a:rPr lang="en-US" dirty="0" smtClean="0"/>
              <a:t>These systems are inserted internally in the operating room, preferably within the first 72 hours of injury. </a:t>
            </a:r>
          </a:p>
          <a:p>
            <a:r>
              <a:rPr lang="en-US" b="1" u="sng" dirty="0" smtClean="0">
                <a:solidFill>
                  <a:schemeClr val="accent1">
                    <a:lumMod val="50000"/>
                  </a:schemeClr>
                </a:solidFill>
              </a:rPr>
              <a:t>The benefits of their </a:t>
            </a:r>
            <a:r>
              <a:rPr lang="en-US" dirty="0" smtClean="0"/>
              <a:t>use include decreased bleeding, less inflammation, and reduced chest wall deformities. </a:t>
            </a:r>
          </a:p>
          <a:p>
            <a:r>
              <a:rPr lang="en-US" b="1" u="sng" dirty="0" smtClean="0">
                <a:solidFill>
                  <a:schemeClr val="accent1">
                    <a:lumMod val="50000"/>
                  </a:schemeClr>
                </a:solidFill>
              </a:rPr>
              <a:t>Contraindications for CWS include </a:t>
            </a:r>
            <a:r>
              <a:rPr lang="en-US" dirty="0" smtClean="0"/>
              <a:t>traumatic brain injury and unstable spine fracture. </a:t>
            </a:r>
            <a:endParaRPr lang="en-US" dirty="0"/>
          </a:p>
        </p:txBody>
      </p:sp>
    </p:spTree>
    <p:extLst>
      <p:ext uri="{BB962C8B-B14F-4D97-AF65-F5344CB8AC3E}">
        <p14:creationId xmlns:p14="http://schemas.microsoft.com/office/powerpoint/2010/main" val="390804198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940525" y="1808208"/>
            <a:ext cx="10515600" cy="4351338"/>
          </a:xfrm>
        </p:spPr>
        <p:txBody>
          <a:bodyPr>
            <a:normAutofit/>
          </a:bodyPr>
          <a:lstStyle/>
          <a:p>
            <a:pPr marL="0" indent="0" algn="ctr">
              <a:spcBef>
                <a:spcPct val="0"/>
              </a:spcBef>
              <a:buNone/>
            </a:pPr>
            <a:r>
              <a:rPr lang="en-US" sz="8800" b="1" dirty="0">
                <a:solidFill>
                  <a:srgbClr val="234090"/>
                </a:solidFill>
                <a:latin typeface="Arial-BoldMT"/>
                <a:ea typeface="Calibri" panose="020F0502020204030204" pitchFamily="34" charset="0"/>
                <a:cs typeface="Arial-BoldMT"/>
              </a:rPr>
              <a:t>End of the Lecture</a:t>
            </a:r>
          </a:p>
          <a:p>
            <a:pPr marL="0" indent="0" algn="ctr">
              <a:spcBef>
                <a:spcPct val="0"/>
              </a:spcBef>
              <a:buNone/>
            </a:pPr>
            <a:r>
              <a:rPr lang="en-US" sz="8800" b="1" dirty="0">
                <a:solidFill>
                  <a:srgbClr val="234090"/>
                </a:solidFill>
                <a:latin typeface="Arial-BoldMT"/>
                <a:ea typeface="Calibri" panose="020F0502020204030204" pitchFamily="34" charset="0"/>
                <a:cs typeface="Arial-BoldMT"/>
              </a:rPr>
              <a:t>Thank You </a:t>
            </a:r>
          </a:p>
        </p:txBody>
      </p:sp>
    </p:spTree>
    <p:extLst>
      <p:ext uri="{BB962C8B-B14F-4D97-AF65-F5344CB8AC3E}">
        <p14:creationId xmlns:p14="http://schemas.microsoft.com/office/powerpoint/2010/main" val="55356282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85949" y="77742"/>
            <a:ext cx="10515600" cy="1325563"/>
          </a:xfrm>
        </p:spPr>
        <p:txBody>
          <a:bodyPr>
            <a:normAutofit/>
          </a:bodyPr>
          <a:lstStyle/>
          <a:p>
            <a:pPr algn="ctr"/>
            <a:r>
              <a:rPr lang="en-US" sz="4000" b="1" dirty="0">
                <a:solidFill>
                  <a:srgbClr val="234090"/>
                </a:solidFill>
                <a:latin typeface="Arial-BoldMT"/>
                <a:ea typeface="Calibri" panose="020F0502020204030204" pitchFamily="34" charset="0"/>
                <a:cs typeface="Arial-BoldMT"/>
              </a:rPr>
              <a:t>Introduction </a:t>
            </a:r>
          </a:p>
        </p:txBody>
      </p:sp>
      <p:sp>
        <p:nvSpPr>
          <p:cNvPr id="3" name="Content Placeholder 2"/>
          <p:cNvSpPr>
            <a:spLocks noGrp="1"/>
          </p:cNvSpPr>
          <p:nvPr>
            <p:ph idx="1"/>
          </p:nvPr>
        </p:nvSpPr>
        <p:spPr>
          <a:xfrm>
            <a:off x="576942" y="1485989"/>
            <a:ext cx="10515600" cy="4723221"/>
          </a:xfrm>
        </p:spPr>
        <p:txBody>
          <a:bodyPr>
            <a:normAutofit/>
          </a:bodyPr>
          <a:lstStyle/>
          <a:p>
            <a:pPr>
              <a:lnSpc>
                <a:spcPct val="110000"/>
              </a:lnSpc>
              <a:spcAft>
                <a:spcPts val="1200"/>
              </a:spcAft>
            </a:pPr>
            <a:r>
              <a:rPr lang="en-US" sz="3200" dirty="0" smtClean="0"/>
              <a:t>Major chest trauma may occur alone or in combination with multiple other injuries. </a:t>
            </a:r>
          </a:p>
          <a:p>
            <a:pPr>
              <a:lnSpc>
                <a:spcPct val="110000"/>
              </a:lnSpc>
              <a:spcAft>
                <a:spcPts val="1200"/>
              </a:spcAft>
            </a:pPr>
            <a:r>
              <a:rPr lang="en-US" sz="3200" dirty="0" smtClean="0"/>
              <a:t>Chest trauma is classified as either </a:t>
            </a:r>
            <a:r>
              <a:rPr lang="en-US" sz="3200" b="1" u="sng" dirty="0" smtClean="0"/>
              <a:t>blunt or penetrating. </a:t>
            </a:r>
          </a:p>
          <a:p>
            <a:pPr>
              <a:lnSpc>
                <a:spcPct val="110000"/>
              </a:lnSpc>
              <a:spcAft>
                <a:spcPts val="1200"/>
              </a:spcAft>
            </a:pPr>
            <a:r>
              <a:rPr lang="en-US" sz="3200" b="1" u="sng" dirty="0" smtClean="0">
                <a:solidFill>
                  <a:srgbClr val="FF0000"/>
                </a:solidFill>
              </a:rPr>
              <a:t>Blunt chest trauma </a:t>
            </a:r>
            <a:r>
              <a:rPr lang="en-US" sz="3200" dirty="0" smtClean="0"/>
              <a:t>results from sudden compression or positive pressure inflicted to the chest wall.</a:t>
            </a:r>
          </a:p>
          <a:p>
            <a:pPr>
              <a:lnSpc>
                <a:spcPct val="110000"/>
              </a:lnSpc>
              <a:spcAft>
                <a:spcPts val="1200"/>
              </a:spcAft>
            </a:pPr>
            <a:r>
              <a:rPr lang="en-US" sz="3200" b="1" u="sng" dirty="0" smtClean="0">
                <a:solidFill>
                  <a:srgbClr val="FF0000"/>
                </a:solidFill>
              </a:rPr>
              <a:t>Penetrating trauma </a:t>
            </a:r>
            <a:r>
              <a:rPr lang="en-US" sz="3200" dirty="0" smtClean="0"/>
              <a:t>occurs when a foreign object penetrates the chest wall.</a:t>
            </a:r>
            <a:endParaRPr lang="en-US" sz="3200" dirty="0"/>
          </a:p>
        </p:txBody>
      </p:sp>
    </p:spTree>
    <p:extLst>
      <p:ext uri="{BB962C8B-B14F-4D97-AF65-F5344CB8AC3E}">
        <p14:creationId xmlns:p14="http://schemas.microsoft.com/office/powerpoint/2010/main" val="17467268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08809" y="138703"/>
            <a:ext cx="10515600" cy="1325563"/>
          </a:xfrm>
        </p:spPr>
        <p:txBody>
          <a:bodyPr>
            <a:normAutofit/>
          </a:bodyPr>
          <a:lstStyle/>
          <a:p>
            <a:pPr algn="ctr"/>
            <a:r>
              <a:rPr lang="en-US" sz="4000" b="1" dirty="0">
                <a:solidFill>
                  <a:srgbClr val="234090"/>
                </a:solidFill>
                <a:latin typeface="Arial-BoldMT"/>
                <a:ea typeface="Calibri" panose="020F0502020204030204" pitchFamily="34" charset="0"/>
                <a:cs typeface="Arial-BoldMT"/>
              </a:rPr>
              <a:t>Blunt Trauma </a:t>
            </a:r>
          </a:p>
        </p:txBody>
      </p:sp>
      <p:sp>
        <p:nvSpPr>
          <p:cNvPr id="3" name="Content Placeholder 2"/>
          <p:cNvSpPr>
            <a:spLocks noGrp="1"/>
          </p:cNvSpPr>
          <p:nvPr>
            <p:ph idx="1"/>
          </p:nvPr>
        </p:nvSpPr>
        <p:spPr>
          <a:xfrm>
            <a:off x="402772" y="1555659"/>
            <a:ext cx="11170920" cy="5158649"/>
          </a:xfrm>
        </p:spPr>
        <p:txBody>
          <a:bodyPr>
            <a:normAutofit/>
          </a:bodyPr>
          <a:lstStyle/>
          <a:p>
            <a:pPr>
              <a:lnSpc>
                <a:spcPct val="110000"/>
              </a:lnSpc>
              <a:spcAft>
                <a:spcPts val="1200"/>
              </a:spcAft>
            </a:pPr>
            <a:r>
              <a:rPr lang="en-US" sz="3200" dirty="0"/>
              <a:t>D</a:t>
            </a:r>
            <a:r>
              <a:rPr lang="en-US" sz="3200" dirty="0" smtClean="0"/>
              <a:t>irectly responsible for 20% to 25% of all trauma deaths. </a:t>
            </a:r>
          </a:p>
          <a:p>
            <a:pPr>
              <a:lnSpc>
                <a:spcPct val="110000"/>
              </a:lnSpc>
              <a:spcAft>
                <a:spcPts val="1200"/>
              </a:spcAft>
            </a:pPr>
            <a:r>
              <a:rPr lang="en-US" sz="3200" dirty="0" smtClean="0"/>
              <a:t>Although blunt chest trauma is more common than penetrating trauma, it is often difficult to identify the extent of the damage because the symptoms may be generalized and vague.</a:t>
            </a:r>
          </a:p>
          <a:p>
            <a:pPr>
              <a:lnSpc>
                <a:spcPct val="110000"/>
              </a:lnSpc>
              <a:spcAft>
                <a:spcPts val="1200"/>
              </a:spcAft>
            </a:pPr>
            <a:r>
              <a:rPr lang="en-US" sz="3200" dirty="0" smtClean="0"/>
              <a:t> </a:t>
            </a:r>
            <a:r>
              <a:rPr lang="en-US" sz="3200" dirty="0"/>
              <a:t>P</a:t>
            </a:r>
            <a:r>
              <a:rPr lang="en-US" sz="3200" dirty="0" smtClean="0"/>
              <a:t>atients may not seek immediate medical attention, which may complicate the problem.</a:t>
            </a:r>
            <a:endParaRPr lang="en-US" sz="3200" dirty="0"/>
          </a:p>
        </p:txBody>
      </p:sp>
    </p:spTree>
    <p:extLst>
      <p:ext uri="{BB962C8B-B14F-4D97-AF65-F5344CB8AC3E}">
        <p14:creationId xmlns:p14="http://schemas.microsoft.com/office/powerpoint/2010/main" val="34966649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69033"/>
            <a:ext cx="10515600" cy="1325563"/>
          </a:xfrm>
        </p:spPr>
        <p:txBody>
          <a:bodyPr>
            <a:normAutofit/>
          </a:bodyPr>
          <a:lstStyle/>
          <a:p>
            <a:pPr algn="ctr"/>
            <a:r>
              <a:rPr lang="en-US" sz="4000" b="1" dirty="0">
                <a:solidFill>
                  <a:srgbClr val="234090"/>
                </a:solidFill>
                <a:latin typeface="Arial-BoldMT"/>
                <a:ea typeface="Calibri" panose="020F0502020204030204" pitchFamily="34" charset="0"/>
                <a:cs typeface="Arial-BoldMT"/>
              </a:rPr>
              <a:t>Pathophysiology</a:t>
            </a:r>
          </a:p>
        </p:txBody>
      </p:sp>
      <p:sp>
        <p:nvSpPr>
          <p:cNvPr id="3" name="Content Placeholder 2"/>
          <p:cNvSpPr>
            <a:spLocks noGrp="1"/>
          </p:cNvSpPr>
          <p:nvPr>
            <p:ph idx="1"/>
          </p:nvPr>
        </p:nvSpPr>
        <p:spPr>
          <a:xfrm>
            <a:off x="428897" y="1063670"/>
            <a:ext cx="11170920" cy="5668056"/>
          </a:xfrm>
        </p:spPr>
        <p:txBody>
          <a:bodyPr>
            <a:noAutofit/>
          </a:bodyPr>
          <a:lstStyle/>
          <a:p>
            <a:pPr marL="0" indent="0">
              <a:lnSpc>
                <a:spcPct val="100000"/>
              </a:lnSpc>
              <a:spcAft>
                <a:spcPts val="600"/>
              </a:spcAft>
              <a:buNone/>
            </a:pPr>
            <a:r>
              <a:rPr lang="en-US" b="1" u="sng" dirty="0" smtClean="0">
                <a:solidFill>
                  <a:srgbClr val="FF0000"/>
                </a:solidFill>
              </a:rPr>
              <a:t>The most common causes:</a:t>
            </a:r>
          </a:p>
          <a:p>
            <a:pPr>
              <a:lnSpc>
                <a:spcPct val="100000"/>
              </a:lnSpc>
              <a:spcAft>
                <a:spcPts val="600"/>
              </a:spcAft>
              <a:buFont typeface="Wingdings" panose="05000000000000000000" pitchFamily="2" charset="2"/>
              <a:buChar char="Ø"/>
            </a:pPr>
            <a:r>
              <a:rPr lang="en-US" sz="3200" dirty="0"/>
              <a:t> </a:t>
            </a:r>
            <a:r>
              <a:rPr lang="en-US" b="1" dirty="0" smtClean="0"/>
              <a:t>Motor vehicle crashes</a:t>
            </a:r>
            <a:r>
              <a:rPr lang="en-US" dirty="0" smtClean="0"/>
              <a:t> (trauma from steering wheel, seat belt),</a:t>
            </a:r>
          </a:p>
          <a:p>
            <a:pPr>
              <a:lnSpc>
                <a:spcPct val="100000"/>
              </a:lnSpc>
              <a:spcAft>
                <a:spcPts val="600"/>
              </a:spcAft>
              <a:buFont typeface="Wingdings" panose="05000000000000000000" pitchFamily="2" charset="2"/>
              <a:buChar char="Ø"/>
            </a:pPr>
            <a:r>
              <a:rPr lang="en-US" dirty="0" smtClean="0"/>
              <a:t> </a:t>
            </a:r>
            <a:r>
              <a:rPr lang="en-US" b="1" dirty="0" smtClean="0"/>
              <a:t>Falls, and </a:t>
            </a:r>
          </a:p>
          <a:p>
            <a:pPr>
              <a:lnSpc>
                <a:spcPct val="100000"/>
              </a:lnSpc>
              <a:spcAft>
                <a:spcPts val="600"/>
              </a:spcAft>
              <a:buFont typeface="Wingdings" panose="05000000000000000000" pitchFamily="2" charset="2"/>
              <a:buChar char="Ø"/>
            </a:pPr>
            <a:r>
              <a:rPr lang="en-US" b="1" dirty="0" smtClean="0"/>
              <a:t> Bicycle crashes </a:t>
            </a:r>
            <a:r>
              <a:rPr lang="en-US" dirty="0" smtClean="0"/>
              <a:t>(trauma from handlebars). </a:t>
            </a:r>
          </a:p>
          <a:p>
            <a:pPr>
              <a:lnSpc>
                <a:spcPct val="100000"/>
              </a:lnSpc>
              <a:spcAft>
                <a:spcPts val="600"/>
              </a:spcAft>
            </a:pPr>
            <a:r>
              <a:rPr lang="en-US" b="1" u="sng" dirty="0" smtClean="0">
                <a:solidFill>
                  <a:srgbClr val="FF0000"/>
                </a:solidFill>
              </a:rPr>
              <a:t>Types of blunt chest trauma include:</a:t>
            </a:r>
          </a:p>
          <a:p>
            <a:pPr>
              <a:lnSpc>
                <a:spcPct val="100000"/>
              </a:lnSpc>
              <a:spcAft>
                <a:spcPts val="600"/>
              </a:spcAft>
              <a:buFont typeface="Wingdings" panose="05000000000000000000" pitchFamily="2" charset="2"/>
              <a:buChar char="Ø"/>
            </a:pPr>
            <a:r>
              <a:rPr lang="en-US" dirty="0" smtClean="0"/>
              <a:t> Chest wall fractures, dislocations, and barotraumas (including diaphragmatic injuries);</a:t>
            </a:r>
          </a:p>
          <a:p>
            <a:pPr>
              <a:lnSpc>
                <a:spcPct val="100000"/>
              </a:lnSpc>
              <a:spcAft>
                <a:spcPts val="600"/>
              </a:spcAft>
              <a:buFont typeface="Wingdings" panose="05000000000000000000" pitchFamily="2" charset="2"/>
              <a:buChar char="Ø"/>
            </a:pPr>
            <a:r>
              <a:rPr lang="en-US" dirty="0" smtClean="0"/>
              <a:t> Injuries of the pleura, lungs, and </a:t>
            </a:r>
            <a:r>
              <a:rPr lang="en-US" dirty="0" err="1" smtClean="0"/>
              <a:t>aerodigestive</a:t>
            </a:r>
            <a:r>
              <a:rPr lang="en-US" dirty="0" smtClean="0"/>
              <a:t> tracts; </a:t>
            </a:r>
          </a:p>
          <a:p>
            <a:pPr>
              <a:lnSpc>
                <a:spcPct val="100000"/>
              </a:lnSpc>
              <a:spcAft>
                <a:spcPts val="600"/>
              </a:spcAft>
              <a:buFont typeface="Wingdings" panose="05000000000000000000" pitchFamily="2" charset="2"/>
              <a:buChar char="Ø"/>
            </a:pPr>
            <a:r>
              <a:rPr lang="en-US" dirty="0" smtClean="0"/>
              <a:t> Blunt injuries of the heart, great arteries, veins, and lymphatics  </a:t>
            </a:r>
          </a:p>
          <a:p>
            <a:pPr marL="0" indent="0">
              <a:lnSpc>
                <a:spcPct val="100000"/>
              </a:lnSpc>
              <a:spcAft>
                <a:spcPts val="600"/>
              </a:spcAft>
              <a:buNone/>
            </a:pPr>
            <a:endParaRPr lang="en-US" dirty="0" smtClean="0"/>
          </a:p>
        </p:txBody>
      </p:sp>
    </p:spTree>
    <p:extLst>
      <p:ext uri="{BB962C8B-B14F-4D97-AF65-F5344CB8AC3E}">
        <p14:creationId xmlns:p14="http://schemas.microsoft.com/office/powerpoint/2010/main" val="31675301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94657" y="112576"/>
            <a:ext cx="10515600" cy="1325563"/>
          </a:xfrm>
        </p:spPr>
        <p:txBody>
          <a:bodyPr>
            <a:normAutofit/>
          </a:bodyPr>
          <a:lstStyle/>
          <a:p>
            <a:pPr algn="ctr"/>
            <a:r>
              <a:rPr lang="en-US" sz="4000" b="1" dirty="0">
                <a:solidFill>
                  <a:srgbClr val="234090"/>
                </a:solidFill>
                <a:latin typeface="Arial-BoldMT"/>
                <a:ea typeface="Calibri" panose="020F0502020204030204" pitchFamily="34" charset="0"/>
                <a:cs typeface="Arial-BoldMT"/>
              </a:rPr>
              <a:t>Pathophysiology</a:t>
            </a:r>
          </a:p>
        </p:txBody>
      </p:sp>
      <p:sp>
        <p:nvSpPr>
          <p:cNvPr id="3" name="Content Placeholder 2"/>
          <p:cNvSpPr>
            <a:spLocks noGrp="1"/>
          </p:cNvSpPr>
          <p:nvPr>
            <p:ph idx="1"/>
          </p:nvPr>
        </p:nvSpPr>
        <p:spPr>
          <a:xfrm>
            <a:off x="672737" y="1573076"/>
            <a:ext cx="10515600" cy="4618718"/>
          </a:xfrm>
        </p:spPr>
        <p:txBody>
          <a:bodyPr>
            <a:normAutofit/>
          </a:bodyPr>
          <a:lstStyle/>
          <a:p>
            <a:pPr>
              <a:lnSpc>
                <a:spcPct val="100000"/>
              </a:lnSpc>
              <a:spcAft>
                <a:spcPts val="600"/>
              </a:spcAft>
            </a:pPr>
            <a:r>
              <a:rPr lang="en-US" sz="3200" b="1" u="sng" dirty="0" smtClean="0">
                <a:solidFill>
                  <a:srgbClr val="FF0000"/>
                </a:solidFill>
              </a:rPr>
              <a:t>Pathologic states: </a:t>
            </a:r>
          </a:p>
          <a:p>
            <a:pPr>
              <a:lnSpc>
                <a:spcPct val="100000"/>
              </a:lnSpc>
              <a:spcAft>
                <a:spcPts val="600"/>
              </a:spcAft>
              <a:buFont typeface="Wingdings" panose="05000000000000000000" pitchFamily="2" charset="2"/>
              <a:buChar char="Ø"/>
            </a:pPr>
            <a:r>
              <a:rPr lang="en-US" sz="3200" dirty="0" smtClean="0"/>
              <a:t>Hypoxemia from disruption of the airway; </a:t>
            </a:r>
          </a:p>
          <a:p>
            <a:pPr>
              <a:lnSpc>
                <a:spcPct val="100000"/>
              </a:lnSpc>
              <a:spcAft>
                <a:spcPts val="600"/>
              </a:spcAft>
              <a:buFont typeface="Wingdings" panose="05000000000000000000" pitchFamily="2" charset="2"/>
              <a:buChar char="Ø"/>
            </a:pPr>
            <a:r>
              <a:rPr lang="en-US" sz="3200" dirty="0"/>
              <a:t>I</a:t>
            </a:r>
            <a:r>
              <a:rPr lang="en-US" sz="3200" dirty="0" smtClean="0"/>
              <a:t>njury to the lung parenchyma, rib cage, and respiratory musculature</a:t>
            </a:r>
          </a:p>
          <a:p>
            <a:pPr>
              <a:lnSpc>
                <a:spcPct val="100000"/>
              </a:lnSpc>
              <a:spcAft>
                <a:spcPts val="600"/>
              </a:spcAft>
              <a:buFont typeface="Wingdings" panose="05000000000000000000" pitchFamily="2" charset="2"/>
              <a:buChar char="Ø"/>
            </a:pPr>
            <a:r>
              <a:rPr lang="en-US" sz="3200" dirty="0" smtClean="0"/>
              <a:t> Massive hemorrhage</a:t>
            </a:r>
          </a:p>
          <a:p>
            <a:pPr>
              <a:lnSpc>
                <a:spcPct val="100000"/>
              </a:lnSpc>
              <a:spcAft>
                <a:spcPts val="600"/>
              </a:spcAft>
              <a:buFont typeface="Wingdings" panose="05000000000000000000" pitchFamily="2" charset="2"/>
              <a:buChar char="Ø"/>
            </a:pPr>
            <a:r>
              <a:rPr lang="en-US" sz="3200" dirty="0" smtClean="0"/>
              <a:t> Collapsed lung </a:t>
            </a:r>
          </a:p>
          <a:p>
            <a:pPr>
              <a:lnSpc>
                <a:spcPct val="100000"/>
              </a:lnSpc>
              <a:spcAft>
                <a:spcPts val="600"/>
              </a:spcAft>
              <a:buFont typeface="Wingdings" panose="05000000000000000000" pitchFamily="2" charset="2"/>
              <a:buChar char="Ø"/>
            </a:pPr>
            <a:r>
              <a:rPr lang="en-US" sz="3200" dirty="0" smtClean="0"/>
              <a:t> Pneumothorax </a:t>
            </a:r>
          </a:p>
        </p:txBody>
      </p:sp>
    </p:spTree>
    <p:extLst>
      <p:ext uri="{BB962C8B-B14F-4D97-AF65-F5344CB8AC3E}">
        <p14:creationId xmlns:p14="http://schemas.microsoft.com/office/powerpoint/2010/main" val="149811039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21285"/>
            <a:ext cx="10515600" cy="1325563"/>
          </a:xfrm>
        </p:spPr>
        <p:txBody>
          <a:bodyPr>
            <a:normAutofit/>
          </a:bodyPr>
          <a:lstStyle/>
          <a:p>
            <a:pPr algn="ctr"/>
            <a:r>
              <a:rPr lang="en-US" sz="4000" b="1" dirty="0">
                <a:solidFill>
                  <a:srgbClr val="234090"/>
                </a:solidFill>
                <a:latin typeface="Arial-BoldMT"/>
                <a:ea typeface="Calibri" panose="020F0502020204030204" pitchFamily="34" charset="0"/>
                <a:cs typeface="Arial-BoldMT"/>
              </a:rPr>
              <a:t>Pathophysiology</a:t>
            </a:r>
          </a:p>
        </p:txBody>
      </p:sp>
      <p:sp>
        <p:nvSpPr>
          <p:cNvPr id="3" name="Content Placeholder 2"/>
          <p:cNvSpPr>
            <a:spLocks noGrp="1"/>
          </p:cNvSpPr>
          <p:nvPr>
            <p:ph idx="1"/>
          </p:nvPr>
        </p:nvSpPr>
        <p:spPr>
          <a:xfrm>
            <a:off x="498564" y="1446848"/>
            <a:ext cx="10935789" cy="5041038"/>
          </a:xfrm>
        </p:spPr>
        <p:txBody>
          <a:bodyPr/>
          <a:lstStyle/>
          <a:p>
            <a:pPr>
              <a:lnSpc>
                <a:spcPct val="100000"/>
              </a:lnSpc>
              <a:spcAft>
                <a:spcPts val="1200"/>
              </a:spcAft>
              <a:buFont typeface="Wingdings" panose="05000000000000000000" pitchFamily="2" charset="2"/>
              <a:buChar char="Ø"/>
            </a:pPr>
            <a:r>
              <a:rPr lang="en-US" sz="3200" dirty="0" smtClean="0"/>
              <a:t> Hypovolemia from massive fluid loss from the great vessels, cardiac rupture, or </a:t>
            </a:r>
            <a:r>
              <a:rPr lang="en-US" sz="3200" dirty="0" err="1" smtClean="0"/>
              <a:t>hemothorax</a:t>
            </a:r>
            <a:r>
              <a:rPr lang="en-US" sz="3200" dirty="0" smtClean="0"/>
              <a:t> </a:t>
            </a:r>
          </a:p>
          <a:p>
            <a:pPr>
              <a:lnSpc>
                <a:spcPct val="100000"/>
              </a:lnSpc>
              <a:spcAft>
                <a:spcPts val="1200"/>
              </a:spcAft>
              <a:buFont typeface="Wingdings" panose="05000000000000000000" pitchFamily="2" charset="2"/>
              <a:buChar char="Ø"/>
            </a:pPr>
            <a:r>
              <a:rPr lang="en-US" sz="3200" dirty="0" smtClean="0"/>
              <a:t> Cardiac failure from cardiac tamponade, cardiac contusion, or increased intrathoracic pressure </a:t>
            </a:r>
          </a:p>
          <a:p>
            <a:pPr>
              <a:lnSpc>
                <a:spcPct val="100000"/>
              </a:lnSpc>
              <a:spcAft>
                <a:spcPts val="1200"/>
              </a:spcAft>
            </a:pPr>
            <a:r>
              <a:rPr lang="en-US" sz="3200" dirty="0" smtClean="0"/>
              <a:t>These pathologic states frequently result in impaired V./Q. leading to acute kidney injury, hypovolemic shock, and death. </a:t>
            </a:r>
          </a:p>
          <a:p>
            <a:endParaRPr lang="en-US" dirty="0"/>
          </a:p>
        </p:txBody>
      </p:sp>
    </p:spTree>
    <p:extLst>
      <p:ext uri="{BB962C8B-B14F-4D97-AF65-F5344CB8AC3E}">
        <p14:creationId xmlns:p14="http://schemas.microsoft.com/office/powerpoint/2010/main" val="6978665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25A4BA-F0C7-2D6B-BB05-71623EBC3216}"/>
              </a:ext>
            </a:extLst>
          </p:cNvPr>
          <p:cNvSpPr>
            <a:spLocks noGrp="1"/>
          </p:cNvSpPr>
          <p:nvPr>
            <p:ph type="title"/>
          </p:nvPr>
        </p:nvSpPr>
        <p:spPr>
          <a:xfrm>
            <a:off x="777240" y="147410"/>
            <a:ext cx="10515600" cy="1325563"/>
          </a:xfrm>
        </p:spPr>
        <p:txBody>
          <a:bodyPr/>
          <a:lstStyle/>
          <a:p>
            <a:pPr algn="ctr"/>
            <a:r>
              <a:rPr lang="en-US" sz="4400" b="1" dirty="0">
                <a:solidFill>
                  <a:srgbClr val="203864"/>
                </a:solidFill>
                <a:effectLst/>
                <a:latin typeface="Arial-BoldMT"/>
                <a:ea typeface="Calibri" panose="020F0502020204030204" pitchFamily="34" charset="0"/>
                <a:cs typeface="Arial-BoldMT"/>
              </a:rPr>
              <a:t>Assessment and Diagnostic Findings</a:t>
            </a:r>
            <a:r>
              <a:rPr lang="en-US" sz="4400" dirty="0">
                <a:effectLst/>
                <a:latin typeface="Calibri" panose="020F0502020204030204" pitchFamily="34" charset="0"/>
                <a:ea typeface="Calibri" panose="020F0502020204030204" pitchFamily="34" charset="0"/>
                <a:cs typeface="Arial" panose="020B0604020202020204" pitchFamily="34" charset="0"/>
              </a:rPr>
              <a:t/>
            </a:r>
            <a:br>
              <a:rPr lang="en-US" sz="4400" dirty="0">
                <a:effectLst/>
                <a:latin typeface="Calibri" panose="020F0502020204030204" pitchFamily="34" charset="0"/>
                <a:ea typeface="Calibri" panose="020F0502020204030204" pitchFamily="34" charset="0"/>
                <a:cs typeface="Arial" panose="020B0604020202020204" pitchFamily="34" charset="0"/>
              </a:rPr>
            </a:br>
            <a:endParaRPr lang="en-US" dirty="0"/>
          </a:p>
        </p:txBody>
      </p:sp>
      <p:sp>
        <p:nvSpPr>
          <p:cNvPr id="3" name="Content Placeholder 2">
            <a:extLst>
              <a:ext uri="{FF2B5EF4-FFF2-40B4-BE49-F238E27FC236}">
                <a16:creationId xmlns:a16="http://schemas.microsoft.com/office/drawing/2014/main" id="{F1DA5EFC-AFDA-EE49-DFCC-91B0A3BE1BA6}"/>
              </a:ext>
            </a:extLst>
          </p:cNvPr>
          <p:cNvSpPr>
            <a:spLocks noGrp="1"/>
          </p:cNvSpPr>
          <p:nvPr>
            <p:ph idx="1"/>
          </p:nvPr>
        </p:nvSpPr>
        <p:spPr>
          <a:xfrm>
            <a:off x="268877" y="1014275"/>
            <a:ext cx="11532326" cy="5591176"/>
          </a:xfrm>
        </p:spPr>
        <p:txBody>
          <a:bodyPr>
            <a:normAutofit lnSpcReduction="10000"/>
          </a:bodyPr>
          <a:lstStyle/>
          <a:p>
            <a:pPr marL="0" marR="0">
              <a:lnSpc>
                <a:spcPct val="150000"/>
              </a:lnSpc>
              <a:spcBef>
                <a:spcPts val="0"/>
              </a:spcBef>
              <a:spcAft>
                <a:spcPts val="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The patient must be assessed immediately. </a:t>
            </a:r>
          </a:p>
          <a:p>
            <a:pPr marL="0" marR="0">
              <a:lnSpc>
                <a:spcPct val="150000"/>
              </a:lnSpc>
              <a:spcBef>
                <a:spcPts val="0"/>
              </a:spcBef>
              <a:spcAft>
                <a:spcPts val="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The patient is completely undressed to avoid missing additional injuries.</a:t>
            </a:r>
          </a:p>
          <a:p>
            <a:pPr marL="0" marR="0">
              <a:lnSpc>
                <a:spcPct val="150000"/>
              </a:lnSpc>
              <a:spcBef>
                <a:spcPts val="0"/>
              </a:spcBef>
              <a:spcAft>
                <a:spcPts val="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Assess of airway, breathing, and circulation status (obstruction, pneumothorax, hemothorax, cardiac tamponade).</a:t>
            </a:r>
          </a:p>
          <a:p>
            <a:pPr marL="0" marR="0">
              <a:lnSpc>
                <a:spcPct val="150000"/>
              </a:lnSpc>
              <a:spcBef>
                <a:spcPts val="0"/>
              </a:spcBef>
              <a:spcAft>
                <a:spcPts val="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Assess any secondary complications (esophageal perforation, and penetrating wounds…</a:t>
            </a:r>
            <a:r>
              <a:rPr lang="en-US" dirty="0" err="1">
                <a:effectLst/>
                <a:latin typeface="Times New Roman" panose="02020603050405020304" pitchFamily="18" charset="0"/>
                <a:ea typeface="Calibri" panose="020F0502020204030204" pitchFamily="34" charset="0"/>
                <a:cs typeface="Times New Roman" panose="02020603050405020304" pitchFamily="18" charset="0"/>
              </a:rPr>
              <a:t>etc</a:t>
            </a:r>
            <a:r>
              <a:rPr lang="en-US"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lnSpc>
                <a:spcPct val="150000"/>
              </a:lnSpc>
              <a:spcBef>
                <a:spcPts val="0"/>
              </a:spcBef>
              <a:spcAft>
                <a:spcPts val="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Perform comprehensive respiratory physical examination (abnormalities such as stridor, cyanosis, nasal flaring, the use of accessory muscles…</a:t>
            </a:r>
            <a:r>
              <a:rPr lang="en-US" dirty="0" err="1">
                <a:effectLst/>
                <a:latin typeface="Times New Roman" panose="02020603050405020304" pitchFamily="18" charset="0"/>
                <a:ea typeface="Calibri" panose="020F0502020204030204" pitchFamily="34" charset="0"/>
                <a:cs typeface="Times New Roman" panose="02020603050405020304" pitchFamily="18" charset="0"/>
              </a:rPr>
              <a:t>etc</a:t>
            </a:r>
            <a:r>
              <a:rPr lang="en-US" dirty="0">
                <a:effectLst/>
                <a:latin typeface="Times New Roman" panose="02020603050405020304" pitchFamily="18" charset="0"/>
                <a:ea typeface="Calibri" panose="020F0502020204030204" pitchFamily="34" charset="0"/>
                <a:cs typeface="Times New Roman" panose="02020603050405020304" pitchFamily="18" charset="0"/>
              </a:rPr>
              <a:t>). </a:t>
            </a:r>
          </a:p>
          <a:p>
            <a:pPr marL="0" marR="0">
              <a:lnSpc>
                <a:spcPct val="150000"/>
              </a:lnSpc>
              <a:spcBef>
                <a:spcPts val="0"/>
              </a:spcBef>
              <a:spcAft>
                <a:spcPts val="0"/>
              </a:spcAft>
            </a:pPr>
            <a:r>
              <a:rPr lang="en-US" dirty="0">
                <a:effectLst/>
                <a:latin typeface="Times New Roman" panose="02020603050405020304" pitchFamily="18" charset="0"/>
                <a:ea typeface="Calibri" panose="020F0502020204030204" pitchFamily="34" charset="0"/>
                <a:cs typeface="Times New Roman" panose="02020603050405020304" pitchFamily="18" charset="0"/>
              </a:rPr>
              <a:t>Assess for signs of shock. </a:t>
            </a:r>
          </a:p>
        </p:txBody>
      </p:sp>
      <p:sp>
        <p:nvSpPr>
          <p:cNvPr id="4" name="Date Placeholder 3"/>
          <p:cNvSpPr>
            <a:spLocks noGrp="1"/>
          </p:cNvSpPr>
          <p:nvPr>
            <p:ph type="dt" sz="half" idx="10"/>
          </p:nvPr>
        </p:nvSpPr>
        <p:spPr/>
        <p:txBody>
          <a:bodyPr/>
          <a:lstStyle/>
          <a:p>
            <a:fld id="{A11785D4-8BAE-4068-958F-57C53F099CF3}" type="datetime1">
              <a:rPr lang="en-US" smtClean="0"/>
              <a:t>11/27/2023</a:t>
            </a:fld>
            <a:endParaRPr lang="en-US"/>
          </a:p>
        </p:txBody>
      </p:sp>
      <p:sp>
        <p:nvSpPr>
          <p:cNvPr id="5" name="Slide Number Placeholder 4"/>
          <p:cNvSpPr>
            <a:spLocks noGrp="1"/>
          </p:cNvSpPr>
          <p:nvPr>
            <p:ph type="sldNum" sz="quarter" idx="12"/>
          </p:nvPr>
        </p:nvSpPr>
        <p:spPr/>
        <p:txBody>
          <a:bodyPr/>
          <a:lstStyle/>
          <a:p>
            <a:fld id="{5D0ACBDB-D988-4DB1-83A2-260ECF40DAD9}" type="slidenum">
              <a:rPr lang="en-US" smtClean="0"/>
              <a:t>9</a:t>
            </a:fld>
            <a:endParaRPr lang="en-US"/>
          </a:p>
        </p:txBody>
      </p:sp>
    </p:spTree>
    <p:extLst>
      <p:ext uri="{BB962C8B-B14F-4D97-AF65-F5344CB8AC3E}">
        <p14:creationId xmlns:p14="http://schemas.microsoft.com/office/powerpoint/2010/main" val="10796473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421</TotalTime>
  <Words>2167</Words>
  <Application>Microsoft Office PowerPoint</Application>
  <PresentationFormat>Widescreen</PresentationFormat>
  <Paragraphs>210</Paragraphs>
  <Slides>37</Slides>
  <Notes>1</Notes>
  <HiddenSlides>0</HiddenSlides>
  <MMClips>0</MMClips>
  <ScaleCrop>false</ScaleCrop>
  <HeadingPairs>
    <vt:vector size="6" baseType="variant">
      <vt:variant>
        <vt:lpstr>Fonts Used</vt:lpstr>
      </vt:variant>
      <vt:variant>
        <vt:i4>6</vt:i4>
      </vt:variant>
      <vt:variant>
        <vt:lpstr>Theme</vt:lpstr>
      </vt:variant>
      <vt:variant>
        <vt:i4>2</vt:i4>
      </vt:variant>
      <vt:variant>
        <vt:lpstr>Slide Titles</vt:lpstr>
      </vt:variant>
      <vt:variant>
        <vt:i4>37</vt:i4>
      </vt:variant>
    </vt:vector>
  </HeadingPairs>
  <TitlesOfParts>
    <vt:vector size="45" baseType="lpstr">
      <vt:lpstr>Arial</vt:lpstr>
      <vt:lpstr>Arial-BoldMT</vt:lpstr>
      <vt:lpstr>Calibri</vt:lpstr>
      <vt:lpstr>Calibri Light</vt:lpstr>
      <vt:lpstr>Times New Roman</vt:lpstr>
      <vt:lpstr>Wingdings</vt:lpstr>
      <vt:lpstr>Office Theme</vt:lpstr>
      <vt:lpstr>1_Office Theme</vt:lpstr>
      <vt:lpstr>CHEST TRAUMA (1)</vt:lpstr>
      <vt:lpstr>OUTLINE </vt:lpstr>
      <vt:lpstr>INTENDED LEARNING OUTCOMES</vt:lpstr>
      <vt:lpstr>Introduction </vt:lpstr>
      <vt:lpstr>Blunt Trauma </vt:lpstr>
      <vt:lpstr>Pathophysiology</vt:lpstr>
      <vt:lpstr>Pathophysiology</vt:lpstr>
      <vt:lpstr>Pathophysiology</vt:lpstr>
      <vt:lpstr>Assessment and Diagnostic Findings </vt:lpstr>
      <vt:lpstr> Diagnostic workup </vt:lpstr>
      <vt:lpstr>Medical Management </vt:lpstr>
      <vt:lpstr>Pulmonary Contusion </vt:lpstr>
      <vt:lpstr>Pulmonary Contusion </vt:lpstr>
      <vt:lpstr> Pulmonary Contusion/ Pathophysiology  </vt:lpstr>
      <vt:lpstr> Pulmonary Contusion/ Pathophysiology  </vt:lpstr>
      <vt:lpstr>Pulmonary Contusion/ Clinical Manifestations </vt:lpstr>
      <vt:lpstr>Pulmonary Contusion/ Clinical Manifestations </vt:lpstr>
      <vt:lpstr>Pulmonary Contusion/ Assessment and Diagnostic </vt:lpstr>
      <vt:lpstr>Pulmonary Contusion/ Medical Management </vt:lpstr>
      <vt:lpstr>Pulmonary Contusion/ Medical Management </vt:lpstr>
      <vt:lpstr>Pulmonary Contusion/ Medical Management </vt:lpstr>
      <vt:lpstr>Pulmonary Contusion/ Medical Management </vt:lpstr>
      <vt:lpstr>Sternal and Rib Fractures</vt:lpstr>
      <vt:lpstr>Clinical Manifestations and Complications </vt:lpstr>
      <vt:lpstr> Complications </vt:lpstr>
      <vt:lpstr> Assessment and Diagnostic Findings </vt:lpstr>
      <vt:lpstr> Sternal and Rib Fractures </vt:lpstr>
      <vt:lpstr>Medical Management </vt:lpstr>
      <vt:lpstr> Medical Management </vt:lpstr>
      <vt:lpstr>Flail Chest</vt:lpstr>
      <vt:lpstr>Flail Chest</vt:lpstr>
      <vt:lpstr>Pathophysiology </vt:lpstr>
      <vt:lpstr>Pathophysiology </vt:lpstr>
      <vt:lpstr>Medical Management </vt:lpstr>
      <vt:lpstr>Medical Management </vt:lpstr>
      <vt:lpstr>Medical Management </vt:lpstr>
      <vt:lpstr>PowerPoint Presentation</vt:lpstr>
    </vt:vector>
  </TitlesOfParts>
  <Company>HP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CHEST TRAUMA 1</dc:title>
  <dc:creator>HP</dc:creator>
  <cp:lastModifiedBy>HP</cp:lastModifiedBy>
  <cp:revision>22</cp:revision>
  <dcterms:created xsi:type="dcterms:W3CDTF">2023-11-24T15:05:11Z</dcterms:created>
  <dcterms:modified xsi:type="dcterms:W3CDTF">2023-11-27T17:42:31Z</dcterms:modified>
</cp:coreProperties>
</file>