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67" r:id="rId5"/>
    <p:sldId id="275" r:id="rId6"/>
    <p:sldId id="268" r:id="rId7"/>
    <p:sldId id="276" r:id="rId8"/>
    <p:sldId id="269" r:id="rId9"/>
    <p:sldId id="278" r:id="rId10"/>
    <p:sldId id="279" r:id="rId11"/>
    <p:sldId id="277" r:id="rId12"/>
    <p:sldId id="270" r:id="rId13"/>
    <p:sldId id="280" r:id="rId14"/>
    <p:sldId id="281" r:id="rId15"/>
    <p:sldId id="271" r:id="rId16"/>
    <p:sldId id="282" r:id="rId17"/>
    <p:sldId id="272" r:id="rId18"/>
    <p:sldId id="283" r:id="rId19"/>
    <p:sldId id="273" r:id="rId20"/>
    <p:sldId id="284" r:id="rId21"/>
    <p:sldId id="285" r:id="rId22"/>
    <p:sldId id="274" r:id="rId23"/>
    <p:sldId id="265" r:id="rId24"/>
    <p:sldId id="266" r:id="rId25"/>
    <p:sldId id="286" r:id="rId26"/>
    <p:sldId id="287" r:id="rId27"/>
    <p:sldId id="288" r:id="rId28"/>
    <p:sldId id="289" r:id="rId29"/>
    <p:sldId id="293" r:id="rId30"/>
    <p:sldId id="292" r:id="rId31"/>
    <p:sldId id="295" r:id="rId32"/>
    <p:sldId id="296" r:id="rId33"/>
    <p:sldId id="291" r:id="rId34"/>
    <p:sldId id="300" r:id="rId35"/>
    <p:sldId id="297" r:id="rId36"/>
    <p:sldId id="298" r:id="rId37"/>
    <p:sldId id="299"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snapToGrid="0">
      <p:cViewPr varScale="1">
        <p:scale>
          <a:sx n="73" d="100"/>
          <a:sy n="73" d="100"/>
        </p:scale>
        <p:origin x="39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B3BA62-81DC-4CFA-97EF-A7E863AAD68D}" type="datetimeFigureOut">
              <a:rPr lang="en-US" smtClean="0"/>
              <a:t>12/4/2023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AB4371-CE59-4C6F-8646-C6D88ABC7475}" type="slidenum">
              <a:rPr lang="en-US" smtClean="0"/>
              <a:t>‹#›</a:t>
            </a:fld>
            <a:endParaRPr lang="en-US"/>
          </a:p>
        </p:txBody>
      </p:sp>
    </p:spTree>
    <p:extLst>
      <p:ext uri="{BB962C8B-B14F-4D97-AF65-F5344CB8AC3E}">
        <p14:creationId xmlns:p14="http://schemas.microsoft.com/office/powerpoint/2010/main" val="3680540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CFD697-3DBD-4004-9484-40C92A26E03D}"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951514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1EDB14-BC7C-4155-AB77-70F0CCC96DA6}"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377864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FF6888-8E39-4F45-9977-CC8D67CBFFB6}"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3336489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A1FFDA-AB31-4B04-AEDC-7BB6722173A2}"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76384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A619D3-549C-4E40-91E5-6BD0360DFF57}" type="datetime1">
              <a:rPr lang="en-US" smtClean="0"/>
              <a:t>12/4/2023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3276858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2FB82C-7750-483D-8060-E1C941EB0FFC}" type="datetime1">
              <a:rPr lang="en-US" smtClean="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389703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1C86CB-5D6B-4839-8BAE-3F86939D1E7C}" type="datetime1">
              <a:rPr lang="en-US" smtClean="0"/>
              <a:t>12/4/2023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068281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FC1088-2E12-4CAA-AA50-9C2D16884C4E}" type="datetime1">
              <a:rPr lang="en-US" smtClean="0"/>
              <a:t>12/4/2023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341253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5EE49C-4948-4199-9FC9-19EBFECD7EBB}" type="datetime1">
              <a:rPr lang="en-US" smtClean="0"/>
              <a:t>12/4/2023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424745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A54E10-23E0-4DBA-8974-F4A56BEBFE40}" type="datetime1">
              <a:rPr lang="en-US" smtClean="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26282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A140E41-52E1-4D3B-AF8E-19A32A7C2F3E}" type="datetime1">
              <a:rPr lang="en-US" smtClean="0"/>
              <a:t>12/4/2023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0CE234-AF3C-4449-9D9B-BB0611AB5AA2}" type="slidenum">
              <a:rPr lang="en-US" smtClean="0"/>
              <a:t>‹#›</a:t>
            </a:fld>
            <a:endParaRPr lang="en-US" dirty="0"/>
          </a:p>
        </p:txBody>
      </p:sp>
    </p:spTree>
    <p:extLst>
      <p:ext uri="{BB962C8B-B14F-4D97-AF65-F5344CB8AC3E}">
        <p14:creationId xmlns:p14="http://schemas.microsoft.com/office/powerpoint/2010/main" val="1700311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943C63-DE2D-4D53-9191-5F25CFA3DE51}" type="datetime1">
              <a:rPr lang="en-US" smtClean="0"/>
              <a:t>12/4/2023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CE234-AF3C-4449-9D9B-BB0611AB5AA2}" type="slidenum">
              <a:rPr lang="en-US" smtClean="0"/>
              <a:t>‹#›</a:t>
            </a:fld>
            <a:endParaRPr lang="en-US" dirty="0"/>
          </a:p>
        </p:txBody>
      </p:sp>
    </p:spTree>
    <p:extLst>
      <p:ext uri="{BB962C8B-B14F-4D97-AF65-F5344CB8AC3E}">
        <p14:creationId xmlns:p14="http://schemas.microsoft.com/office/powerpoint/2010/main" val="3484734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1086" y="1057684"/>
            <a:ext cx="9144000" cy="2387600"/>
          </a:xfrm>
        </p:spPr>
        <p:txBody>
          <a:bodyPr/>
          <a:lstStyle/>
          <a:p>
            <a:r>
              <a:rPr lang="en-US" b="1" dirty="0" smtClean="0">
                <a:solidFill>
                  <a:schemeClr val="accent1">
                    <a:lumMod val="75000"/>
                  </a:schemeClr>
                </a:solidFill>
              </a:rPr>
              <a:t>GASTROINTESTINAL EMERGENCIES</a:t>
            </a:r>
            <a:endParaRPr lang="en-US" b="1" dirty="0">
              <a:solidFill>
                <a:schemeClr val="accent1">
                  <a:lumMod val="75000"/>
                </a:schemeClr>
              </a:solidFill>
            </a:endParaRPr>
          </a:p>
        </p:txBody>
      </p:sp>
      <p:sp>
        <p:nvSpPr>
          <p:cNvPr id="3" name="Subtitle 2"/>
          <p:cNvSpPr>
            <a:spLocks noGrp="1"/>
          </p:cNvSpPr>
          <p:nvPr>
            <p:ph type="subTitle" idx="1"/>
          </p:nvPr>
        </p:nvSpPr>
        <p:spPr>
          <a:xfrm>
            <a:off x="1611086" y="4237764"/>
            <a:ext cx="9144000" cy="1655762"/>
          </a:xfrm>
        </p:spPr>
        <p:txBody>
          <a:bodyPr/>
          <a:lstStyle/>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a:t>
            </a:fld>
            <a:endParaRPr lang="en-US" dirty="0"/>
          </a:p>
        </p:txBody>
      </p:sp>
    </p:spTree>
    <p:extLst>
      <p:ext uri="{BB962C8B-B14F-4D97-AF65-F5344CB8AC3E}">
        <p14:creationId xmlns:p14="http://schemas.microsoft.com/office/powerpoint/2010/main" val="2659220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a:solidFill>
                  <a:schemeClr val="accent5">
                    <a:lumMod val="75000"/>
                  </a:schemeClr>
                </a:solidFill>
              </a:rPr>
              <a:t>Appendicitis</a:t>
            </a:r>
            <a:endParaRPr lang="en-US" sz="4800" dirty="0">
              <a:solidFill>
                <a:schemeClr val="accent5">
                  <a:lumMod val="75000"/>
                </a:schemeClr>
              </a:solidFill>
            </a:endParaRPr>
          </a:p>
        </p:txBody>
      </p:sp>
      <p:sp>
        <p:nvSpPr>
          <p:cNvPr id="3" name="Content Placeholder 2"/>
          <p:cNvSpPr>
            <a:spLocks noGrp="1"/>
          </p:cNvSpPr>
          <p:nvPr>
            <p:ph idx="1"/>
          </p:nvPr>
        </p:nvSpPr>
        <p:spPr>
          <a:xfrm>
            <a:off x="402771" y="1546951"/>
            <a:ext cx="11197045" cy="5176066"/>
          </a:xfrm>
        </p:spPr>
        <p:txBody>
          <a:bodyPr>
            <a:normAutofit fontScale="77500" lnSpcReduction="20000"/>
          </a:bodyPr>
          <a:lstStyle/>
          <a:p>
            <a:pPr>
              <a:lnSpc>
                <a:spcPct val="120000"/>
              </a:lnSpc>
              <a:spcAft>
                <a:spcPts val="1800"/>
              </a:spcAft>
            </a:pPr>
            <a:r>
              <a:rPr lang="en-US" sz="3800" dirty="0">
                <a:latin typeface="Times New Roman" panose="02020603050405020304" pitchFamily="18" charset="0"/>
                <a:cs typeface="Times New Roman" panose="02020603050405020304" pitchFamily="18" charset="0"/>
              </a:rPr>
              <a:t>The acute inflammation of the appendix, caused most often by the obstruction of blood flow to, and bacterial invasion </a:t>
            </a:r>
            <a:r>
              <a:rPr lang="en-US" sz="3800" dirty="0" smtClean="0">
                <a:latin typeface="Times New Roman" panose="02020603050405020304" pitchFamily="18" charset="0"/>
                <a:cs typeface="Times New Roman" panose="02020603050405020304" pitchFamily="18" charset="0"/>
              </a:rPr>
              <a:t>of </a:t>
            </a:r>
            <a:r>
              <a:rPr lang="en-US" sz="3800" dirty="0">
                <a:latin typeface="Times New Roman" panose="02020603050405020304" pitchFamily="18" charset="0"/>
                <a:cs typeface="Times New Roman" panose="02020603050405020304" pitchFamily="18" charset="0"/>
              </a:rPr>
              <a:t>the </a:t>
            </a:r>
            <a:r>
              <a:rPr lang="en-US" sz="3800" dirty="0" smtClean="0">
                <a:latin typeface="Times New Roman" panose="02020603050405020304" pitchFamily="18" charset="0"/>
                <a:cs typeface="Times New Roman" panose="02020603050405020304" pitchFamily="18" charset="0"/>
              </a:rPr>
              <a:t>appendix</a:t>
            </a:r>
          </a:p>
          <a:p>
            <a:pPr>
              <a:lnSpc>
                <a:spcPct val="120000"/>
              </a:lnSpc>
              <a:spcAft>
                <a:spcPts val="1800"/>
              </a:spcAft>
            </a:pPr>
            <a:r>
              <a:rPr lang="en-US" sz="3800" dirty="0">
                <a:latin typeface="Times New Roman" panose="02020603050405020304" pitchFamily="18" charset="0"/>
                <a:cs typeface="Times New Roman" panose="02020603050405020304" pitchFamily="18" charset="0"/>
              </a:rPr>
              <a:t>Once obstructed, the appendix becomes ischemic, bacterial overgrowth occurs, and eventually gangrene or perforation occurs</a:t>
            </a:r>
            <a:r>
              <a:rPr lang="en-US" sz="3800" dirty="0" smtClean="0">
                <a:latin typeface="Times New Roman" panose="02020603050405020304" pitchFamily="18" charset="0"/>
                <a:cs typeface="Times New Roman" panose="02020603050405020304" pitchFamily="18" charset="0"/>
              </a:rPr>
              <a:t>.</a:t>
            </a:r>
            <a:endParaRPr lang="en-US" sz="3800" dirty="0">
              <a:latin typeface="Times New Roman" panose="02020603050405020304" pitchFamily="18" charset="0"/>
              <a:cs typeface="Times New Roman" panose="02020603050405020304" pitchFamily="18" charset="0"/>
            </a:endParaRPr>
          </a:p>
          <a:p>
            <a:pPr>
              <a:lnSpc>
                <a:spcPct val="120000"/>
              </a:lnSpc>
              <a:spcAft>
                <a:spcPts val="1800"/>
              </a:spcAft>
            </a:pPr>
            <a:r>
              <a:rPr lang="en-US" sz="3800" dirty="0">
                <a:latin typeface="Times New Roman" panose="02020603050405020304" pitchFamily="18" charset="0"/>
                <a:cs typeface="Times New Roman" panose="02020603050405020304" pitchFamily="18" charset="0"/>
              </a:rPr>
              <a:t>Patients with appendicitis typically present with a range of non-specific symptoms - including pain (which may initially be diffuse, but which eventually localizes to the right lower quadrant), nausea, vomiting, malaise, anorexia and fever. </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10</a:t>
            </a:fld>
            <a:endParaRPr lang="en-US" dirty="0"/>
          </a:p>
        </p:txBody>
      </p:sp>
    </p:spTree>
    <p:extLst>
      <p:ext uri="{BB962C8B-B14F-4D97-AF65-F5344CB8AC3E}">
        <p14:creationId xmlns:p14="http://schemas.microsoft.com/office/powerpoint/2010/main" val="1255833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6451"/>
            <a:ext cx="10515600" cy="1325563"/>
          </a:xfrm>
        </p:spPr>
        <p:txBody>
          <a:bodyPr>
            <a:normAutofit/>
          </a:bodyPr>
          <a:lstStyle/>
          <a:p>
            <a:pPr algn="ctr"/>
            <a:r>
              <a:rPr lang="en-US" sz="4800" b="1" dirty="0">
                <a:solidFill>
                  <a:schemeClr val="accent5">
                    <a:lumMod val="75000"/>
                  </a:schemeClr>
                </a:solidFill>
              </a:rPr>
              <a:t>Appendicitis</a:t>
            </a:r>
            <a:endParaRPr lang="en-US" sz="4800" dirty="0">
              <a:solidFill>
                <a:schemeClr val="accent5">
                  <a:lumMod val="75000"/>
                </a:schemeClr>
              </a:solidFill>
            </a:endParaRPr>
          </a:p>
        </p:txBody>
      </p:sp>
      <p:sp>
        <p:nvSpPr>
          <p:cNvPr id="3" name="Content Placeholder 2"/>
          <p:cNvSpPr>
            <a:spLocks noGrp="1"/>
          </p:cNvSpPr>
          <p:nvPr>
            <p:ph idx="1"/>
          </p:nvPr>
        </p:nvSpPr>
        <p:spPr>
          <a:xfrm>
            <a:off x="289559" y="1294401"/>
            <a:ext cx="11484429" cy="5088982"/>
          </a:xfrm>
        </p:spPr>
        <p:txBody>
          <a:bodyPr>
            <a:normAutofit/>
          </a:bodyPr>
          <a:lstStyle/>
          <a:p>
            <a:pPr>
              <a:lnSpc>
                <a:spcPct val="120000"/>
              </a:lnSpc>
              <a:spcAft>
                <a:spcPts val="1200"/>
              </a:spcAft>
            </a:pPr>
            <a:r>
              <a:rPr lang="en-US" sz="3600" dirty="0"/>
              <a:t>If the appendix ruptures, acute pain and symptoms of acute infection will be seen. </a:t>
            </a:r>
          </a:p>
          <a:p>
            <a:pPr>
              <a:lnSpc>
                <a:spcPct val="120000"/>
              </a:lnSpc>
              <a:spcAft>
                <a:spcPts val="1200"/>
              </a:spcAft>
            </a:pPr>
            <a:r>
              <a:rPr lang="en-US" sz="3600" dirty="0"/>
              <a:t>In most cases, appendicitis is treated by laparoscopic appendectomy; in preparation for this, nurses in emergency care settings may administer broad-spectrum intravenous antibiotics, and give fluid therapy to prevent dehydration.</a:t>
            </a:r>
            <a:endParaRPr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11</a:t>
            </a:fld>
            <a:endParaRPr lang="en-US" dirty="0"/>
          </a:p>
        </p:txBody>
      </p:sp>
    </p:spTree>
    <p:extLst>
      <p:ext uri="{BB962C8B-B14F-4D97-AF65-F5344CB8AC3E}">
        <p14:creationId xmlns:p14="http://schemas.microsoft.com/office/powerpoint/2010/main" val="124289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42406" y="0"/>
            <a:ext cx="10515600" cy="1325563"/>
          </a:xfrm>
        </p:spPr>
        <p:txBody>
          <a:bodyPr>
            <a:normAutofit/>
          </a:bodyPr>
          <a:lstStyle/>
          <a:p>
            <a:pPr algn="ctr" rtl="0"/>
            <a:r>
              <a:rPr lang="en-US" sz="4800" b="1" dirty="0">
                <a:solidFill>
                  <a:schemeClr val="accent5">
                    <a:lumMod val="75000"/>
                  </a:schemeClr>
                </a:solidFill>
              </a:rPr>
              <a:t>Cholecystitis</a:t>
            </a:r>
            <a:endParaRPr lang="ar-SA" sz="4800" b="1" dirty="0">
              <a:solidFill>
                <a:schemeClr val="accent5">
                  <a:lumMod val="75000"/>
                </a:schemeClr>
              </a:solidFill>
            </a:endParaRPr>
          </a:p>
        </p:txBody>
      </p:sp>
      <p:sp>
        <p:nvSpPr>
          <p:cNvPr id="3" name="عنصر نائب للمحتوى 2"/>
          <p:cNvSpPr>
            <a:spLocks noGrp="1"/>
          </p:cNvSpPr>
          <p:nvPr>
            <p:ph idx="1"/>
          </p:nvPr>
        </p:nvSpPr>
        <p:spPr>
          <a:xfrm>
            <a:off x="431073" y="1325563"/>
            <a:ext cx="11351623" cy="5184576"/>
          </a:xfrm>
        </p:spPr>
        <p:txBody>
          <a:bodyPr>
            <a:normAutofit lnSpcReduction="10000"/>
          </a:bodyPr>
          <a:lstStyle/>
          <a:p>
            <a:pPr algn="l" rtl="0">
              <a:lnSpc>
                <a:spcPct val="120000"/>
              </a:lnSpc>
              <a:spcAft>
                <a:spcPts val="1200"/>
              </a:spcAft>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acute inflammation of the gallbladder, caused most often by calculi (i.e. 'stones') obstructing the cystic duct within the gallbladder, resulting in an accumulation of bacteria. </a:t>
            </a:r>
            <a:endParaRPr lang="en-US" sz="3200" dirty="0" smtClean="0">
              <a:latin typeface="Times New Roman" panose="02020603050405020304" pitchFamily="18" charset="0"/>
              <a:cs typeface="Times New Roman" panose="02020603050405020304" pitchFamily="18" charset="0"/>
            </a:endParaRPr>
          </a:p>
          <a:p>
            <a:pPr algn="l" rtl="0">
              <a:lnSpc>
                <a:spcPct val="120000"/>
              </a:lnSpc>
              <a:spcAft>
                <a:spcPts val="1200"/>
              </a:spcAft>
            </a:pPr>
            <a:r>
              <a:rPr lang="en-US" sz="3200" dirty="0" smtClean="0">
                <a:latin typeface="Times New Roman" panose="02020603050405020304" pitchFamily="18" charset="0"/>
                <a:cs typeface="Times New Roman" panose="02020603050405020304" pitchFamily="18" charset="0"/>
              </a:rPr>
              <a:t>Patients </a:t>
            </a:r>
            <a:r>
              <a:rPr lang="en-US" sz="3200" dirty="0">
                <a:latin typeface="Times New Roman" panose="02020603050405020304" pitchFamily="18" charset="0"/>
                <a:cs typeface="Times New Roman" panose="02020603050405020304" pitchFamily="18" charset="0"/>
              </a:rPr>
              <a:t>with </a:t>
            </a:r>
            <a:r>
              <a:rPr lang="en-US" sz="3200" dirty="0" err="1">
                <a:latin typeface="Times New Roman" panose="02020603050405020304" pitchFamily="18" charset="0"/>
                <a:cs typeface="Times New Roman" panose="02020603050405020304" pitchFamily="18" charset="0"/>
              </a:rPr>
              <a:t>cholecystitis</a:t>
            </a:r>
            <a:r>
              <a:rPr lang="en-US" sz="3200" dirty="0">
                <a:latin typeface="Times New Roman" panose="02020603050405020304" pitchFamily="18" charset="0"/>
                <a:cs typeface="Times New Roman" panose="02020603050405020304" pitchFamily="18" charset="0"/>
              </a:rPr>
              <a:t> typically present with a range of non-specific symptoms - including severe pain (usually in the </a:t>
            </a:r>
            <a:r>
              <a:rPr lang="en-US" sz="3200" dirty="0" smtClean="0">
                <a:latin typeface="Times New Roman" panose="02020603050405020304" pitchFamily="18" charset="0"/>
                <a:cs typeface="Times New Roman" panose="02020603050405020304" pitchFamily="18" charset="0"/>
              </a:rPr>
              <a:t>epigastrium </a:t>
            </a:r>
            <a:r>
              <a:rPr lang="en-US" sz="3200" dirty="0">
                <a:latin typeface="Times New Roman" panose="02020603050405020304" pitchFamily="18" charset="0"/>
                <a:cs typeface="Times New Roman" panose="02020603050405020304" pitchFamily="18" charset="0"/>
              </a:rPr>
              <a:t>and / or right upper quadrants, and often soon after the ingestion of fatty foods), nausea, vomiting, anorexia, fever and flatulence. </a:t>
            </a:r>
            <a:endParaRPr lang="en-US" sz="3200" dirty="0" smtClean="0">
              <a:latin typeface="Times New Roman" panose="02020603050405020304" pitchFamily="18" charset="0"/>
              <a:cs typeface="Times New Roman" panose="02020603050405020304" pitchFamily="18" charset="0"/>
            </a:endParaRPr>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12</a:t>
            </a:fld>
            <a:endParaRPr lang="en-US" dirty="0"/>
          </a:p>
        </p:txBody>
      </p:sp>
    </p:spTree>
    <p:extLst>
      <p:ext uri="{BB962C8B-B14F-4D97-AF65-F5344CB8AC3E}">
        <p14:creationId xmlns:p14="http://schemas.microsoft.com/office/powerpoint/2010/main" val="3342497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119"/>
            <a:ext cx="10515600" cy="1325563"/>
          </a:xfrm>
        </p:spPr>
        <p:txBody>
          <a:bodyPr>
            <a:normAutofit/>
          </a:bodyPr>
          <a:lstStyle/>
          <a:p>
            <a:pPr algn="ctr"/>
            <a:r>
              <a:rPr lang="en-US" sz="4800" b="1" dirty="0">
                <a:solidFill>
                  <a:schemeClr val="accent5">
                    <a:lumMod val="75000"/>
                  </a:schemeClr>
                </a:solidFill>
              </a:rPr>
              <a:t>Cholecystitis</a:t>
            </a:r>
            <a:endParaRPr lang="en-US" sz="4800" dirty="0">
              <a:solidFill>
                <a:schemeClr val="accent5">
                  <a:lumMod val="75000"/>
                </a:schemeClr>
              </a:solidFill>
            </a:endParaRPr>
          </a:p>
        </p:txBody>
      </p:sp>
      <p:sp>
        <p:nvSpPr>
          <p:cNvPr id="3" name="Content Placeholder 2"/>
          <p:cNvSpPr>
            <a:spLocks noGrp="1"/>
          </p:cNvSpPr>
          <p:nvPr>
            <p:ph idx="1"/>
          </p:nvPr>
        </p:nvSpPr>
        <p:spPr>
          <a:xfrm>
            <a:off x="655320" y="1317920"/>
            <a:ext cx="10515600" cy="5202192"/>
          </a:xfrm>
        </p:spPr>
        <p:txBody>
          <a:bodyPr/>
          <a:lstStyle/>
          <a:p>
            <a:pPr marL="0" indent="0">
              <a:buNone/>
            </a:pPr>
            <a:r>
              <a:rPr lang="en-US" altLang="en-US" sz="3200" b="1" u="sng" dirty="0">
                <a:solidFill>
                  <a:srgbClr val="FF0000"/>
                </a:solidFill>
                <a:latin typeface="Times New Roman" panose="02020603050405020304" pitchFamily="18" charset="0"/>
                <a:cs typeface="Times New Roman" panose="02020603050405020304" pitchFamily="18" charset="0"/>
              </a:rPr>
              <a:t>Diagnosis: </a:t>
            </a:r>
            <a:endParaRPr lang="en-US" altLang="en-US" sz="3200" b="1" u="sng" dirty="0" smtClean="0">
              <a:solidFill>
                <a:srgbClr val="FF0000"/>
              </a:solidFill>
              <a:latin typeface="Times New Roman" panose="02020603050405020304" pitchFamily="18" charset="0"/>
              <a:cs typeface="Times New Roman" panose="02020603050405020304" pitchFamily="18" charset="0"/>
            </a:endParaRPr>
          </a:p>
          <a:p>
            <a:r>
              <a:rPr lang="en-GB" altLang="en-US" sz="3200" dirty="0" smtClean="0">
                <a:latin typeface="Times New Roman" panose="02020603050405020304" pitchFamily="18" charset="0"/>
                <a:cs typeface="Times New Roman" panose="02020603050405020304" pitchFamily="18" charset="0"/>
              </a:rPr>
              <a:t>WBC </a:t>
            </a:r>
            <a:r>
              <a:rPr lang="en-GB" altLang="en-US" sz="3200" dirty="0">
                <a:latin typeface="Times New Roman" panose="02020603050405020304" pitchFamily="18" charset="0"/>
                <a:cs typeface="Times New Roman" panose="02020603050405020304" pitchFamily="18" charset="0"/>
              </a:rPr>
              <a:t>, </a:t>
            </a:r>
            <a:endParaRPr lang="en-GB" altLang="en-US" sz="3200" dirty="0" smtClean="0">
              <a:latin typeface="Times New Roman" panose="02020603050405020304" pitchFamily="18" charset="0"/>
              <a:cs typeface="Times New Roman" panose="02020603050405020304" pitchFamily="18" charset="0"/>
            </a:endParaRPr>
          </a:p>
          <a:p>
            <a:r>
              <a:rPr lang="en-US" altLang="en-US" sz="3200" dirty="0" smtClean="0">
                <a:latin typeface="Times New Roman" panose="02020603050405020304" pitchFamily="18" charset="0"/>
                <a:cs typeface="Times New Roman" panose="02020603050405020304" pitchFamily="18" charset="0"/>
              </a:rPr>
              <a:t>Serum </a:t>
            </a:r>
            <a:r>
              <a:rPr lang="en-US" altLang="en-US" sz="3200" dirty="0">
                <a:latin typeface="Times New Roman" panose="02020603050405020304" pitchFamily="18" charset="0"/>
                <a:cs typeface="Times New Roman" panose="02020603050405020304" pitchFamily="18" charset="0"/>
              </a:rPr>
              <a:t>bilirubin level may be elevated</a:t>
            </a:r>
            <a:r>
              <a:rPr lang="en-US" altLang="en-US" sz="3200" dirty="0" smtClean="0">
                <a:latin typeface="Times New Roman" panose="02020603050405020304" pitchFamily="18" charset="0"/>
                <a:cs typeface="Times New Roman" panose="02020603050405020304" pitchFamily="18" charset="0"/>
              </a:rPr>
              <a:t>,</a:t>
            </a:r>
          </a:p>
          <a:p>
            <a:r>
              <a:rPr lang="en-US" altLang="en-US" sz="3200" dirty="0" smtClean="0">
                <a:latin typeface="Times New Roman" panose="02020603050405020304" pitchFamily="18" charset="0"/>
                <a:cs typeface="Times New Roman" panose="02020603050405020304" pitchFamily="18" charset="0"/>
              </a:rPr>
              <a:t> </a:t>
            </a:r>
            <a:r>
              <a:rPr lang="en-US" altLang="en-US" sz="3200" dirty="0">
                <a:latin typeface="Times New Roman" panose="02020603050405020304" pitchFamily="18" charset="0"/>
                <a:cs typeface="Times New Roman" panose="02020603050405020304" pitchFamily="18" charset="0"/>
              </a:rPr>
              <a:t>An elevated amylase level suggests pancreatitis rather than </a:t>
            </a:r>
            <a:r>
              <a:rPr lang="en-US" altLang="en-US" sz="3200" dirty="0" err="1">
                <a:latin typeface="Times New Roman" panose="02020603050405020304" pitchFamily="18" charset="0"/>
                <a:cs typeface="Times New Roman" panose="02020603050405020304" pitchFamily="18" charset="0"/>
              </a:rPr>
              <a:t>cholecystitis</a:t>
            </a:r>
            <a:r>
              <a:rPr lang="en-US" altLang="en-US" sz="3200" dirty="0">
                <a:latin typeface="Times New Roman" panose="02020603050405020304" pitchFamily="18" charset="0"/>
                <a:cs typeface="Times New Roman" panose="02020603050405020304" pitchFamily="18" charset="0"/>
              </a:rPr>
              <a:t>, </a:t>
            </a:r>
            <a:endParaRPr lang="en-US" altLang="en-US" sz="3200" dirty="0" smtClean="0">
              <a:latin typeface="Times New Roman" panose="02020603050405020304" pitchFamily="18" charset="0"/>
              <a:cs typeface="Times New Roman" panose="02020603050405020304" pitchFamily="18" charset="0"/>
            </a:endParaRPr>
          </a:p>
          <a:p>
            <a:r>
              <a:rPr lang="en-US" altLang="en-US" sz="3200" dirty="0" smtClean="0">
                <a:latin typeface="Times New Roman" panose="02020603050405020304" pitchFamily="18" charset="0"/>
                <a:cs typeface="Times New Roman" panose="02020603050405020304" pitchFamily="18" charset="0"/>
              </a:rPr>
              <a:t>Ultrasonography </a:t>
            </a:r>
            <a:r>
              <a:rPr lang="en-US" altLang="en-US" sz="3200" dirty="0">
                <a:latin typeface="Times New Roman" panose="02020603050405020304" pitchFamily="18" charset="0"/>
                <a:cs typeface="Times New Roman" panose="02020603050405020304" pitchFamily="18" charset="0"/>
              </a:rPr>
              <a:t>is extremely useful in the emergency setting</a:t>
            </a:r>
            <a:r>
              <a:rPr lang="en-US" altLang="en-US" sz="3200" dirty="0" smtClean="0">
                <a:latin typeface="Times New Roman" panose="02020603050405020304" pitchFamily="18" charset="0"/>
                <a:cs typeface="Times New Roman" panose="02020603050405020304" pitchFamily="18" charset="0"/>
              </a:rPr>
              <a:t>,</a:t>
            </a:r>
          </a:p>
          <a:p>
            <a:r>
              <a:rPr lang="en-US" altLang="en-US" sz="3200" dirty="0" smtClean="0">
                <a:latin typeface="Times New Roman" panose="02020603050405020304" pitchFamily="18" charset="0"/>
                <a:cs typeface="Times New Roman" panose="02020603050405020304" pitchFamily="18" charset="0"/>
              </a:rPr>
              <a:t> </a:t>
            </a:r>
            <a:r>
              <a:rPr lang="en-US" altLang="en-US" sz="3200" dirty="0">
                <a:latin typeface="Times New Roman" panose="02020603050405020304" pitchFamily="18" charset="0"/>
                <a:cs typeface="Times New Roman" panose="02020603050405020304" pitchFamily="18" charset="0"/>
              </a:rPr>
              <a:t>A CT scan may reveal gallbladder wall edema.</a:t>
            </a:r>
            <a:endParaRPr lang="en-US" sz="3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13</a:t>
            </a:fld>
            <a:endParaRPr lang="en-US" dirty="0"/>
          </a:p>
        </p:txBody>
      </p:sp>
    </p:spTree>
    <p:extLst>
      <p:ext uri="{BB962C8B-B14F-4D97-AF65-F5344CB8AC3E}">
        <p14:creationId xmlns:p14="http://schemas.microsoft.com/office/powerpoint/2010/main" val="3549620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285"/>
            <a:ext cx="10515600" cy="1325563"/>
          </a:xfrm>
        </p:spPr>
        <p:txBody>
          <a:bodyPr>
            <a:normAutofit/>
          </a:bodyPr>
          <a:lstStyle/>
          <a:p>
            <a:pPr algn="ctr"/>
            <a:r>
              <a:rPr lang="en-US" sz="4800" b="1" dirty="0">
                <a:solidFill>
                  <a:schemeClr val="accent5">
                    <a:lumMod val="75000"/>
                  </a:schemeClr>
                </a:solidFill>
              </a:rPr>
              <a:t>Cholecystitis</a:t>
            </a:r>
            <a:endParaRPr lang="en-US" sz="4800" dirty="0">
              <a:solidFill>
                <a:schemeClr val="accent5">
                  <a:lumMod val="75000"/>
                </a:schemeClr>
              </a:solidFill>
            </a:endParaRPr>
          </a:p>
        </p:txBody>
      </p:sp>
      <p:sp>
        <p:nvSpPr>
          <p:cNvPr id="3" name="Content Placeholder 2"/>
          <p:cNvSpPr>
            <a:spLocks noGrp="1"/>
          </p:cNvSpPr>
          <p:nvPr>
            <p:ph idx="1"/>
          </p:nvPr>
        </p:nvSpPr>
        <p:spPr>
          <a:xfrm>
            <a:off x="838200" y="1529532"/>
            <a:ext cx="10515600" cy="4836433"/>
          </a:xfrm>
        </p:spPr>
        <p:txBody>
          <a:bodyPr>
            <a:normAutofit/>
          </a:bodyPr>
          <a:lstStyle/>
          <a:p>
            <a:pPr>
              <a:lnSpc>
                <a:spcPct val="100000"/>
              </a:lnSpc>
              <a:spcAft>
                <a:spcPts val="1200"/>
              </a:spcAft>
            </a:pPr>
            <a:r>
              <a:rPr lang="en-US" sz="3600" dirty="0">
                <a:latin typeface="Times New Roman" panose="02020603050405020304" pitchFamily="18" charset="0"/>
                <a:cs typeface="Times New Roman" panose="02020603050405020304" pitchFamily="18" charset="0"/>
              </a:rPr>
              <a:t>In most cases, </a:t>
            </a:r>
            <a:r>
              <a:rPr lang="en-US" sz="3600" dirty="0" err="1">
                <a:latin typeface="Times New Roman" panose="02020603050405020304" pitchFamily="18" charset="0"/>
                <a:cs typeface="Times New Roman" panose="02020603050405020304" pitchFamily="18" charset="0"/>
              </a:rPr>
              <a:t>cholecystitis</a:t>
            </a:r>
            <a:r>
              <a:rPr lang="en-US" sz="3600" dirty="0">
                <a:latin typeface="Times New Roman" panose="02020603050405020304" pitchFamily="18" charset="0"/>
                <a:cs typeface="Times New Roman" panose="02020603050405020304" pitchFamily="18" charset="0"/>
              </a:rPr>
              <a:t> is treated by laparoscopic surgery to remove the gallstones and / or the entire gallbladder; in preparation for this, nurses in emergency care settings may administer analgesics, anti-emetics, fluid therapy and broad-spectrum antibiotics (if indicated).</a:t>
            </a:r>
          </a:p>
          <a:p>
            <a:pPr marL="0" indent="0">
              <a:lnSpc>
                <a:spcPct val="100000"/>
              </a:lnSpc>
              <a:spcAft>
                <a:spcPts val="1200"/>
              </a:spcAft>
              <a:buNone/>
            </a:pPr>
            <a:endParaRPr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14</a:t>
            </a:fld>
            <a:endParaRPr lang="en-US" dirty="0"/>
          </a:p>
        </p:txBody>
      </p:sp>
    </p:spTree>
    <p:extLst>
      <p:ext uri="{BB962C8B-B14F-4D97-AF65-F5344CB8AC3E}">
        <p14:creationId xmlns:p14="http://schemas.microsoft.com/office/powerpoint/2010/main" val="3899911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03869"/>
            <a:ext cx="10515600" cy="1054372"/>
          </a:xfrm>
        </p:spPr>
        <p:txBody>
          <a:bodyPr/>
          <a:lstStyle/>
          <a:p>
            <a:pPr algn="ctr" rtl="0"/>
            <a:r>
              <a:rPr lang="en-US" b="1" dirty="0">
                <a:solidFill>
                  <a:schemeClr val="accent5">
                    <a:lumMod val="75000"/>
                  </a:schemeClr>
                </a:solidFill>
              </a:rPr>
              <a:t>Acute pancreatitis</a:t>
            </a:r>
            <a:endParaRPr lang="ar-SA" b="1" dirty="0">
              <a:solidFill>
                <a:schemeClr val="accent5">
                  <a:lumMod val="75000"/>
                </a:schemeClr>
              </a:solidFill>
            </a:endParaRPr>
          </a:p>
        </p:txBody>
      </p:sp>
      <p:sp>
        <p:nvSpPr>
          <p:cNvPr id="3" name="عنصر نائب للمحتوى 2"/>
          <p:cNvSpPr>
            <a:spLocks noGrp="1"/>
          </p:cNvSpPr>
          <p:nvPr>
            <p:ph idx="1"/>
          </p:nvPr>
        </p:nvSpPr>
        <p:spPr>
          <a:xfrm>
            <a:off x="483325" y="1158241"/>
            <a:ext cx="11360331" cy="5256584"/>
          </a:xfrm>
        </p:spPr>
        <p:txBody>
          <a:bodyPr>
            <a:normAutofit lnSpcReduction="10000"/>
          </a:bodyPr>
          <a:lstStyle/>
          <a:p>
            <a:pPr algn="l" rtl="0">
              <a:lnSpc>
                <a:spcPct val="120000"/>
              </a:lnSpc>
              <a:spcAft>
                <a:spcPts val="1200"/>
              </a:spcAft>
            </a:pPr>
            <a:r>
              <a:rPr lang="en-US" sz="3200" dirty="0"/>
              <a:t>T</a:t>
            </a:r>
            <a:r>
              <a:rPr lang="en-US" sz="3200" dirty="0" smtClean="0"/>
              <a:t>his </a:t>
            </a:r>
            <a:r>
              <a:rPr lang="en-US" sz="3200" dirty="0"/>
              <a:t>is the acute inflammation of the pancreas. </a:t>
            </a:r>
            <a:endParaRPr lang="en-US" sz="3200" dirty="0" smtClean="0"/>
          </a:p>
          <a:p>
            <a:pPr algn="l" rtl="0">
              <a:lnSpc>
                <a:spcPct val="120000"/>
              </a:lnSpc>
              <a:spcAft>
                <a:spcPts val="1200"/>
              </a:spcAft>
            </a:pPr>
            <a:r>
              <a:rPr lang="en-US" sz="3200" dirty="0" smtClean="0"/>
              <a:t>The </a:t>
            </a:r>
            <a:r>
              <a:rPr lang="en-US" sz="3200" dirty="0"/>
              <a:t>exact pathophysiological mechanisms underpinning pancreatitis are unclear, however this condition is often associated with </a:t>
            </a:r>
            <a:r>
              <a:rPr lang="en-US" sz="3200" dirty="0" err="1" smtClean="0"/>
              <a:t>cholecystitis</a:t>
            </a:r>
            <a:r>
              <a:rPr lang="en-US" sz="3200" dirty="0" smtClean="0"/>
              <a:t> alcohol </a:t>
            </a:r>
            <a:r>
              <a:rPr lang="en-US" sz="3200" dirty="0"/>
              <a:t>abuse, infections, some drugs (including anti-metabolites), and malignant structures obstructing the pancreatic duct. </a:t>
            </a:r>
            <a:endParaRPr lang="en-US" sz="3200" dirty="0" smtClean="0"/>
          </a:p>
          <a:p>
            <a:pPr algn="l" rtl="0">
              <a:lnSpc>
                <a:spcPct val="120000"/>
              </a:lnSpc>
              <a:spcAft>
                <a:spcPts val="1200"/>
              </a:spcAft>
            </a:pPr>
            <a:r>
              <a:rPr lang="en-US" altLang="en-US" sz="3200" dirty="0" smtClean="0">
                <a:cs typeface="Arial" pitchFamily="34" charset="0"/>
              </a:rPr>
              <a:t>70-80% of </a:t>
            </a:r>
            <a:r>
              <a:rPr lang="en-US" altLang="en-US" sz="3200" dirty="0">
                <a:cs typeface="Arial" pitchFamily="34" charset="0"/>
              </a:rPr>
              <a:t>pancreatitis cases are due to gallstone disease or alcoholism</a:t>
            </a:r>
            <a:r>
              <a:rPr lang="en-US" altLang="en-US" sz="3200" dirty="0" smtClean="0">
                <a:cs typeface="Arial" pitchFamily="34" charset="0"/>
              </a:rPr>
              <a:t>.</a:t>
            </a:r>
            <a:endParaRPr lang="en-US" altLang="en-US" sz="3200" dirty="0">
              <a:cs typeface="Arial" pitchFamily="34" charset="0"/>
            </a:endParaRPr>
          </a:p>
        </p:txBody>
      </p:sp>
      <p:sp>
        <p:nvSpPr>
          <p:cNvPr id="4" name="Slide Number Placeholder 3"/>
          <p:cNvSpPr>
            <a:spLocks noGrp="1"/>
          </p:cNvSpPr>
          <p:nvPr>
            <p:ph type="sldNum" sz="quarter" idx="12"/>
          </p:nvPr>
        </p:nvSpPr>
        <p:spPr/>
        <p:txBody>
          <a:bodyPr/>
          <a:lstStyle/>
          <a:p>
            <a:fld id="{8C0CE234-AF3C-4449-9D9B-BB0611AB5AA2}" type="slidenum">
              <a:rPr lang="en-US" smtClean="0"/>
              <a:t>15</a:t>
            </a:fld>
            <a:endParaRPr lang="en-US" dirty="0"/>
          </a:p>
        </p:txBody>
      </p:sp>
    </p:spTree>
    <p:extLst>
      <p:ext uri="{BB962C8B-B14F-4D97-AF65-F5344CB8AC3E}">
        <p14:creationId xmlns:p14="http://schemas.microsoft.com/office/powerpoint/2010/main" val="2474795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a:solidFill>
                  <a:schemeClr val="accent5">
                    <a:lumMod val="75000"/>
                  </a:schemeClr>
                </a:solidFill>
              </a:rPr>
              <a:t>Acute pancreatitis</a:t>
            </a:r>
            <a:endParaRPr lang="en-US" sz="4800" dirty="0">
              <a:solidFill>
                <a:schemeClr val="accent5">
                  <a:lumMod val="75000"/>
                </a:schemeClr>
              </a:solidFill>
            </a:endParaRPr>
          </a:p>
        </p:txBody>
      </p:sp>
      <p:sp>
        <p:nvSpPr>
          <p:cNvPr id="3" name="Content Placeholder 2"/>
          <p:cNvSpPr>
            <a:spLocks noGrp="1"/>
          </p:cNvSpPr>
          <p:nvPr>
            <p:ph idx="1"/>
          </p:nvPr>
        </p:nvSpPr>
        <p:spPr>
          <a:xfrm>
            <a:off x="411480" y="1259568"/>
            <a:ext cx="11501846" cy="5419906"/>
          </a:xfrm>
        </p:spPr>
        <p:txBody>
          <a:bodyPr>
            <a:normAutofit/>
          </a:bodyPr>
          <a:lstStyle/>
          <a:p>
            <a:pPr>
              <a:lnSpc>
                <a:spcPct val="120000"/>
              </a:lnSpc>
              <a:spcAft>
                <a:spcPts val="1200"/>
              </a:spcAft>
            </a:pPr>
            <a:r>
              <a:rPr lang="en-US" altLang="en-US" sz="3200" dirty="0">
                <a:cs typeface="Arial" pitchFamily="34" charset="0"/>
              </a:rPr>
              <a:t>Pancreatitis is characterized by the release of activated digestive enzymes into the pancreas and surrounding tissues. </a:t>
            </a:r>
            <a:r>
              <a:rPr lang="en-US" altLang="en-US" sz="3200" dirty="0" smtClean="0">
                <a:cs typeface="Arial" pitchFamily="34" charset="0"/>
              </a:rPr>
              <a:t>This </a:t>
            </a:r>
            <a:r>
              <a:rPr lang="en-US" altLang="en-US" sz="3200" dirty="0">
                <a:cs typeface="Arial" pitchFamily="34" charset="0"/>
              </a:rPr>
              <a:t>leads to tissue damage in the pancreas, surrounding fat, and adjacent structures that results in a chemical type of burn and fluid loss, also known as third-space fluid loss.</a:t>
            </a:r>
          </a:p>
          <a:p>
            <a:pPr>
              <a:lnSpc>
                <a:spcPct val="120000"/>
              </a:lnSpc>
              <a:spcAft>
                <a:spcPts val="1200"/>
              </a:spcAft>
            </a:pPr>
            <a:r>
              <a:rPr lang="en-US" altLang="en-US" sz="3200" dirty="0">
                <a:cs typeface="Arial" pitchFamily="34" charset="0"/>
              </a:rPr>
              <a:t>In response to the inflammation, inflammatory mediators are released into the circulation. This can also lead to systemic inflammatory response </a:t>
            </a:r>
            <a:r>
              <a:rPr lang="en-US" altLang="en-US" sz="3200" dirty="0" smtClean="0">
                <a:cs typeface="Arial" pitchFamily="34" charset="0"/>
              </a:rPr>
              <a:t>syndrome.</a:t>
            </a:r>
            <a:endParaRPr lang="ar-JO" altLang="en-US" sz="3200" dirty="0"/>
          </a:p>
          <a:p>
            <a:pPr>
              <a:lnSpc>
                <a:spcPct val="120000"/>
              </a:lnSpc>
              <a:spcAft>
                <a:spcPts val="1200"/>
              </a:spcAft>
            </a:pPr>
            <a:endParaRPr lang="en-US" sz="3200" dirty="0"/>
          </a:p>
        </p:txBody>
      </p:sp>
      <p:sp>
        <p:nvSpPr>
          <p:cNvPr id="4" name="Slide Number Placeholder 3"/>
          <p:cNvSpPr>
            <a:spLocks noGrp="1"/>
          </p:cNvSpPr>
          <p:nvPr>
            <p:ph type="sldNum" sz="quarter" idx="12"/>
          </p:nvPr>
        </p:nvSpPr>
        <p:spPr/>
        <p:txBody>
          <a:bodyPr/>
          <a:lstStyle/>
          <a:p>
            <a:fld id="{8C0CE234-AF3C-4449-9D9B-BB0611AB5AA2}" type="slidenum">
              <a:rPr lang="en-US" smtClean="0"/>
              <a:t>16</a:t>
            </a:fld>
            <a:endParaRPr lang="en-US" dirty="0"/>
          </a:p>
        </p:txBody>
      </p:sp>
    </p:spTree>
    <p:extLst>
      <p:ext uri="{BB962C8B-B14F-4D97-AF65-F5344CB8AC3E}">
        <p14:creationId xmlns:p14="http://schemas.microsoft.com/office/powerpoint/2010/main" val="1968579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6021" y="1"/>
            <a:ext cx="10515600" cy="1123406"/>
          </a:xfrm>
        </p:spPr>
        <p:txBody>
          <a:bodyPr>
            <a:normAutofit/>
          </a:bodyPr>
          <a:lstStyle/>
          <a:p>
            <a:pPr algn="ctr" rtl="0"/>
            <a:r>
              <a:rPr lang="en-US" sz="4800" b="1" dirty="0">
                <a:solidFill>
                  <a:schemeClr val="accent5">
                    <a:lumMod val="75000"/>
                  </a:schemeClr>
                </a:solidFill>
              </a:rPr>
              <a:t>Acute pancreatitis</a:t>
            </a:r>
            <a:endParaRPr lang="ar-SA" sz="4800" b="1" dirty="0">
              <a:solidFill>
                <a:schemeClr val="accent5">
                  <a:lumMod val="75000"/>
                </a:schemeClr>
              </a:solidFill>
            </a:endParaRPr>
          </a:p>
        </p:txBody>
      </p:sp>
      <p:sp>
        <p:nvSpPr>
          <p:cNvPr id="3" name="عنصر نائب للمحتوى 2"/>
          <p:cNvSpPr>
            <a:spLocks noGrp="1"/>
          </p:cNvSpPr>
          <p:nvPr>
            <p:ph idx="1"/>
          </p:nvPr>
        </p:nvSpPr>
        <p:spPr>
          <a:xfrm>
            <a:off x="0" y="1123406"/>
            <a:ext cx="12192000" cy="5734593"/>
          </a:xfrm>
        </p:spPr>
        <p:txBody>
          <a:bodyPr>
            <a:normAutofit/>
          </a:bodyPr>
          <a:lstStyle/>
          <a:p>
            <a:pPr algn="l" rtl="0"/>
            <a:r>
              <a:rPr lang="en-US" altLang="en-US" sz="3200" dirty="0">
                <a:latin typeface="Times New Roman" panose="02020603050405020304" pitchFamily="18" charset="0"/>
                <a:cs typeface="Times New Roman" panose="02020603050405020304" pitchFamily="18" charset="0"/>
              </a:rPr>
              <a:t>Complications include necrosis to segments of the pancreas, abscess formation, pseudocyst, and pulmonary capillary leak syndrome, resulting in </a:t>
            </a:r>
            <a:r>
              <a:rPr lang="en-US" altLang="en-US" sz="3200" dirty="0" smtClean="0">
                <a:latin typeface="Times New Roman" panose="02020603050405020304" pitchFamily="18" charset="0"/>
                <a:cs typeface="Times New Roman" panose="02020603050405020304" pitchFamily="18" charset="0"/>
              </a:rPr>
              <a:t>ARDS.</a:t>
            </a:r>
            <a:endParaRPr lang="en-US" altLang="en-US" sz="3200" dirty="0">
              <a:latin typeface="Times New Roman" panose="02020603050405020304" pitchFamily="18" charset="0"/>
              <a:cs typeface="Times New Roman" panose="02020603050405020304" pitchFamily="18" charset="0"/>
            </a:endParaRPr>
          </a:p>
          <a:p>
            <a:pPr algn="l" rtl="0"/>
            <a:r>
              <a:rPr lang="en-US" altLang="en-US" sz="3200" dirty="0">
                <a:latin typeface="Times New Roman" panose="02020603050405020304" pitchFamily="18" charset="0"/>
                <a:cs typeface="Times New Roman" panose="02020603050405020304" pitchFamily="18" charset="0"/>
              </a:rPr>
              <a:t>95% of patients with pancreatitis </a:t>
            </a:r>
            <a:r>
              <a:rPr lang="en-US" altLang="en-US" sz="3200" dirty="0" smtClean="0">
                <a:latin typeface="Times New Roman" panose="02020603050405020304" pitchFamily="18" charset="0"/>
                <a:cs typeface="Times New Roman" panose="02020603050405020304" pitchFamily="18" charset="0"/>
              </a:rPr>
              <a:t>have abdominal </a:t>
            </a:r>
            <a:r>
              <a:rPr lang="en-US" altLang="en-US" sz="3200" dirty="0">
                <a:latin typeface="Times New Roman" panose="02020603050405020304" pitchFamily="18" charset="0"/>
                <a:cs typeface="Times New Roman" panose="02020603050405020304" pitchFamily="18" charset="0"/>
              </a:rPr>
              <a:t>pain, originating in the epigastric region and radiating to the back.</a:t>
            </a:r>
          </a:p>
          <a:p>
            <a:pPr algn="l" rtl="0"/>
            <a:r>
              <a:rPr lang="en-US" altLang="en-US" sz="3200" dirty="0">
                <a:latin typeface="Times New Roman" panose="02020603050405020304" pitchFamily="18" charset="0"/>
                <a:cs typeface="Times New Roman" panose="02020603050405020304" pitchFamily="18" charset="0"/>
              </a:rPr>
              <a:t> Abdominal tenderness, rebound, and guarding are common.</a:t>
            </a:r>
          </a:p>
          <a:p>
            <a:pPr algn="l" rtl="0"/>
            <a:r>
              <a:rPr lang="en-US" altLang="en-US" sz="3200" dirty="0">
                <a:latin typeface="Times New Roman" panose="02020603050405020304" pitchFamily="18" charset="0"/>
                <a:cs typeface="Times New Roman" panose="02020603050405020304" pitchFamily="18" charset="0"/>
              </a:rPr>
              <a:t> Nausea, vomiting, and abdominal distention.</a:t>
            </a:r>
          </a:p>
          <a:p>
            <a:pPr algn="l" rtl="0"/>
            <a:r>
              <a:rPr lang="en-US" altLang="en-US" sz="3200" dirty="0">
                <a:latin typeface="Times New Roman" panose="02020603050405020304" pitchFamily="18" charset="0"/>
                <a:cs typeface="Times New Roman" panose="02020603050405020304" pitchFamily="18" charset="0"/>
              </a:rPr>
              <a:t>A low-grade fever.</a:t>
            </a:r>
          </a:p>
          <a:p>
            <a:pPr algn="l" rtl="0"/>
            <a:r>
              <a:rPr lang="en-US" altLang="en-US" sz="3200" dirty="0">
                <a:latin typeface="Times New Roman" panose="02020603050405020304" pitchFamily="18" charset="0"/>
                <a:cs typeface="Times New Roman" panose="02020603050405020304" pitchFamily="18" charset="0"/>
              </a:rPr>
              <a:t> Tachycardia and hypotension.</a:t>
            </a:r>
          </a:p>
          <a:p>
            <a:pPr algn="l" rtl="0"/>
            <a:r>
              <a:rPr lang="en-US" altLang="en-US" sz="3200" dirty="0">
                <a:latin typeface="Times New Roman" panose="02020603050405020304" pitchFamily="18" charset="0"/>
                <a:cs typeface="Times New Roman" panose="02020603050405020304" pitchFamily="18" charset="0"/>
              </a:rPr>
              <a:t>Tachypnea is often the result of muscle splinting secondary to pain.</a:t>
            </a:r>
          </a:p>
          <a:p>
            <a:pPr algn="l" rtl="0"/>
            <a:endParaRPr lang="ar-S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C0CE234-AF3C-4449-9D9B-BB0611AB5AA2}" type="slidenum">
              <a:rPr lang="en-US" smtClean="0"/>
              <a:t>17</a:t>
            </a:fld>
            <a:endParaRPr lang="en-US" dirty="0"/>
          </a:p>
        </p:txBody>
      </p:sp>
    </p:spTree>
    <p:extLst>
      <p:ext uri="{BB962C8B-B14F-4D97-AF65-F5344CB8AC3E}">
        <p14:creationId xmlns:p14="http://schemas.microsoft.com/office/powerpoint/2010/main" val="77900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a:solidFill>
                  <a:schemeClr val="accent5">
                    <a:lumMod val="75000"/>
                  </a:schemeClr>
                </a:solidFill>
              </a:rPr>
              <a:t>Acute pancreatitis</a:t>
            </a:r>
            <a:endParaRPr lang="en-US" sz="4800" dirty="0">
              <a:solidFill>
                <a:schemeClr val="accent5">
                  <a:lumMod val="75000"/>
                </a:schemeClr>
              </a:solidFill>
            </a:endParaRPr>
          </a:p>
        </p:txBody>
      </p:sp>
      <p:sp>
        <p:nvSpPr>
          <p:cNvPr id="3" name="Content Placeholder 2"/>
          <p:cNvSpPr>
            <a:spLocks noGrp="1"/>
          </p:cNvSpPr>
          <p:nvPr>
            <p:ph idx="1"/>
          </p:nvPr>
        </p:nvSpPr>
        <p:spPr>
          <a:xfrm>
            <a:off x="333103" y="1242150"/>
            <a:ext cx="11571514" cy="5376363"/>
          </a:xfrm>
        </p:spPr>
        <p:txBody>
          <a:bodyPr>
            <a:normAutofit fontScale="92500" lnSpcReduction="10000"/>
          </a:bodyPr>
          <a:lstStyle/>
          <a:p>
            <a:pPr>
              <a:lnSpc>
                <a:spcPct val="130000"/>
              </a:lnSpc>
            </a:pPr>
            <a:r>
              <a:rPr lang="en-US" altLang="en-US" sz="3000" dirty="0">
                <a:cs typeface="+mj-cs"/>
              </a:rPr>
              <a:t>Decreased gastric motility causes hypoactive or absent bowel sounds.</a:t>
            </a:r>
          </a:p>
          <a:p>
            <a:pPr>
              <a:lnSpc>
                <a:spcPct val="130000"/>
              </a:lnSpc>
            </a:pPr>
            <a:r>
              <a:rPr lang="en-GB" altLang="en-US" sz="3000" dirty="0">
                <a:cs typeface="+mj-cs"/>
              </a:rPr>
              <a:t>Serum amylase and lipase.</a:t>
            </a:r>
          </a:p>
          <a:p>
            <a:pPr>
              <a:lnSpc>
                <a:spcPct val="130000"/>
              </a:lnSpc>
            </a:pPr>
            <a:r>
              <a:rPr lang="en-GB" altLang="en-US" sz="3000" dirty="0">
                <a:cs typeface="+mj-cs"/>
              </a:rPr>
              <a:t>Blood glucose and triglycerides.</a:t>
            </a:r>
          </a:p>
          <a:p>
            <a:pPr>
              <a:lnSpc>
                <a:spcPct val="130000"/>
              </a:lnSpc>
            </a:pPr>
            <a:r>
              <a:rPr lang="en-US" altLang="en-US" sz="3000" dirty="0">
                <a:cs typeface="+mj-cs"/>
              </a:rPr>
              <a:t>Leukocytosis, decreased hematocrit (</a:t>
            </a:r>
            <a:r>
              <a:rPr lang="en-US" altLang="en-US" sz="3000" dirty="0" err="1">
                <a:cs typeface="+mj-cs"/>
              </a:rPr>
              <a:t>hemoconcentration</a:t>
            </a:r>
            <a:r>
              <a:rPr lang="en-US" altLang="en-US" sz="3000" dirty="0">
                <a:cs typeface="+mj-cs"/>
              </a:rPr>
              <a:t>), hyperglycemia, and hypocalcemia may also be present.</a:t>
            </a:r>
          </a:p>
          <a:p>
            <a:pPr>
              <a:lnSpc>
                <a:spcPct val="130000"/>
              </a:lnSpc>
            </a:pPr>
            <a:r>
              <a:rPr lang="en-GB" altLang="en-US" sz="3000" dirty="0" smtClean="0">
                <a:cs typeface="+mj-cs"/>
              </a:rPr>
              <a:t>Abdominal </a:t>
            </a:r>
            <a:r>
              <a:rPr lang="en-GB" altLang="en-US" sz="3000" dirty="0">
                <a:cs typeface="+mj-cs"/>
              </a:rPr>
              <a:t>CT</a:t>
            </a:r>
            <a:endParaRPr lang="ar-JO" altLang="en-US" sz="3000" dirty="0">
              <a:cs typeface="+mj-cs"/>
            </a:endParaRPr>
          </a:p>
          <a:p>
            <a:pPr>
              <a:lnSpc>
                <a:spcPct val="130000"/>
              </a:lnSpc>
            </a:pPr>
            <a:r>
              <a:rPr lang="en-US" sz="3000" dirty="0">
                <a:cs typeface="+mj-cs"/>
              </a:rPr>
              <a:t>Pancreatitis is usually managed using supportive therapies, including withholding oral intake, intravenous fluid therapy, anti-emetics and analgesics, and broad-spectrum antibiotics (if indicated).</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18</a:t>
            </a:fld>
            <a:endParaRPr lang="en-US" dirty="0"/>
          </a:p>
        </p:txBody>
      </p:sp>
    </p:spTree>
    <p:extLst>
      <p:ext uri="{BB962C8B-B14F-4D97-AF65-F5344CB8AC3E}">
        <p14:creationId xmlns:p14="http://schemas.microsoft.com/office/powerpoint/2010/main" val="3529200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0"/>
            <a:ext cx="10515600" cy="1325563"/>
          </a:xfrm>
        </p:spPr>
        <p:txBody>
          <a:bodyPr/>
          <a:lstStyle/>
          <a:p>
            <a:pPr algn="ctr" rtl="0"/>
            <a:r>
              <a:rPr lang="en-US" b="1" dirty="0">
                <a:solidFill>
                  <a:schemeClr val="accent5">
                    <a:lumMod val="75000"/>
                  </a:schemeClr>
                </a:solidFill>
              </a:rPr>
              <a:t>Bowel obstruction</a:t>
            </a:r>
            <a:endParaRPr lang="ar-SA" b="1" dirty="0">
              <a:solidFill>
                <a:schemeClr val="accent5">
                  <a:lumMod val="75000"/>
                </a:schemeClr>
              </a:solidFill>
            </a:endParaRPr>
          </a:p>
        </p:txBody>
      </p:sp>
      <p:sp>
        <p:nvSpPr>
          <p:cNvPr id="3" name="عنصر نائب للمحتوى 2"/>
          <p:cNvSpPr>
            <a:spLocks noGrp="1"/>
          </p:cNvSpPr>
          <p:nvPr>
            <p:ph idx="1"/>
          </p:nvPr>
        </p:nvSpPr>
        <p:spPr>
          <a:xfrm>
            <a:off x="317863" y="1181675"/>
            <a:ext cx="11682548" cy="5384588"/>
          </a:xfrm>
        </p:spPr>
        <p:txBody>
          <a:bodyPr>
            <a:normAutofit fontScale="92500" lnSpcReduction="10000"/>
          </a:bodyPr>
          <a:lstStyle/>
          <a:p>
            <a:pPr marL="0" indent="0" algn="l" rtl="0">
              <a:lnSpc>
                <a:spcPct val="120000"/>
              </a:lnSpc>
              <a:spcAft>
                <a:spcPts val="1200"/>
              </a:spcAft>
              <a:buNone/>
            </a:pPr>
            <a:r>
              <a:rPr lang="en-US" sz="3600" u="sng" dirty="0" smtClean="0">
                <a:latin typeface="Times New Roman" panose="02020603050405020304" pitchFamily="18" charset="0"/>
                <a:cs typeface="Times New Roman" panose="02020603050405020304" pitchFamily="18" charset="0"/>
              </a:rPr>
              <a:t>The </a:t>
            </a:r>
            <a:r>
              <a:rPr lang="en-US" sz="3600" u="sng" dirty="0">
                <a:latin typeface="Times New Roman" panose="02020603050405020304" pitchFamily="18" charset="0"/>
                <a:cs typeface="Times New Roman" panose="02020603050405020304" pitchFamily="18" charset="0"/>
              </a:rPr>
              <a:t>bowel may become obstructed for one of two reasons: </a:t>
            </a:r>
            <a:endParaRPr lang="en-US" sz="3600" u="sng" dirty="0">
              <a:latin typeface="Times New Roman" panose="02020603050405020304" pitchFamily="18" charset="0"/>
              <a:cs typeface="Times New Roman" panose="02020603050405020304" pitchFamily="18" charset="0"/>
            </a:endParaRPr>
          </a:p>
          <a:p>
            <a:pPr marL="742950" indent="-742950">
              <a:lnSpc>
                <a:spcPct val="120000"/>
              </a:lnSpc>
              <a:spcAft>
                <a:spcPts val="1200"/>
              </a:spcAft>
              <a:buAutoNum type="arabicPeriod"/>
            </a:pPr>
            <a:r>
              <a:rPr lang="en-US" sz="3600" u="sng" dirty="0">
                <a:solidFill>
                  <a:schemeClr val="accent5">
                    <a:lumMod val="75000"/>
                  </a:schemeClr>
                </a:solidFill>
                <a:latin typeface="Times New Roman" panose="02020603050405020304" pitchFamily="18" charset="0"/>
                <a:cs typeface="Times New Roman" panose="02020603050405020304" pitchFamily="18" charset="0"/>
              </a:rPr>
              <a:t>M</a:t>
            </a:r>
            <a:r>
              <a:rPr lang="en-US" sz="3600" u="sng" dirty="0" smtClean="0">
                <a:solidFill>
                  <a:schemeClr val="accent5">
                    <a:lumMod val="75000"/>
                  </a:schemeClr>
                </a:solidFill>
                <a:latin typeface="Times New Roman" panose="02020603050405020304" pitchFamily="18" charset="0"/>
                <a:cs typeface="Times New Roman" panose="02020603050405020304" pitchFamily="18" charset="0"/>
              </a:rPr>
              <a:t>echanical </a:t>
            </a:r>
            <a:r>
              <a:rPr lang="en-US" sz="3600" u="sng" dirty="0">
                <a:solidFill>
                  <a:schemeClr val="accent5">
                    <a:lumMod val="75000"/>
                  </a:schemeClr>
                </a:solidFill>
                <a:latin typeface="Times New Roman" panose="02020603050405020304" pitchFamily="18" charset="0"/>
                <a:cs typeface="Times New Roman" panose="02020603050405020304" pitchFamily="18" charset="0"/>
              </a:rPr>
              <a:t>causes </a:t>
            </a:r>
            <a:r>
              <a:rPr lang="en-US" sz="3600" dirty="0">
                <a:latin typeface="Times New Roman" panose="02020603050405020304" pitchFamily="18" charset="0"/>
                <a:cs typeface="Times New Roman" panose="02020603050405020304" pitchFamily="18" charset="0"/>
              </a:rPr>
              <a:t>(i.e. </a:t>
            </a:r>
            <a:r>
              <a:rPr lang="en-US" sz="3600" dirty="0">
                <a:latin typeface="Times New Roman" panose="02020603050405020304" pitchFamily="18" charset="0"/>
                <a:cs typeface="Times New Roman" panose="02020603050405020304" pitchFamily="18" charset="0"/>
              </a:rPr>
              <a:t>where a disorder outside the intestines causes a blockage [e.g. adhesions from previous abdominal surgery, intussusception (i.e. </a:t>
            </a:r>
            <a:r>
              <a:rPr lang="en-US" sz="3600" dirty="0">
                <a:latin typeface="Times New Roman" panose="02020603050405020304" pitchFamily="18" charset="0"/>
                <a:cs typeface="Times New Roman" panose="02020603050405020304" pitchFamily="18" charset="0"/>
              </a:rPr>
              <a:t>inversion of one section of the intestine inside another), </a:t>
            </a:r>
            <a:r>
              <a:rPr lang="en-US" sz="3600" dirty="0" smtClean="0">
                <a:latin typeface="Times New Roman" panose="02020603050405020304" pitchFamily="18" charset="0"/>
                <a:cs typeface="Times New Roman" panose="02020603050405020304" pitchFamily="18" charset="0"/>
              </a:rPr>
              <a:t>strictures).</a:t>
            </a:r>
          </a:p>
          <a:p>
            <a:pPr marL="742950" indent="-742950">
              <a:lnSpc>
                <a:spcPct val="120000"/>
              </a:lnSpc>
              <a:spcAft>
                <a:spcPts val="1200"/>
              </a:spcAft>
              <a:buAutoNum type="arabicPeriod"/>
            </a:pPr>
            <a:r>
              <a:rPr lang="en-US" sz="3600" u="sng" dirty="0">
                <a:solidFill>
                  <a:schemeClr val="accent5">
                    <a:lumMod val="75000"/>
                  </a:schemeClr>
                </a:solidFill>
                <a:latin typeface="Times New Roman" panose="02020603050405020304" pitchFamily="18" charset="0"/>
                <a:cs typeface="Times New Roman" panose="02020603050405020304" pitchFamily="18" charset="0"/>
              </a:rPr>
              <a:t>N</a:t>
            </a:r>
            <a:r>
              <a:rPr lang="en-US" sz="3600" u="sng" dirty="0" smtClean="0">
                <a:solidFill>
                  <a:schemeClr val="accent5">
                    <a:lumMod val="75000"/>
                  </a:schemeClr>
                </a:solidFill>
                <a:latin typeface="Times New Roman" panose="02020603050405020304" pitchFamily="18" charset="0"/>
                <a:cs typeface="Times New Roman" panose="02020603050405020304" pitchFamily="18" charset="0"/>
              </a:rPr>
              <a:t>on-mechanical reasons: </a:t>
            </a:r>
            <a:r>
              <a:rPr lang="en-US" sz="3600" dirty="0" smtClean="0">
                <a:latin typeface="Times New Roman" panose="02020603050405020304" pitchFamily="18" charset="0"/>
                <a:cs typeface="Times New Roman" panose="02020603050405020304" pitchFamily="18" charset="0"/>
              </a:rPr>
              <a:t>where </a:t>
            </a:r>
            <a:r>
              <a:rPr lang="en-US" sz="3600" dirty="0">
                <a:latin typeface="Times New Roman" panose="02020603050405020304" pitchFamily="18" charset="0"/>
                <a:cs typeface="Times New Roman" panose="02020603050405020304" pitchFamily="18" charset="0"/>
              </a:rPr>
              <a:t>a disorder inside the intestines causes a blockage [e.g. foreign bodies, </a:t>
            </a:r>
            <a:r>
              <a:rPr lang="en-US" sz="3600" dirty="0">
                <a:latin typeface="Times New Roman" panose="02020603050405020304" pitchFamily="18" charset="0"/>
                <a:cs typeface="Times New Roman" panose="02020603050405020304" pitchFamily="18" charset="0"/>
              </a:rPr>
              <a:t>tumors </a:t>
            </a:r>
            <a:r>
              <a:rPr lang="en-US" sz="3600" dirty="0">
                <a:latin typeface="Times New Roman" panose="02020603050405020304" pitchFamily="18" charset="0"/>
                <a:cs typeface="Times New Roman" panose="02020603050405020304" pitchFamily="18" charset="0"/>
              </a:rPr>
              <a:t>and </a:t>
            </a:r>
            <a:r>
              <a:rPr lang="en-US" sz="3600" dirty="0">
                <a:latin typeface="Times New Roman" panose="02020603050405020304" pitchFamily="18" charset="0"/>
                <a:cs typeface="Times New Roman" panose="02020603050405020304" pitchFamily="18" charset="0"/>
              </a:rPr>
              <a:t>fecal </a:t>
            </a:r>
            <a:r>
              <a:rPr lang="en-US" sz="3600" dirty="0" smtClean="0">
                <a:latin typeface="Times New Roman" panose="02020603050405020304" pitchFamily="18" charset="0"/>
                <a:cs typeface="Times New Roman" panose="02020603050405020304" pitchFamily="18" charset="0"/>
              </a:rPr>
              <a:t>impaction]. </a:t>
            </a:r>
            <a:endParaRPr lang="en-US" sz="3600" dirty="0">
              <a:latin typeface="Times New Roman" panose="02020603050405020304" pitchFamily="18" charset="0"/>
              <a:cs typeface="Times New Roman" panose="02020603050405020304" pitchFamily="18" charset="0"/>
            </a:endParaRPr>
          </a:p>
          <a:p>
            <a:pPr marL="0" indent="0">
              <a:buNone/>
            </a:pPr>
            <a:endParaRPr lang="en-US" sz="3800" dirty="0"/>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19</a:t>
            </a:fld>
            <a:endParaRPr lang="en-US" dirty="0"/>
          </a:p>
        </p:txBody>
      </p:sp>
    </p:spTree>
    <p:extLst>
      <p:ext uri="{BB962C8B-B14F-4D97-AF65-F5344CB8AC3E}">
        <p14:creationId xmlns:p14="http://schemas.microsoft.com/office/powerpoint/2010/main" val="2615758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034"/>
            <a:ext cx="10515600" cy="1325563"/>
          </a:xfrm>
        </p:spPr>
        <p:txBody>
          <a:bodyPr/>
          <a:lstStyle/>
          <a:p>
            <a:pPr algn="ctr"/>
            <a:r>
              <a:rPr lang="en-US" b="1" dirty="0" smtClean="0">
                <a:solidFill>
                  <a:schemeClr val="accent5">
                    <a:lumMod val="75000"/>
                  </a:schemeClr>
                </a:solidFill>
              </a:rPr>
              <a:t>OUTLINE </a:t>
            </a:r>
            <a:endParaRPr lang="en-US" b="1" dirty="0">
              <a:solidFill>
                <a:schemeClr val="accent5">
                  <a:lumMod val="75000"/>
                </a:schemeClr>
              </a:solidFill>
            </a:endParaRPr>
          </a:p>
        </p:txBody>
      </p:sp>
      <p:sp>
        <p:nvSpPr>
          <p:cNvPr id="3" name="Content Placeholder 2"/>
          <p:cNvSpPr>
            <a:spLocks noGrp="1"/>
          </p:cNvSpPr>
          <p:nvPr>
            <p:ph idx="1"/>
          </p:nvPr>
        </p:nvSpPr>
        <p:spPr>
          <a:xfrm>
            <a:off x="620486" y="1298801"/>
            <a:ext cx="10515600" cy="5206501"/>
          </a:xfrm>
        </p:spPr>
        <p:txBody>
          <a:bodyPr>
            <a:normAutofit/>
          </a:bodyPr>
          <a:lstStyle/>
          <a:p>
            <a:r>
              <a:rPr lang="en-US" b="1" dirty="0"/>
              <a:t>Gastrointestinal </a:t>
            </a:r>
            <a:r>
              <a:rPr lang="en-US" b="1" dirty="0" smtClean="0"/>
              <a:t>Bleeding (Upper and lower)</a:t>
            </a:r>
          </a:p>
          <a:p>
            <a:r>
              <a:rPr lang="en-US" b="1" dirty="0" smtClean="0"/>
              <a:t>Appendicitis</a:t>
            </a:r>
          </a:p>
          <a:p>
            <a:r>
              <a:rPr lang="en-US" b="1" dirty="0"/>
              <a:t>Cholecystitis</a:t>
            </a:r>
          </a:p>
          <a:p>
            <a:r>
              <a:rPr lang="en-US" b="1" dirty="0"/>
              <a:t>Acute Pancreatitis</a:t>
            </a:r>
          </a:p>
          <a:p>
            <a:r>
              <a:rPr lang="en-US" b="1" dirty="0" smtClean="0"/>
              <a:t>Bowel Obstruction</a:t>
            </a:r>
          </a:p>
          <a:p>
            <a:r>
              <a:rPr lang="en-US" b="1" dirty="0"/>
              <a:t>Gastroenteritis</a:t>
            </a:r>
          </a:p>
          <a:p>
            <a:r>
              <a:rPr lang="en-US" b="1" dirty="0" smtClean="0"/>
              <a:t>Perforated </a:t>
            </a:r>
            <a:r>
              <a:rPr lang="en-US" b="1" dirty="0"/>
              <a:t>Peptic </a:t>
            </a:r>
            <a:r>
              <a:rPr lang="en-US" b="1" dirty="0" smtClean="0"/>
              <a:t>Ulcer</a:t>
            </a:r>
          </a:p>
          <a:p>
            <a:r>
              <a:rPr lang="en-US" b="1" dirty="0" smtClean="0"/>
              <a:t>Intestinal Ischemia</a:t>
            </a:r>
          </a:p>
          <a:p>
            <a:r>
              <a:rPr lang="en-US" b="1" dirty="0" smtClean="0"/>
              <a:t>Intussusception</a:t>
            </a:r>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a:t>
            </a:fld>
            <a:endParaRPr lang="en-US" dirty="0"/>
          </a:p>
        </p:txBody>
      </p:sp>
    </p:spTree>
    <p:extLst>
      <p:ext uri="{BB962C8B-B14F-4D97-AF65-F5344CB8AC3E}">
        <p14:creationId xmlns:p14="http://schemas.microsoft.com/office/powerpoint/2010/main" val="2946553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743"/>
            <a:ext cx="10515600" cy="1325563"/>
          </a:xfrm>
        </p:spPr>
        <p:txBody>
          <a:bodyPr>
            <a:normAutofit/>
          </a:bodyPr>
          <a:lstStyle/>
          <a:p>
            <a:pPr algn="ctr"/>
            <a:r>
              <a:rPr lang="en-US" sz="4800" b="1" dirty="0">
                <a:solidFill>
                  <a:schemeClr val="accent5">
                    <a:lumMod val="75000"/>
                  </a:schemeClr>
                </a:solidFill>
              </a:rPr>
              <a:t>Bowel obstruction</a:t>
            </a:r>
            <a:endParaRPr lang="en-US" sz="4800" dirty="0"/>
          </a:p>
        </p:txBody>
      </p:sp>
      <p:sp>
        <p:nvSpPr>
          <p:cNvPr id="3" name="Content Placeholder 2"/>
          <p:cNvSpPr>
            <a:spLocks noGrp="1"/>
          </p:cNvSpPr>
          <p:nvPr>
            <p:ph idx="1"/>
          </p:nvPr>
        </p:nvSpPr>
        <p:spPr>
          <a:xfrm>
            <a:off x="594360" y="1403305"/>
            <a:ext cx="11144794" cy="5110705"/>
          </a:xfrm>
        </p:spPr>
        <p:txBody>
          <a:bodyPr>
            <a:normAutofit/>
          </a:bodyPr>
          <a:lstStyle/>
          <a:p>
            <a:pPr>
              <a:lnSpc>
                <a:spcPct val="100000"/>
              </a:lnSpc>
              <a:spcAft>
                <a:spcPts val="600"/>
              </a:spcAft>
            </a:pPr>
            <a:r>
              <a:rPr lang="en-US" sz="3200" dirty="0">
                <a:latin typeface="Times New Roman" panose="02020603050405020304" pitchFamily="18" charset="0"/>
                <a:cs typeface="Times New Roman" panose="02020603050405020304" pitchFamily="18" charset="0"/>
              </a:rPr>
              <a:t>Bowel obstruction may be </a:t>
            </a:r>
            <a:r>
              <a:rPr lang="en-US" sz="3200" u="sng" dirty="0">
                <a:latin typeface="Times New Roman" panose="02020603050405020304" pitchFamily="18" charset="0"/>
                <a:cs typeface="Times New Roman" panose="02020603050405020304" pitchFamily="18" charset="0"/>
              </a:rPr>
              <a:t>partial or complete</a:t>
            </a:r>
            <a:r>
              <a:rPr lang="en-US" sz="3200" dirty="0">
                <a:latin typeface="Times New Roman" panose="02020603050405020304" pitchFamily="18" charset="0"/>
                <a:cs typeface="Times New Roman" panose="02020603050405020304" pitchFamily="18" charset="0"/>
              </a:rPr>
              <a:t>. </a:t>
            </a:r>
          </a:p>
          <a:p>
            <a:pPr>
              <a:lnSpc>
                <a:spcPct val="100000"/>
              </a:lnSpc>
              <a:spcAft>
                <a:spcPts val="600"/>
              </a:spcAft>
            </a:pPr>
            <a:r>
              <a:rPr lang="en-US" sz="3200" dirty="0">
                <a:latin typeface="Times New Roman" panose="02020603050405020304" pitchFamily="18" charset="0"/>
                <a:cs typeface="Times New Roman" panose="02020603050405020304" pitchFamily="18" charset="0"/>
              </a:rPr>
              <a:t>In either case, the bowel contents accumulate above the obstruction, resulting in a rapid overgrowth of bacteria and abdominal distention. </a:t>
            </a:r>
          </a:p>
          <a:p>
            <a:pPr>
              <a:lnSpc>
                <a:spcPct val="100000"/>
              </a:lnSpc>
              <a:spcAft>
                <a:spcPts val="600"/>
              </a:spcAft>
            </a:pPr>
            <a:r>
              <a:rPr lang="en-US" sz="3200" dirty="0">
                <a:latin typeface="Times New Roman" panose="02020603050405020304" pitchFamily="18" charset="0"/>
                <a:cs typeface="Times New Roman" panose="02020603050405020304" pitchFamily="18" charset="0"/>
              </a:rPr>
              <a:t>Patients may present with a variety of non-specific symptoms - including abdominal distention, wave-like colicky pain (which may be severe), nausea and vomiting, and constipation. </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20</a:t>
            </a:fld>
            <a:endParaRPr lang="en-US" dirty="0"/>
          </a:p>
        </p:txBody>
      </p:sp>
    </p:spTree>
    <p:extLst>
      <p:ext uri="{BB962C8B-B14F-4D97-AF65-F5344CB8AC3E}">
        <p14:creationId xmlns:p14="http://schemas.microsoft.com/office/powerpoint/2010/main" val="3744672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solidFill>
                  <a:schemeClr val="accent5">
                    <a:lumMod val="75000"/>
                  </a:schemeClr>
                </a:solidFill>
              </a:rPr>
              <a:t>Bowel obstruction</a:t>
            </a:r>
            <a:endParaRPr lang="en-US" dirty="0"/>
          </a:p>
        </p:txBody>
      </p:sp>
      <p:sp>
        <p:nvSpPr>
          <p:cNvPr id="3" name="Content Placeholder 2"/>
          <p:cNvSpPr>
            <a:spLocks noGrp="1"/>
          </p:cNvSpPr>
          <p:nvPr>
            <p:ph idx="1"/>
          </p:nvPr>
        </p:nvSpPr>
        <p:spPr>
          <a:xfrm>
            <a:off x="472440" y="1325562"/>
            <a:ext cx="11170920" cy="5319077"/>
          </a:xfrm>
        </p:spPr>
        <p:txBody>
          <a:bodyPr>
            <a:normAutofit/>
          </a:bodyPr>
          <a:lstStyle/>
          <a:p>
            <a:pPr>
              <a:lnSpc>
                <a:spcPct val="100000"/>
              </a:lnSpc>
              <a:spcAft>
                <a:spcPts val="600"/>
              </a:spcAft>
            </a:pPr>
            <a:r>
              <a:rPr lang="en-US" sz="3200" dirty="0"/>
              <a:t>In emergency care settings, the focus is on resuscitation and stabilizing the patient whilst further investigations and / or interventions are planned and undertaken. </a:t>
            </a:r>
          </a:p>
          <a:p>
            <a:pPr>
              <a:lnSpc>
                <a:spcPct val="100000"/>
              </a:lnSpc>
              <a:spcAft>
                <a:spcPts val="600"/>
              </a:spcAft>
            </a:pPr>
            <a:r>
              <a:rPr lang="en-US" sz="3200" dirty="0"/>
              <a:t>A nasogastric tube may be inserted to decompress the stomach and reduce vomiting. </a:t>
            </a:r>
          </a:p>
          <a:p>
            <a:pPr>
              <a:lnSpc>
                <a:spcPct val="100000"/>
              </a:lnSpc>
              <a:spcAft>
                <a:spcPts val="600"/>
              </a:spcAft>
            </a:pPr>
            <a:r>
              <a:rPr lang="en-US" sz="3200" dirty="0"/>
              <a:t>Fluid and antibiotic therapy are also often used. </a:t>
            </a:r>
          </a:p>
          <a:p>
            <a:pPr>
              <a:lnSpc>
                <a:spcPct val="100000"/>
              </a:lnSpc>
              <a:spcAft>
                <a:spcPts val="600"/>
              </a:spcAft>
            </a:pPr>
            <a:r>
              <a:rPr lang="en-US" sz="3200" dirty="0"/>
              <a:t>Rapid intervention to correct bowel obstruction is crucial, as ischemia may result in deaths of lengths of the intestine, leading to acute shock. </a:t>
            </a:r>
          </a:p>
          <a:p>
            <a:pPr>
              <a:lnSpc>
                <a:spcPct val="100000"/>
              </a:lnSpc>
              <a:spcAft>
                <a:spcPts val="600"/>
              </a:spcAft>
            </a:pPr>
            <a:endParaRPr lang="en-US" sz="3200" dirty="0"/>
          </a:p>
        </p:txBody>
      </p:sp>
      <p:sp>
        <p:nvSpPr>
          <p:cNvPr id="4" name="Slide Number Placeholder 3"/>
          <p:cNvSpPr>
            <a:spLocks noGrp="1"/>
          </p:cNvSpPr>
          <p:nvPr>
            <p:ph type="sldNum" sz="quarter" idx="12"/>
          </p:nvPr>
        </p:nvSpPr>
        <p:spPr/>
        <p:txBody>
          <a:bodyPr/>
          <a:lstStyle/>
          <a:p>
            <a:fld id="{8C0CE234-AF3C-4449-9D9B-BB0611AB5AA2}" type="slidenum">
              <a:rPr lang="en-US" smtClean="0"/>
              <a:t>21</a:t>
            </a:fld>
            <a:endParaRPr lang="en-US" dirty="0"/>
          </a:p>
        </p:txBody>
      </p:sp>
    </p:spTree>
    <p:extLst>
      <p:ext uri="{BB962C8B-B14F-4D97-AF65-F5344CB8AC3E}">
        <p14:creationId xmlns:p14="http://schemas.microsoft.com/office/powerpoint/2010/main" val="1684396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57793" y="21574"/>
            <a:ext cx="10515600" cy="1325563"/>
          </a:xfrm>
        </p:spPr>
        <p:txBody>
          <a:bodyPr>
            <a:normAutofit/>
          </a:bodyPr>
          <a:lstStyle/>
          <a:p>
            <a:pPr algn="ctr" rtl="0"/>
            <a:r>
              <a:rPr lang="en-US" sz="4800" b="1" dirty="0">
                <a:solidFill>
                  <a:schemeClr val="accent5">
                    <a:lumMod val="75000"/>
                  </a:schemeClr>
                </a:solidFill>
              </a:rPr>
              <a:t>Gastroenteritis </a:t>
            </a:r>
            <a:endParaRPr lang="ar-SA" sz="4800" b="1" dirty="0">
              <a:solidFill>
                <a:schemeClr val="accent5">
                  <a:lumMod val="75000"/>
                </a:schemeClr>
              </a:solidFill>
            </a:endParaRPr>
          </a:p>
        </p:txBody>
      </p:sp>
      <p:sp>
        <p:nvSpPr>
          <p:cNvPr id="3" name="عنصر نائب للمحتوى 2"/>
          <p:cNvSpPr>
            <a:spLocks noGrp="1"/>
          </p:cNvSpPr>
          <p:nvPr>
            <p:ph idx="1"/>
          </p:nvPr>
        </p:nvSpPr>
        <p:spPr>
          <a:xfrm>
            <a:off x="500742" y="1347137"/>
            <a:ext cx="11229703" cy="5256584"/>
          </a:xfrm>
        </p:spPr>
        <p:txBody>
          <a:bodyPr>
            <a:normAutofit/>
          </a:bodyPr>
          <a:lstStyle/>
          <a:p>
            <a:pPr algn="l" rtl="0">
              <a:lnSpc>
                <a:spcPct val="100000"/>
              </a:lnSpc>
              <a:spcAft>
                <a:spcPts val="600"/>
              </a:spcAft>
            </a:pPr>
            <a:r>
              <a:rPr lang="en-US" sz="3200" dirty="0" smtClean="0"/>
              <a:t>The </a:t>
            </a:r>
            <a:r>
              <a:rPr lang="en-US" sz="3200" dirty="0"/>
              <a:t>inflammation of the stomach and / or intestinal lining, caused most often by viral or bacterial pathogen/s. </a:t>
            </a:r>
            <a:endParaRPr lang="en-US" sz="3200" dirty="0" smtClean="0"/>
          </a:p>
          <a:p>
            <a:pPr algn="l" rtl="0">
              <a:lnSpc>
                <a:spcPct val="100000"/>
              </a:lnSpc>
              <a:spcAft>
                <a:spcPts val="600"/>
              </a:spcAft>
            </a:pPr>
            <a:r>
              <a:rPr lang="en-US" sz="3200" dirty="0" smtClean="0"/>
              <a:t>Patients </a:t>
            </a:r>
            <a:r>
              <a:rPr lang="en-US" sz="3200" dirty="0"/>
              <a:t>with gastroenteritis present with nausea, vomiting, </a:t>
            </a:r>
            <a:r>
              <a:rPr lang="en-US" sz="3200" dirty="0" smtClean="0"/>
              <a:t>diarrhea </a:t>
            </a:r>
            <a:r>
              <a:rPr lang="en-US" sz="3200" dirty="0"/>
              <a:t>and abdominal cramps, and occasionally fever. </a:t>
            </a:r>
            <a:endParaRPr lang="en-US" sz="3200" dirty="0" smtClean="0"/>
          </a:p>
          <a:p>
            <a:pPr algn="l" rtl="0">
              <a:lnSpc>
                <a:spcPct val="100000"/>
              </a:lnSpc>
              <a:spcAft>
                <a:spcPts val="600"/>
              </a:spcAft>
            </a:pPr>
            <a:r>
              <a:rPr lang="en-US" sz="3200" dirty="0" smtClean="0"/>
              <a:t>Although </a:t>
            </a:r>
            <a:r>
              <a:rPr lang="en-US" sz="3200" dirty="0"/>
              <a:t>it is unpleasant, gastroenteritis is usually self-limiting; supportive therapy - particularly intravenous fluid replacement and, in some cases, broad-spectrum antibiotics - may be offered in emergency care settings.</a:t>
            </a:r>
          </a:p>
          <a:p>
            <a:pPr marL="0" indent="0" algn="l" rtl="0">
              <a:buNone/>
            </a:pPr>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22</a:t>
            </a:fld>
            <a:endParaRPr lang="en-US" dirty="0"/>
          </a:p>
        </p:txBody>
      </p:sp>
    </p:spTree>
    <p:extLst>
      <p:ext uri="{BB962C8B-B14F-4D97-AF65-F5344CB8AC3E}">
        <p14:creationId xmlns:p14="http://schemas.microsoft.com/office/powerpoint/2010/main" val="3437718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742"/>
            <a:ext cx="10515600" cy="1325563"/>
          </a:xfrm>
        </p:spPr>
        <p:txBody>
          <a:bodyPr/>
          <a:lstStyle/>
          <a:p>
            <a:pPr algn="ctr"/>
            <a:r>
              <a:rPr lang="en-US" b="1" dirty="0" smtClean="0">
                <a:solidFill>
                  <a:schemeClr val="accent5">
                    <a:lumMod val="75000"/>
                  </a:schemeClr>
                </a:solidFill>
              </a:rPr>
              <a:t>Perforated Peptic Ulcer </a:t>
            </a:r>
            <a:endParaRPr lang="en-US" b="1" dirty="0">
              <a:solidFill>
                <a:schemeClr val="accent5">
                  <a:lumMod val="75000"/>
                </a:schemeClr>
              </a:solidFill>
            </a:endParaRPr>
          </a:p>
        </p:txBody>
      </p:sp>
      <p:sp>
        <p:nvSpPr>
          <p:cNvPr id="3" name="Content Placeholder 2"/>
          <p:cNvSpPr>
            <a:spLocks noGrp="1"/>
          </p:cNvSpPr>
          <p:nvPr>
            <p:ph idx="1"/>
          </p:nvPr>
        </p:nvSpPr>
        <p:spPr>
          <a:xfrm>
            <a:off x="664029" y="1403305"/>
            <a:ext cx="10874828" cy="4919118"/>
          </a:xfrm>
        </p:spPr>
        <p:txBody>
          <a:bodyPr>
            <a:normAutofit/>
          </a:bodyPr>
          <a:lstStyle/>
          <a:p>
            <a:pPr>
              <a:lnSpc>
                <a:spcPct val="120000"/>
              </a:lnSpc>
              <a:spcAft>
                <a:spcPts val="600"/>
              </a:spcAft>
            </a:pPr>
            <a:r>
              <a:rPr lang="en-US" sz="3200" dirty="0"/>
              <a:t>Peptic Ulcer </a:t>
            </a:r>
            <a:r>
              <a:rPr lang="en-US" sz="3200" dirty="0" smtClean="0"/>
              <a:t>may </a:t>
            </a:r>
            <a:r>
              <a:rPr lang="en-US" sz="3200" dirty="0"/>
              <a:t>be referred to as a gastric, duodenal, or esophageal ulcer, depending on its location. </a:t>
            </a:r>
            <a:endParaRPr lang="en-US" sz="3200" dirty="0" smtClean="0"/>
          </a:p>
          <a:p>
            <a:pPr>
              <a:lnSpc>
                <a:spcPct val="120000"/>
              </a:lnSpc>
              <a:spcAft>
                <a:spcPts val="600"/>
              </a:spcAft>
            </a:pPr>
            <a:r>
              <a:rPr lang="en-US" sz="3200" dirty="0" smtClean="0"/>
              <a:t>A </a:t>
            </a:r>
            <a:r>
              <a:rPr lang="en-US" sz="3200" dirty="0"/>
              <a:t>peptic ulcer is an excavation (hollowed-out area) that forms in the mucosa of the stomach, in the pylorus (the opening between the stomach and duodenum), in the duodenum (the first portion of the small intestine, between the stomach and the jejunum), or in the </a:t>
            </a:r>
            <a:r>
              <a:rPr lang="en-US" sz="3200" dirty="0" smtClean="0"/>
              <a:t>esophagus.</a:t>
            </a:r>
            <a:endParaRPr lang="en-US" sz="3200" dirty="0"/>
          </a:p>
        </p:txBody>
      </p:sp>
      <p:sp>
        <p:nvSpPr>
          <p:cNvPr id="4" name="Slide Number Placeholder 3"/>
          <p:cNvSpPr>
            <a:spLocks noGrp="1"/>
          </p:cNvSpPr>
          <p:nvPr>
            <p:ph type="sldNum" sz="quarter" idx="12"/>
          </p:nvPr>
        </p:nvSpPr>
        <p:spPr/>
        <p:txBody>
          <a:bodyPr/>
          <a:lstStyle/>
          <a:p>
            <a:fld id="{8C0CE234-AF3C-4449-9D9B-BB0611AB5AA2}" type="slidenum">
              <a:rPr lang="en-US" smtClean="0"/>
              <a:t>23</a:t>
            </a:fld>
            <a:endParaRPr lang="en-US" dirty="0"/>
          </a:p>
        </p:txBody>
      </p:sp>
    </p:spTree>
    <p:extLst>
      <p:ext uri="{BB962C8B-B14F-4D97-AF65-F5344CB8AC3E}">
        <p14:creationId xmlns:p14="http://schemas.microsoft.com/office/powerpoint/2010/main" val="3308341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3366" y="0"/>
            <a:ext cx="10515600" cy="1325563"/>
          </a:xfrm>
        </p:spPr>
        <p:txBody>
          <a:bodyPr/>
          <a:lstStyle/>
          <a:p>
            <a:pPr algn="ctr"/>
            <a:r>
              <a:rPr lang="en-US" b="1" dirty="0">
                <a:solidFill>
                  <a:schemeClr val="accent5">
                    <a:lumMod val="75000"/>
                  </a:schemeClr>
                </a:solidFill>
              </a:rPr>
              <a:t>Perforated Peptic Ulcer </a:t>
            </a:r>
            <a:endParaRPr lang="en-US" dirty="0"/>
          </a:p>
        </p:txBody>
      </p:sp>
      <p:sp>
        <p:nvSpPr>
          <p:cNvPr id="3" name="Content Placeholder 2"/>
          <p:cNvSpPr>
            <a:spLocks noGrp="1"/>
          </p:cNvSpPr>
          <p:nvPr>
            <p:ph idx="1"/>
          </p:nvPr>
        </p:nvSpPr>
        <p:spPr>
          <a:xfrm>
            <a:off x="463730" y="1412014"/>
            <a:ext cx="10970623" cy="5084580"/>
          </a:xfrm>
        </p:spPr>
        <p:txBody>
          <a:bodyPr>
            <a:normAutofit/>
          </a:bodyPr>
          <a:lstStyle/>
          <a:p>
            <a:pPr>
              <a:lnSpc>
                <a:spcPct val="110000"/>
              </a:lnSpc>
              <a:spcAft>
                <a:spcPts val="600"/>
              </a:spcAft>
            </a:pPr>
            <a:r>
              <a:rPr lang="en-US" sz="3200" dirty="0" smtClean="0">
                <a:latin typeface="Times New Roman" panose="02020603050405020304" pitchFamily="18" charset="0"/>
                <a:cs typeface="Times New Roman" panose="02020603050405020304" pitchFamily="18" charset="0"/>
              </a:rPr>
              <a:t>Perforation </a:t>
            </a:r>
            <a:r>
              <a:rPr lang="en-US" sz="3200" dirty="0">
                <a:latin typeface="Times New Roman" panose="02020603050405020304" pitchFamily="18" charset="0"/>
                <a:cs typeface="Times New Roman" panose="02020603050405020304" pitchFamily="18" charset="0"/>
              </a:rPr>
              <a:t>is the erosion of the ulcer through the gastric serosa (thin membrane covering the outer surface of the stomach) into the peritoneal cavity without warning</a:t>
            </a:r>
            <a:r>
              <a:rPr lang="en-US" sz="3200" dirty="0" smtClean="0">
                <a:latin typeface="Times New Roman" panose="02020603050405020304" pitchFamily="18" charset="0"/>
                <a:cs typeface="Times New Roman" panose="02020603050405020304" pitchFamily="18" charset="0"/>
              </a:rPr>
              <a:t>.</a:t>
            </a:r>
          </a:p>
          <a:p>
            <a:pPr>
              <a:lnSpc>
                <a:spcPct val="110000"/>
              </a:lnSpc>
              <a:spcAft>
                <a:spcPts val="600"/>
              </a:spcAft>
            </a:pP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It is an abdominal emergency and requires immediate surgery. </a:t>
            </a:r>
            <a:endParaRPr lang="en-US" sz="3200" dirty="0" smtClean="0">
              <a:latin typeface="Times New Roman" panose="02020603050405020304" pitchFamily="18" charset="0"/>
              <a:cs typeface="Times New Roman" panose="02020603050405020304" pitchFamily="18" charset="0"/>
            </a:endParaRPr>
          </a:p>
          <a:p>
            <a:pPr>
              <a:lnSpc>
                <a:spcPct val="110000"/>
              </a:lnSpc>
              <a:spcAft>
                <a:spcPts val="600"/>
              </a:spcAft>
            </a:pPr>
            <a:r>
              <a:rPr lang="en-US" sz="3200" dirty="0" smtClean="0">
                <a:latin typeface="Times New Roman" panose="02020603050405020304" pitchFamily="18" charset="0"/>
                <a:cs typeface="Times New Roman" panose="02020603050405020304" pitchFamily="18" charset="0"/>
              </a:rPr>
              <a:t>Perforation </a:t>
            </a:r>
            <a:r>
              <a:rPr lang="en-US" sz="3200" dirty="0">
                <a:latin typeface="Times New Roman" panose="02020603050405020304" pitchFamily="18" charset="0"/>
                <a:cs typeface="Times New Roman" panose="02020603050405020304" pitchFamily="18" charset="0"/>
              </a:rPr>
              <a:t>occurs more commonly with duodenal ulcers than it does with gastric ulcers; however, in both cases, it is a very serious complication that can result in sepsis or </a:t>
            </a:r>
            <a:r>
              <a:rPr lang="en-US" sz="3200" dirty="0" err="1">
                <a:latin typeface="Times New Roman" panose="02020603050405020304" pitchFamily="18" charset="0"/>
                <a:cs typeface="Times New Roman" panose="02020603050405020304" pitchFamily="18" charset="0"/>
              </a:rPr>
              <a:t>multiorgan</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failure</a:t>
            </a:r>
          </a:p>
        </p:txBody>
      </p:sp>
      <p:sp>
        <p:nvSpPr>
          <p:cNvPr id="4" name="Slide Number Placeholder 3"/>
          <p:cNvSpPr>
            <a:spLocks noGrp="1"/>
          </p:cNvSpPr>
          <p:nvPr>
            <p:ph type="sldNum" sz="quarter" idx="12"/>
          </p:nvPr>
        </p:nvSpPr>
        <p:spPr/>
        <p:txBody>
          <a:bodyPr/>
          <a:lstStyle/>
          <a:p>
            <a:fld id="{8C0CE234-AF3C-4449-9D9B-BB0611AB5AA2}" type="slidenum">
              <a:rPr lang="en-US" smtClean="0"/>
              <a:t>24</a:t>
            </a:fld>
            <a:endParaRPr lang="en-US" dirty="0"/>
          </a:p>
        </p:txBody>
      </p:sp>
    </p:spTree>
    <p:extLst>
      <p:ext uri="{BB962C8B-B14F-4D97-AF65-F5344CB8AC3E}">
        <p14:creationId xmlns:p14="http://schemas.microsoft.com/office/powerpoint/2010/main" val="326832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a:solidFill>
                  <a:schemeClr val="accent5">
                    <a:lumMod val="75000"/>
                  </a:schemeClr>
                </a:solidFill>
              </a:rPr>
              <a:t>Perforated Peptic Ulcer </a:t>
            </a:r>
            <a:endParaRPr lang="en-US" sz="4800" dirty="0"/>
          </a:p>
        </p:txBody>
      </p:sp>
      <p:sp>
        <p:nvSpPr>
          <p:cNvPr id="3" name="Content Placeholder 2"/>
          <p:cNvSpPr>
            <a:spLocks noGrp="1"/>
          </p:cNvSpPr>
          <p:nvPr>
            <p:ph idx="1"/>
          </p:nvPr>
        </p:nvSpPr>
        <p:spPr>
          <a:xfrm>
            <a:off x="620486" y="1398905"/>
            <a:ext cx="10927080" cy="4923518"/>
          </a:xfrm>
        </p:spPr>
        <p:txBody>
          <a:bodyPr>
            <a:normAutofit fontScale="92500"/>
          </a:bodyPr>
          <a:lstStyle/>
          <a:p>
            <a:pPr marL="0" indent="0">
              <a:lnSpc>
                <a:spcPct val="100000"/>
              </a:lnSpc>
              <a:spcAft>
                <a:spcPts val="600"/>
              </a:spcAft>
              <a:buNone/>
            </a:pPr>
            <a:r>
              <a:rPr lang="en-US" sz="3200" b="1" u="sng" dirty="0" smtClean="0">
                <a:latin typeface="Times New Roman" panose="02020603050405020304" pitchFamily="18" charset="0"/>
                <a:cs typeface="Times New Roman" panose="02020603050405020304" pitchFamily="18" charset="0"/>
              </a:rPr>
              <a:t>Signs </a:t>
            </a:r>
            <a:r>
              <a:rPr lang="en-US" sz="3200" b="1" u="sng" dirty="0">
                <a:latin typeface="Times New Roman" panose="02020603050405020304" pitchFamily="18" charset="0"/>
                <a:cs typeface="Times New Roman" panose="02020603050405020304" pitchFamily="18" charset="0"/>
              </a:rPr>
              <a:t>and symptoms of perforation include </a:t>
            </a:r>
            <a:r>
              <a:rPr lang="en-US" sz="3200" dirty="0" smtClean="0">
                <a:latin typeface="Times New Roman" panose="02020603050405020304" pitchFamily="18" charset="0"/>
                <a:cs typeface="Times New Roman" panose="02020603050405020304" pitchFamily="18" charset="0"/>
              </a:rPr>
              <a:t>:</a:t>
            </a:r>
          </a:p>
          <a:p>
            <a:pPr>
              <a:lnSpc>
                <a:spcPct val="100000"/>
              </a:lnSpc>
              <a:spcAft>
                <a:spcPts val="600"/>
              </a:spcAft>
            </a:pP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Sudden, severe upper abdominal pain (persisting and increasing in intensity); </a:t>
            </a:r>
            <a:r>
              <a:rPr lang="en-US" sz="3200" dirty="0" smtClean="0">
                <a:latin typeface="Times New Roman" panose="02020603050405020304" pitchFamily="18" charset="0"/>
                <a:cs typeface="Times New Roman" panose="02020603050405020304" pitchFamily="18" charset="0"/>
              </a:rPr>
              <a:t>may </a:t>
            </a:r>
            <a:r>
              <a:rPr lang="en-US" sz="3200" dirty="0">
                <a:latin typeface="Times New Roman" panose="02020603050405020304" pitchFamily="18" charset="0"/>
                <a:cs typeface="Times New Roman" panose="02020603050405020304" pitchFamily="18" charset="0"/>
              </a:rPr>
              <a:t>be referred to the shoulders, especially the right shoulder, because of irritation of the phrenic nerve in the </a:t>
            </a:r>
            <a:r>
              <a:rPr lang="en-US" sz="3200" dirty="0" smtClean="0">
                <a:latin typeface="Times New Roman" panose="02020603050405020304" pitchFamily="18" charset="0"/>
                <a:cs typeface="Times New Roman" panose="02020603050405020304" pitchFamily="18" charset="0"/>
              </a:rPr>
              <a:t>diaphragm</a:t>
            </a:r>
          </a:p>
          <a:p>
            <a:pPr>
              <a:lnSpc>
                <a:spcPct val="100000"/>
              </a:lnSpc>
              <a:spcAft>
                <a:spcPts val="600"/>
              </a:spcAft>
            </a:pP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Vomiting </a:t>
            </a:r>
            <a:endParaRPr lang="en-US" sz="3200" dirty="0" smtClean="0">
              <a:latin typeface="Times New Roman" panose="02020603050405020304" pitchFamily="18" charset="0"/>
              <a:cs typeface="Times New Roman" panose="02020603050405020304" pitchFamily="18" charset="0"/>
            </a:endParaRPr>
          </a:p>
          <a:p>
            <a:pPr>
              <a:lnSpc>
                <a:spcPct val="100000"/>
              </a:lnSpc>
              <a:spcAft>
                <a:spcPts val="600"/>
              </a:spcAft>
            </a:pPr>
            <a:r>
              <a:rPr lang="en-US" sz="3200" dirty="0" smtClean="0">
                <a:latin typeface="Times New Roman" panose="02020603050405020304" pitchFamily="18" charset="0"/>
                <a:cs typeface="Times New Roman" panose="02020603050405020304" pitchFamily="18" charset="0"/>
              </a:rPr>
              <a:t>Collapse </a:t>
            </a:r>
            <a:r>
              <a:rPr lang="en-US" sz="3200" dirty="0">
                <a:latin typeface="Times New Roman" panose="02020603050405020304" pitchFamily="18" charset="0"/>
                <a:cs typeface="Times New Roman" panose="02020603050405020304" pitchFamily="18" charset="0"/>
              </a:rPr>
              <a:t>(fainting) </a:t>
            </a:r>
            <a:endParaRPr lang="en-US" sz="3200" dirty="0" smtClean="0">
              <a:latin typeface="Times New Roman" panose="02020603050405020304" pitchFamily="18" charset="0"/>
              <a:cs typeface="Times New Roman" panose="02020603050405020304" pitchFamily="18" charset="0"/>
            </a:endParaRPr>
          </a:p>
          <a:p>
            <a:pPr>
              <a:lnSpc>
                <a:spcPct val="100000"/>
              </a:lnSpc>
              <a:spcAft>
                <a:spcPts val="600"/>
              </a:spcAft>
            </a:pPr>
            <a:r>
              <a:rPr lang="en-US" sz="3200" dirty="0" smtClean="0">
                <a:latin typeface="Times New Roman" panose="02020603050405020304" pitchFamily="18" charset="0"/>
                <a:cs typeface="Times New Roman" panose="02020603050405020304" pitchFamily="18" charset="0"/>
              </a:rPr>
              <a:t>Extremely </a:t>
            </a:r>
            <a:r>
              <a:rPr lang="en-US" sz="3200" dirty="0">
                <a:latin typeface="Times New Roman" panose="02020603050405020304" pitchFamily="18" charset="0"/>
                <a:cs typeface="Times New Roman" panose="02020603050405020304" pitchFamily="18" charset="0"/>
              </a:rPr>
              <a:t>tender and rigid (</a:t>
            </a:r>
            <a:r>
              <a:rPr lang="en-US" sz="3200" dirty="0" err="1">
                <a:latin typeface="Times New Roman" panose="02020603050405020304" pitchFamily="18" charset="0"/>
                <a:cs typeface="Times New Roman" panose="02020603050405020304" pitchFamily="18" charset="0"/>
              </a:rPr>
              <a:t>boardlike</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abdomen</a:t>
            </a:r>
          </a:p>
          <a:p>
            <a:pPr>
              <a:lnSpc>
                <a:spcPct val="100000"/>
              </a:lnSpc>
              <a:spcAft>
                <a:spcPts val="600"/>
              </a:spcAft>
            </a:pP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Hypotension and tachycardia, indicating shock </a:t>
            </a:r>
            <a:endParaRPr lang="en-US" sz="3200" dirty="0" smtClean="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25</a:t>
            </a:fld>
            <a:endParaRPr lang="en-US" dirty="0"/>
          </a:p>
        </p:txBody>
      </p:sp>
    </p:spTree>
    <p:extLst>
      <p:ext uri="{BB962C8B-B14F-4D97-AF65-F5344CB8AC3E}">
        <p14:creationId xmlns:p14="http://schemas.microsoft.com/office/powerpoint/2010/main" val="1817839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9993"/>
            <a:ext cx="10515600" cy="1325563"/>
          </a:xfrm>
        </p:spPr>
        <p:txBody>
          <a:bodyPr>
            <a:normAutofit/>
          </a:bodyPr>
          <a:lstStyle/>
          <a:p>
            <a:pPr algn="ctr"/>
            <a:r>
              <a:rPr lang="en-US" sz="4800" b="1" dirty="0">
                <a:solidFill>
                  <a:schemeClr val="accent5">
                    <a:lumMod val="75000"/>
                  </a:schemeClr>
                </a:solidFill>
              </a:rPr>
              <a:t>Perforated Peptic Ulcer </a:t>
            </a:r>
            <a:endParaRPr lang="en-US" sz="4800" dirty="0"/>
          </a:p>
        </p:txBody>
      </p:sp>
      <p:sp>
        <p:nvSpPr>
          <p:cNvPr id="3" name="Content Placeholder 2"/>
          <p:cNvSpPr>
            <a:spLocks noGrp="1"/>
          </p:cNvSpPr>
          <p:nvPr>
            <p:ph idx="1"/>
          </p:nvPr>
        </p:nvSpPr>
        <p:spPr>
          <a:xfrm>
            <a:off x="731519" y="1455556"/>
            <a:ext cx="10781211" cy="4875575"/>
          </a:xfrm>
        </p:spPr>
        <p:txBody>
          <a:bodyPr>
            <a:normAutofit/>
          </a:bodyPr>
          <a:lstStyle/>
          <a:p>
            <a:pPr>
              <a:lnSpc>
                <a:spcPct val="120000"/>
              </a:lnSpc>
              <a:spcAft>
                <a:spcPts val="600"/>
              </a:spcAft>
            </a:pPr>
            <a:r>
              <a:rPr lang="en-US" sz="3600" dirty="0">
                <a:latin typeface="Times New Roman" panose="02020603050405020304" pitchFamily="18" charset="0"/>
                <a:cs typeface="Times New Roman" panose="02020603050405020304" pitchFamily="18" charset="0"/>
              </a:rPr>
              <a:t>Because chemical peritonitis develops within a few hours of perforation and is followed by bacterial peritonitis, the perforation must be closed as quickly as possible and the abdominal cavity </a:t>
            </a:r>
            <a:r>
              <a:rPr lang="en-US" sz="3600" dirty="0" err="1">
                <a:latin typeface="Times New Roman" panose="02020603050405020304" pitchFamily="18" charset="0"/>
                <a:cs typeface="Times New Roman" panose="02020603050405020304" pitchFamily="18" charset="0"/>
              </a:rPr>
              <a:t>lavaged</a:t>
            </a:r>
            <a:r>
              <a:rPr lang="en-US" sz="3600" dirty="0">
                <a:latin typeface="Times New Roman" panose="02020603050405020304" pitchFamily="18" charset="0"/>
                <a:cs typeface="Times New Roman" panose="02020603050405020304" pitchFamily="18" charset="0"/>
              </a:rPr>
              <a:t> of stomach or intestinal contents. </a:t>
            </a:r>
          </a:p>
        </p:txBody>
      </p:sp>
      <p:sp>
        <p:nvSpPr>
          <p:cNvPr id="4" name="Slide Number Placeholder 3"/>
          <p:cNvSpPr>
            <a:spLocks noGrp="1"/>
          </p:cNvSpPr>
          <p:nvPr>
            <p:ph type="sldNum" sz="quarter" idx="12"/>
          </p:nvPr>
        </p:nvSpPr>
        <p:spPr/>
        <p:txBody>
          <a:bodyPr/>
          <a:lstStyle/>
          <a:p>
            <a:fld id="{8C0CE234-AF3C-4449-9D9B-BB0611AB5AA2}" type="slidenum">
              <a:rPr lang="en-US" smtClean="0"/>
              <a:t>26</a:t>
            </a:fld>
            <a:endParaRPr lang="en-US" dirty="0"/>
          </a:p>
        </p:txBody>
      </p:sp>
    </p:spTree>
    <p:extLst>
      <p:ext uri="{BB962C8B-B14F-4D97-AF65-F5344CB8AC3E}">
        <p14:creationId xmlns:p14="http://schemas.microsoft.com/office/powerpoint/2010/main" val="17571673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6451"/>
            <a:ext cx="10515600" cy="1325563"/>
          </a:xfrm>
        </p:spPr>
        <p:txBody>
          <a:bodyPr>
            <a:normAutofit/>
          </a:bodyPr>
          <a:lstStyle/>
          <a:p>
            <a:pPr algn="ctr"/>
            <a:r>
              <a:rPr lang="en-US" sz="4800" b="1" dirty="0">
                <a:solidFill>
                  <a:schemeClr val="accent5">
                    <a:lumMod val="75000"/>
                  </a:schemeClr>
                </a:solidFill>
              </a:rPr>
              <a:t>Perforated Peptic Ulcer </a:t>
            </a:r>
            <a:endParaRPr lang="en-US" sz="4800" dirty="0"/>
          </a:p>
        </p:txBody>
      </p:sp>
      <p:sp>
        <p:nvSpPr>
          <p:cNvPr id="3" name="Content Placeholder 2"/>
          <p:cNvSpPr>
            <a:spLocks noGrp="1"/>
          </p:cNvSpPr>
          <p:nvPr>
            <p:ph idx="1"/>
          </p:nvPr>
        </p:nvSpPr>
        <p:spPr>
          <a:xfrm>
            <a:off x="559526" y="1412014"/>
            <a:ext cx="10515600" cy="5023620"/>
          </a:xfrm>
        </p:spPr>
        <p:txBody>
          <a:bodyPr>
            <a:normAutofit/>
          </a:bodyPr>
          <a:lstStyle/>
          <a:p>
            <a:pPr>
              <a:lnSpc>
                <a:spcPct val="100000"/>
              </a:lnSpc>
              <a:spcAft>
                <a:spcPts val="1200"/>
              </a:spcAft>
            </a:pPr>
            <a:r>
              <a:rPr lang="en-US" sz="3200" dirty="0">
                <a:latin typeface="Times New Roman" panose="02020603050405020304" pitchFamily="18" charset="0"/>
                <a:cs typeface="Times New Roman" panose="02020603050405020304" pitchFamily="18" charset="0"/>
              </a:rPr>
              <a:t>In some patients, it may be safe and advisable to perform surgery to treat the ulcer disease in addition to suturing the perforation. During surgery and postoperatively, the stomach contents are drained by means of an NG tube. </a:t>
            </a:r>
          </a:p>
          <a:p>
            <a:pPr>
              <a:lnSpc>
                <a:spcPct val="100000"/>
              </a:lnSpc>
              <a:spcAft>
                <a:spcPts val="1200"/>
              </a:spcAft>
            </a:pPr>
            <a:r>
              <a:rPr lang="en-US" sz="3200" dirty="0" smtClean="0">
                <a:latin typeface="Times New Roman" panose="02020603050405020304" pitchFamily="18" charset="0"/>
                <a:cs typeface="Times New Roman" panose="02020603050405020304" pitchFamily="18" charset="0"/>
              </a:rPr>
              <a:t>Antibiotic </a:t>
            </a:r>
            <a:r>
              <a:rPr lang="en-US" sz="3200" dirty="0">
                <a:latin typeface="Times New Roman" panose="02020603050405020304" pitchFamily="18" charset="0"/>
                <a:cs typeface="Times New Roman" panose="02020603050405020304" pitchFamily="18" charset="0"/>
              </a:rPr>
              <a:t>therapy is given as prescribed.</a:t>
            </a:r>
          </a:p>
          <a:p>
            <a:pPr marL="0" indent="0">
              <a:buNone/>
            </a:pPr>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27</a:t>
            </a:fld>
            <a:endParaRPr lang="en-US" dirty="0"/>
          </a:p>
        </p:txBody>
      </p:sp>
    </p:spTree>
    <p:extLst>
      <p:ext uri="{BB962C8B-B14F-4D97-AF65-F5344CB8AC3E}">
        <p14:creationId xmlns:p14="http://schemas.microsoft.com/office/powerpoint/2010/main" val="20698284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smtClean="0">
                <a:solidFill>
                  <a:schemeClr val="accent5">
                    <a:lumMod val="75000"/>
                  </a:schemeClr>
                </a:solidFill>
              </a:rPr>
              <a:t>Intestinal Ischemia</a:t>
            </a:r>
            <a:endParaRPr lang="en-US" sz="4800" b="1" dirty="0">
              <a:solidFill>
                <a:schemeClr val="accent5">
                  <a:lumMod val="75000"/>
                </a:schemeClr>
              </a:solidFill>
            </a:endParaRPr>
          </a:p>
        </p:txBody>
      </p:sp>
      <p:sp>
        <p:nvSpPr>
          <p:cNvPr id="3" name="Content Placeholder 2"/>
          <p:cNvSpPr>
            <a:spLocks noGrp="1"/>
          </p:cNvSpPr>
          <p:nvPr>
            <p:ph idx="1"/>
          </p:nvPr>
        </p:nvSpPr>
        <p:spPr>
          <a:xfrm>
            <a:off x="489857" y="1233441"/>
            <a:ext cx="10515600" cy="5306695"/>
          </a:xfrm>
        </p:spPr>
        <p:txBody>
          <a:bodyPr/>
          <a:lstStyle/>
          <a:p>
            <a:pPr>
              <a:lnSpc>
                <a:spcPct val="100000"/>
              </a:lnSpc>
              <a:spcAft>
                <a:spcPts val="600"/>
              </a:spcAft>
            </a:pPr>
            <a:r>
              <a:rPr lang="en-US" dirty="0"/>
              <a:t>Intestinal ischemia is a condition characterized by reduced blood flow to the intestines, which can lead to inadequate oxygen and nutrient supply to the affected areas. </a:t>
            </a:r>
            <a:endParaRPr lang="en-US" dirty="0" smtClean="0"/>
          </a:p>
          <a:p>
            <a:pPr>
              <a:lnSpc>
                <a:spcPct val="100000"/>
              </a:lnSpc>
              <a:spcAft>
                <a:spcPts val="600"/>
              </a:spcAft>
            </a:pPr>
            <a:r>
              <a:rPr lang="en-US" dirty="0" smtClean="0"/>
              <a:t>This </a:t>
            </a:r>
            <a:r>
              <a:rPr lang="en-US" dirty="0"/>
              <a:t>reduction in blood flow can result in damage to the intestinal tissue and, if severe and prolonged, may lead to tissue death (</a:t>
            </a:r>
            <a:r>
              <a:rPr lang="en-US" dirty="0" smtClean="0"/>
              <a:t>infarction</a:t>
            </a:r>
            <a:r>
              <a:rPr lang="en-US" dirty="0"/>
              <a:t>) and life-threatening complications</a:t>
            </a:r>
            <a:r>
              <a:rPr lang="en-US" dirty="0" smtClean="0"/>
              <a:t>.</a:t>
            </a:r>
          </a:p>
          <a:p>
            <a:pPr>
              <a:lnSpc>
                <a:spcPct val="100000"/>
              </a:lnSpc>
              <a:spcAft>
                <a:spcPts val="600"/>
              </a:spcAft>
            </a:pPr>
            <a:r>
              <a:rPr lang="en-US" dirty="0"/>
              <a:t>There are two main types of intestinal ischemia: acute and chronic.</a:t>
            </a:r>
          </a:p>
          <a:p>
            <a:pPr marL="514350" indent="-514350">
              <a:lnSpc>
                <a:spcPct val="100000"/>
              </a:lnSpc>
              <a:spcAft>
                <a:spcPts val="600"/>
              </a:spcAft>
              <a:buFont typeface="+mj-lt"/>
              <a:buAutoNum type="arabicPeriod"/>
            </a:pPr>
            <a:r>
              <a:rPr lang="en-US" b="1" dirty="0"/>
              <a:t>Acute Intestinal </a:t>
            </a:r>
            <a:r>
              <a:rPr lang="en-US" b="1" dirty="0" smtClean="0"/>
              <a:t>Ischemia</a:t>
            </a:r>
            <a:endParaRPr lang="en-US" dirty="0"/>
          </a:p>
          <a:p>
            <a:pPr marL="514350" indent="-514350">
              <a:lnSpc>
                <a:spcPct val="100000"/>
              </a:lnSpc>
              <a:spcAft>
                <a:spcPts val="600"/>
              </a:spcAft>
              <a:buFont typeface="+mj-lt"/>
              <a:buAutoNum type="arabicPeriod"/>
            </a:pPr>
            <a:r>
              <a:rPr lang="en-US" b="1" dirty="0"/>
              <a:t>Chronic Mesenteric </a:t>
            </a:r>
            <a:r>
              <a:rPr lang="en-US" b="1" dirty="0" smtClean="0"/>
              <a:t>Ischemia</a:t>
            </a:r>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28</a:t>
            </a:fld>
            <a:endParaRPr lang="en-US" dirty="0"/>
          </a:p>
        </p:txBody>
      </p:sp>
    </p:spTree>
    <p:extLst>
      <p:ext uri="{BB962C8B-B14F-4D97-AF65-F5344CB8AC3E}">
        <p14:creationId xmlns:p14="http://schemas.microsoft.com/office/powerpoint/2010/main" val="2783783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40229"/>
          </a:xfrm>
        </p:spPr>
        <p:txBody>
          <a:bodyPr>
            <a:normAutofit fontScale="90000"/>
          </a:bodyPr>
          <a:lstStyle/>
          <a:p>
            <a:pPr algn="ctr"/>
            <a:r>
              <a:rPr lang="en-US" b="1" dirty="0" smtClean="0"/>
              <a:t/>
            </a:r>
            <a:br>
              <a:rPr lang="en-US" b="1" dirty="0" smtClean="0"/>
            </a:br>
            <a:r>
              <a:rPr lang="en-US" sz="4900" b="1" dirty="0" smtClean="0">
                <a:solidFill>
                  <a:schemeClr val="accent5">
                    <a:lumMod val="75000"/>
                  </a:schemeClr>
                </a:solidFill>
              </a:rPr>
              <a:t>Acute </a:t>
            </a:r>
            <a:r>
              <a:rPr lang="en-US" sz="4900" b="1" dirty="0">
                <a:solidFill>
                  <a:schemeClr val="accent5">
                    <a:lumMod val="75000"/>
                  </a:schemeClr>
                </a:solidFill>
              </a:rPr>
              <a:t>Intestinal </a:t>
            </a:r>
            <a:r>
              <a:rPr lang="en-US" sz="4900" b="1" dirty="0" smtClean="0">
                <a:solidFill>
                  <a:schemeClr val="accent5">
                    <a:lumMod val="75000"/>
                  </a:schemeClr>
                </a:solidFill>
              </a:rPr>
              <a:t>Ischemia</a:t>
            </a:r>
            <a:endParaRPr lang="en-US" sz="4900" dirty="0">
              <a:solidFill>
                <a:schemeClr val="accent5">
                  <a:lumMod val="75000"/>
                </a:schemeClr>
              </a:solidFill>
            </a:endParaRPr>
          </a:p>
        </p:txBody>
      </p:sp>
      <p:sp>
        <p:nvSpPr>
          <p:cNvPr id="3" name="Content Placeholder 2"/>
          <p:cNvSpPr>
            <a:spLocks noGrp="1"/>
          </p:cNvSpPr>
          <p:nvPr>
            <p:ph idx="1"/>
          </p:nvPr>
        </p:nvSpPr>
        <p:spPr>
          <a:xfrm>
            <a:off x="385353" y="1294402"/>
            <a:ext cx="11223171" cy="5280569"/>
          </a:xfrm>
        </p:spPr>
        <p:txBody>
          <a:bodyPr>
            <a:normAutofit fontScale="92500" lnSpcReduction="20000"/>
          </a:bodyPr>
          <a:lstStyle/>
          <a:p>
            <a:pPr>
              <a:lnSpc>
                <a:spcPct val="100000"/>
              </a:lnSpc>
              <a:spcAft>
                <a:spcPts val="600"/>
              </a:spcAft>
            </a:pPr>
            <a:r>
              <a:rPr lang="en-US" sz="3600" b="1" dirty="0" smtClean="0"/>
              <a:t>Causes</a:t>
            </a:r>
            <a:r>
              <a:rPr lang="en-US" sz="3600" b="1" dirty="0"/>
              <a:t>:</a:t>
            </a:r>
            <a:r>
              <a:rPr lang="en-US" sz="3600" dirty="0"/>
              <a:t> Acute intestinal ischemia is often caused by a sudden interruption of blood flow to the intestines. </a:t>
            </a:r>
            <a:endParaRPr lang="en-US" sz="3600" dirty="0" smtClean="0"/>
          </a:p>
          <a:p>
            <a:pPr>
              <a:lnSpc>
                <a:spcPct val="100000"/>
              </a:lnSpc>
              <a:spcAft>
                <a:spcPts val="600"/>
              </a:spcAft>
            </a:pPr>
            <a:r>
              <a:rPr lang="en-US" sz="3600" dirty="0" smtClean="0"/>
              <a:t>The </a:t>
            </a:r>
            <a:r>
              <a:rPr lang="en-US" sz="3600" dirty="0"/>
              <a:t>primary causes include:</a:t>
            </a:r>
          </a:p>
          <a:p>
            <a:pPr lvl="1">
              <a:lnSpc>
                <a:spcPct val="100000"/>
              </a:lnSpc>
              <a:spcAft>
                <a:spcPts val="600"/>
              </a:spcAft>
            </a:pPr>
            <a:r>
              <a:rPr lang="en-US" sz="3200" b="1" dirty="0"/>
              <a:t>Embolism:</a:t>
            </a:r>
            <a:r>
              <a:rPr lang="en-US" sz="3200" dirty="0"/>
              <a:t> Blood clots or debris (emboli) from other parts of the body can travel through the bloodstream and block the mesenteric arteries that supply the intestines.</a:t>
            </a:r>
          </a:p>
          <a:p>
            <a:pPr lvl="1">
              <a:lnSpc>
                <a:spcPct val="100000"/>
              </a:lnSpc>
              <a:spcAft>
                <a:spcPts val="600"/>
              </a:spcAft>
            </a:pPr>
            <a:r>
              <a:rPr lang="en-US" sz="3200" b="1" dirty="0"/>
              <a:t>Thrombosis:</a:t>
            </a:r>
            <a:r>
              <a:rPr lang="en-US" sz="3200" dirty="0"/>
              <a:t> Formation of blood clots within the mesenteric arteries.</a:t>
            </a:r>
          </a:p>
          <a:p>
            <a:pPr lvl="1">
              <a:lnSpc>
                <a:spcPct val="100000"/>
              </a:lnSpc>
              <a:spcAft>
                <a:spcPts val="600"/>
              </a:spcAft>
            </a:pPr>
            <a:r>
              <a:rPr lang="en-US" sz="3200" b="1" dirty="0"/>
              <a:t>Non-occlusive causes:</a:t>
            </a:r>
            <a:r>
              <a:rPr lang="en-US" sz="3200" dirty="0"/>
              <a:t> Conditions such as low blood pressure, heart failure, or shock can lead to decreased blood flow to the intestines.</a:t>
            </a:r>
          </a:p>
          <a:p>
            <a:pPr>
              <a:lnSpc>
                <a:spcPct val="100000"/>
              </a:lnSpc>
              <a:spcAft>
                <a:spcPts val="600"/>
              </a:spcAft>
            </a:pPr>
            <a:endParaRPr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29</a:t>
            </a:fld>
            <a:endParaRPr lang="en-US" dirty="0"/>
          </a:p>
        </p:txBody>
      </p:sp>
    </p:spTree>
    <p:extLst>
      <p:ext uri="{BB962C8B-B14F-4D97-AF65-F5344CB8AC3E}">
        <p14:creationId xmlns:p14="http://schemas.microsoft.com/office/powerpoint/2010/main" val="1649736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lumMod val="75000"/>
                  </a:schemeClr>
                </a:solidFill>
              </a:rPr>
              <a:t>INTENDED LEARNING OUTCOMES</a:t>
            </a:r>
            <a:endParaRPr lang="en-US" b="1" dirty="0">
              <a:solidFill>
                <a:schemeClr val="accent5">
                  <a:lumMod val="75000"/>
                </a:schemeClr>
              </a:solidFill>
            </a:endParaRPr>
          </a:p>
        </p:txBody>
      </p:sp>
      <p:sp>
        <p:nvSpPr>
          <p:cNvPr id="3" name="Content Placeholder 2"/>
          <p:cNvSpPr>
            <a:spLocks noGrp="1"/>
          </p:cNvSpPr>
          <p:nvPr>
            <p:ph idx="1"/>
          </p:nvPr>
        </p:nvSpPr>
        <p:spPr/>
        <p:txBody>
          <a:bodyPr/>
          <a:lstStyle/>
          <a:p>
            <a:pPr marL="514350" indent="-514350">
              <a:lnSpc>
                <a:spcPct val="100000"/>
              </a:lnSpc>
              <a:spcAft>
                <a:spcPts val="1200"/>
              </a:spcAft>
              <a:buFont typeface="+mj-lt"/>
              <a:buAutoNum type="arabicPeriod"/>
            </a:pPr>
            <a:r>
              <a:rPr lang="en-US" sz="3200" dirty="0"/>
              <a:t>Describe the common </a:t>
            </a:r>
            <a:r>
              <a:rPr lang="en-US" sz="3200" b="1" dirty="0"/>
              <a:t>presentation</a:t>
            </a:r>
            <a:r>
              <a:rPr lang="en-US" sz="3200" dirty="0"/>
              <a:t> of acute Gastrointestinal </a:t>
            </a:r>
            <a:r>
              <a:rPr lang="en-US" sz="3200" dirty="0" smtClean="0"/>
              <a:t>emergencies </a:t>
            </a:r>
            <a:r>
              <a:rPr lang="en-US" sz="3200" dirty="0"/>
              <a:t>problems in the emergency care setting.</a:t>
            </a:r>
          </a:p>
          <a:p>
            <a:pPr marL="514350" indent="-514350">
              <a:lnSpc>
                <a:spcPct val="100000"/>
              </a:lnSpc>
              <a:spcAft>
                <a:spcPts val="1200"/>
              </a:spcAft>
              <a:buFont typeface="+mj-lt"/>
              <a:buAutoNum type="arabicPeriod"/>
            </a:pPr>
            <a:r>
              <a:rPr lang="en-US" sz="3200" dirty="0"/>
              <a:t>Explain how to effectively </a:t>
            </a:r>
            <a:r>
              <a:rPr lang="en-US" sz="3200" b="1" dirty="0" smtClean="0"/>
              <a:t>assess and manage</a:t>
            </a:r>
            <a:r>
              <a:rPr lang="en-US" sz="3200" dirty="0"/>
              <a:t> a variety of acute </a:t>
            </a:r>
            <a:r>
              <a:rPr lang="en-US" sz="3200" dirty="0" smtClean="0"/>
              <a:t>gastrointestinal emergencies </a:t>
            </a:r>
            <a:r>
              <a:rPr lang="en-US" sz="3200" dirty="0"/>
              <a:t>problems in the emergency care setting.</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a:t>
            </a:fld>
            <a:endParaRPr lang="en-US" dirty="0"/>
          </a:p>
        </p:txBody>
      </p:sp>
    </p:spTree>
    <p:extLst>
      <p:ext uri="{BB962C8B-B14F-4D97-AF65-F5344CB8AC3E}">
        <p14:creationId xmlns:p14="http://schemas.microsoft.com/office/powerpoint/2010/main" val="2228116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solidFill>
                  <a:schemeClr val="accent5">
                    <a:lumMod val="75000"/>
                  </a:schemeClr>
                </a:solidFill>
              </a:rPr>
              <a:t>Acute Intestinal Ischemia</a:t>
            </a:r>
            <a:endParaRPr lang="en-US" dirty="0"/>
          </a:p>
        </p:txBody>
      </p:sp>
      <p:sp>
        <p:nvSpPr>
          <p:cNvPr id="3" name="Content Placeholder 2"/>
          <p:cNvSpPr>
            <a:spLocks noGrp="1"/>
          </p:cNvSpPr>
          <p:nvPr>
            <p:ph idx="1"/>
          </p:nvPr>
        </p:nvSpPr>
        <p:spPr>
          <a:xfrm>
            <a:off x="550817" y="1155064"/>
            <a:ext cx="11109960" cy="5454741"/>
          </a:xfrm>
        </p:spPr>
        <p:txBody>
          <a:bodyPr>
            <a:normAutofit fontScale="92500" lnSpcReduction="20000"/>
          </a:bodyPr>
          <a:lstStyle/>
          <a:p>
            <a:pPr>
              <a:lnSpc>
                <a:spcPct val="110000"/>
              </a:lnSpc>
              <a:spcAft>
                <a:spcPts val="600"/>
              </a:spcAft>
            </a:pPr>
            <a:r>
              <a:rPr lang="en-US" sz="3200" b="1" dirty="0"/>
              <a:t>Symptoms:</a:t>
            </a:r>
            <a:endParaRPr lang="en-US" sz="3200" dirty="0"/>
          </a:p>
          <a:p>
            <a:pPr lvl="1">
              <a:lnSpc>
                <a:spcPct val="110000"/>
              </a:lnSpc>
              <a:spcAft>
                <a:spcPts val="600"/>
              </a:spcAft>
            </a:pPr>
            <a:r>
              <a:rPr lang="en-US" sz="2800" dirty="0"/>
              <a:t>Severe abdominal pain, often out of proportion to physical examination findings.</a:t>
            </a:r>
          </a:p>
          <a:p>
            <a:pPr lvl="1">
              <a:lnSpc>
                <a:spcPct val="110000"/>
              </a:lnSpc>
              <a:spcAft>
                <a:spcPts val="600"/>
              </a:spcAft>
            </a:pPr>
            <a:r>
              <a:rPr lang="en-US" sz="2800" dirty="0"/>
              <a:t>Abdominal distension.</a:t>
            </a:r>
          </a:p>
          <a:p>
            <a:pPr lvl="1">
              <a:lnSpc>
                <a:spcPct val="110000"/>
              </a:lnSpc>
              <a:spcAft>
                <a:spcPts val="600"/>
              </a:spcAft>
            </a:pPr>
            <a:r>
              <a:rPr lang="en-US" sz="2800" dirty="0"/>
              <a:t>Nausea and vomiting.</a:t>
            </a:r>
          </a:p>
          <a:p>
            <a:pPr lvl="1">
              <a:lnSpc>
                <a:spcPct val="110000"/>
              </a:lnSpc>
              <a:spcAft>
                <a:spcPts val="600"/>
              </a:spcAft>
            </a:pPr>
            <a:r>
              <a:rPr lang="en-US" sz="2800" dirty="0"/>
              <a:t>Diarrhea or bloody stools.</a:t>
            </a:r>
          </a:p>
          <a:p>
            <a:pPr lvl="1">
              <a:lnSpc>
                <a:spcPct val="110000"/>
              </a:lnSpc>
              <a:spcAft>
                <a:spcPts val="600"/>
              </a:spcAft>
            </a:pPr>
            <a:r>
              <a:rPr lang="en-US" sz="2800" dirty="0"/>
              <a:t>Signs of shock, including a rapid heart rate and low blood pressure.</a:t>
            </a:r>
          </a:p>
          <a:p>
            <a:pPr>
              <a:lnSpc>
                <a:spcPct val="110000"/>
              </a:lnSpc>
              <a:spcAft>
                <a:spcPts val="600"/>
              </a:spcAft>
            </a:pPr>
            <a:r>
              <a:rPr lang="en-US" sz="3200" b="1" dirty="0"/>
              <a:t>Diagnosis and Treatment:</a:t>
            </a:r>
            <a:endParaRPr lang="en-US" sz="3200" dirty="0"/>
          </a:p>
          <a:p>
            <a:pPr lvl="1">
              <a:lnSpc>
                <a:spcPct val="110000"/>
              </a:lnSpc>
              <a:spcAft>
                <a:spcPts val="600"/>
              </a:spcAft>
            </a:pPr>
            <a:r>
              <a:rPr lang="en-US" sz="2800" dirty="0"/>
              <a:t>Diagnosis often involves imaging studies such as angiography or CT scans.</a:t>
            </a:r>
          </a:p>
          <a:p>
            <a:pPr lvl="1">
              <a:lnSpc>
                <a:spcPct val="110000"/>
              </a:lnSpc>
              <a:spcAft>
                <a:spcPts val="600"/>
              </a:spcAft>
            </a:pPr>
            <a:r>
              <a:rPr lang="en-US" sz="2800" dirty="0"/>
              <a:t>Treatment may include surgery to restore blood flow, remove any clots or blockages, and potentially resect damaged portions of the intestine.</a:t>
            </a:r>
            <a:endParaRPr lang="en-US" sz="2800" dirty="0"/>
          </a:p>
        </p:txBody>
      </p:sp>
      <p:sp>
        <p:nvSpPr>
          <p:cNvPr id="4" name="Slide Number Placeholder 3"/>
          <p:cNvSpPr>
            <a:spLocks noGrp="1"/>
          </p:cNvSpPr>
          <p:nvPr>
            <p:ph type="sldNum" sz="quarter" idx="12"/>
          </p:nvPr>
        </p:nvSpPr>
        <p:spPr/>
        <p:txBody>
          <a:bodyPr/>
          <a:lstStyle/>
          <a:p>
            <a:fld id="{8C0CE234-AF3C-4449-9D9B-BB0611AB5AA2}" type="slidenum">
              <a:rPr lang="en-US" smtClean="0"/>
              <a:t>30</a:t>
            </a:fld>
            <a:endParaRPr lang="en-US" dirty="0"/>
          </a:p>
        </p:txBody>
      </p:sp>
    </p:spTree>
    <p:extLst>
      <p:ext uri="{BB962C8B-B14F-4D97-AF65-F5344CB8AC3E}">
        <p14:creationId xmlns:p14="http://schemas.microsoft.com/office/powerpoint/2010/main" val="16516270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503"/>
            <a:ext cx="10515600" cy="1325563"/>
          </a:xfrm>
        </p:spPr>
        <p:txBody>
          <a:bodyPr/>
          <a:lstStyle/>
          <a:p>
            <a:pPr algn="ctr"/>
            <a:r>
              <a:rPr lang="en-US" b="1" dirty="0">
                <a:solidFill>
                  <a:schemeClr val="accent5">
                    <a:lumMod val="75000"/>
                  </a:schemeClr>
                </a:solidFill>
              </a:rPr>
              <a:t>Chronic Mesenteric Ischemia</a:t>
            </a:r>
          </a:p>
        </p:txBody>
      </p:sp>
      <p:sp>
        <p:nvSpPr>
          <p:cNvPr id="3" name="Content Placeholder 2"/>
          <p:cNvSpPr>
            <a:spLocks noGrp="1"/>
          </p:cNvSpPr>
          <p:nvPr>
            <p:ph idx="1"/>
          </p:nvPr>
        </p:nvSpPr>
        <p:spPr>
          <a:xfrm>
            <a:off x="838200" y="1491026"/>
            <a:ext cx="9187543" cy="4026535"/>
          </a:xfrm>
        </p:spPr>
        <p:txBody>
          <a:bodyPr>
            <a:normAutofit/>
          </a:bodyPr>
          <a:lstStyle/>
          <a:p>
            <a:pPr>
              <a:lnSpc>
                <a:spcPct val="100000"/>
              </a:lnSpc>
              <a:spcAft>
                <a:spcPts val="1200"/>
              </a:spcAft>
            </a:pPr>
            <a:r>
              <a:rPr lang="en-US" sz="3600" b="1" dirty="0" smtClean="0"/>
              <a:t>Causes</a:t>
            </a:r>
            <a:r>
              <a:rPr lang="en-US" sz="3600" b="1" dirty="0"/>
              <a:t>:</a:t>
            </a:r>
            <a:r>
              <a:rPr lang="en-US" sz="3600" dirty="0"/>
              <a:t> Chronic ischemia typically results from a gradual narrowing of the mesenteric arteries, reducing blood flow over time. </a:t>
            </a:r>
            <a:endParaRPr lang="en-US" sz="3600" dirty="0" smtClean="0"/>
          </a:p>
          <a:p>
            <a:pPr>
              <a:lnSpc>
                <a:spcPct val="100000"/>
              </a:lnSpc>
              <a:spcAft>
                <a:spcPts val="1200"/>
              </a:spcAft>
            </a:pPr>
            <a:r>
              <a:rPr lang="en-US" sz="3600" dirty="0" smtClean="0"/>
              <a:t>The </a:t>
            </a:r>
            <a:r>
              <a:rPr lang="en-US" sz="3600" dirty="0"/>
              <a:t>primary cause is </a:t>
            </a:r>
            <a:r>
              <a:rPr lang="en-US" sz="3600" dirty="0" smtClean="0"/>
              <a:t>atherosclerosis</a:t>
            </a:r>
            <a:endParaRPr lang="en-US" sz="3600" dirty="0"/>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31</a:t>
            </a:fld>
            <a:endParaRPr lang="en-US" dirty="0"/>
          </a:p>
        </p:txBody>
      </p:sp>
    </p:spTree>
    <p:extLst>
      <p:ext uri="{BB962C8B-B14F-4D97-AF65-F5344CB8AC3E}">
        <p14:creationId xmlns:p14="http://schemas.microsoft.com/office/powerpoint/2010/main" val="42446085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75"/>
            <a:ext cx="10515600" cy="1089206"/>
          </a:xfrm>
        </p:spPr>
        <p:txBody>
          <a:bodyPr/>
          <a:lstStyle/>
          <a:p>
            <a:pPr algn="ctr"/>
            <a:r>
              <a:rPr lang="en-US" b="1" dirty="0">
                <a:solidFill>
                  <a:schemeClr val="accent5">
                    <a:lumMod val="75000"/>
                  </a:schemeClr>
                </a:solidFill>
              </a:rPr>
              <a:t>Chronic Mesenteric Ischemia</a:t>
            </a:r>
            <a:endParaRPr lang="en-US" dirty="0"/>
          </a:p>
        </p:txBody>
      </p:sp>
      <p:sp>
        <p:nvSpPr>
          <p:cNvPr id="3" name="Content Placeholder 2"/>
          <p:cNvSpPr>
            <a:spLocks noGrp="1"/>
          </p:cNvSpPr>
          <p:nvPr>
            <p:ph idx="1"/>
          </p:nvPr>
        </p:nvSpPr>
        <p:spPr>
          <a:xfrm>
            <a:off x="409303" y="1216024"/>
            <a:ext cx="10944497" cy="5106398"/>
          </a:xfrm>
        </p:spPr>
        <p:txBody>
          <a:bodyPr>
            <a:normAutofit/>
          </a:bodyPr>
          <a:lstStyle/>
          <a:p>
            <a:r>
              <a:rPr lang="en-US" b="1" dirty="0"/>
              <a:t>Symptoms:</a:t>
            </a:r>
            <a:endParaRPr lang="en-US" dirty="0"/>
          </a:p>
          <a:p>
            <a:pPr lvl="1"/>
            <a:r>
              <a:rPr lang="en-US" sz="2800" dirty="0"/>
              <a:t>Postprandial (after eating) abdominal pain, often occurring consistently with meals.</a:t>
            </a:r>
          </a:p>
          <a:p>
            <a:pPr lvl="1"/>
            <a:r>
              <a:rPr lang="en-US" sz="2800" dirty="0"/>
              <a:t>Weight loss.</a:t>
            </a:r>
          </a:p>
          <a:p>
            <a:pPr lvl="1"/>
            <a:r>
              <a:rPr lang="en-US" sz="2800" dirty="0"/>
              <a:t>Diarrhea.</a:t>
            </a:r>
          </a:p>
          <a:p>
            <a:r>
              <a:rPr lang="en-US" b="1" dirty="0"/>
              <a:t>Diagnosis and Treatment:</a:t>
            </a:r>
            <a:endParaRPr lang="en-US" dirty="0"/>
          </a:p>
          <a:p>
            <a:pPr lvl="1"/>
            <a:r>
              <a:rPr lang="en-US" sz="2800" dirty="0"/>
              <a:t>Diagnosis involves imaging studies, such as angiography or CT angiography.</a:t>
            </a:r>
          </a:p>
          <a:p>
            <a:pPr lvl="1"/>
            <a:r>
              <a:rPr lang="en-US" sz="2800" dirty="0"/>
              <a:t>Treatment may include lifestyle modifications, medications to manage underlying cardiovascular risk factors, and, in some cases, angioplasty or surgery to improve blood flow.</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32</a:t>
            </a:fld>
            <a:endParaRPr lang="en-US" dirty="0"/>
          </a:p>
        </p:txBody>
      </p:sp>
    </p:spTree>
    <p:extLst>
      <p:ext uri="{BB962C8B-B14F-4D97-AF65-F5344CB8AC3E}">
        <p14:creationId xmlns:p14="http://schemas.microsoft.com/office/powerpoint/2010/main" val="25010311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smtClean="0">
                <a:solidFill>
                  <a:schemeClr val="accent5">
                    <a:lumMod val="75000"/>
                  </a:schemeClr>
                </a:solidFill>
              </a:rPr>
              <a:t>Intussusception</a:t>
            </a:r>
            <a:endParaRPr lang="en-US" sz="4800" dirty="0">
              <a:solidFill>
                <a:schemeClr val="accent5">
                  <a:lumMod val="75000"/>
                </a:schemeClr>
              </a:solidFill>
            </a:endParaRPr>
          </a:p>
        </p:txBody>
      </p:sp>
      <p:sp>
        <p:nvSpPr>
          <p:cNvPr id="3" name="Content Placeholder 2"/>
          <p:cNvSpPr>
            <a:spLocks noGrp="1"/>
          </p:cNvSpPr>
          <p:nvPr>
            <p:ph idx="1"/>
          </p:nvPr>
        </p:nvSpPr>
        <p:spPr>
          <a:xfrm>
            <a:off x="533399" y="1268275"/>
            <a:ext cx="10909663" cy="5071563"/>
          </a:xfrm>
        </p:spPr>
        <p:txBody>
          <a:bodyPr>
            <a:normAutofit/>
          </a:bodyPr>
          <a:lstStyle/>
          <a:p>
            <a:pPr>
              <a:lnSpc>
                <a:spcPct val="100000"/>
              </a:lnSpc>
              <a:spcAft>
                <a:spcPts val="600"/>
              </a:spcAft>
            </a:pPr>
            <a:r>
              <a:rPr lang="en-US" sz="3600" dirty="0">
                <a:latin typeface="Times New Roman" panose="02020603050405020304" pitchFamily="18" charset="0"/>
                <a:cs typeface="Times New Roman" panose="02020603050405020304" pitchFamily="18" charset="0"/>
              </a:rPr>
              <a:t>Intussusception </a:t>
            </a:r>
            <a:r>
              <a:rPr lang="en-US" sz="3600" dirty="0" smtClean="0">
                <a:latin typeface="Times New Roman" panose="02020603050405020304" pitchFamily="18" charset="0"/>
                <a:cs typeface="Times New Roman" panose="02020603050405020304" pitchFamily="18" charset="0"/>
              </a:rPr>
              <a:t>occurs </a:t>
            </a:r>
            <a:r>
              <a:rPr lang="en-US" sz="3600" dirty="0">
                <a:latin typeface="Times New Roman" panose="02020603050405020304" pitchFamily="18" charset="0"/>
                <a:cs typeface="Times New Roman" panose="02020603050405020304" pitchFamily="18" charset="0"/>
              </a:rPr>
              <a:t>when one portion of the intestine invaginates or telescopes into an adjacent section, much like a collapsible telescope. </a:t>
            </a:r>
            <a:endParaRPr lang="en-US" sz="3600" dirty="0" smtClean="0">
              <a:latin typeface="Times New Roman" panose="02020603050405020304" pitchFamily="18" charset="0"/>
              <a:cs typeface="Times New Roman" panose="02020603050405020304" pitchFamily="18" charset="0"/>
            </a:endParaRPr>
          </a:p>
          <a:p>
            <a:pPr>
              <a:lnSpc>
                <a:spcPct val="100000"/>
              </a:lnSpc>
              <a:spcAft>
                <a:spcPts val="600"/>
              </a:spcAft>
            </a:pPr>
            <a:r>
              <a:rPr lang="en-US" sz="3600" dirty="0" smtClean="0">
                <a:latin typeface="Times New Roman" panose="02020603050405020304" pitchFamily="18" charset="0"/>
                <a:cs typeface="Times New Roman" panose="02020603050405020304" pitchFamily="18" charset="0"/>
              </a:rPr>
              <a:t>This </a:t>
            </a:r>
            <a:r>
              <a:rPr lang="en-US" sz="3600" dirty="0">
                <a:latin typeface="Times New Roman" panose="02020603050405020304" pitchFamily="18" charset="0"/>
                <a:cs typeface="Times New Roman" panose="02020603050405020304" pitchFamily="18" charset="0"/>
              </a:rPr>
              <a:t>telescoping can lead to a blockage of the bowel, causing a range of symptoms. </a:t>
            </a:r>
            <a:endParaRPr lang="en-US" sz="3600" dirty="0" smtClean="0">
              <a:latin typeface="Times New Roman" panose="02020603050405020304" pitchFamily="18" charset="0"/>
              <a:cs typeface="Times New Roman" panose="02020603050405020304" pitchFamily="18" charset="0"/>
            </a:endParaRPr>
          </a:p>
          <a:p>
            <a:pPr>
              <a:lnSpc>
                <a:spcPct val="100000"/>
              </a:lnSpc>
              <a:spcAft>
                <a:spcPts val="600"/>
              </a:spcAft>
            </a:pPr>
            <a:r>
              <a:rPr lang="en-US" sz="3600" dirty="0" smtClean="0">
                <a:latin typeface="Times New Roman" panose="02020603050405020304" pitchFamily="18" charset="0"/>
                <a:cs typeface="Times New Roman" panose="02020603050405020304" pitchFamily="18" charset="0"/>
              </a:rPr>
              <a:t>Intussusception </a:t>
            </a:r>
            <a:r>
              <a:rPr lang="en-US" sz="3600" dirty="0">
                <a:latin typeface="Times New Roman" panose="02020603050405020304" pitchFamily="18" charset="0"/>
                <a:cs typeface="Times New Roman" panose="02020603050405020304" pitchFamily="18" charset="0"/>
              </a:rPr>
              <a:t>is most common in infants and young children, although it can occur in older children and adults as well.</a:t>
            </a:r>
            <a:endParaRPr lang="en-US"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C0CE234-AF3C-4449-9D9B-BB0611AB5AA2}" type="slidenum">
              <a:rPr lang="en-US" smtClean="0"/>
              <a:t>33</a:t>
            </a:fld>
            <a:endParaRPr lang="en-US" dirty="0"/>
          </a:p>
        </p:txBody>
      </p:sp>
    </p:spTree>
    <p:extLst>
      <p:ext uri="{BB962C8B-B14F-4D97-AF65-F5344CB8AC3E}">
        <p14:creationId xmlns:p14="http://schemas.microsoft.com/office/powerpoint/2010/main" val="3093556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1595"/>
            <a:ext cx="10515600" cy="1325563"/>
          </a:xfrm>
        </p:spPr>
        <p:txBody>
          <a:bodyPr>
            <a:normAutofit/>
          </a:bodyPr>
          <a:lstStyle/>
          <a:p>
            <a:pPr algn="ctr"/>
            <a:r>
              <a:rPr lang="en-US" sz="4800" b="1" dirty="0">
                <a:solidFill>
                  <a:schemeClr val="accent5">
                    <a:lumMod val="75000"/>
                  </a:schemeClr>
                </a:solidFill>
              </a:rPr>
              <a:t>Intussusception</a:t>
            </a:r>
            <a:endParaRPr lang="en-US" sz="48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5098" y="1664711"/>
            <a:ext cx="4537166" cy="4517000"/>
          </a:xfrm>
        </p:spPr>
      </p:pic>
      <p:sp>
        <p:nvSpPr>
          <p:cNvPr id="4" name="Slide Number Placeholder 3"/>
          <p:cNvSpPr>
            <a:spLocks noGrp="1"/>
          </p:cNvSpPr>
          <p:nvPr>
            <p:ph type="sldNum" sz="quarter" idx="12"/>
          </p:nvPr>
        </p:nvSpPr>
        <p:spPr/>
        <p:txBody>
          <a:bodyPr/>
          <a:lstStyle/>
          <a:p>
            <a:fld id="{8C0CE234-AF3C-4449-9D9B-BB0611AB5AA2}" type="slidenum">
              <a:rPr lang="en-US" smtClean="0"/>
              <a:t>34</a:t>
            </a:fld>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7655" y="2621281"/>
            <a:ext cx="5545889" cy="2603863"/>
          </a:xfrm>
          <a:prstGeom prst="rect">
            <a:avLst/>
          </a:prstGeom>
        </p:spPr>
      </p:pic>
    </p:spTree>
    <p:extLst>
      <p:ext uri="{BB962C8B-B14F-4D97-AF65-F5344CB8AC3E}">
        <p14:creationId xmlns:p14="http://schemas.microsoft.com/office/powerpoint/2010/main" val="27338491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200"/>
            <a:ext cx="10515600" cy="1106624"/>
          </a:xfrm>
        </p:spPr>
        <p:txBody>
          <a:bodyPr>
            <a:normAutofit/>
          </a:bodyPr>
          <a:lstStyle/>
          <a:p>
            <a:pPr algn="ctr"/>
            <a:r>
              <a:rPr lang="en-US" sz="4800" b="1" dirty="0">
                <a:solidFill>
                  <a:schemeClr val="accent5">
                    <a:lumMod val="75000"/>
                  </a:schemeClr>
                </a:solidFill>
              </a:rPr>
              <a:t>Intussusception</a:t>
            </a:r>
            <a:endParaRPr lang="en-US" sz="4800" dirty="0"/>
          </a:p>
        </p:txBody>
      </p:sp>
      <p:sp>
        <p:nvSpPr>
          <p:cNvPr id="3" name="Content Placeholder 2"/>
          <p:cNvSpPr>
            <a:spLocks noGrp="1"/>
          </p:cNvSpPr>
          <p:nvPr>
            <p:ph idx="1"/>
          </p:nvPr>
        </p:nvSpPr>
        <p:spPr>
          <a:xfrm>
            <a:off x="428896" y="1140823"/>
            <a:ext cx="11432177" cy="5547359"/>
          </a:xfrm>
        </p:spPr>
        <p:txBody>
          <a:bodyPr>
            <a:normAutofit/>
          </a:bodyPr>
          <a:lstStyle/>
          <a:p>
            <a:pPr marL="0" indent="0">
              <a:buNone/>
            </a:pPr>
            <a:r>
              <a:rPr lang="en-US" sz="3000" b="1" dirty="0"/>
              <a:t>Signs and </a:t>
            </a:r>
            <a:r>
              <a:rPr lang="en-US" sz="3000" b="1" dirty="0" smtClean="0"/>
              <a:t>Symptoms</a:t>
            </a:r>
          </a:p>
          <a:p>
            <a:pPr marL="0" indent="0">
              <a:buNone/>
            </a:pPr>
            <a:r>
              <a:rPr lang="en-US" dirty="0" smtClean="0"/>
              <a:t>• </a:t>
            </a:r>
            <a:r>
              <a:rPr lang="en-US" dirty="0"/>
              <a:t>Sudden, acute, </a:t>
            </a:r>
            <a:r>
              <a:rPr lang="en-US" dirty="0" err="1"/>
              <a:t>crampy</a:t>
            </a:r>
            <a:r>
              <a:rPr lang="en-US" dirty="0"/>
              <a:t>, episodic abdominal pain occurs (94% -</a:t>
            </a:r>
            <a:r>
              <a:rPr lang="en-US" dirty="0" smtClean="0"/>
              <a:t> </a:t>
            </a:r>
            <a:r>
              <a:rPr lang="en-US" dirty="0"/>
              <a:t>100%). </a:t>
            </a:r>
            <a:endParaRPr lang="en-US" dirty="0" smtClean="0"/>
          </a:p>
          <a:p>
            <a:pPr marL="0" indent="0">
              <a:buNone/>
            </a:pPr>
            <a:r>
              <a:rPr lang="en-US" dirty="0" smtClean="0"/>
              <a:t>• </a:t>
            </a:r>
            <a:r>
              <a:rPr lang="en-US" dirty="0"/>
              <a:t>Flexed knees (70% -</a:t>
            </a:r>
            <a:r>
              <a:rPr lang="en-US" dirty="0" smtClean="0"/>
              <a:t>94</a:t>
            </a:r>
            <a:r>
              <a:rPr lang="en-US" dirty="0"/>
              <a:t>%). </a:t>
            </a:r>
            <a:endParaRPr lang="en-US" dirty="0" smtClean="0"/>
          </a:p>
          <a:p>
            <a:pPr marL="0" indent="0">
              <a:buNone/>
            </a:pPr>
            <a:r>
              <a:rPr lang="en-US" dirty="0" smtClean="0"/>
              <a:t>• </a:t>
            </a:r>
            <a:r>
              <a:rPr lang="en-US" dirty="0"/>
              <a:t>The patient may be pain-free between episodes. </a:t>
            </a:r>
            <a:endParaRPr lang="en-US" dirty="0" smtClean="0"/>
          </a:p>
          <a:p>
            <a:pPr marL="0" indent="0">
              <a:buNone/>
            </a:pPr>
            <a:r>
              <a:rPr lang="en-US" dirty="0" smtClean="0"/>
              <a:t>• </a:t>
            </a:r>
            <a:r>
              <a:rPr lang="en-US" dirty="0"/>
              <a:t>Vomiting occurs after the onset of pain (70% -</a:t>
            </a:r>
            <a:r>
              <a:rPr lang="en-US" dirty="0" smtClean="0"/>
              <a:t> </a:t>
            </a:r>
            <a:r>
              <a:rPr lang="en-US" dirty="0"/>
              <a:t>94%). </a:t>
            </a:r>
            <a:endParaRPr lang="en-US" dirty="0" smtClean="0"/>
          </a:p>
          <a:p>
            <a:pPr marL="0" indent="0">
              <a:buNone/>
            </a:pPr>
            <a:r>
              <a:rPr lang="en-US" dirty="0" smtClean="0"/>
              <a:t>• </a:t>
            </a:r>
            <a:r>
              <a:rPr lang="en-US" dirty="0"/>
              <a:t>Patient passes “currant jelly” stool with bloody mucus (6% -</a:t>
            </a:r>
            <a:r>
              <a:rPr lang="en-US" dirty="0" smtClean="0"/>
              <a:t> </a:t>
            </a:r>
            <a:r>
              <a:rPr lang="en-US" dirty="0"/>
              <a:t>30%). </a:t>
            </a:r>
            <a:endParaRPr lang="en-US" dirty="0" smtClean="0"/>
          </a:p>
          <a:p>
            <a:pPr marL="0" indent="0">
              <a:buNone/>
            </a:pPr>
            <a:r>
              <a:rPr lang="en-US" dirty="0" smtClean="0"/>
              <a:t>• </a:t>
            </a:r>
            <a:r>
              <a:rPr lang="en-US" dirty="0"/>
              <a:t>Abdominal distension is present (31% -</a:t>
            </a:r>
            <a:r>
              <a:rPr lang="en-US" dirty="0" smtClean="0"/>
              <a:t> </a:t>
            </a:r>
            <a:r>
              <a:rPr lang="en-US" dirty="0"/>
              <a:t>69%). </a:t>
            </a:r>
            <a:endParaRPr lang="en-US" dirty="0" smtClean="0"/>
          </a:p>
          <a:p>
            <a:pPr marL="0" indent="0">
              <a:buNone/>
            </a:pPr>
            <a:r>
              <a:rPr lang="en-US" dirty="0" smtClean="0"/>
              <a:t>• </a:t>
            </a:r>
            <a:r>
              <a:rPr lang="en-US" dirty="0"/>
              <a:t>A sausage-shaped mass is palpable in the right upper quadrant (31% -</a:t>
            </a:r>
            <a:r>
              <a:rPr lang="en-US" dirty="0" smtClean="0"/>
              <a:t> </a:t>
            </a:r>
            <a:r>
              <a:rPr lang="en-US" dirty="0"/>
              <a:t>69%). </a:t>
            </a:r>
            <a:endParaRPr lang="en-US" dirty="0" smtClean="0"/>
          </a:p>
          <a:p>
            <a:pPr marL="0" indent="0">
              <a:buNone/>
            </a:pPr>
            <a:r>
              <a:rPr lang="en-US" dirty="0" smtClean="0"/>
              <a:t>• </a:t>
            </a:r>
            <a:r>
              <a:rPr lang="en-US" dirty="0"/>
              <a:t>Early examination may appear normal. </a:t>
            </a:r>
            <a:endParaRPr lang="en-US" dirty="0" smtClean="0"/>
          </a:p>
          <a:p>
            <a:pPr marL="0" indent="0">
              <a:buNone/>
            </a:pPr>
            <a:r>
              <a:rPr lang="en-US" dirty="0" smtClean="0"/>
              <a:t>• </a:t>
            </a:r>
            <a:r>
              <a:rPr lang="en-US" dirty="0"/>
              <a:t>Later signs include fever, tachycardia, lethargy, and </a:t>
            </a:r>
            <a:r>
              <a:rPr lang="en-US" dirty="0" smtClean="0"/>
              <a:t>dehydration</a:t>
            </a:r>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35</a:t>
            </a:fld>
            <a:endParaRPr lang="en-US" dirty="0"/>
          </a:p>
        </p:txBody>
      </p:sp>
    </p:spTree>
    <p:extLst>
      <p:ext uri="{BB962C8B-B14F-4D97-AF65-F5344CB8AC3E}">
        <p14:creationId xmlns:p14="http://schemas.microsoft.com/office/powerpoint/2010/main" val="4976361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800" b="1" dirty="0">
                <a:solidFill>
                  <a:schemeClr val="accent5">
                    <a:lumMod val="75000"/>
                  </a:schemeClr>
                </a:solidFill>
              </a:rPr>
              <a:t>Intussusception</a:t>
            </a:r>
            <a:endParaRPr lang="en-US" sz="4800" dirty="0"/>
          </a:p>
        </p:txBody>
      </p:sp>
      <p:sp>
        <p:nvSpPr>
          <p:cNvPr id="3" name="Content Placeholder 2"/>
          <p:cNvSpPr>
            <a:spLocks noGrp="1"/>
          </p:cNvSpPr>
          <p:nvPr>
            <p:ph idx="1"/>
          </p:nvPr>
        </p:nvSpPr>
        <p:spPr>
          <a:xfrm>
            <a:off x="576943" y="1325562"/>
            <a:ext cx="10515600" cy="5231991"/>
          </a:xfrm>
        </p:spPr>
        <p:txBody>
          <a:bodyPr>
            <a:normAutofit/>
          </a:bodyPr>
          <a:lstStyle/>
          <a:p>
            <a:pPr marL="0" indent="0">
              <a:buNone/>
            </a:pPr>
            <a:r>
              <a:rPr lang="en-US" sz="3200" b="1" u="sng" dirty="0" smtClean="0"/>
              <a:t>Diagnostic Procedures</a:t>
            </a:r>
          </a:p>
          <a:p>
            <a:pPr marL="0" indent="0">
              <a:lnSpc>
                <a:spcPct val="100000"/>
              </a:lnSpc>
              <a:spcAft>
                <a:spcPts val="600"/>
              </a:spcAft>
              <a:buNone/>
            </a:pPr>
            <a:r>
              <a:rPr lang="en-US" dirty="0" smtClean="0"/>
              <a:t>• </a:t>
            </a:r>
            <a:r>
              <a:rPr lang="en-US" dirty="0"/>
              <a:t>Abdominal radiographs </a:t>
            </a:r>
            <a:endParaRPr lang="en-US" dirty="0" smtClean="0"/>
          </a:p>
          <a:p>
            <a:pPr marL="0" indent="0">
              <a:lnSpc>
                <a:spcPct val="100000"/>
              </a:lnSpc>
              <a:spcAft>
                <a:spcPts val="600"/>
              </a:spcAft>
              <a:buNone/>
            </a:pPr>
            <a:r>
              <a:rPr lang="en-US" dirty="0" smtClean="0"/>
              <a:t>• </a:t>
            </a:r>
            <a:r>
              <a:rPr lang="en-US" dirty="0"/>
              <a:t>CBC with differential </a:t>
            </a:r>
            <a:endParaRPr lang="en-US" dirty="0" smtClean="0"/>
          </a:p>
          <a:p>
            <a:pPr marL="0" indent="0">
              <a:lnSpc>
                <a:spcPct val="100000"/>
              </a:lnSpc>
              <a:spcAft>
                <a:spcPts val="600"/>
              </a:spcAft>
              <a:buNone/>
            </a:pPr>
            <a:r>
              <a:rPr lang="en-US" dirty="0" smtClean="0"/>
              <a:t>• </a:t>
            </a:r>
            <a:r>
              <a:rPr lang="en-US" dirty="0"/>
              <a:t>Chemistry panel </a:t>
            </a:r>
            <a:endParaRPr lang="en-US" dirty="0" smtClean="0"/>
          </a:p>
          <a:p>
            <a:pPr marL="0" indent="0">
              <a:lnSpc>
                <a:spcPct val="100000"/>
              </a:lnSpc>
              <a:spcAft>
                <a:spcPts val="600"/>
              </a:spcAft>
              <a:buNone/>
            </a:pPr>
            <a:r>
              <a:rPr lang="en-US" dirty="0" smtClean="0"/>
              <a:t>• </a:t>
            </a:r>
            <a:r>
              <a:rPr lang="en-US" dirty="0"/>
              <a:t>Barium enema can both diagnose and reduce an intussusception. Air enema is replacing barium enema, as it is considered safer and more efficacious in reduction. </a:t>
            </a:r>
            <a:endParaRPr lang="en-US" dirty="0" smtClean="0"/>
          </a:p>
          <a:p>
            <a:pPr marL="0" indent="0">
              <a:lnSpc>
                <a:spcPct val="100000"/>
              </a:lnSpc>
              <a:spcAft>
                <a:spcPts val="600"/>
              </a:spcAft>
              <a:buNone/>
            </a:pPr>
            <a:r>
              <a:rPr lang="en-US" dirty="0" smtClean="0"/>
              <a:t>• </a:t>
            </a:r>
            <a:r>
              <a:rPr lang="en-US" dirty="0"/>
              <a:t>CT scan of the abdomen may be obtained</a:t>
            </a:r>
            <a:r>
              <a:rPr lang="en-US" dirty="0" smtClean="0"/>
              <a:t>.</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36</a:t>
            </a:fld>
            <a:endParaRPr lang="en-US" dirty="0"/>
          </a:p>
        </p:txBody>
      </p:sp>
    </p:spTree>
    <p:extLst>
      <p:ext uri="{BB962C8B-B14F-4D97-AF65-F5344CB8AC3E}">
        <p14:creationId xmlns:p14="http://schemas.microsoft.com/office/powerpoint/2010/main" val="21680469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solidFill>
                  <a:schemeClr val="accent5">
                    <a:lumMod val="75000"/>
                  </a:schemeClr>
                </a:solidFill>
              </a:rPr>
              <a:t>Intussusception</a:t>
            </a:r>
            <a:endParaRPr lang="en-US" dirty="0"/>
          </a:p>
        </p:txBody>
      </p:sp>
      <p:sp>
        <p:nvSpPr>
          <p:cNvPr id="3" name="Content Placeholder 2"/>
          <p:cNvSpPr>
            <a:spLocks noGrp="1"/>
          </p:cNvSpPr>
          <p:nvPr>
            <p:ph idx="1"/>
          </p:nvPr>
        </p:nvSpPr>
        <p:spPr>
          <a:xfrm>
            <a:off x="165464" y="980893"/>
            <a:ext cx="11695610" cy="5559244"/>
          </a:xfrm>
        </p:spPr>
        <p:txBody>
          <a:bodyPr>
            <a:normAutofit/>
          </a:bodyPr>
          <a:lstStyle/>
          <a:p>
            <a:pPr marL="0" indent="0">
              <a:buNone/>
            </a:pPr>
            <a:r>
              <a:rPr lang="en-US" sz="3000" b="1" u="sng" dirty="0"/>
              <a:t>Therapeutic Interventions </a:t>
            </a:r>
            <a:r>
              <a:rPr lang="en-US" sz="3000" b="1" u="sng" dirty="0" smtClean="0"/>
              <a:t>in ER:</a:t>
            </a:r>
            <a:endParaRPr lang="en-US" sz="3000" b="1" u="sng" dirty="0"/>
          </a:p>
          <a:p>
            <a:pPr marL="0" indent="0">
              <a:buNone/>
            </a:pPr>
            <a:r>
              <a:rPr lang="en-US" dirty="0"/>
              <a:t>• Maintain NPO status. </a:t>
            </a:r>
          </a:p>
          <a:p>
            <a:pPr marL="0" indent="0">
              <a:buNone/>
            </a:pPr>
            <a:r>
              <a:rPr lang="en-US" dirty="0"/>
              <a:t>• Establish vascular access</a:t>
            </a:r>
            <a:r>
              <a:rPr lang="en-US" dirty="0" smtClean="0"/>
              <a:t>.</a:t>
            </a:r>
            <a:endParaRPr lang="en-US" b="1" dirty="0" smtClean="0"/>
          </a:p>
          <a:p>
            <a:pPr marL="0" indent="0">
              <a:buNone/>
            </a:pPr>
            <a:r>
              <a:rPr lang="en-US" b="1" u="sng" dirty="0" smtClean="0"/>
              <a:t>Treatment</a:t>
            </a:r>
            <a:r>
              <a:rPr lang="en-US" b="1" u="sng" dirty="0"/>
              <a:t>:</a:t>
            </a:r>
            <a:endParaRPr lang="en-US" u="sng" dirty="0"/>
          </a:p>
          <a:p>
            <a:r>
              <a:rPr lang="en-US" b="1" dirty="0"/>
              <a:t>Non-surgical:</a:t>
            </a:r>
            <a:r>
              <a:rPr lang="en-US" dirty="0"/>
              <a:t> In some cases, especially in children, a procedure called pneumatic or hydrostatic reduction may be performed. This involves using air or liquid to push the telescoped section of the intestine back into its normal position.</a:t>
            </a:r>
          </a:p>
          <a:p>
            <a:r>
              <a:rPr lang="en-US" b="1" dirty="0"/>
              <a:t>Surgical:</a:t>
            </a:r>
            <a:r>
              <a:rPr lang="en-US" dirty="0"/>
              <a:t> If non-surgical methods are unsuccessful or if there are signs of bowel damage or peritonitis, surgery may be necessary. During surgery, the affected portion of the intestine may be </a:t>
            </a:r>
            <a:r>
              <a:rPr lang="en-US" dirty="0" smtClean="0"/>
              <a:t>removed (</a:t>
            </a:r>
            <a:r>
              <a:rPr lang="en-US" b="1" dirty="0" smtClean="0"/>
              <a:t>laparotomy and manual Reduction</a:t>
            </a:r>
            <a:r>
              <a:rPr lang="en-US" b="1" dirty="0"/>
              <a:t>)</a:t>
            </a:r>
            <a:endParaRPr lang="en-US" dirty="0"/>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37</a:t>
            </a:fld>
            <a:endParaRPr lang="en-US" dirty="0"/>
          </a:p>
        </p:txBody>
      </p:sp>
    </p:spTree>
    <p:extLst>
      <p:ext uri="{BB962C8B-B14F-4D97-AF65-F5344CB8AC3E}">
        <p14:creationId xmlns:p14="http://schemas.microsoft.com/office/powerpoint/2010/main" val="354534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160"/>
            <a:ext cx="10515600" cy="1010829"/>
          </a:xfrm>
        </p:spPr>
        <p:txBody>
          <a:bodyPr>
            <a:normAutofit/>
          </a:bodyPr>
          <a:lstStyle/>
          <a:p>
            <a:pPr algn="ctr"/>
            <a:r>
              <a:rPr lang="en-US" sz="4800" b="1" dirty="0" smtClean="0">
                <a:solidFill>
                  <a:schemeClr val="accent5">
                    <a:lumMod val="75000"/>
                  </a:schemeClr>
                </a:solidFill>
              </a:rPr>
              <a:t>Introduction </a:t>
            </a:r>
            <a:endParaRPr lang="en-US" sz="4800" b="1" dirty="0">
              <a:solidFill>
                <a:schemeClr val="accent5">
                  <a:lumMod val="75000"/>
                </a:schemeClr>
              </a:solidFill>
            </a:endParaRPr>
          </a:p>
        </p:txBody>
      </p:sp>
      <p:sp>
        <p:nvSpPr>
          <p:cNvPr id="3" name="Content Placeholder 2"/>
          <p:cNvSpPr>
            <a:spLocks noGrp="1"/>
          </p:cNvSpPr>
          <p:nvPr>
            <p:ph idx="1"/>
          </p:nvPr>
        </p:nvSpPr>
        <p:spPr>
          <a:xfrm>
            <a:off x="633548" y="1259567"/>
            <a:ext cx="10924903" cy="5376363"/>
          </a:xfrm>
        </p:spPr>
        <p:txBody>
          <a:bodyPr>
            <a:normAutofit/>
          </a:bodyPr>
          <a:lstStyle/>
          <a:p>
            <a:pPr>
              <a:lnSpc>
                <a:spcPct val="100000"/>
              </a:lnSpc>
              <a:spcAft>
                <a:spcPts val="600"/>
              </a:spcAft>
            </a:pPr>
            <a:r>
              <a:rPr lang="en-US" sz="3600" dirty="0"/>
              <a:t>Gastrointestinal emergencies refer to acute and often severe medical conditions affecting the digestive system that require immediate medical attention. </a:t>
            </a:r>
            <a:endParaRPr lang="en-US" sz="3600" dirty="0" smtClean="0"/>
          </a:p>
          <a:p>
            <a:pPr>
              <a:lnSpc>
                <a:spcPct val="100000"/>
              </a:lnSpc>
              <a:spcAft>
                <a:spcPts val="600"/>
              </a:spcAft>
            </a:pPr>
            <a:r>
              <a:rPr lang="en-US" sz="3600" dirty="0" smtClean="0"/>
              <a:t>These </a:t>
            </a:r>
            <a:r>
              <a:rPr lang="en-US" sz="3600" dirty="0"/>
              <a:t>emergencies can involve various parts of the gastrointestinal tract, including the esophagus, stomach, small intestine, large intestine (colon), liver, gallbladder, and pancreas</a:t>
            </a:r>
            <a:r>
              <a:rPr lang="en-US" sz="3600" dirty="0" smtClean="0"/>
              <a:t>.</a:t>
            </a:r>
          </a:p>
          <a:p>
            <a:pPr marL="0" indent="0">
              <a:lnSpc>
                <a:spcPct val="100000"/>
              </a:lnSpc>
              <a:spcAft>
                <a:spcPts val="600"/>
              </a:spcAft>
              <a:buNone/>
            </a:pPr>
            <a:r>
              <a:rPr lang="en-US" sz="3600" dirty="0" smtClean="0"/>
              <a:t> </a:t>
            </a:r>
            <a:endParaRPr lang="en-US" sz="3600" dirty="0"/>
          </a:p>
        </p:txBody>
      </p:sp>
      <p:sp>
        <p:nvSpPr>
          <p:cNvPr id="4" name="Slide Number Placeholder 3"/>
          <p:cNvSpPr>
            <a:spLocks noGrp="1"/>
          </p:cNvSpPr>
          <p:nvPr>
            <p:ph type="sldNum" sz="quarter" idx="12"/>
          </p:nvPr>
        </p:nvSpPr>
        <p:spPr/>
        <p:txBody>
          <a:bodyPr/>
          <a:lstStyle/>
          <a:p>
            <a:fld id="{8C0CE234-AF3C-4449-9D9B-BB0611AB5AA2}" type="slidenum">
              <a:rPr lang="en-US" smtClean="0"/>
              <a:t>4</a:t>
            </a:fld>
            <a:endParaRPr lang="en-US" dirty="0"/>
          </a:p>
        </p:txBody>
      </p:sp>
    </p:spTree>
    <p:extLst>
      <p:ext uri="{BB962C8B-B14F-4D97-AF65-F5344CB8AC3E}">
        <p14:creationId xmlns:p14="http://schemas.microsoft.com/office/powerpoint/2010/main" val="976216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chemeClr val="accent5">
                    <a:lumMod val="75000"/>
                  </a:schemeClr>
                </a:solidFill>
              </a:rPr>
              <a:t>Introduction </a:t>
            </a:r>
            <a:endParaRPr lang="en-US" sz="4800" dirty="0">
              <a:solidFill>
                <a:schemeClr val="accent5">
                  <a:lumMod val="75000"/>
                </a:schemeClr>
              </a:solidFill>
            </a:endParaRPr>
          </a:p>
        </p:txBody>
      </p:sp>
      <p:sp>
        <p:nvSpPr>
          <p:cNvPr id="3" name="Content Placeholder 2"/>
          <p:cNvSpPr>
            <a:spLocks noGrp="1"/>
          </p:cNvSpPr>
          <p:nvPr>
            <p:ph idx="1"/>
          </p:nvPr>
        </p:nvSpPr>
        <p:spPr/>
        <p:txBody>
          <a:bodyPr/>
          <a:lstStyle/>
          <a:p>
            <a:pPr>
              <a:lnSpc>
                <a:spcPct val="150000"/>
              </a:lnSpc>
              <a:spcAft>
                <a:spcPts val="1200"/>
              </a:spcAft>
            </a:pPr>
            <a:r>
              <a:rPr lang="en-US" sz="3200" dirty="0"/>
              <a:t>Here are some common gastrointestinal emergencies: Gastrointestinal Bleeding (Upper and lower), Appendicitis</a:t>
            </a:r>
            <a:r>
              <a:rPr lang="en-US" sz="3200" dirty="0" smtClean="0"/>
              <a:t>,, Cholecystitis,</a:t>
            </a:r>
            <a:r>
              <a:rPr lang="en-US" sz="3200" dirty="0"/>
              <a:t> Acute </a:t>
            </a:r>
            <a:r>
              <a:rPr lang="en-US" sz="3200" dirty="0" smtClean="0"/>
              <a:t>Pancreatitis, Bowel Obstruction, Gastroenteritis,</a:t>
            </a:r>
            <a:r>
              <a:rPr lang="en-US" sz="3200" dirty="0"/>
              <a:t> Perforated Peptic </a:t>
            </a:r>
            <a:r>
              <a:rPr lang="en-US" sz="3200" dirty="0" smtClean="0"/>
              <a:t>Ulcer, </a:t>
            </a:r>
            <a:r>
              <a:rPr lang="en-US" sz="3200" dirty="0"/>
              <a:t>Intestinal Ischemia, </a:t>
            </a:r>
            <a:r>
              <a:rPr lang="en-US" sz="3200" dirty="0" smtClean="0"/>
              <a:t>and Intussusception</a:t>
            </a:r>
            <a:endParaRPr lang="en-US" sz="3200" dirty="0"/>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5</a:t>
            </a:fld>
            <a:endParaRPr lang="en-US" dirty="0"/>
          </a:p>
        </p:txBody>
      </p:sp>
    </p:spTree>
    <p:extLst>
      <p:ext uri="{BB962C8B-B14F-4D97-AF65-F5344CB8AC3E}">
        <p14:creationId xmlns:p14="http://schemas.microsoft.com/office/powerpoint/2010/main" val="2355576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82245"/>
            <a:ext cx="10515600" cy="1325563"/>
          </a:xfrm>
        </p:spPr>
        <p:txBody>
          <a:bodyPr/>
          <a:lstStyle/>
          <a:p>
            <a:pPr algn="ctr" rtl="0"/>
            <a:r>
              <a:rPr lang="en-US" sz="4800" b="1" dirty="0">
                <a:solidFill>
                  <a:schemeClr val="accent5">
                    <a:lumMod val="75000"/>
                  </a:schemeClr>
                </a:solidFill>
              </a:rPr>
              <a:t>Gastrointestinal bleeding</a:t>
            </a:r>
            <a:r>
              <a:rPr lang="en-US" dirty="0"/>
              <a:t> </a:t>
            </a:r>
            <a:endParaRPr lang="ar-SA" dirty="0"/>
          </a:p>
        </p:txBody>
      </p:sp>
      <p:sp>
        <p:nvSpPr>
          <p:cNvPr id="3" name="عنصر نائب للمحتوى 2"/>
          <p:cNvSpPr>
            <a:spLocks noGrp="1"/>
          </p:cNvSpPr>
          <p:nvPr>
            <p:ph idx="1"/>
          </p:nvPr>
        </p:nvSpPr>
        <p:spPr>
          <a:xfrm>
            <a:off x="594360" y="1507808"/>
            <a:ext cx="10759440" cy="4980078"/>
          </a:xfrm>
        </p:spPr>
        <p:txBody>
          <a:bodyPr>
            <a:normAutofit/>
          </a:bodyPr>
          <a:lstStyle/>
          <a:p>
            <a:pPr algn="l" rtl="0">
              <a:lnSpc>
                <a:spcPct val="120000"/>
              </a:lnSpc>
              <a:spcAft>
                <a:spcPts val="600"/>
              </a:spcAft>
            </a:pPr>
            <a:r>
              <a:rPr lang="en-US" sz="3200" dirty="0"/>
              <a:t>B</a:t>
            </a:r>
            <a:r>
              <a:rPr lang="en-US" sz="3200" dirty="0" smtClean="0"/>
              <a:t>leeding </a:t>
            </a:r>
            <a:r>
              <a:rPr lang="en-US" sz="3200" dirty="0"/>
              <a:t>may occur at any part of the gastrointestinal tract, and for a variety of reasons </a:t>
            </a:r>
            <a:endParaRPr lang="en-US" sz="3200" dirty="0" smtClean="0"/>
          </a:p>
          <a:p>
            <a:pPr algn="l" rtl="0">
              <a:lnSpc>
                <a:spcPct val="120000"/>
              </a:lnSpc>
              <a:spcAft>
                <a:spcPts val="600"/>
              </a:spcAft>
            </a:pPr>
            <a:r>
              <a:rPr lang="en-US" sz="3200" b="1" dirty="0" smtClean="0"/>
              <a:t>the </a:t>
            </a:r>
            <a:r>
              <a:rPr lang="en-US" sz="3200" b="1" dirty="0"/>
              <a:t>upper gastrointestinal </a:t>
            </a:r>
            <a:r>
              <a:rPr lang="en-US" sz="3200" b="1" dirty="0" smtClean="0"/>
              <a:t>tract: </a:t>
            </a:r>
            <a:r>
              <a:rPr lang="en-US" sz="3200" dirty="0" smtClean="0"/>
              <a:t>ruptured </a:t>
            </a:r>
            <a:r>
              <a:rPr lang="en-US" sz="3200" dirty="0" smtClean="0"/>
              <a:t>esophageal </a:t>
            </a:r>
            <a:r>
              <a:rPr lang="en-US" sz="3200" dirty="0"/>
              <a:t>varices, ruptured peptic ulcers, etc</a:t>
            </a:r>
            <a:r>
              <a:rPr lang="en-US" sz="3200" dirty="0" smtClean="0"/>
              <a:t>.</a:t>
            </a:r>
          </a:p>
          <a:p>
            <a:pPr algn="l" rtl="0">
              <a:lnSpc>
                <a:spcPct val="120000"/>
              </a:lnSpc>
              <a:spcAft>
                <a:spcPts val="600"/>
              </a:spcAft>
            </a:pPr>
            <a:r>
              <a:rPr lang="en-US" sz="3200" b="1" dirty="0" smtClean="0"/>
              <a:t>the </a:t>
            </a:r>
            <a:r>
              <a:rPr lang="en-US" sz="3200" b="1" dirty="0"/>
              <a:t>lower gastrointestinal </a:t>
            </a:r>
            <a:r>
              <a:rPr lang="en-US" sz="3200" b="1" dirty="0" smtClean="0"/>
              <a:t>tract: </a:t>
            </a:r>
            <a:r>
              <a:rPr lang="en-US" sz="3200" dirty="0" smtClean="0"/>
              <a:t>hemorrhoids</a:t>
            </a:r>
            <a:r>
              <a:rPr lang="en-US" sz="3200" dirty="0" smtClean="0"/>
              <a:t>, </a:t>
            </a:r>
            <a:r>
              <a:rPr lang="en-US" sz="3200" dirty="0"/>
              <a:t>diverticulum, colitis, cancer, etc</a:t>
            </a:r>
            <a:r>
              <a:rPr lang="en-US" sz="3200" dirty="0" smtClean="0"/>
              <a:t>. </a:t>
            </a:r>
            <a:endParaRPr lang="en-US" sz="3200" dirty="0" smtClean="0"/>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6</a:t>
            </a:fld>
            <a:endParaRPr lang="en-US" dirty="0"/>
          </a:p>
        </p:txBody>
      </p:sp>
    </p:spTree>
    <p:extLst>
      <p:ext uri="{BB962C8B-B14F-4D97-AF65-F5344CB8AC3E}">
        <p14:creationId xmlns:p14="http://schemas.microsoft.com/office/powerpoint/2010/main" val="3496051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702"/>
            <a:ext cx="10515600" cy="1325563"/>
          </a:xfrm>
        </p:spPr>
        <p:txBody>
          <a:bodyPr>
            <a:noAutofit/>
          </a:bodyPr>
          <a:lstStyle/>
          <a:p>
            <a:pPr algn="ctr"/>
            <a:r>
              <a:rPr lang="en-US" b="1" dirty="0">
                <a:solidFill>
                  <a:schemeClr val="accent5">
                    <a:lumMod val="75000"/>
                  </a:schemeClr>
                </a:solidFill>
              </a:rPr>
              <a:t>Gastrointestinal </a:t>
            </a:r>
            <a:r>
              <a:rPr lang="en-US" b="1" dirty="0" smtClean="0">
                <a:solidFill>
                  <a:schemeClr val="accent5">
                    <a:lumMod val="75000"/>
                  </a:schemeClr>
                </a:solidFill>
              </a:rPr>
              <a:t>bleeding/ Clinical manifestation</a:t>
            </a:r>
            <a:endParaRPr lang="en-US" dirty="0">
              <a:solidFill>
                <a:schemeClr val="accent5">
                  <a:lumMod val="75000"/>
                </a:schemeClr>
              </a:solidFill>
            </a:endParaRPr>
          </a:p>
        </p:txBody>
      </p:sp>
      <p:sp>
        <p:nvSpPr>
          <p:cNvPr id="3" name="Content Placeholder 2"/>
          <p:cNvSpPr>
            <a:spLocks noGrp="1"/>
          </p:cNvSpPr>
          <p:nvPr>
            <p:ph idx="1"/>
          </p:nvPr>
        </p:nvSpPr>
        <p:spPr>
          <a:xfrm>
            <a:off x="603068" y="1703705"/>
            <a:ext cx="11075125" cy="4801598"/>
          </a:xfrm>
        </p:spPr>
        <p:txBody>
          <a:bodyPr/>
          <a:lstStyle/>
          <a:p>
            <a:pPr>
              <a:lnSpc>
                <a:spcPct val="100000"/>
              </a:lnSpc>
              <a:spcAft>
                <a:spcPts val="600"/>
              </a:spcAft>
            </a:pPr>
            <a:r>
              <a:rPr lang="en-US" sz="3200" dirty="0"/>
              <a:t>B</a:t>
            </a:r>
            <a:r>
              <a:rPr lang="en-US" sz="3200" dirty="0" smtClean="0"/>
              <a:t>right </a:t>
            </a:r>
            <a:r>
              <a:rPr lang="en-US" sz="3200" dirty="0"/>
              <a:t>red material (indicating fresh bleeding) </a:t>
            </a:r>
            <a:endParaRPr lang="en-US" sz="3200" dirty="0" smtClean="0"/>
          </a:p>
          <a:p>
            <a:pPr>
              <a:lnSpc>
                <a:spcPct val="100000"/>
              </a:lnSpc>
              <a:spcAft>
                <a:spcPts val="600"/>
              </a:spcAft>
            </a:pPr>
            <a:r>
              <a:rPr lang="en-US" sz="3200" dirty="0"/>
              <a:t>B</a:t>
            </a:r>
            <a:r>
              <a:rPr lang="en-US" sz="3200" dirty="0" smtClean="0"/>
              <a:t>lack </a:t>
            </a:r>
            <a:r>
              <a:rPr lang="en-US" sz="3200" dirty="0"/>
              <a:t>material (indicating older bleeding) in the vomitus and / or stool, </a:t>
            </a:r>
            <a:endParaRPr lang="en-US" sz="3200" dirty="0" smtClean="0"/>
          </a:p>
          <a:p>
            <a:pPr>
              <a:lnSpc>
                <a:spcPct val="100000"/>
              </a:lnSpc>
              <a:spcAft>
                <a:spcPts val="600"/>
              </a:spcAft>
            </a:pPr>
            <a:r>
              <a:rPr lang="en-US" sz="3200" dirty="0"/>
              <a:t>C</a:t>
            </a:r>
            <a:r>
              <a:rPr lang="en-US" sz="3200" dirty="0" smtClean="0"/>
              <a:t>hanges </a:t>
            </a:r>
            <a:r>
              <a:rPr lang="en-US" sz="3200" dirty="0"/>
              <a:t>in their vital signs (e.g. increased </a:t>
            </a:r>
            <a:r>
              <a:rPr lang="en-US" sz="3200" dirty="0" smtClean="0"/>
              <a:t>HR) </a:t>
            </a:r>
            <a:r>
              <a:rPr lang="en-US" sz="3200" dirty="0"/>
              <a:t>if the bleeding is significant. </a:t>
            </a:r>
            <a:endParaRPr lang="en-US" sz="3200" dirty="0" smtClean="0"/>
          </a:p>
          <a:p>
            <a:pPr>
              <a:lnSpc>
                <a:spcPct val="100000"/>
              </a:lnSpc>
              <a:spcAft>
                <a:spcPts val="600"/>
              </a:spcAft>
            </a:pPr>
            <a:r>
              <a:rPr lang="en-US" sz="3200" dirty="0" smtClean="0"/>
              <a:t>In </a:t>
            </a:r>
            <a:r>
              <a:rPr lang="en-US" sz="3200" dirty="0"/>
              <a:t>the emergency care setting, the focus is on resuscitation and stabilizing the patient whilst further investigations and / or interventions are planned and undertaken.</a:t>
            </a:r>
          </a:p>
          <a:p>
            <a:endParaRPr lang="en-US" dirty="0"/>
          </a:p>
        </p:txBody>
      </p:sp>
      <p:sp>
        <p:nvSpPr>
          <p:cNvPr id="4" name="Slide Number Placeholder 3"/>
          <p:cNvSpPr>
            <a:spLocks noGrp="1"/>
          </p:cNvSpPr>
          <p:nvPr>
            <p:ph type="sldNum" sz="quarter" idx="12"/>
          </p:nvPr>
        </p:nvSpPr>
        <p:spPr/>
        <p:txBody>
          <a:bodyPr/>
          <a:lstStyle/>
          <a:p>
            <a:fld id="{8C0CE234-AF3C-4449-9D9B-BB0611AB5AA2}" type="slidenum">
              <a:rPr lang="en-US" smtClean="0"/>
              <a:t>7</a:t>
            </a:fld>
            <a:endParaRPr lang="en-US" dirty="0"/>
          </a:p>
        </p:txBody>
      </p:sp>
    </p:spTree>
    <p:extLst>
      <p:ext uri="{BB962C8B-B14F-4D97-AF65-F5344CB8AC3E}">
        <p14:creationId xmlns:p14="http://schemas.microsoft.com/office/powerpoint/2010/main" val="33110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12074" y="0"/>
            <a:ext cx="10515600" cy="1325563"/>
          </a:xfrm>
        </p:spPr>
        <p:txBody>
          <a:bodyPr>
            <a:normAutofit/>
          </a:bodyPr>
          <a:lstStyle/>
          <a:p>
            <a:pPr algn="ctr" rtl="0"/>
            <a:r>
              <a:rPr lang="en-US" sz="4800" b="1" dirty="0">
                <a:solidFill>
                  <a:schemeClr val="accent5">
                    <a:lumMod val="75000"/>
                  </a:schemeClr>
                </a:solidFill>
              </a:rPr>
              <a:t>Appendicitis</a:t>
            </a:r>
            <a:endParaRPr lang="ar-SA" sz="4800" b="1" dirty="0">
              <a:solidFill>
                <a:schemeClr val="accent5">
                  <a:lumMod val="75000"/>
                </a:schemeClr>
              </a:solidFill>
            </a:endParaRPr>
          </a:p>
        </p:txBody>
      </p:sp>
      <p:sp>
        <p:nvSpPr>
          <p:cNvPr id="3" name="عنصر نائب للمحتوى 2"/>
          <p:cNvSpPr>
            <a:spLocks noGrp="1"/>
          </p:cNvSpPr>
          <p:nvPr>
            <p:ph idx="1"/>
          </p:nvPr>
        </p:nvSpPr>
        <p:spPr>
          <a:xfrm>
            <a:off x="539931" y="1325563"/>
            <a:ext cx="10787743" cy="5069160"/>
          </a:xfrm>
        </p:spPr>
        <p:txBody>
          <a:bodyPr>
            <a:normAutofit fontScale="92500"/>
          </a:bodyPr>
          <a:lstStyle/>
          <a:p>
            <a:pPr>
              <a:lnSpc>
                <a:spcPct val="120000"/>
              </a:lnSpc>
              <a:spcAft>
                <a:spcPts val="1200"/>
              </a:spcAft>
            </a:pPr>
            <a:r>
              <a:rPr lang="en-US" sz="3600" dirty="0"/>
              <a:t>The appendix is a small, vermiform (i.e., wormlike), 8-10cm long, attached to cecum just to below the </a:t>
            </a:r>
            <a:r>
              <a:rPr lang="en-US" sz="3600" dirty="0" err="1"/>
              <a:t>ilocecal</a:t>
            </a:r>
            <a:r>
              <a:rPr lang="en-US" sz="3600" dirty="0"/>
              <a:t> valve.</a:t>
            </a:r>
          </a:p>
          <a:p>
            <a:pPr>
              <a:lnSpc>
                <a:spcPct val="120000"/>
              </a:lnSpc>
              <a:spcAft>
                <a:spcPts val="1200"/>
              </a:spcAft>
            </a:pPr>
            <a:r>
              <a:rPr lang="en-US" sz="3600" dirty="0"/>
              <a:t>The appendix fills with by products of digestion and empties regularly into the cecum.</a:t>
            </a:r>
          </a:p>
          <a:p>
            <a:pPr>
              <a:lnSpc>
                <a:spcPct val="120000"/>
              </a:lnSpc>
              <a:spcAft>
                <a:spcPts val="1200"/>
              </a:spcAft>
            </a:pPr>
            <a:r>
              <a:rPr lang="en-US" sz="3600" dirty="0"/>
              <a:t>Because it empties inefficiently and its lumen is small, the appendix is prone to obstruction and is particularly vulnerable to infection (i.e., appendicitis</a:t>
            </a:r>
            <a:r>
              <a:rPr lang="en-US" sz="3600" dirty="0" smtClean="0"/>
              <a:t>).</a:t>
            </a:r>
            <a:endParaRPr lang="en-US" sz="3600" dirty="0"/>
          </a:p>
          <a:p>
            <a:pPr algn="l" rtl="0"/>
            <a:endParaRPr lang="ar-SA" dirty="0"/>
          </a:p>
        </p:txBody>
      </p:sp>
      <p:sp>
        <p:nvSpPr>
          <p:cNvPr id="4" name="Slide Number Placeholder 3"/>
          <p:cNvSpPr>
            <a:spLocks noGrp="1"/>
          </p:cNvSpPr>
          <p:nvPr>
            <p:ph type="sldNum" sz="quarter" idx="12"/>
          </p:nvPr>
        </p:nvSpPr>
        <p:spPr/>
        <p:txBody>
          <a:bodyPr/>
          <a:lstStyle/>
          <a:p>
            <a:fld id="{8C0CE234-AF3C-4449-9D9B-BB0611AB5AA2}" type="slidenum">
              <a:rPr lang="en-US" smtClean="0"/>
              <a:t>8</a:t>
            </a:fld>
            <a:endParaRPr lang="en-US" dirty="0"/>
          </a:p>
        </p:txBody>
      </p:sp>
    </p:spTree>
    <p:extLst>
      <p:ext uri="{BB962C8B-B14F-4D97-AF65-F5344CB8AC3E}">
        <p14:creationId xmlns:p14="http://schemas.microsoft.com/office/powerpoint/2010/main" val="40518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2819401" y="1219200"/>
            <a:ext cx="6549813" cy="4550042"/>
          </a:xfrm>
          <a:prstGeom prst="rect">
            <a:avLst/>
          </a:prstGeom>
        </p:spPr>
      </p:pic>
    </p:spTree>
    <p:extLst>
      <p:ext uri="{BB962C8B-B14F-4D97-AF65-F5344CB8AC3E}">
        <p14:creationId xmlns:p14="http://schemas.microsoft.com/office/powerpoint/2010/main" val="340500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524</TotalTime>
  <Words>2231</Words>
  <Application>Microsoft Office PowerPoint</Application>
  <PresentationFormat>Widescreen</PresentationFormat>
  <Paragraphs>210</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Office Theme</vt:lpstr>
      <vt:lpstr>GASTROINTESTINAL EMERGENCIES</vt:lpstr>
      <vt:lpstr>OUTLINE </vt:lpstr>
      <vt:lpstr>INTENDED LEARNING OUTCOMES</vt:lpstr>
      <vt:lpstr>Introduction </vt:lpstr>
      <vt:lpstr>Introduction </vt:lpstr>
      <vt:lpstr>Gastrointestinal bleeding </vt:lpstr>
      <vt:lpstr>Gastrointestinal bleeding/ Clinical manifestation</vt:lpstr>
      <vt:lpstr>Appendicitis</vt:lpstr>
      <vt:lpstr>PowerPoint Presentation</vt:lpstr>
      <vt:lpstr>Appendicitis</vt:lpstr>
      <vt:lpstr>Appendicitis</vt:lpstr>
      <vt:lpstr>Cholecystitis</vt:lpstr>
      <vt:lpstr>Cholecystitis</vt:lpstr>
      <vt:lpstr>Cholecystitis</vt:lpstr>
      <vt:lpstr>Acute pancreatitis</vt:lpstr>
      <vt:lpstr>Acute pancreatitis</vt:lpstr>
      <vt:lpstr>Acute pancreatitis</vt:lpstr>
      <vt:lpstr>Acute pancreatitis</vt:lpstr>
      <vt:lpstr>Bowel obstruction</vt:lpstr>
      <vt:lpstr>Bowel obstruction</vt:lpstr>
      <vt:lpstr>Bowel obstruction</vt:lpstr>
      <vt:lpstr>Gastroenteritis </vt:lpstr>
      <vt:lpstr>Perforated Peptic Ulcer </vt:lpstr>
      <vt:lpstr>Perforated Peptic Ulcer </vt:lpstr>
      <vt:lpstr>Perforated Peptic Ulcer </vt:lpstr>
      <vt:lpstr>Perforated Peptic Ulcer </vt:lpstr>
      <vt:lpstr>Perforated Peptic Ulcer </vt:lpstr>
      <vt:lpstr>Intestinal Ischemia</vt:lpstr>
      <vt:lpstr> Acute Intestinal Ischemia</vt:lpstr>
      <vt:lpstr>Acute Intestinal Ischemia</vt:lpstr>
      <vt:lpstr>Chronic Mesenteric Ischemia</vt:lpstr>
      <vt:lpstr>Chronic Mesenteric Ischemia</vt:lpstr>
      <vt:lpstr>Intussusception</vt:lpstr>
      <vt:lpstr>Intussusception</vt:lpstr>
      <vt:lpstr>Intussusception</vt:lpstr>
      <vt:lpstr>Intussusception</vt:lpstr>
      <vt:lpstr>Intussusception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GASTROINTESTINAL EMERGENCIES</dc:title>
  <dc:creator>HP</dc:creator>
  <cp:lastModifiedBy>HP</cp:lastModifiedBy>
  <cp:revision>25</cp:revision>
  <dcterms:created xsi:type="dcterms:W3CDTF">2023-11-24T21:24:08Z</dcterms:created>
  <dcterms:modified xsi:type="dcterms:W3CDTF">2023-12-03T21:23:17Z</dcterms:modified>
</cp:coreProperties>
</file>