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8.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8" r:id="rId3"/>
    <p:sldId id="259" r:id="rId4"/>
    <p:sldId id="260" r:id="rId5"/>
    <p:sldId id="262" r:id="rId6"/>
    <p:sldId id="263" r:id="rId7"/>
    <p:sldId id="268" r:id="rId8"/>
    <p:sldId id="269" r:id="rId9"/>
    <p:sldId id="270" r:id="rId10"/>
    <p:sldId id="271" r:id="rId11"/>
    <p:sldId id="264" r:id="rId12"/>
    <p:sldId id="265" r:id="rId13"/>
    <p:sldId id="266" r:id="rId14"/>
    <p:sldId id="304" r:id="rId15"/>
    <p:sldId id="306" r:id="rId16"/>
    <p:sldId id="267" r:id="rId17"/>
    <p:sldId id="297" r:id="rId18"/>
    <p:sldId id="298" r:id="rId19"/>
    <p:sldId id="303" r:id="rId20"/>
    <p:sldId id="300" r:id="rId21"/>
    <p:sldId id="302" r:id="rId22"/>
    <p:sldId id="299" r:id="rId23"/>
    <p:sldId id="301" r:id="rId24"/>
    <p:sldId id="273" r:id="rId25"/>
    <p:sldId id="276" r:id="rId26"/>
    <p:sldId id="277" r:id="rId27"/>
    <p:sldId id="275" r:id="rId28"/>
    <p:sldId id="274" r:id="rId29"/>
    <p:sldId id="278" r:id="rId30"/>
    <p:sldId id="272" r:id="rId31"/>
    <p:sldId id="279" r:id="rId32"/>
    <p:sldId id="280" r:id="rId33"/>
    <p:sldId id="281" r:id="rId34"/>
    <p:sldId id="285" r:id="rId35"/>
    <p:sldId id="282" r:id="rId36"/>
    <p:sldId id="283" r:id="rId37"/>
    <p:sldId id="284" r:id="rId38"/>
    <p:sldId id="261" r:id="rId39"/>
    <p:sldId id="286" r:id="rId40"/>
    <p:sldId id="287" r:id="rId41"/>
    <p:sldId id="289" r:id="rId42"/>
    <p:sldId id="288" r:id="rId43"/>
    <p:sldId id="290" r:id="rId44"/>
    <p:sldId id="293" r:id="rId45"/>
    <p:sldId id="292" r:id="rId46"/>
    <p:sldId id="291" r:id="rId47"/>
    <p:sldId id="295" r:id="rId48"/>
    <p:sldId id="294" r:id="rId49"/>
    <p:sldId id="296"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7" d="100"/>
          <a:sy n="77" d="100"/>
        </p:scale>
        <p:origin x="2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745FBD-4E0E-420B-9777-53C6AA046011}"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E1995-95AA-470B-9547-AF61AADD4F00}" type="slidenum">
              <a:rPr lang="en-US" smtClean="0"/>
              <a:t>‹#›</a:t>
            </a:fld>
            <a:endParaRPr lang="en-US"/>
          </a:p>
        </p:txBody>
      </p:sp>
    </p:spTree>
    <p:extLst>
      <p:ext uri="{BB962C8B-B14F-4D97-AF65-F5344CB8AC3E}">
        <p14:creationId xmlns:p14="http://schemas.microsoft.com/office/powerpoint/2010/main" val="119980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2E3A45-9439-4D9F-B940-3A4150E685AC}"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240699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C4263-CE62-4A29-AC4F-01173DA6EA5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727756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7E369C-DB98-407A-A45E-4870222C307A}"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23482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7EA101-5F95-4289-88E2-6D6B4F4A9DE2}"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180554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773592-2D05-44B0-B557-B51966C233D1}"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413971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FEB645-EEBA-4C1F-B726-EAC31C52D51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41790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7E48E2-D05F-46C3-9072-ED6D4DA3604C}"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1325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3808F-3680-4CBB-ABF8-1F61EFFAD754}"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121203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6A8B7-0831-42A4-B400-D53CB62DAD3E}"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70166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858A8A-0657-4A1A-A5AC-ADCD9F1DA51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654185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C4527B-FDBC-4997-A2F8-FE99A149507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481E0F-E6C8-4C2A-9F5A-526F44582ABB}" type="slidenum">
              <a:rPr lang="en-US" smtClean="0"/>
              <a:t>‹#›</a:t>
            </a:fld>
            <a:endParaRPr lang="en-US"/>
          </a:p>
        </p:txBody>
      </p:sp>
    </p:spTree>
    <p:extLst>
      <p:ext uri="{BB962C8B-B14F-4D97-AF65-F5344CB8AC3E}">
        <p14:creationId xmlns:p14="http://schemas.microsoft.com/office/powerpoint/2010/main" val="424658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9BAE4-0095-444F-ACA8-EF515A7BF478}" type="datetime1">
              <a:rPr lang="en-US" smtClean="0"/>
              <a:t>12/6/2023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81E0F-E6C8-4C2A-9F5A-526F44582ABB}" type="slidenum">
              <a:rPr lang="en-US" smtClean="0"/>
              <a:t>‹#›</a:t>
            </a:fld>
            <a:endParaRPr lang="en-US"/>
          </a:p>
        </p:txBody>
      </p:sp>
    </p:spTree>
    <p:extLst>
      <p:ext uri="{BB962C8B-B14F-4D97-AF65-F5344CB8AC3E}">
        <p14:creationId xmlns:p14="http://schemas.microsoft.com/office/powerpoint/2010/main" val="2313544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186" y="2252893"/>
            <a:ext cx="9144000" cy="2387600"/>
          </a:xfrm>
        </p:spPr>
        <p:txBody>
          <a:bodyPr>
            <a:normAutofit fontScale="90000"/>
          </a:bodyPr>
          <a:lstStyle/>
          <a:p>
            <a:r>
              <a:rPr lang="en-US" sz="7300" b="1" dirty="0"/>
              <a:t>Cardiac and great vessel injury </a:t>
            </a:r>
            <a:r>
              <a:rPr lang="en-US" dirty="0"/>
              <a:t/>
            </a:r>
            <a:br>
              <a:rPr lang="en-US" dirty="0"/>
            </a:b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D9481E0F-E6C8-4C2A-9F5A-526F44582ABB}" type="slidenum">
              <a:rPr lang="en-US" smtClean="0"/>
              <a:t>1</a:t>
            </a:fld>
            <a:endParaRPr lang="en-US"/>
          </a:p>
        </p:txBody>
      </p:sp>
    </p:spTree>
    <p:extLst>
      <p:ext uri="{BB962C8B-B14F-4D97-AF65-F5344CB8AC3E}">
        <p14:creationId xmlns:p14="http://schemas.microsoft.com/office/powerpoint/2010/main" val="318763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868" y="95159"/>
            <a:ext cx="10515600" cy="1325563"/>
          </a:xfrm>
        </p:spPr>
        <p:txBody>
          <a:bodyPr/>
          <a:lstStyle/>
          <a:p>
            <a:pPr algn="ctr"/>
            <a:r>
              <a:rPr lang="en-US" b="1" dirty="0" smtClean="0"/>
              <a:t>Cardiac contusion </a:t>
            </a:r>
            <a:endParaRPr lang="en-US" b="1" dirty="0"/>
          </a:p>
        </p:txBody>
      </p:sp>
      <p:sp>
        <p:nvSpPr>
          <p:cNvPr id="3" name="Content Placeholder 2"/>
          <p:cNvSpPr>
            <a:spLocks noGrp="1"/>
          </p:cNvSpPr>
          <p:nvPr>
            <p:ph idx="1"/>
          </p:nvPr>
        </p:nvSpPr>
        <p:spPr>
          <a:xfrm>
            <a:off x="185057" y="1229132"/>
            <a:ext cx="11841480" cy="5511301"/>
          </a:xfrm>
        </p:spPr>
        <p:txBody>
          <a:bodyPr>
            <a:normAutofit lnSpcReduction="10000"/>
          </a:bodyPr>
          <a:lstStyle/>
          <a:p>
            <a:pPr marL="0" indent="0">
              <a:buNone/>
            </a:pPr>
            <a:r>
              <a:rPr lang="en-US" b="1" u="sng" dirty="0">
                <a:solidFill>
                  <a:srgbClr val="00B050"/>
                </a:solidFill>
              </a:rPr>
              <a:t>Therapeutic </a:t>
            </a:r>
            <a:r>
              <a:rPr lang="en-US" b="1" u="sng" dirty="0" smtClean="0">
                <a:solidFill>
                  <a:srgbClr val="00B050"/>
                </a:solidFill>
              </a:rPr>
              <a:t>Interventions:</a:t>
            </a:r>
          </a:p>
          <a:p>
            <a:r>
              <a:rPr lang="en-US" dirty="0" smtClean="0"/>
              <a:t>Management vary depending on the severity of signs and symptoms</a:t>
            </a:r>
          </a:p>
          <a:p>
            <a:r>
              <a:rPr lang="en-US" dirty="0"/>
              <a:t>Mild cases of cardiac contusion may require only observation and supportive </a:t>
            </a:r>
            <a:r>
              <a:rPr lang="en-US" dirty="0" smtClean="0"/>
              <a:t>care.</a:t>
            </a:r>
          </a:p>
          <a:p>
            <a:r>
              <a:rPr lang="en-US" dirty="0"/>
              <a:t>Severe cases </a:t>
            </a:r>
            <a:r>
              <a:rPr lang="en-US" dirty="0" smtClean="0"/>
              <a:t>necessitate </a:t>
            </a:r>
            <a:r>
              <a:rPr lang="en-US" dirty="0"/>
              <a:t>hospitalization, monitoring, and interventions based on the specific complications.</a:t>
            </a:r>
          </a:p>
          <a:p>
            <a:r>
              <a:rPr lang="en-US" dirty="0" smtClean="0"/>
              <a:t>Administer </a:t>
            </a:r>
            <a:r>
              <a:rPr lang="en-US" dirty="0"/>
              <a:t>supplemental oxygen. </a:t>
            </a:r>
            <a:endParaRPr lang="en-US" dirty="0" smtClean="0"/>
          </a:p>
          <a:p>
            <a:r>
              <a:rPr lang="en-US" dirty="0" smtClean="0"/>
              <a:t>Place </a:t>
            </a:r>
            <a:r>
              <a:rPr lang="en-US" dirty="0"/>
              <a:t>patient in the semi-Fowler’s position and allow bed rest. </a:t>
            </a:r>
            <a:endParaRPr lang="en-US" dirty="0" smtClean="0"/>
          </a:p>
          <a:p>
            <a:r>
              <a:rPr lang="en-US" dirty="0" smtClean="0"/>
              <a:t>Administer </a:t>
            </a:r>
            <a:r>
              <a:rPr lang="en-US" dirty="0"/>
              <a:t>analgesia for chest pain. </a:t>
            </a:r>
            <a:endParaRPr lang="en-US" dirty="0" smtClean="0"/>
          </a:p>
          <a:p>
            <a:r>
              <a:rPr lang="en-US" dirty="0" smtClean="0"/>
              <a:t>Transfer </a:t>
            </a:r>
            <a:r>
              <a:rPr lang="en-US" dirty="0"/>
              <a:t>patient to </a:t>
            </a:r>
            <a:r>
              <a:rPr lang="en-US" dirty="0" smtClean="0"/>
              <a:t>ICU for </a:t>
            </a:r>
            <a:r>
              <a:rPr lang="en-US" dirty="0"/>
              <a:t>hemodynamic and cardiac monitoring. </a:t>
            </a:r>
            <a:endParaRPr lang="en-US" dirty="0" smtClean="0"/>
          </a:p>
          <a:p>
            <a:r>
              <a:rPr lang="en-US" dirty="0" smtClean="0"/>
              <a:t>If </a:t>
            </a:r>
            <a:r>
              <a:rPr lang="en-US" dirty="0"/>
              <a:t>there are signs of cardiac failure, use vasopressors to maintain systolic blood pressure of 90 mm Hg and inotropes to improve contractility</a:t>
            </a:r>
          </a:p>
        </p:txBody>
      </p:sp>
      <p:sp>
        <p:nvSpPr>
          <p:cNvPr id="4" name="Slide Number Placeholder 3"/>
          <p:cNvSpPr>
            <a:spLocks noGrp="1"/>
          </p:cNvSpPr>
          <p:nvPr>
            <p:ph type="sldNum" sz="quarter" idx="12"/>
          </p:nvPr>
        </p:nvSpPr>
        <p:spPr/>
        <p:txBody>
          <a:bodyPr/>
          <a:lstStyle/>
          <a:p>
            <a:fld id="{D9481E0F-E6C8-4C2A-9F5A-526F44582ABB}" type="slidenum">
              <a:rPr lang="en-US" smtClean="0"/>
              <a:t>10</a:t>
            </a:fld>
            <a:endParaRPr lang="en-US"/>
          </a:p>
        </p:txBody>
      </p:sp>
    </p:spTree>
    <p:extLst>
      <p:ext uri="{BB962C8B-B14F-4D97-AF65-F5344CB8AC3E}">
        <p14:creationId xmlns:p14="http://schemas.microsoft.com/office/powerpoint/2010/main" val="1272931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Myocardial Rupture</a:t>
            </a:r>
          </a:p>
        </p:txBody>
      </p:sp>
      <p:sp>
        <p:nvSpPr>
          <p:cNvPr id="3" name="Content Placeholder 2"/>
          <p:cNvSpPr>
            <a:spLocks noGrp="1"/>
          </p:cNvSpPr>
          <p:nvPr>
            <p:ph idx="1"/>
          </p:nvPr>
        </p:nvSpPr>
        <p:spPr>
          <a:xfrm>
            <a:off x="428897" y="1407614"/>
            <a:ext cx="11440886" cy="5149940"/>
          </a:xfrm>
        </p:spPr>
        <p:txBody>
          <a:bodyPr>
            <a:normAutofit/>
          </a:bodyPr>
          <a:lstStyle/>
          <a:p>
            <a:pPr marL="0" indent="0">
              <a:lnSpc>
                <a:spcPct val="120000"/>
              </a:lnSpc>
              <a:spcAft>
                <a:spcPts val="600"/>
              </a:spcAft>
              <a:buNone/>
            </a:pPr>
            <a:r>
              <a:rPr lang="en-US" b="1" dirty="0" smtClean="0">
                <a:solidFill>
                  <a:srgbClr val="00B050"/>
                </a:solidFill>
              </a:rPr>
              <a:t>Traumatic </a:t>
            </a:r>
            <a:r>
              <a:rPr lang="en-US" b="1" dirty="0">
                <a:solidFill>
                  <a:srgbClr val="00B050"/>
                </a:solidFill>
              </a:rPr>
              <a:t>myocardial rupture may </a:t>
            </a:r>
            <a:r>
              <a:rPr lang="en-US" b="1" dirty="0" smtClean="0">
                <a:solidFill>
                  <a:srgbClr val="00B050"/>
                </a:solidFill>
              </a:rPr>
              <a:t>involve:</a:t>
            </a:r>
          </a:p>
          <a:p>
            <a:pPr lvl="1">
              <a:lnSpc>
                <a:spcPct val="120000"/>
              </a:lnSpc>
              <a:spcAft>
                <a:spcPts val="600"/>
              </a:spcAft>
              <a:buFont typeface="Wingdings" panose="05000000000000000000" pitchFamily="2" charset="2"/>
              <a:buChar char="Ø"/>
            </a:pPr>
            <a:r>
              <a:rPr lang="en-US" sz="2800" dirty="0" smtClean="0"/>
              <a:t>Perforation </a:t>
            </a:r>
            <a:r>
              <a:rPr lang="en-US" sz="2800" dirty="0"/>
              <a:t>of the ventricles (most commonly) </a:t>
            </a:r>
            <a:r>
              <a:rPr lang="en-US" sz="2800" dirty="0" smtClean="0"/>
              <a:t>or </a:t>
            </a:r>
            <a:r>
              <a:rPr lang="en-US" sz="2800" dirty="0"/>
              <a:t>atria </a:t>
            </a:r>
            <a:endParaRPr lang="en-US" sz="2800" dirty="0" smtClean="0"/>
          </a:p>
          <a:p>
            <a:pPr lvl="1">
              <a:lnSpc>
                <a:spcPct val="120000"/>
              </a:lnSpc>
              <a:spcAft>
                <a:spcPts val="600"/>
              </a:spcAft>
              <a:buFont typeface="Wingdings" panose="05000000000000000000" pitchFamily="2" charset="2"/>
              <a:buChar char="Ø"/>
            </a:pPr>
            <a:r>
              <a:rPr lang="en-US" sz="2800" dirty="0" smtClean="0"/>
              <a:t>Laceration </a:t>
            </a:r>
            <a:r>
              <a:rPr lang="en-US" sz="2800" dirty="0"/>
              <a:t>or rupture of the ventricular septum or </a:t>
            </a:r>
            <a:r>
              <a:rPr lang="en-US" sz="2800" dirty="0" err="1"/>
              <a:t>valvular</a:t>
            </a:r>
            <a:r>
              <a:rPr lang="en-US" sz="2800" dirty="0"/>
              <a:t> apparatus (leaflets, chordae tendineae, papillary muscle). </a:t>
            </a:r>
            <a:endParaRPr lang="en-US" sz="2800" dirty="0" smtClean="0"/>
          </a:p>
          <a:p>
            <a:pPr>
              <a:lnSpc>
                <a:spcPct val="120000"/>
              </a:lnSpc>
              <a:spcAft>
                <a:spcPts val="600"/>
              </a:spcAft>
            </a:pPr>
            <a:r>
              <a:rPr lang="en-US" dirty="0" smtClean="0"/>
              <a:t>The </a:t>
            </a:r>
            <a:r>
              <a:rPr lang="en-US" dirty="0"/>
              <a:t>most common cause of myocardial rupture is a high-speed </a:t>
            </a:r>
            <a:r>
              <a:rPr lang="en-US" dirty="0" smtClean="0"/>
              <a:t>motor vehicle crash (MVC). </a:t>
            </a:r>
            <a:r>
              <a:rPr lang="en-US" dirty="0"/>
              <a:t>It is almost always immediately fatal with death resulting from exsanguination or cardiac tamponade</a:t>
            </a:r>
            <a:r>
              <a:rPr lang="en-US" dirty="0" smtClean="0"/>
              <a:t>.</a:t>
            </a:r>
          </a:p>
          <a:p>
            <a:pPr marL="0" indent="0">
              <a:lnSpc>
                <a:spcPct val="120000"/>
              </a:lnSpc>
              <a:spcAft>
                <a:spcPts val="600"/>
              </a:spcAft>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11</a:t>
            </a:fld>
            <a:endParaRPr lang="en-US"/>
          </a:p>
        </p:txBody>
      </p:sp>
    </p:spTree>
    <p:extLst>
      <p:ext uri="{BB962C8B-B14F-4D97-AF65-F5344CB8AC3E}">
        <p14:creationId xmlns:p14="http://schemas.microsoft.com/office/powerpoint/2010/main" val="3465988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033"/>
            <a:ext cx="10515600" cy="1325563"/>
          </a:xfrm>
        </p:spPr>
        <p:txBody>
          <a:bodyPr>
            <a:normAutofit/>
          </a:bodyPr>
          <a:lstStyle/>
          <a:p>
            <a:pPr algn="ctr"/>
            <a:r>
              <a:rPr lang="en-US" b="1" dirty="0"/>
              <a:t>Myocardial Rupture</a:t>
            </a:r>
          </a:p>
        </p:txBody>
      </p:sp>
      <p:sp>
        <p:nvSpPr>
          <p:cNvPr id="3" name="Content Placeholder 2"/>
          <p:cNvSpPr>
            <a:spLocks noGrp="1"/>
          </p:cNvSpPr>
          <p:nvPr>
            <p:ph idx="1"/>
          </p:nvPr>
        </p:nvSpPr>
        <p:spPr>
          <a:xfrm>
            <a:off x="515982" y="1394595"/>
            <a:ext cx="11005457" cy="4936535"/>
          </a:xfrm>
        </p:spPr>
        <p:txBody>
          <a:bodyPr>
            <a:normAutofit/>
          </a:bodyPr>
          <a:lstStyle/>
          <a:p>
            <a:pPr marL="0" indent="0">
              <a:buNone/>
            </a:pPr>
            <a:r>
              <a:rPr lang="en-US" sz="3200" b="1" u="sng" dirty="0">
                <a:solidFill>
                  <a:srgbClr val="00B050"/>
                </a:solidFill>
              </a:rPr>
              <a:t>Signs and </a:t>
            </a:r>
            <a:r>
              <a:rPr lang="en-US" sz="3200" b="1" u="sng" dirty="0" smtClean="0">
                <a:solidFill>
                  <a:srgbClr val="00B050"/>
                </a:solidFill>
              </a:rPr>
              <a:t>Symptoms</a:t>
            </a:r>
          </a:p>
          <a:p>
            <a:r>
              <a:rPr lang="en-US" sz="3300" dirty="0" smtClean="0"/>
              <a:t> </a:t>
            </a:r>
            <a:r>
              <a:rPr lang="en-US" dirty="0"/>
              <a:t>Signs and </a:t>
            </a:r>
            <a:r>
              <a:rPr lang="en-US" dirty="0" smtClean="0"/>
              <a:t>Symptoms consistent </a:t>
            </a:r>
            <a:r>
              <a:rPr lang="en-US" dirty="0"/>
              <a:t>with </a:t>
            </a:r>
            <a:r>
              <a:rPr lang="en-US" dirty="0" smtClean="0"/>
              <a:t>exsanguination</a:t>
            </a:r>
            <a:r>
              <a:rPr lang="en-US" dirty="0"/>
              <a:t> </a:t>
            </a:r>
            <a:r>
              <a:rPr lang="en-US" dirty="0" smtClean="0"/>
              <a:t>(</a:t>
            </a:r>
            <a:r>
              <a:rPr lang="en-US" dirty="0"/>
              <a:t>uncontrolled hemorrhage</a:t>
            </a:r>
            <a:r>
              <a:rPr lang="en-US" dirty="0" smtClean="0"/>
              <a:t>) or </a:t>
            </a:r>
            <a:r>
              <a:rPr lang="en-US" dirty="0"/>
              <a:t>cardiac </a:t>
            </a:r>
            <a:r>
              <a:rPr lang="en-US" dirty="0" smtClean="0"/>
              <a:t>tamponade: </a:t>
            </a:r>
          </a:p>
          <a:p>
            <a:pPr>
              <a:buFont typeface="Wingdings" panose="05000000000000000000" pitchFamily="2" charset="2"/>
              <a:buChar char="Ø"/>
            </a:pPr>
            <a:r>
              <a:rPr lang="en-US" dirty="0" smtClean="0"/>
              <a:t>Severe </a:t>
            </a:r>
            <a:r>
              <a:rPr lang="en-US" dirty="0"/>
              <a:t>hypotension unresponsive to fluid resuscitation </a:t>
            </a:r>
            <a:endParaRPr lang="en-US" dirty="0" smtClean="0"/>
          </a:p>
          <a:p>
            <a:pPr>
              <a:buFont typeface="Wingdings" panose="05000000000000000000" pitchFamily="2" charset="2"/>
              <a:buChar char="Ø"/>
            </a:pPr>
            <a:r>
              <a:rPr lang="en-US" dirty="0" smtClean="0"/>
              <a:t>Distended </a:t>
            </a:r>
            <a:r>
              <a:rPr lang="en-US" dirty="0"/>
              <a:t>neck veins; may be absent with hypovolemia </a:t>
            </a:r>
            <a:endParaRPr lang="en-US" dirty="0" smtClean="0"/>
          </a:p>
          <a:p>
            <a:pPr>
              <a:buFont typeface="Wingdings" panose="05000000000000000000" pitchFamily="2" charset="2"/>
              <a:buChar char="Ø"/>
            </a:pPr>
            <a:r>
              <a:rPr lang="en-US" dirty="0" smtClean="0"/>
              <a:t>Distant </a:t>
            </a:r>
            <a:r>
              <a:rPr lang="en-US" dirty="0"/>
              <a:t>heart sounds </a:t>
            </a:r>
            <a:endParaRPr lang="en-US" dirty="0" smtClean="0"/>
          </a:p>
          <a:p>
            <a:r>
              <a:rPr lang="en-US" dirty="0" smtClean="0"/>
              <a:t>Loud</a:t>
            </a:r>
            <a:r>
              <a:rPr lang="en-US" dirty="0"/>
              <a:t>, harsh murmur </a:t>
            </a:r>
            <a:endParaRPr lang="en-US" dirty="0" smtClean="0"/>
          </a:p>
          <a:p>
            <a:r>
              <a:rPr lang="en-US" dirty="0" smtClean="0"/>
              <a:t>Cyanosis </a:t>
            </a:r>
            <a:r>
              <a:rPr lang="en-US" dirty="0"/>
              <a:t>of upper torso, arms, and head </a:t>
            </a:r>
            <a:endParaRPr lang="en-US" dirty="0" smtClean="0"/>
          </a:p>
          <a:p>
            <a:r>
              <a:rPr lang="en-US" dirty="0" smtClean="0"/>
              <a:t>May </a:t>
            </a:r>
            <a:r>
              <a:rPr lang="en-US" dirty="0"/>
              <a:t>be little evidence of thoracic trauma or massive chest injuries </a:t>
            </a:r>
            <a:endParaRPr lang="en-US"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12</a:t>
            </a:fld>
            <a:endParaRPr lang="en-US"/>
          </a:p>
        </p:txBody>
      </p:sp>
    </p:spTree>
    <p:extLst>
      <p:ext uri="{BB962C8B-B14F-4D97-AF65-F5344CB8AC3E}">
        <p14:creationId xmlns:p14="http://schemas.microsoft.com/office/powerpoint/2010/main" val="106370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Myocardial Rupture</a:t>
            </a:r>
          </a:p>
        </p:txBody>
      </p:sp>
      <p:sp>
        <p:nvSpPr>
          <p:cNvPr id="3" name="Content Placeholder 2"/>
          <p:cNvSpPr>
            <a:spLocks noGrp="1"/>
          </p:cNvSpPr>
          <p:nvPr>
            <p:ph idx="1"/>
          </p:nvPr>
        </p:nvSpPr>
        <p:spPr>
          <a:xfrm>
            <a:off x="568235" y="1503408"/>
            <a:ext cx="10515600" cy="4351338"/>
          </a:xfrm>
        </p:spPr>
        <p:txBody>
          <a:bodyPr>
            <a:normAutofit fontScale="92500"/>
          </a:bodyPr>
          <a:lstStyle/>
          <a:p>
            <a:pPr marL="0" indent="0">
              <a:lnSpc>
                <a:spcPct val="110000"/>
              </a:lnSpc>
              <a:spcAft>
                <a:spcPts val="600"/>
              </a:spcAft>
              <a:buNone/>
            </a:pPr>
            <a:r>
              <a:rPr lang="en-US" sz="3200" b="1" u="sng" dirty="0">
                <a:solidFill>
                  <a:srgbClr val="00B050"/>
                </a:solidFill>
              </a:rPr>
              <a:t>Diagnostic Procedures </a:t>
            </a:r>
          </a:p>
          <a:p>
            <a:pPr>
              <a:lnSpc>
                <a:spcPct val="110000"/>
              </a:lnSpc>
              <a:spcAft>
                <a:spcPts val="600"/>
              </a:spcAft>
            </a:pPr>
            <a:r>
              <a:rPr lang="en-US" sz="3200" dirty="0"/>
              <a:t>Chest radiograph to detect other chest injuries such as </a:t>
            </a:r>
            <a:r>
              <a:rPr lang="en-US" sz="3200" dirty="0" err="1"/>
              <a:t>hemopneumothorax</a:t>
            </a:r>
            <a:r>
              <a:rPr lang="en-US" sz="3200" dirty="0"/>
              <a:t> </a:t>
            </a:r>
          </a:p>
          <a:p>
            <a:pPr>
              <a:lnSpc>
                <a:spcPct val="110000"/>
              </a:lnSpc>
              <a:spcAft>
                <a:spcPts val="600"/>
              </a:spcAft>
            </a:pPr>
            <a:r>
              <a:rPr lang="en-US" sz="3200" dirty="0"/>
              <a:t>FAST </a:t>
            </a:r>
            <a:r>
              <a:rPr lang="en-US" sz="3200" dirty="0" smtClean="0"/>
              <a:t>(</a:t>
            </a:r>
            <a:r>
              <a:rPr lang="en-US" dirty="0"/>
              <a:t>Focused </a:t>
            </a:r>
            <a:r>
              <a:rPr lang="en-US" b="1" dirty="0"/>
              <a:t>Assessment</a:t>
            </a:r>
            <a:r>
              <a:rPr lang="en-US" dirty="0"/>
              <a:t> With Sonography in Trauma </a:t>
            </a:r>
            <a:r>
              <a:rPr lang="en-US" sz="3200" dirty="0" smtClean="0"/>
              <a:t>) examination</a:t>
            </a:r>
            <a:r>
              <a:rPr lang="en-US" sz="3200" dirty="0"/>
              <a:t>, </a:t>
            </a:r>
            <a:endParaRPr lang="en-US" sz="3200" dirty="0" smtClean="0"/>
          </a:p>
          <a:p>
            <a:pPr>
              <a:lnSpc>
                <a:spcPct val="110000"/>
              </a:lnSpc>
              <a:spcAft>
                <a:spcPts val="600"/>
              </a:spcAft>
            </a:pPr>
            <a:r>
              <a:rPr lang="en-US" sz="3200" dirty="0" smtClean="0"/>
              <a:t>Transthoracic </a:t>
            </a:r>
            <a:r>
              <a:rPr lang="en-US" sz="3200" dirty="0"/>
              <a:t>echocardiogram (TTE</a:t>
            </a:r>
            <a:r>
              <a:rPr lang="en-US" sz="3200" dirty="0" smtClean="0"/>
              <a:t>)</a:t>
            </a:r>
            <a:endParaRPr lang="en-US" sz="3200" dirty="0"/>
          </a:p>
          <a:p>
            <a:pPr>
              <a:lnSpc>
                <a:spcPct val="110000"/>
              </a:lnSpc>
              <a:spcAft>
                <a:spcPts val="600"/>
              </a:spcAft>
            </a:pPr>
            <a:r>
              <a:rPr lang="en-US" sz="3200" dirty="0"/>
              <a:t>Transesophageal echocardiogram (TEE)</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13</a:t>
            </a:fld>
            <a:endParaRPr lang="en-US"/>
          </a:p>
        </p:txBody>
      </p:sp>
    </p:spTree>
    <p:extLst>
      <p:ext uri="{BB962C8B-B14F-4D97-AF65-F5344CB8AC3E}">
        <p14:creationId xmlns:p14="http://schemas.microsoft.com/office/powerpoint/2010/main" val="484821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826" y="0"/>
            <a:ext cx="10515600" cy="1325563"/>
          </a:xfrm>
        </p:spPr>
        <p:txBody>
          <a:bodyPr/>
          <a:lstStyle/>
          <a:p>
            <a:pPr algn="ctr"/>
            <a:r>
              <a:rPr lang="en-US" b="1" dirty="0" smtClean="0"/>
              <a:t>FAST Examination in thoracic injuries</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993" y="1247577"/>
            <a:ext cx="7514705" cy="5542095"/>
          </a:xfrm>
        </p:spPr>
      </p:pic>
      <p:sp>
        <p:nvSpPr>
          <p:cNvPr id="7" name="Slide Number Placeholder 6"/>
          <p:cNvSpPr>
            <a:spLocks noGrp="1"/>
          </p:cNvSpPr>
          <p:nvPr>
            <p:ph type="sldNum" sz="quarter" idx="12"/>
          </p:nvPr>
        </p:nvSpPr>
        <p:spPr/>
        <p:txBody>
          <a:bodyPr/>
          <a:lstStyle/>
          <a:p>
            <a:fld id="{D9481E0F-E6C8-4C2A-9F5A-526F44582ABB}" type="slidenum">
              <a:rPr lang="en-US" smtClean="0"/>
              <a:t>14</a:t>
            </a:fld>
            <a:endParaRPr lang="en-US"/>
          </a:p>
        </p:txBody>
      </p:sp>
    </p:spTree>
    <p:extLst>
      <p:ext uri="{BB962C8B-B14F-4D97-AF65-F5344CB8AC3E}">
        <p14:creationId xmlns:p14="http://schemas.microsoft.com/office/powerpoint/2010/main" val="765542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522" y="0"/>
            <a:ext cx="10515600" cy="1325563"/>
          </a:xfrm>
        </p:spPr>
        <p:txBody>
          <a:bodyPr>
            <a:normAutofit fontScale="90000"/>
          </a:bodyPr>
          <a:lstStyle/>
          <a:p>
            <a:pPr algn="ctr"/>
            <a:r>
              <a:rPr lang="en-US" dirty="0" smtClean="0"/>
              <a:t/>
            </a:r>
            <a:br>
              <a:rPr lang="en-US" dirty="0" smtClean="0"/>
            </a:br>
            <a:r>
              <a:rPr lang="en-US" b="1" dirty="0" err="1" smtClean="0"/>
              <a:t>Transesophageal</a:t>
            </a:r>
            <a:r>
              <a:rPr lang="en-US" b="1" dirty="0" smtClean="0"/>
              <a:t> </a:t>
            </a:r>
            <a:r>
              <a:rPr lang="en-US" b="1" dirty="0"/>
              <a:t>echocardiogram (TEE)</a:t>
            </a:r>
            <a:br>
              <a:rPr lang="en-US" b="1" dirty="0"/>
            </a:b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85" y="1325563"/>
            <a:ext cx="7277179" cy="5173620"/>
          </a:xfrm>
        </p:spPr>
      </p:pic>
      <p:sp>
        <p:nvSpPr>
          <p:cNvPr id="4" name="Slide Number Placeholder 3"/>
          <p:cNvSpPr>
            <a:spLocks noGrp="1"/>
          </p:cNvSpPr>
          <p:nvPr>
            <p:ph type="sldNum" sz="quarter" idx="12"/>
          </p:nvPr>
        </p:nvSpPr>
        <p:spPr/>
        <p:txBody>
          <a:bodyPr/>
          <a:lstStyle/>
          <a:p>
            <a:fld id="{D9481E0F-E6C8-4C2A-9F5A-526F44582ABB}" type="slidenum">
              <a:rPr lang="en-US" smtClean="0"/>
              <a:t>15</a:t>
            </a:fld>
            <a:endParaRPr lang="en-US"/>
          </a:p>
        </p:txBody>
      </p:sp>
    </p:spTree>
    <p:extLst>
      <p:ext uri="{BB962C8B-B14F-4D97-AF65-F5344CB8AC3E}">
        <p14:creationId xmlns:p14="http://schemas.microsoft.com/office/powerpoint/2010/main" val="180422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4" y="86451"/>
            <a:ext cx="10515600" cy="1325563"/>
          </a:xfrm>
        </p:spPr>
        <p:txBody>
          <a:bodyPr/>
          <a:lstStyle/>
          <a:p>
            <a:pPr algn="ctr"/>
            <a:r>
              <a:rPr lang="en-US" b="1" dirty="0"/>
              <a:t>Myocardial Rupture</a:t>
            </a:r>
          </a:p>
        </p:txBody>
      </p:sp>
      <p:sp>
        <p:nvSpPr>
          <p:cNvPr id="3" name="Content Placeholder 2"/>
          <p:cNvSpPr>
            <a:spLocks noGrp="1"/>
          </p:cNvSpPr>
          <p:nvPr>
            <p:ph idx="1"/>
          </p:nvPr>
        </p:nvSpPr>
        <p:spPr>
          <a:xfrm>
            <a:off x="367938" y="1294401"/>
            <a:ext cx="10515600" cy="5176067"/>
          </a:xfrm>
        </p:spPr>
        <p:txBody>
          <a:bodyPr>
            <a:normAutofit lnSpcReduction="10000"/>
          </a:bodyPr>
          <a:lstStyle/>
          <a:p>
            <a:pPr marL="0" indent="0">
              <a:lnSpc>
                <a:spcPct val="100000"/>
              </a:lnSpc>
              <a:spcAft>
                <a:spcPts val="600"/>
              </a:spcAft>
              <a:buNone/>
            </a:pPr>
            <a:r>
              <a:rPr lang="en-US" sz="3200" b="1" dirty="0">
                <a:solidFill>
                  <a:srgbClr val="00B050"/>
                </a:solidFill>
              </a:rPr>
              <a:t>Therapeutic </a:t>
            </a:r>
            <a:r>
              <a:rPr lang="en-US" sz="3200" b="1" dirty="0" smtClean="0">
                <a:solidFill>
                  <a:srgbClr val="00B050"/>
                </a:solidFill>
              </a:rPr>
              <a:t>Interventions:</a:t>
            </a:r>
          </a:p>
          <a:p>
            <a:pPr>
              <a:lnSpc>
                <a:spcPct val="100000"/>
              </a:lnSpc>
              <a:spcAft>
                <a:spcPts val="600"/>
              </a:spcAft>
            </a:pPr>
            <a:r>
              <a:rPr lang="en-US" sz="3200" dirty="0" smtClean="0"/>
              <a:t>Minimize </a:t>
            </a:r>
            <a:r>
              <a:rPr lang="en-US" sz="3200" dirty="0"/>
              <a:t>prehospital on-scene time (“load and go”), particularly in urban settings. </a:t>
            </a:r>
            <a:endParaRPr lang="en-US" sz="3200" dirty="0" smtClean="0"/>
          </a:p>
          <a:p>
            <a:pPr>
              <a:lnSpc>
                <a:spcPct val="100000"/>
              </a:lnSpc>
              <a:spcAft>
                <a:spcPts val="600"/>
              </a:spcAft>
            </a:pPr>
            <a:r>
              <a:rPr lang="en-US" sz="3200" dirty="0" smtClean="0"/>
              <a:t>Immediate </a:t>
            </a:r>
            <a:r>
              <a:rPr lang="en-US" sz="3200" dirty="0"/>
              <a:t>surgical intervention is the treatment of choice. </a:t>
            </a:r>
            <a:endParaRPr lang="en-US" sz="3200" dirty="0" smtClean="0"/>
          </a:p>
          <a:p>
            <a:pPr>
              <a:lnSpc>
                <a:spcPct val="100000"/>
              </a:lnSpc>
              <a:spcAft>
                <a:spcPts val="600"/>
              </a:spcAft>
            </a:pPr>
            <a:r>
              <a:rPr lang="en-US" sz="3200" dirty="0" smtClean="0"/>
              <a:t>Pericardiocentesis </a:t>
            </a:r>
            <a:r>
              <a:rPr lang="en-US" sz="3200" dirty="0"/>
              <a:t>may be performed as a temporary measure until surgery can be performed. </a:t>
            </a:r>
            <a:endParaRPr lang="en-US" sz="3200" dirty="0" smtClean="0"/>
          </a:p>
          <a:p>
            <a:pPr>
              <a:lnSpc>
                <a:spcPct val="100000"/>
              </a:lnSpc>
              <a:spcAft>
                <a:spcPts val="600"/>
              </a:spcAft>
            </a:pPr>
            <a:r>
              <a:rPr lang="en-US" sz="3200" dirty="0" smtClean="0"/>
              <a:t>If </a:t>
            </a:r>
            <a:r>
              <a:rPr lang="en-US" sz="3200" dirty="0"/>
              <a:t>patient arrives at the </a:t>
            </a:r>
            <a:r>
              <a:rPr lang="en-US" sz="3200" dirty="0" smtClean="0"/>
              <a:t>ED </a:t>
            </a:r>
            <a:r>
              <a:rPr lang="en-US" sz="3200" dirty="0"/>
              <a:t>with vital signs and then experiences cardiopulmonary arrest, open thoracotomy (resuscitative thoracotomy) should be considered</a:t>
            </a:r>
          </a:p>
        </p:txBody>
      </p:sp>
      <p:sp>
        <p:nvSpPr>
          <p:cNvPr id="4" name="Slide Number Placeholder 3"/>
          <p:cNvSpPr>
            <a:spLocks noGrp="1"/>
          </p:cNvSpPr>
          <p:nvPr>
            <p:ph type="sldNum" sz="quarter" idx="12"/>
          </p:nvPr>
        </p:nvSpPr>
        <p:spPr/>
        <p:txBody>
          <a:bodyPr/>
          <a:lstStyle/>
          <a:p>
            <a:fld id="{D9481E0F-E6C8-4C2A-9F5A-526F44582ABB}" type="slidenum">
              <a:rPr lang="en-US" smtClean="0"/>
              <a:t>16</a:t>
            </a:fld>
            <a:endParaRPr lang="en-US"/>
          </a:p>
        </p:txBody>
      </p:sp>
    </p:spTree>
    <p:extLst>
      <p:ext uri="{BB962C8B-B14F-4D97-AF65-F5344CB8AC3E}">
        <p14:creationId xmlns:p14="http://schemas.microsoft.com/office/powerpoint/2010/main" val="402171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smtClean="0"/>
              <a:t>Pericardial effusion and cardiac tamponade</a:t>
            </a:r>
            <a:endParaRPr lang="en-US" b="1" dirty="0"/>
          </a:p>
        </p:txBody>
      </p:sp>
      <p:sp>
        <p:nvSpPr>
          <p:cNvPr id="3" name="Content Placeholder 2"/>
          <p:cNvSpPr>
            <a:spLocks noGrp="1"/>
          </p:cNvSpPr>
          <p:nvPr>
            <p:ph idx="1"/>
          </p:nvPr>
        </p:nvSpPr>
        <p:spPr>
          <a:xfrm>
            <a:off x="164869" y="1325563"/>
            <a:ext cx="11896898" cy="5382808"/>
          </a:xfrm>
        </p:spPr>
        <p:txBody>
          <a:bodyPr>
            <a:normAutofit/>
          </a:bodyPr>
          <a:lstStyle/>
          <a:p>
            <a:pPr>
              <a:lnSpc>
                <a:spcPct val="100000"/>
              </a:lnSpc>
              <a:spcAft>
                <a:spcPts val="600"/>
              </a:spcAft>
            </a:pPr>
            <a:r>
              <a:rPr lang="en-US" sz="3200" dirty="0"/>
              <a:t>Traumatic pericardial effusion refers to the accumulation of blood or fluid in the pericardial sac surrounding the heart as a result of </a:t>
            </a:r>
            <a:r>
              <a:rPr lang="en-US" sz="3200" dirty="0" smtClean="0"/>
              <a:t>blunt or </a:t>
            </a:r>
            <a:r>
              <a:rPr lang="en-US" sz="3200" dirty="0"/>
              <a:t>penetrating chest trauma</a:t>
            </a:r>
            <a:r>
              <a:rPr lang="en-US" sz="3200" dirty="0" smtClean="0"/>
              <a:t>.</a:t>
            </a:r>
          </a:p>
          <a:p>
            <a:pPr>
              <a:lnSpc>
                <a:spcPct val="100000"/>
              </a:lnSpc>
              <a:spcAft>
                <a:spcPts val="600"/>
              </a:spcAft>
            </a:pPr>
            <a:r>
              <a:rPr lang="en-US" sz="3200" dirty="0"/>
              <a:t>Normally, the pericardial sac contains about 20 mL of fluid, which is needed to decrease friction for the beating heart</a:t>
            </a:r>
            <a:r>
              <a:rPr lang="en-US" sz="3200" dirty="0" smtClean="0"/>
              <a:t>.</a:t>
            </a:r>
          </a:p>
          <a:p>
            <a:pPr>
              <a:lnSpc>
                <a:spcPct val="100000"/>
              </a:lnSpc>
              <a:spcAft>
                <a:spcPts val="600"/>
              </a:spcAft>
            </a:pPr>
            <a:r>
              <a:rPr lang="en-US" sz="3200" dirty="0" smtClean="0"/>
              <a:t> </a:t>
            </a:r>
            <a:r>
              <a:rPr lang="en-US" sz="3200" dirty="0"/>
              <a:t>An increase in pericardial fluid raises the pressure within the pericardial sac and compresses the heart. </a:t>
            </a:r>
            <a:endParaRPr lang="en-US" sz="3200"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17</a:t>
            </a:fld>
            <a:endParaRPr lang="en-US"/>
          </a:p>
        </p:txBody>
      </p:sp>
    </p:spTree>
    <p:extLst>
      <p:ext uri="{BB962C8B-B14F-4D97-AF65-F5344CB8AC3E}">
        <p14:creationId xmlns:p14="http://schemas.microsoft.com/office/powerpoint/2010/main" val="3817724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193"/>
            <a:ext cx="10515600" cy="1325563"/>
          </a:xfrm>
        </p:spPr>
        <p:txBody>
          <a:bodyPr/>
          <a:lstStyle/>
          <a:p>
            <a:pPr algn="ctr"/>
            <a:r>
              <a:rPr lang="en-US" b="1" dirty="0"/>
              <a:t>Pericardial effusion and cardiac tamponade</a:t>
            </a:r>
            <a:endParaRPr lang="en-US" dirty="0"/>
          </a:p>
        </p:txBody>
      </p:sp>
      <p:sp>
        <p:nvSpPr>
          <p:cNvPr id="3" name="Content Placeholder 2"/>
          <p:cNvSpPr>
            <a:spLocks noGrp="1"/>
          </p:cNvSpPr>
          <p:nvPr>
            <p:ph idx="1"/>
          </p:nvPr>
        </p:nvSpPr>
        <p:spPr>
          <a:xfrm>
            <a:off x="448887" y="1645920"/>
            <a:ext cx="10904913" cy="4613564"/>
          </a:xfrm>
        </p:spPr>
        <p:txBody>
          <a:bodyPr>
            <a:normAutofit/>
          </a:bodyPr>
          <a:lstStyle/>
          <a:p>
            <a:pPr>
              <a:lnSpc>
                <a:spcPct val="100000"/>
              </a:lnSpc>
              <a:spcAft>
                <a:spcPts val="600"/>
              </a:spcAft>
            </a:pPr>
            <a:r>
              <a:rPr lang="en-US" sz="3600" dirty="0">
                <a:solidFill>
                  <a:srgbClr val="00B050"/>
                </a:solidFill>
              </a:rPr>
              <a:t>This has the following effects: </a:t>
            </a:r>
            <a:endParaRPr lang="en-US" sz="3600" dirty="0" smtClean="0">
              <a:solidFill>
                <a:srgbClr val="00B050"/>
              </a:solidFill>
            </a:endParaRPr>
          </a:p>
          <a:p>
            <a:pPr lvl="1">
              <a:lnSpc>
                <a:spcPct val="100000"/>
              </a:lnSpc>
              <a:spcAft>
                <a:spcPts val="600"/>
              </a:spcAft>
              <a:buFont typeface="Wingdings" panose="05000000000000000000" pitchFamily="2" charset="2"/>
              <a:buChar char="Ø"/>
            </a:pPr>
            <a:r>
              <a:rPr lang="en-US" sz="3200" dirty="0" smtClean="0"/>
              <a:t>Elevated </a:t>
            </a:r>
            <a:r>
              <a:rPr lang="en-US" sz="3200" dirty="0"/>
              <a:t>pressure in all cardiac chambers </a:t>
            </a:r>
            <a:endParaRPr lang="en-US" sz="3200" dirty="0" smtClean="0"/>
          </a:p>
          <a:p>
            <a:pPr lvl="1">
              <a:lnSpc>
                <a:spcPct val="100000"/>
              </a:lnSpc>
              <a:spcAft>
                <a:spcPts val="600"/>
              </a:spcAft>
              <a:buFont typeface="Wingdings" panose="05000000000000000000" pitchFamily="2" charset="2"/>
              <a:buChar char="Ø"/>
            </a:pPr>
            <a:r>
              <a:rPr lang="en-US" sz="3200" dirty="0" smtClean="0"/>
              <a:t>Decreased </a:t>
            </a:r>
            <a:r>
              <a:rPr lang="en-US" sz="3200" dirty="0"/>
              <a:t>venous return due to atrial compression </a:t>
            </a:r>
            <a:endParaRPr lang="en-US" sz="3200" dirty="0" smtClean="0"/>
          </a:p>
          <a:p>
            <a:pPr lvl="1">
              <a:lnSpc>
                <a:spcPct val="100000"/>
              </a:lnSpc>
              <a:spcAft>
                <a:spcPts val="600"/>
              </a:spcAft>
              <a:buFont typeface="Wingdings" panose="05000000000000000000" pitchFamily="2" charset="2"/>
              <a:buChar char="Ø"/>
            </a:pPr>
            <a:r>
              <a:rPr lang="en-US" sz="3200" dirty="0" smtClean="0"/>
              <a:t>Inability </a:t>
            </a:r>
            <a:r>
              <a:rPr lang="en-US" sz="3200" dirty="0"/>
              <a:t>of the ventricles to distend and fill adequately </a:t>
            </a:r>
          </a:p>
          <a:p>
            <a:pPr>
              <a:lnSpc>
                <a:spcPct val="100000"/>
              </a:lnSpc>
              <a:spcAft>
                <a:spcPts val="600"/>
              </a:spcAft>
            </a:pPr>
            <a:r>
              <a:rPr lang="en-US" sz="3200" dirty="0"/>
              <a:t>Pericardial fluid may build up slowly without causing noticeable symptoms until a large amount (1 to 2 L) </a:t>
            </a:r>
            <a:r>
              <a:rPr lang="en-US" sz="3200" dirty="0" smtClean="0"/>
              <a:t>accumulates.</a:t>
            </a:r>
          </a:p>
        </p:txBody>
      </p:sp>
      <p:sp>
        <p:nvSpPr>
          <p:cNvPr id="4" name="Slide Number Placeholder 3"/>
          <p:cNvSpPr>
            <a:spLocks noGrp="1"/>
          </p:cNvSpPr>
          <p:nvPr>
            <p:ph type="sldNum" sz="quarter" idx="12"/>
          </p:nvPr>
        </p:nvSpPr>
        <p:spPr/>
        <p:txBody>
          <a:bodyPr/>
          <a:lstStyle/>
          <a:p>
            <a:fld id="{D9481E0F-E6C8-4C2A-9F5A-526F44582ABB}" type="slidenum">
              <a:rPr lang="en-US" smtClean="0"/>
              <a:t>18</a:t>
            </a:fld>
            <a:endParaRPr lang="en-US"/>
          </a:p>
        </p:txBody>
      </p:sp>
    </p:spTree>
    <p:extLst>
      <p:ext uri="{BB962C8B-B14F-4D97-AF65-F5344CB8AC3E}">
        <p14:creationId xmlns:p14="http://schemas.microsoft.com/office/powerpoint/2010/main" val="2440093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Pericardial effusion and cardiac tamponade</a:t>
            </a:r>
            <a:endParaRPr lang="en-US" dirty="0"/>
          </a:p>
        </p:txBody>
      </p:sp>
      <p:sp>
        <p:nvSpPr>
          <p:cNvPr id="3" name="Content Placeholder 2"/>
          <p:cNvSpPr>
            <a:spLocks noGrp="1"/>
          </p:cNvSpPr>
          <p:nvPr>
            <p:ph idx="1"/>
          </p:nvPr>
        </p:nvSpPr>
        <p:spPr/>
        <p:txBody>
          <a:bodyPr/>
          <a:lstStyle/>
          <a:p>
            <a:pPr>
              <a:lnSpc>
                <a:spcPct val="150000"/>
              </a:lnSpc>
            </a:pPr>
            <a:r>
              <a:rPr lang="en-US" sz="3200" dirty="0"/>
              <a:t>A rapidly developing effusion (e.g., hemorrhage into the pericardial sac from chest trauma) can quickly stretch the pericardium to its maximum size and cause an acute problem and can result in cardiac tamponade.</a:t>
            </a:r>
          </a:p>
          <a:p>
            <a:pPr marL="0" indent="0">
              <a:buNone/>
            </a:pPr>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19</a:t>
            </a:fld>
            <a:endParaRPr lang="en-US"/>
          </a:p>
        </p:txBody>
      </p:sp>
    </p:spTree>
    <p:extLst>
      <p:ext uri="{BB962C8B-B14F-4D97-AF65-F5344CB8AC3E}">
        <p14:creationId xmlns:p14="http://schemas.microsoft.com/office/powerpoint/2010/main" val="2651524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Intended learning outcomes </a:t>
            </a:r>
            <a:endParaRPr lang="en-US" b="1" dirty="0"/>
          </a:p>
        </p:txBody>
      </p:sp>
      <p:sp>
        <p:nvSpPr>
          <p:cNvPr id="3" name="Content Placeholder 2"/>
          <p:cNvSpPr>
            <a:spLocks noGrp="1"/>
          </p:cNvSpPr>
          <p:nvPr>
            <p:ph idx="1"/>
          </p:nvPr>
        </p:nvSpPr>
        <p:spPr>
          <a:xfrm>
            <a:off x="838200" y="1416322"/>
            <a:ext cx="10515600" cy="5233860"/>
          </a:xfrm>
        </p:spPr>
        <p:txBody>
          <a:bodyPr/>
          <a:lstStyle/>
          <a:p>
            <a:pPr marL="514350" indent="-514350">
              <a:lnSpc>
                <a:spcPct val="100000"/>
              </a:lnSpc>
              <a:spcAft>
                <a:spcPts val="600"/>
              </a:spcAft>
              <a:buFont typeface="+mj-lt"/>
              <a:buAutoNum type="arabicPeriod"/>
            </a:pPr>
            <a:r>
              <a:rPr lang="en-US" sz="3200" dirty="0" smtClean="0"/>
              <a:t>Identify the etiologies and consequences of cardiac and great vessels trauma.</a:t>
            </a:r>
          </a:p>
          <a:p>
            <a:pPr marL="514350" indent="-514350">
              <a:lnSpc>
                <a:spcPct val="100000"/>
              </a:lnSpc>
              <a:spcAft>
                <a:spcPts val="600"/>
              </a:spcAft>
              <a:buFont typeface="+mj-lt"/>
              <a:buAutoNum type="arabicPeriod"/>
            </a:pPr>
            <a:r>
              <a:rPr lang="en-US" sz="3200" dirty="0" smtClean="0"/>
              <a:t>Discuss clinical presentations of cardiac and great vessels trauma.</a:t>
            </a:r>
          </a:p>
          <a:p>
            <a:pPr marL="514350" indent="-514350">
              <a:lnSpc>
                <a:spcPct val="100000"/>
              </a:lnSpc>
              <a:spcAft>
                <a:spcPts val="600"/>
              </a:spcAft>
              <a:buFont typeface="+mj-lt"/>
              <a:buAutoNum type="arabicPeriod"/>
            </a:pPr>
            <a:r>
              <a:rPr lang="en-US" sz="3200" dirty="0" smtClean="0"/>
              <a:t>Recognize diagnostic strategies for cardiac and great vessels trauma.</a:t>
            </a:r>
          </a:p>
          <a:p>
            <a:pPr marL="514350" indent="-514350">
              <a:lnSpc>
                <a:spcPct val="100000"/>
              </a:lnSpc>
              <a:spcAft>
                <a:spcPts val="600"/>
              </a:spcAft>
              <a:buFont typeface="+mj-lt"/>
              <a:buAutoNum type="arabicPeriod"/>
            </a:pPr>
            <a:r>
              <a:rPr lang="en-US" sz="3200" dirty="0" smtClean="0"/>
              <a:t>Identify medical and nursing management of cardiac and great vessels trauma.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a:t>
            </a:fld>
            <a:endParaRPr lang="en-US"/>
          </a:p>
        </p:txBody>
      </p:sp>
    </p:spTree>
    <p:extLst>
      <p:ext uri="{BB962C8B-B14F-4D97-AF65-F5344CB8AC3E}">
        <p14:creationId xmlns:p14="http://schemas.microsoft.com/office/powerpoint/2010/main" val="3746191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310"/>
            <a:ext cx="10515600" cy="1325563"/>
          </a:xfrm>
        </p:spPr>
        <p:txBody>
          <a:bodyPr/>
          <a:lstStyle/>
          <a:p>
            <a:pPr algn="ctr"/>
            <a:r>
              <a:rPr lang="en-US" b="1" dirty="0"/>
              <a:t>Clinical Manifestations</a:t>
            </a:r>
          </a:p>
        </p:txBody>
      </p:sp>
      <p:sp>
        <p:nvSpPr>
          <p:cNvPr id="3" name="Content Placeholder 2"/>
          <p:cNvSpPr>
            <a:spLocks noGrp="1"/>
          </p:cNvSpPr>
          <p:nvPr>
            <p:ph idx="1"/>
          </p:nvPr>
        </p:nvSpPr>
        <p:spPr>
          <a:xfrm>
            <a:off x="455815" y="1459865"/>
            <a:ext cx="10515600" cy="4351338"/>
          </a:xfrm>
        </p:spPr>
        <p:txBody>
          <a:bodyPr>
            <a:normAutofit/>
          </a:bodyPr>
          <a:lstStyle/>
          <a:p>
            <a:r>
              <a:rPr lang="en-US" sz="3200" dirty="0" smtClean="0"/>
              <a:t>chest pain </a:t>
            </a:r>
          </a:p>
          <a:p>
            <a:r>
              <a:rPr lang="en-US" sz="3200" dirty="0" smtClean="0"/>
              <a:t>tachypnea</a:t>
            </a:r>
          </a:p>
          <a:p>
            <a:r>
              <a:rPr lang="en-US" sz="3200" dirty="0" smtClean="0"/>
              <a:t>dyspnea </a:t>
            </a:r>
          </a:p>
          <a:p>
            <a:r>
              <a:rPr lang="en-US" sz="3200" dirty="0" smtClean="0"/>
              <a:t>JVD </a:t>
            </a:r>
            <a:r>
              <a:rPr lang="en-US" sz="3200" dirty="0"/>
              <a:t>results from poor right atrial filling and increased venous pressure</a:t>
            </a:r>
            <a:r>
              <a:rPr lang="en-US" sz="3200" dirty="0" smtClean="0"/>
              <a:t>.</a:t>
            </a:r>
          </a:p>
          <a:p>
            <a:r>
              <a:rPr lang="en-US" sz="3200" dirty="0" smtClean="0"/>
              <a:t> </a:t>
            </a:r>
            <a:r>
              <a:rPr lang="en-US" sz="3200" dirty="0"/>
              <a:t>Hypotension occurs from low CO, </a:t>
            </a:r>
            <a:endParaRPr lang="en-US" sz="3200" dirty="0" smtClean="0"/>
          </a:p>
          <a:p>
            <a:r>
              <a:rPr lang="en-US" sz="3200" dirty="0" smtClean="0"/>
              <a:t>heart </a:t>
            </a:r>
            <a:r>
              <a:rPr lang="en-US" sz="3200" dirty="0"/>
              <a:t>sounds are often muted. </a:t>
            </a:r>
            <a:endParaRPr lang="en-US" sz="3200"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20</a:t>
            </a:fld>
            <a:endParaRPr lang="en-US"/>
          </a:p>
        </p:txBody>
      </p:sp>
    </p:spTree>
    <p:extLst>
      <p:ext uri="{BB962C8B-B14F-4D97-AF65-F5344CB8AC3E}">
        <p14:creationId xmlns:p14="http://schemas.microsoft.com/office/powerpoint/2010/main" val="233947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rotWithShape="1">
          <a:blip r:embed="rId2"/>
          <a:srcRect l="34275" t="22615" r="35851" b="10521"/>
          <a:stretch/>
        </p:blipFill>
        <p:spPr>
          <a:xfrm>
            <a:off x="2601884" y="162184"/>
            <a:ext cx="6151418" cy="6698025"/>
          </a:xfrm>
          <a:prstGeom prst="rect">
            <a:avLst/>
          </a:prstGeom>
        </p:spPr>
      </p:pic>
      <p:sp>
        <p:nvSpPr>
          <p:cNvPr id="7" name="Slide Number Placeholder 6"/>
          <p:cNvSpPr>
            <a:spLocks noGrp="1"/>
          </p:cNvSpPr>
          <p:nvPr>
            <p:ph type="sldNum" sz="quarter" idx="12"/>
          </p:nvPr>
        </p:nvSpPr>
        <p:spPr/>
        <p:txBody>
          <a:bodyPr/>
          <a:lstStyle/>
          <a:p>
            <a:fld id="{D9481E0F-E6C8-4C2A-9F5A-526F44582ABB}" type="slidenum">
              <a:rPr lang="en-US" smtClean="0"/>
              <a:t>21</a:t>
            </a:fld>
            <a:endParaRPr lang="en-US"/>
          </a:p>
        </p:txBody>
      </p:sp>
    </p:spTree>
    <p:extLst>
      <p:ext uri="{BB962C8B-B14F-4D97-AF65-F5344CB8AC3E}">
        <p14:creationId xmlns:p14="http://schemas.microsoft.com/office/powerpoint/2010/main" val="301559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Pericardial effusion and cardiac tamponade</a:t>
            </a:r>
            <a:endParaRPr lang="en-US" dirty="0"/>
          </a:p>
        </p:txBody>
      </p:sp>
      <p:sp>
        <p:nvSpPr>
          <p:cNvPr id="3" name="Content Placeholder 2"/>
          <p:cNvSpPr>
            <a:spLocks noGrp="1"/>
          </p:cNvSpPr>
          <p:nvPr>
            <p:ph idx="1"/>
          </p:nvPr>
        </p:nvSpPr>
        <p:spPr/>
        <p:txBody>
          <a:bodyPr>
            <a:normAutofit/>
          </a:bodyPr>
          <a:lstStyle/>
          <a:p>
            <a:pPr marL="0" indent="0">
              <a:lnSpc>
                <a:spcPct val="100000"/>
              </a:lnSpc>
              <a:spcAft>
                <a:spcPts val="600"/>
              </a:spcAft>
              <a:buNone/>
            </a:pPr>
            <a:r>
              <a:rPr lang="en-US" sz="3200" b="1" dirty="0">
                <a:solidFill>
                  <a:srgbClr val="FF0000"/>
                </a:solidFill>
              </a:rPr>
              <a:t>Assessment and Diagnostic </a:t>
            </a:r>
            <a:r>
              <a:rPr lang="en-US" sz="3200" b="1" dirty="0" smtClean="0">
                <a:solidFill>
                  <a:srgbClr val="FF0000"/>
                </a:solidFill>
              </a:rPr>
              <a:t>Findings</a:t>
            </a:r>
          </a:p>
          <a:p>
            <a:pPr>
              <a:lnSpc>
                <a:spcPct val="100000"/>
              </a:lnSpc>
              <a:spcAft>
                <a:spcPts val="600"/>
              </a:spcAft>
            </a:pPr>
            <a:r>
              <a:rPr lang="en-US" sz="3200" b="1" dirty="0" smtClean="0">
                <a:solidFill>
                  <a:srgbClr val="FF0000"/>
                </a:solidFill>
              </a:rPr>
              <a:t> </a:t>
            </a:r>
            <a:r>
              <a:rPr lang="en-US" sz="3200" dirty="0"/>
              <a:t>An echocardiogram is performed to confirm the diagnosis and quantify the amount of pericardial fluid</a:t>
            </a:r>
            <a:r>
              <a:rPr lang="en-US" sz="3200" dirty="0" smtClean="0"/>
              <a:t>.</a:t>
            </a:r>
          </a:p>
          <a:p>
            <a:pPr>
              <a:lnSpc>
                <a:spcPct val="100000"/>
              </a:lnSpc>
              <a:spcAft>
                <a:spcPts val="600"/>
              </a:spcAft>
            </a:pPr>
            <a:r>
              <a:rPr lang="en-US" sz="3200" dirty="0" smtClean="0"/>
              <a:t> </a:t>
            </a:r>
            <a:r>
              <a:rPr lang="en-US" sz="3200" dirty="0"/>
              <a:t>A chest x-ray may show an enlarged cardiac </a:t>
            </a:r>
            <a:r>
              <a:rPr lang="en-US" sz="3200" dirty="0" smtClean="0"/>
              <a:t>shadow </a:t>
            </a:r>
            <a:r>
              <a:rPr lang="en-US" sz="3200" dirty="0"/>
              <a:t>due to pericardial effusion. </a:t>
            </a:r>
            <a:endParaRPr lang="en-US" sz="3200" dirty="0" smtClean="0"/>
          </a:p>
          <a:p>
            <a:pPr>
              <a:lnSpc>
                <a:spcPct val="100000"/>
              </a:lnSpc>
              <a:spcAft>
                <a:spcPts val="600"/>
              </a:spcAft>
            </a:pPr>
            <a:r>
              <a:rPr lang="en-US" sz="3200" dirty="0" smtClean="0"/>
              <a:t>The </a:t>
            </a:r>
            <a:r>
              <a:rPr lang="en-US" sz="3200" dirty="0"/>
              <a:t>ECG shows tachycardia and may also show low voltage</a:t>
            </a:r>
          </a:p>
        </p:txBody>
      </p:sp>
      <p:sp>
        <p:nvSpPr>
          <p:cNvPr id="4" name="Slide Number Placeholder 3"/>
          <p:cNvSpPr>
            <a:spLocks noGrp="1"/>
          </p:cNvSpPr>
          <p:nvPr>
            <p:ph type="sldNum" sz="quarter" idx="12"/>
          </p:nvPr>
        </p:nvSpPr>
        <p:spPr/>
        <p:txBody>
          <a:bodyPr/>
          <a:lstStyle/>
          <a:p>
            <a:fld id="{D9481E0F-E6C8-4C2A-9F5A-526F44582ABB}" type="slidenum">
              <a:rPr lang="en-US" smtClean="0"/>
              <a:t>22</a:t>
            </a:fld>
            <a:endParaRPr lang="en-US"/>
          </a:p>
        </p:txBody>
      </p:sp>
    </p:spTree>
    <p:extLst>
      <p:ext uri="{BB962C8B-B14F-4D97-AF65-F5344CB8AC3E}">
        <p14:creationId xmlns:p14="http://schemas.microsoft.com/office/powerpoint/2010/main" val="1462394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18" y="0"/>
            <a:ext cx="10515600" cy="1325563"/>
          </a:xfrm>
        </p:spPr>
        <p:txBody>
          <a:bodyPr/>
          <a:lstStyle/>
          <a:p>
            <a:pPr algn="ctr"/>
            <a:r>
              <a:rPr lang="en-US" b="1" dirty="0"/>
              <a:t>Pericardial effusion and cardiac tamponade</a:t>
            </a:r>
            <a:endParaRPr lang="en-US" dirty="0"/>
          </a:p>
        </p:txBody>
      </p:sp>
      <p:sp>
        <p:nvSpPr>
          <p:cNvPr id="3" name="Content Placeholder 2"/>
          <p:cNvSpPr>
            <a:spLocks noGrp="1"/>
          </p:cNvSpPr>
          <p:nvPr>
            <p:ph idx="1"/>
          </p:nvPr>
        </p:nvSpPr>
        <p:spPr>
          <a:xfrm>
            <a:off x="256309" y="1227107"/>
            <a:ext cx="11348258" cy="5373197"/>
          </a:xfrm>
        </p:spPr>
        <p:txBody>
          <a:bodyPr>
            <a:normAutofit/>
          </a:bodyPr>
          <a:lstStyle/>
          <a:p>
            <a:pPr>
              <a:lnSpc>
                <a:spcPct val="100000"/>
              </a:lnSpc>
              <a:spcBef>
                <a:spcPts val="600"/>
              </a:spcBef>
              <a:spcAft>
                <a:spcPts val="1200"/>
              </a:spcAft>
            </a:pPr>
            <a:r>
              <a:rPr lang="en-US" sz="3200" b="1" dirty="0">
                <a:solidFill>
                  <a:srgbClr val="FF0000"/>
                </a:solidFill>
              </a:rPr>
              <a:t>Medical </a:t>
            </a:r>
            <a:r>
              <a:rPr lang="en-US" sz="3200" b="1" dirty="0" smtClean="0">
                <a:solidFill>
                  <a:srgbClr val="FF0000"/>
                </a:solidFill>
              </a:rPr>
              <a:t>Management:</a:t>
            </a:r>
          </a:p>
          <a:p>
            <a:pPr>
              <a:lnSpc>
                <a:spcPct val="100000"/>
              </a:lnSpc>
              <a:spcBef>
                <a:spcPts val="600"/>
              </a:spcBef>
              <a:spcAft>
                <a:spcPts val="1200"/>
              </a:spcAft>
            </a:pPr>
            <a:r>
              <a:rPr lang="en-US" sz="3200" b="1" dirty="0" smtClean="0">
                <a:solidFill>
                  <a:srgbClr val="00B050"/>
                </a:solidFill>
              </a:rPr>
              <a:t>Pericardiocentesis:</a:t>
            </a:r>
            <a:r>
              <a:rPr lang="en-US" sz="3200" dirty="0" smtClean="0"/>
              <a:t> </a:t>
            </a:r>
            <a:r>
              <a:rPr lang="en-US" sz="3200" dirty="0"/>
              <a:t>If cardiac function becomes seriously impaired, pericardiocentesis (puncture of the pericardial sac to aspirate pericardial fluid) is performed. </a:t>
            </a:r>
            <a:endParaRPr lang="en-US" sz="3200" dirty="0" smtClean="0"/>
          </a:p>
          <a:p>
            <a:pPr>
              <a:lnSpc>
                <a:spcPct val="100000"/>
              </a:lnSpc>
              <a:spcBef>
                <a:spcPts val="600"/>
              </a:spcBef>
              <a:spcAft>
                <a:spcPts val="1200"/>
              </a:spcAft>
            </a:pPr>
            <a:r>
              <a:rPr lang="en-US" sz="3200" dirty="0" smtClean="0"/>
              <a:t>Catheter </a:t>
            </a:r>
            <a:r>
              <a:rPr lang="en-US" sz="3200" dirty="0"/>
              <a:t>pericardiocentesis is performed using echocardiography to guide placement of the drainage catheter </a:t>
            </a:r>
            <a:endParaRPr lang="en-US" sz="3200" dirty="0" smtClean="0"/>
          </a:p>
          <a:p>
            <a:pPr>
              <a:lnSpc>
                <a:spcPct val="100000"/>
              </a:lnSpc>
              <a:spcBef>
                <a:spcPts val="600"/>
              </a:spcBef>
              <a:spcAft>
                <a:spcPts val="1200"/>
              </a:spcAft>
            </a:pPr>
            <a:r>
              <a:rPr lang="en-US" sz="3200" dirty="0"/>
              <a:t>During </a:t>
            </a:r>
            <a:r>
              <a:rPr lang="en-US" sz="3200" dirty="0" smtClean="0"/>
              <a:t>this </a:t>
            </a:r>
            <a:r>
              <a:rPr lang="en-US" sz="3200" dirty="0"/>
              <a:t>procedure, the patient is monitored by continuous ECG and frequent vital signs.</a:t>
            </a:r>
            <a:endParaRPr lang="en-US" sz="3200" b="1"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23</a:t>
            </a:fld>
            <a:endParaRPr lang="en-US"/>
          </a:p>
        </p:txBody>
      </p:sp>
    </p:spTree>
    <p:extLst>
      <p:ext uri="{BB962C8B-B14F-4D97-AF65-F5344CB8AC3E}">
        <p14:creationId xmlns:p14="http://schemas.microsoft.com/office/powerpoint/2010/main" val="263598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3" y="92739"/>
            <a:ext cx="10515600" cy="1325563"/>
          </a:xfrm>
        </p:spPr>
        <p:txBody>
          <a:bodyPr/>
          <a:lstStyle/>
          <a:p>
            <a:pPr algn="ctr"/>
            <a:r>
              <a:rPr lang="en-US" b="1" dirty="0" smtClean="0"/>
              <a:t>Great vessels injuries </a:t>
            </a:r>
            <a:endParaRPr lang="en-US" b="1" dirty="0"/>
          </a:p>
        </p:txBody>
      </p:sp>
      <p:sp>
        <p:nvSpPr>
          <p:cNvPr id="3" name="Content Placeholder 2"/>
          <p:cNvSpPr>
            <a:spLocks noGrp="1"/>
          </p:cNvSpPr>
          <p:nvPr>
            <p:ph sz="half" idx="1"/>
          </p:nvPr>
        </p:nvSpPr>
        <p:spPr>
          <a:xfrm>
            <a:off x="638695" y="1418301"/>
            <a:ext cx="5612476" cy="5057313"/>
          </a:xfrm>
        </p:spPr>
        <p:txBody>
          <a:bodyPr>
            <a:noAutofit/>
          </a:bodyPr>
          <a:lstStyle/>
          <a:p>
            <a:pPr>
              <a:lnSpc>
                <a:spcPct val="100000"/>
              </a:lnSpc>
              <a:spcAft>
                <a:spcPts val="1200"/>
              </a:spcAft>
            </a:pPr>
            <a:r>
              <a:rPr lang="en-US" sz="3200" dirty="0"/>
              <a:t>Great vessels are major blood vessels that originate from the heart and play a crucial role in the circulation of blood throughout the body. </a:t>
            </a:r>
            <a:endParaRPr lang="en-US" sz="3200" dirty="0" smtClean="0"/>
          </a:p>
          <a:p>
            <a:pPr>
              <a:lnSpc>
                <a:spcPct val="100000"/>
              </a:lnSpc>
              <a:spcAft>
                <a:spcPts val="1200"/>
              </a:spcAft>
            </a:pPr>
            <a:r>
              <a:rPr lang="en-US" sz="3200" dirty="0" smtClean="0"/>
              <a:t>These </a:t>
            </a:r>
            <a:r>
              <a:rPr lang="en-US" sz="3200" dirty="0"/>
              <a:t>vessels are susceptible to injury in cases of severe chest trauma, whether the trauma is blunt or penetrating. </a:t>
            </a:r>
            <a:endParaRPr lang="en-US" sz="3200" dirty="0" smtClean="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
        <p:nvSpPr>
          <p:cNvPr id="8" name="Slide Number Placeholder 7"/>
          <p:cNvSpPr>
            <a:spLocks noGrp="1"/>
          </p:cNvSpPr>
          <p:nvPr>
            <p:ph type="sldNum" sz="quarter" idx="12"/>
          </p:nvPr>
        </p:nvSpPr>
        <p:spPr/>
        <p:txBody>
          <a:bodyPr/>
          <a:lstStyle/>
          <a:p>
            <a:fld id="{D9481E0F-E6C8-4C2A-9F5A-526F44582ABB}" type="slidenum">
              <a:rPr lang="en-US" smtClean="0"/>
              <a:t>24</a:t>
            </a:fld>
            <a:endParaRPr lang="en-US"/>
          </a:p>
        </p:txBody>
      </p:sp>
    </p:spTree>
    <p:extLst>
      <p:ext uri="{BB962C8B-B14F-4D97-AF65-F5344CB8AC3E}">
        <p14:creationId xmlns:p14="http://schemas.microsoft.com/office/powerpoint/2010/main" val="149994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t>Great vessels injuries </a:t>
            </a:r>
            <a:endParaRPr lang="en-US" dirty="0"/>
          </a:p>
        </p:txBody>
      </p:sp>
      <p:sp>
        <p:nvSpPr>
          <p:cNvPr id="3" name="Content Placeholder 2"/>
          <p:cNvSpPr>
            <a:spLocks noGrp="1"/>
          </p:cNvSpPr>
          <p:nvPr>
            <p:ph sz="half" idx="1"/>
          </p:nvPr>
        </p:nvSpPr>
        <p:spPr>
          <a:xfrm>
            <a:off x="414250" y="1589015"/>
            <a:ext cx="6036425" cy="5011290"/>
          </a:xfrm>
        </p:spPr>
        <p:txBody>
          <a:bodyPr>
            <a:normAutofit/>
          </a:bodyPr>
          <a:lstStyle/>
          <a:p>
            <a:pPr marL="0" indent="0">
              <a:lnSpc>
                <a:spcPct val="100000"/>
              </a:lnSpc>
              <a:spcAft>
                <a:spcPts val="1200"/>
              </a:spcAft>
              <a:buNone/>
            </a:pPr>
            <a:r>
              <a:rPr lang="en-US" dirty="0"/>
              <a:t>The great vessels most commonly at risk for injury in chest trauma include:</a:t>
            </a:r>
          </a:p>
          <a:p>
            <a:pPr marL="0" indent="0">
              <a:lnSpc>
                <a:spcPct val="100000"/>
              </a:lnSpc>
              <a:spcAft>
                <a:spcPts val="1200"/>
              </a:spcAft>
              <a:buNone/>
            </a:pPr>
            <a:r>
              <a:rPr lang="en-US" b="1" dirty="0" smtClean="0">
                <a:solidFill>
                  <a:srgbClr val="FF0000"/>
                </a:solidFill>
              </a:rPr>
              <a:t>1- Aorta:</a:t>
            </a:r>
            <a:r>
              <a:rPr lang="en-US" dirty="0" smtClean="0">
                <a:solidFill>
                  <a:srgbClr val="FF0000"/>
                </a:solidFill>
              </a:rPr>
              <a:t> </a:t>
            </a:r>
            <a:r>
              <a:rPr lang="en-US" sz="2800" dirty="0" smtClean="0"/>
              <a:t>the </a:t>
            </a:r>
            <a:r>
              <a:rPr lang="en-US" sz="2800" dirty="0"/>
              <a:t>largest artery in the body and arises from the left ventricle of the heart. It descends through the chest and </a:t>
            </a:r>
            <a:r>
              <a:rPr lang="en-US" sz="2800" dirty="0" smtClean="0"/>
              <a:t>abdomen.</a:t>
            </a:r>
          </a:p>
          <a:p>
            <a:pPr>
              <a:lnSpc>
                <a:spcPct val="100000"/>
              </a:lnSpc>
              <a:spcAft>
                <a:spcPts val="1200"/>
              </a:spcAft>
            </a:pPr>
            <a:r>
              <a:rPr lang="en-US" sz="2800" dirty="0" smtClean="0"/>
              <a:t>Blunt </a:t>
            </a:r>
            <a:r>
              <a:rPr lang="en-US" sz="2800" dirty="0"/>
              <a:t>chest </a:t>
            </a:r>
            <a:r>
              <a:rPr lang="en-US" sz="2800" dirty="0" smtClean="0"/>
              <a:t>trauma can </a:t>
            </a:r>
            <a:r>
              <a:rPr lang="en-US" sz="2800" dirty="0"/>
              <a:t>lead to various injuries, including aortic dissection or rupture</a:t>
            </a:r>
            <a:r>
              <a:rPr lang="en-US" sz="2800" dirty="0" smtClean="0"/>
              <a:t>.</a:t>
            </a:r>
          </a:p>
          <a:p>
            <a:pPr marL="0" indent="0">
              <a:buNone/>
            </a:pPr>
            <a:endParaRPr lang="en-US" sz="2800" dirty="0"/>
          </a:p>
          <a:p>
            <a:endParaRPr lang="en-US" dirty="0"/>
          </a:p>
        </p:txBody>
      </p:sp>
      <p:pic>
        <p:nvPicPr>
          <p:cNvPr id="6"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03699" y="1825625"/>
            <a:ext cx="3518602" cy="4351338"/>
          </a:xfrm>
        </p:spPr>
      </p:pic>
      <p:sp>
        <p:nvSpPr>
          <p:cNvPr id="7" name="Slide Number Placeholder 6"/>
          <p:cNvSpPr>
            <a:spLocks noGrp="1"/>
          </p:cNvSpPr>
          <p:nvPr>
            <p:ph type="sldNum" sz="quarter" idx="12"/>
          </p:nvPr>
        </p:nvSpPr>
        <p:spPr/>
        <p:txBody>
          <a:bodyPr/>
          <a:lstStyle/>
          <a:p>
            <a:fld id="{D9481E0F-E6C8-4C2A-9F5A-526F44582ABB}" type="slidenum">
              <a:rPr lang="en-US" smtClean="0"/>
              <a:t>25</a:t>
            </a:fld>
            <a:endParaRPr lang="en-US"/>
          </a:p>
        </p:txBody>
      </p:sp>
    </p:spTree>
    <p:extLst>
      <p:ext uri="{BB962C8B-B14F-4D97-AF65-F5344CB8AC3E}">
        <p14:creationId xmlns:p14="http://schemas.microsoft.com/office/powerpoint/2010/main" val="324098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118"/>
            <a:ext cx="10515600" cy="1325563"/>
          </a:xfrm>
        </p:spPr>
        <p:txBody>
          <a:bodyPr/>
          <a:lstStyle/>
          <a:p>
            <a:pPr algn="ctr"/>
            <a:r>
              <a:rPr lang="en-US" b="1" dirty="0"/>
              <a:t>Great vessels injuries </a:t>
            </a:r>
            <a:endParaRPr lang="en-US" dirty="0"/>
          </a:p>
        </p:txBody>
      </p:sp>
      <p:sp>
        <p:nvSpPr>
          <p:cNvPr id="3" name="Content Placeholder 2"/>
          <p:cNvSpPr>
            <a:spLocks noGrp="1"/>
          </p:cNvSpPr>
          <p:nvPr>
            <p:ph sz="half" idx="1"/>
          </p:nvPr>
        </p:nvSpPr>
        <p:spPr>
          <a:xfrm>
            <a:off x="350520" y="1362937"/>
            <a:ext cx="5678978" cy="4813419"/>
          </a:xfrm>
        </p:spPr>
        <p:txBody>
          <a:bodyPr/>
          <a:lstStyle/>
          <a:p>
            <a:pPr marL="0" indent="0">
              <a:lnSpc>
                <a:spcPct val="100000"/>
              </a:lnSpc>
              <a:spcAft>
                <a:spcPts val="1200"/>
              </a:spcAft>
              <a:buNone/>
            </a:pPr>
            <a:r>
              <a:rPr lang="en-US" sz="3200" b="1" dirty="0" smtClean="0">
                <a:solidFill>
                  <a:srgbClr val="FF0000"/>
                </a:solidFill>
              </a:rPr>
              <a:t>2- Pulmonary </a:t>
            </a:r>
            <a:r>
              <a:rPr lang="en-US" sz="3200" b="1" dirty="0">
                <a:solidFill>
                  <a:srgbClr val="FF0000"/>
                </a:solidFill>
              </a:rPr>
              <a:t>Artery: </a:t>
            </a:r>
            <a:r>
              <a:rPr lang="en-US" sz="3200" dirty="0"/>
              <a:t>The pulmonary artery carries deoxygenated blood from the right ventricle of the heart to the lungs for oxygenation.</a:t>
            </a:r>
          </a:p>
          <a:p>
            <a:pPr>
              <a:lnSpc>
                <a:spcPct val="100000"/>
              </a:lnSpc>
              <a:spcAft>
                <a:spcPts val="1200"/>
              </a:spcAft>
            </a:pPr>
            <a:r>
              <a:rPr lang="en-US" sz="3200" dirty="0"/>
              <a:t>Trauma can leads to conditions such as pulmonary artery dissection or rupture.</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965713" y="1825625"/>
            <a:ext cx="5388088" cy="4190735"/>
          </a:xfrm>
        </p:spPr>
      </p:pic>
      <p:sp>
        <p:nvSpPr>
          <p:cNvPr id="6" name="Slide Number Placeholder 5"/>
          <p:cNvSpPr>
            <a:spLocks noGrp="1"/>
          </p:cNvSpPr>
          <p:nvPr>
            <p:ph type="sldNum" sz="quarter" idx="12"/>
          </p:nvPr>
        </p:nvSpPr>
        <p:spPr/>
        <p:txBody>
          <a:bodyPr/>
          <a:lstStyle/>
          <a:p>
            <a:fld id="{D9481E0F-E6C8-4C2A-9F5A-526F44582ABB}" type="slidenum">
              <a:rPr lang="en-US" smtClean="0"/>
              <a:t>26</a:t>
            </a:fld>
            <a:endParaRPr lang="en-US"/>
          </a:p>
        </p:txBody>
      </p:sp>
    </p:spTree>
    <p:extLst>
      <p:ext uri="{BB962C8B-B14F-4D97-AF65-F5344CB8AC3E}">
        <p14:creationId xmlns:p14="http://schemas.microsoft.com/office/powerpoint/2010/main" val="294021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Great vessels injuries </a:t>
            </a:r>
            <a:endParaRPr lang="en-US" dirty="0"/>
          </a:p>
        </p:txBody>
      </p:sp>
      <p:sp>
        <p:nvSpPr>
          <p:cNvPr id="3" name="Content Placeholder 2"/>
          <p:cNvSpPr>
            <a:spLocks noGrp="1"/>
          </p:cNvSpPr>
          <p:nvPr>
            <p:ph idx="1"/>
          </p:nvPr>
        </p:nvSpPr>
        <p:spPr>
          <a:xfrm>
            <a:off x="447502" y="1325563"/>
            <a:ext cx="10515600" cy="5199928"/>
          </a:xfrm>
        </p:spPr>
        <p:txBody>
          <a:bodyPr>
            <a:normAutofit lnSpcReduction="10000"/>
          </a:bodyPr>
          <a:lstStyle/>
          <a:p>
            <a:pPr marL="0" indent="0">
              <a:lnSpc>
                <a:spcPct val="110000"/>
              </a:lnSpc>
              <a:spcAft>
                <a:spcPts val="1200"/>
              </a:spcAft>
              <a:buNone/>
            </a:pPr>
            <a:r>
              <a:rPr lang="en-US" b="1" dirty="0" smtClean="0">
                <a:solidFill>
                  <a:srgbClr val="FF0000"/>
                </a:solidFill>
              </a:rPr>
              <a:t>3- Superior </a:t>
            </a:r>
            <a:r>
              <a:rPr lang="en-US" b="1" dirty="0">
                <a:solidFill>
                  <a:srgbClr val="FF0000"/>
                </a:solidFill>
              </a:rPr>
              <a:t>Vena Cava (SVC</a:t>
            </a:r>
            <a:r>
              <a:rPr lang="en-US" b="1" dirty="0" smtClean="0">
                <a:solidFill>
                  <a:srgbClr val="FF0000"/>
                </a:solidFill>
              </a:rPr>
              <a:t>):</a:t>
            </a:r>
            <a:r>
              <a:rPr lang="en-US" dirty="0" smtClean="0">
                <a:solidFill>
                  <a:srgbClr val="FF0000"/>
                </a:solidFill>
              </a:rPr>
              <a:t> </a:t>
            </a:r>
            <a:r>
              <a:rPr lang="en-US" dirty="0" smtClean="0"/>
              <a:t>a </a:t>
            </a:r>
            <a:r>
              <a:rPr lang="en-US" dirty="0"/>
              <a:t>large vein that carries deoxygenated blood from the upper body to the right atrium of the heart</a:t>
            </a:r>
            <a:r>
              <a:rPr lang="en-US" dirty="0" smtClean="0"/>
              <a:t>.</a:t>
            </a:r>
          </a:p>
          <a:p>
            <a:pPr>
              <a:lnSpc>
                <a:spcPct val="110000"/>
              </a:lnSpc>
              <a:spcAft>
                <a:spcPts val="1200"/>
              </a:spcAft>
            </a:pPr>
            <a:r>
              <a:rPr lang="en-US" dirty="0" smtClean="0"/>
              <a:t> </a:t>
            </a:r>
            <a:r>
              <a:rPr lang="en-US" dirty="0"/>
              <a:t>Trauma, especially in the upper chest, can compress or injure the SVC, causing conditions like SVC syndrome</a:t>
            </a:r>
            <a:r>
              <a:rPr lang="en-US" dirty="0" smtClean="0"/>
              <a:t>.</a:t>
            </a:r>
          </a:p>
          <a:p>
            <a:pPr marL="0" indent="0">
              <a:lnSpc>
                <a:spcPct val="110000"/>
              </a:lnSpc>
              <a:spcAft>
                <a:spcPts val="1200"/>
              </a:spcAft>
              <a:buNone/>
            </a:pPr>
            <a:r>
              <a:rPr lang="en-US" b="1" dirty="0" smtClean="0">
                <a:solidFill>
                  <a:srgbClr val="FF0000"/>
                </a:solidFill>
              </a:rPr>
              <a:t>4- Brachiocephalic </a:t>
            </a:r>
            <a:r>
              <a:rPr lang="en-US" b="1" dirty="0">
                <a:solidFill>
                  <a:srgbClr val="FF0000"/>
                </a:solidFill>
              </a:rPr>
              <a:t>Artery:</a:t>
            </a:r>
            <a:r>
              <a:rPr lang="en-US" dirty="0">
                <a:solidFill>
                  <a:srgbClr val="FF0000"/>
                </a:solidFill>
              </a:rPr>
              <a:t> </a:t>
            </a:r>
            <a:r>
              <a:rPr lang="en-US" dirty="0"/>
              <a:t>a major branch of the aorta, supplying blood to the right arm, right side of the head, and neck.</a:t>
            </a:r>
          </a:p>
          <a:p>
            <a:pPr marL="0" indent="0">
              <a:lnSpc>
                <a:spcPct val="110000"/>
              </a:lnSpc>
              <a:spcAft>
                <a:spcPts val="1200"/>
              </a:spcAft>
              <a:buNone/>
            </a:pPr>
            <a:r>
              <a:rPr lang="en-US" b="1" dirty="0" smtClean="0">
                <a:solidFill>
                  <a:srgbClr val="FF0000"/>
                </a:solidFill>
              </a:rPr>
              <a:t>5- Subclavian </a:t>
            </a:r>
            <a:r>
              <a:rPr lang="en-US" b="1" dirty="0">
                <a:solidFill>
                  <a:srgbClr val="FF0000"/>
                </a:solidFill>
              </a:rPr>
              <a:t>Arteries and Veins:</a:t>
            </a:r>
            <a:r>
              <a:rPr lang="en-US" dirty="0">
                <a:solidFill>
                  <a:srgbClr val="FF0000"/>
                </a:solidFill>
              </a:rPr>
              <a:t> </a:t>
            </a:r>
            <a:r>
              <a:rPr lang="en-US" dirty="0"/>
              <a:t>The subclavian arteries supply blood to the arms, while the subclavian veins return deoxygenated blood from the arms to the heart.</a:t>
            </a:r>
          </a:p>
          <a:p>
            <a:endParaRPr lang="en-US" dirty="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27</a:t>
            </a:fld>
            <a:endParaRPr lang="en-US"/>
          </a:p>
        </p:txBody>
      </p:sp>
    </p:spTree>
    <p:extLst>
      <p:ext uri="{BB962C8B-B14F-4D97-AF65-F5344CB8AC3E}">
        <p14:creationId xmlns:p14="http://schemas.microsoft.com/office/powerpoint/2010/main" val="564307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Great vessels injuries </a:t>
            </a:r>
            <a:endParaRPr lang="en-US" dirty="0"/>
          </a:p>
        </p:txBody>
      </p:sp>
      <p:sp>
        <p:nvSpPr>
          <p:cNvPr id="3" name="Content Placeholder 2"/>
          <p:cNvSpPr>
            <a:spLocks noGrp="1"/>
          </p:cNvSpPr>
          <p:nvPr>
            <p:ph idx="1"/>
          </p:nvPr>
        </p:nvSpPr>
        <p:spPr>
          <a:xfrm>
            <a:off x="381000" y="1426614"/>
            <a:ext cx="10515600" cy="4832870"/>
          </a:xfrm>
        </p:spPr>
        <p:txBody>
          <a:bodyPr>
            <a:normAutofit/>
          </a:bodyPr>
          <a:lstStyle/>
          <a:p>
            <a:pPr marL="0" indent="0">
              <a:lnSpc>
                <a:spcPct val="110000"/>
              </a:lnSpc>
              <a:spcAft>
                <a:spcPts val="1200"/>
              </a:spcAft>
              <a:buNone/>
            </a:pPr>
            <a:r>
              <a:rPr lang="en-US" b="1" dirty="0" smtClean="0">
                <a:solidFill>
                  <a:srgbClr val="FF0000"/>
                </a:solidFill>
              </a:rPr>
              <a:t>6- </a:t>
            </a:r>
            <a:r>
              <a:rPr lang="en-US" b="1" dirty="0">
                <a:solidFill>
                  <a:srgbClr val="FF0000"/>
                </a:solidFill>
              </a:rPr>
              <a:t>Pulmonary Veins:</a:t>
            </a:r>
            <a:r>
              <a:rPr lang="en-US" dirty="0">
                <a:solidFill>
                  <a:srgbClr val="FF0000"/>
                </a:solidFill>
              </a:rPr>
              <a:t> </a:t>
            </a:r>
            <a:r>
              <a:rPr lang="en-US" dirty="0"/>
              <a:t>carry oxygenated blood from the lungs to the left atrium of the heart</a:t>
            </a:r>
            <a:r>
              <a:rPr lang="en-US" dirty="0" smtClean="0"/>
              <a:t>.</a:t>
            </a:r>
            <a:endParaRPr lang="en-US" b="1" dirty="0"/>
          </a:p>
          <a:p>
            <a:pPr marL="0" indent="0">
              <a:lnSpc>
                <a:spcPct val="110000"/>
              </a:lnSpc>
              <a:spcAft>
                <a:spcPts val="1200"/>
              </a:spcAft>
              <a:buNone/>
            </a:pPr>
            <a:r>
              <a:rPr lang="en-US" b="1" dirty="0" smtClean="0">
                <a:solidFill>
                  <a:srgbClr val="FF0000"/>
                </a:solidFill>
              </a:rPr>
              <a:t>7- Coronary Arteries:</a:t>
            </a:r>
            <a:r>
              <a:rPr lang="en-US" dirty="0" smtClean="0">
                <a:solidFill>
                  <a:srgbClr val="FF0000"/>
                </a:solidFill>
              </a:rPr>
              <a:t> </a:t>
            </a:r>
            <a:r>
              <a:rPr lang="en-US" dirty="0" smtClean="0"/>
              <a:t>Coronary </a:t>
            </a:r>
            <a:r>
              <a:rPr lang="en-US" dirty="0"/>
              <a:t>arteries supply blood to the heart muscle </a:t>
            </a:r>
            <a:r>
              <a:rPr lang="en-US" dirty="0" smtClean="0"/>
              <a:t>itself.</a:t>
            </a:r>
          </a:p>
          <a:p>
            <a:pPr>
              <a:lnSpc>
                <a:spcPct val="110000"/>
              </a:lnSpc>
              <a:spcAft>
                <a:spcPts val="1200"/>
              </a:spcAft>
            </a:pPr>
            <a:r>
              <a:rPr lang="en-US" dirty="0" smtClean="0"/>
              <a:t>Trauma </a:t>
            </a:r>
            <a:r>
              <a:rPr lang="en-US" dirty="0"/>
              <a:t>can cause </a:t>
            </a:r>
            <a:r>
              <a:rPr lang="en-US" dirty="0" smtClean="0"/>
              <a:t>coronary </a:t>
            </a:r>
            <a:r>
              <a:rPr lang="en-US" dirty="0"/>
              <a:t>artery dissection or rupture.</a:t>
            </a:r>
          </a:p>
          <a:p>
            <a:pPr marL="0" indent="0">
              <a:lnSpc>
                <a:spcPct val="110000"/>
              </a:lnSpc>
              <a:spcAft>
                <a:spcPts val="1200"/>
              </a:spcAft>
              <a:buNone/>
            </a:pPr>
            <a:r>
              <a:rPr lang="en-US" b="1" dirty="0" smtClean="0">
                <a:solidFill>
                  <a:srgbClr val="FF0000"/>
                </a:solidFill>
              </a:rPr>
              <a:t>8- Coronary Veins:</a:t>
            </a:r>
            <a:r>
              <a:rPr lang="en-US" dirty="0">
                <a:solidFill>
                  <a:srgbClr val="FF0000"/>
                </a:solidFill>
              </a:rPr>
              <a:t> </a:t>
            </a:r>
            <a:r>
              <a:rPr lang="en-US" dirty="0" smtClean="0"/>
              <a:t>collect deoxygenated blood from the heart muscle and return it to the right atrium.</a:t>
            </a:r>
            <a:endParaRPr lang="en-US" dirty="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28</a:t>
            </a:fld>
            <a:endParaRPr lang="en-US"/>
          </a:p>
        </p:txBody>
      </p:sp>
    </p:spTree>
    <p:extLst>
      <p:ext uri="{BB962C8B-B14F-4D97-AF65-F5344CB8AC3E}">
        <p14:creationId xmlns:p14="http://schemas.microsoft.com/office/powerpoint/2010/main" val="868636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65868"/>
            <a:ext cx="10515600" cy="1039726"/>
          </a:xfrm>
        </p:spPr>
        <p:txBody>
          <a:bodyPr/>
          <a:lstStyle/>
          <a:p>
            <a:pPr algn="ctr"/>
            <a:r>
              <a:rPr lang="en-US" b="1" dirty="0"/>
              <a:t>Coronary </a:t>
            </a:r>
            <a:r>
              <a:rPr lang="en-US" b="1" dirty="0" smtClean="0"/>
              <a:t>Arteries and veins</a:t>
            </a:r>
            <a:endParaRPr lang="en-US" dirty="0"/>
          </a:p>
        </p:txBody>
      </p:sp>
      <p:pic>
        <p:nvPicPr>
          <p:cNvPr id="4" name="Content Placeholder 4"/>
          <p:cNvPicPr>
            <a:picLocks noGrp="1" noChangeAspect="1"/>
          </p:cNvPicPr>
          <p:nvPr>
            <p:ph idx="1"/>
          </p:nvPr>
        </p:nvPicPr>
        <p:blipFill rotWithShape="1">
          <a:blip r:embed="rId2"/>
          <a:srcRect l="30300" t="38598" r="31448" b="14120"/>
          <a:stretch/>
        </p:blipFill>
        <p:spPr>
          <a:xfrm>
            <a:off x="1899804" y="1255222"/>
            <a:ext cx="8058223" cy="5602778"/>
          </a:xfrm>
          <a:prstGeom prst="rect">
            <a:avLst/>
          </a:prstGeom>
        </p:spPr>
      </p:pic>
      <p:sp>
        <p:nvSpPr>
          <p:cNvPr id="5" name="Slide Number Placeholder 4"/>
          <p:cNvSpPr>
            <a:spLocks noGrp="1"/>
          </p:cNvSpPr>
          <p:nvPr>
            <p:ph type="sldNum" sz="quarter" idx="12"/>
          </p:nvPr>
        </p:nvSpPr>
        <p:spPr/>
        <p:txBody>
          <a:bodyPr/>
          <a:lstStyle/>
          <a:p>
            <a:fld id="{D9481E0F-E6C8-4C2A-9F5A-526F44582ABB}" type="slidenum">
              <a:rPr lang="en-US" smtClean="0"/>
              <a:t>29</a:t>
            </a:fld>
            <a:endParaRPr lang="en-US"/>
          </a:p>
        </p:txBody>
      </p:sp>
    </p:spTree>
    <p:extLst>
      <p:ext uri="{BB962C8B-B14F-4D97-AF65-F5344CB8AC3E}">
        <p14:creationId xmlns:p14="http://schemas.microsoft.com/office/powerpoint/2010/main" val="391416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Introduction </a:t>
            </a:r>
            <a:endParaRPr lang="en-US" b="1" dirty="0"/>
          </a:p>
        </p:txBody>
      </p:sp>
      <p:sp>
        <p:nvSpPr>
          <p:cNvPr id="3" name="Content Placeholder 2"/>
          <p:cNvSpPr>
            <a:spLocks noGrp="1"/>
          </p:cNvSpPr>
          <p:nvPr>
            <p:ph idx="1"/>
          </p:nvPr>
        </p:nvSpPr>
        <p:spPr>
          <a:xfrm>
            <a:off x="394063" y="1325562"/>
            <a:ext cx="11258006" cy="5362621"/>
          </a:xfrm>
        </p:spPr>
        <p:txBody>
          <a:bodyPr>
            <a:normAutofit/>
          </a:bodyPr>
          <a:lstStyle/>
          <a:p>
            <a:pPr>
              <a:lnSpc>
                <a:spcPct val="120000"/>
              </a:lnSpc>
              <a:spcAft>
                <a:spcPts val="600"/>
              </a:spcAft>
            </a:pPr>
            <a:r>
              <a:rPr lang="en-US" sz="3200" dirty="0" smtClean="0"/>
              <a:t>Although the heart appears to be protected by bony structures, in reality it is highly vulnerable to injury.</a:t>
            </a:r>
          </a:p>
          <a:p>
            <a:pPr>
              <a:lnSpc>
                <a:spcPct val="120000"/>
              </a:lnSpc>
              <a:spcAft>
                <a:spcPts val="600"/>
              </a:spcAft>
            </a:pPr>
            <a:r>
              <a:rPr lang="en-US" sz="3200" dirty="0"/>
              <a:t>Traumatic heart injuries can be categorized based on the mechanism and type of injury. </a:t>
            </a:r>
            <a:endParaRPr lang="en-US" sz="3200" dirty="0" smtClean="0"/>
          </a:p>
          <a:p>
            <a:pPr>
              <a:lnSpc>
                <a:spcPct val="120000"/>
              </a:lnSpc>
              <a:spcAft>
                <a:spcPts val="600"/>
              </a:spcAft>
            </a:pPr>
            <a:r>
              <a:rPr lang="en-US" sz="3200" dirty="0" smtClean="0"/>
              <a:t>Traumatic injuries </a:t>
            </a:r>
            <a:r>
              <a:rPr lang="en-US" sz="3200" dirty="0"/>
              <a:t>often result from blunt or penetrating trauma to the chest and can affect various structures within and around the heart. </a:t>
            </a:r>
            <a:endParaRPr lang="en-US" sz="3200" dirty="0" smtClean="0"/>
          </a:p>
        </p:txBody>
      </p:sp>
      <p:sp>
        <p:nvSpPr>
          <p:cNvPr id="4" name="Slide Number Placeholder 3"/>
          <p:cNvSpPr>
            <a:spLocks noGrp="1"/>
          </p:cNvSpPr>
          <p:nvPr>
            <p:ph type="sldNum" sz="quarter" idx="12"/>
          </p:nvPr>
        </p:nvSpPr>
        <p:spPr/>
        <p:txBody>
          <a:bodyPr/>
          <a:lstStyle/>
          <a:p>
            <a:fld id="{D9481E0F-E6C8-4C2A-9F5A-526F44582ABB}" type="slidenum">
              <a:rPr lang="en-US" smtClean="0"/>
              <a:t>3</a:t>
            </a:fld>
            <a:endParaRPr lang="en-US"/>
          </a:p>
        </p:txBody>
      </p:sp>
    </p:spTree>
    <p:extLst>
      <p:ext uri="{BB962C8B-B14F-4D97-AF65-F5344CB8AC3E}">
        <p14:creationId xmlns:p14="http://schemas.microsoft.com/office/powerpoint/2010/main" val="126192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698" y="0"/>
            <a:ext cx="10515600" cy="1325563"/>
          </a:xfrm>
        </p:spPr>
        <p:txBody>
          <a:bodyPr/>
          <a:lstStyle/>
          <a:p>
            <a:pPr algn="ctr"/>
            <a:r>
              <a:rPr lang="en-US" b="1" dirty="0"/>
              <a:t>Great vessels injuries </a:t>
            </a:r>
            <a:endParaRPr lang="en-US" dirty="0"/>
          </a:p>
        </p:txBody>
      </p:sp>
      <p:sp>
        <p:nvSpPr>
          <p:cNvPr id="3" name="Content Placeholder 2"/>
          <p:cNvSpPr>
            <a:spLocks noGrp="1"/>
          </p:cNvSpPr>
          <p:nvPr>
            <p:ph idx="1"/>
          </p:nvPr>
        </p:nvSpPr>
        <p:spPr>
          <a:xfrm>
            <a:off x="306185" y="1009679"/>
            <a:ext cx="11655829" cy="5532437"/>
          </a:xfrm>
        </p:spPr>
        <p:txBody>
          <a:bodyPr>
            <a:normAutofit/>
          </a:bodyPr>
          <a:lstStyle/>
          <a:p>
            <a:r>
              <a:rPr lang="en-US" b="1" dirty="0">
                <a:solidFill>
                  <a:srgbClr val="FF0000"/>
                </a:solidFill>
              </a:rPr>
              <a:t>Aortic Dissection:</a:t>
            </a:r>
            <a:endParaRPr lang="en-US" dirty="0">
              <a:solidFill>
                <a:srgbClr val="FF0000"/>
              </a:solidFill>
            </a:endParaRPr>
          </a:p>
          <a:p>
            <a:pPr lvl="1"/>
            <a:r>
              <a:rPr lang="en-US" b="1" dirty="0"/>
              <a:t>Description:</a:t>
            </a:r>
            <a:r>
              <a:rPr lang="en-US" dirty="0"/>
              <a:t> Tear in the inner lining of the aorta.</a:t>
            </a:r>
          </a:p>
          <a:p>
            <a:pPr lvl="1"/>
            <a:r>
              <a:rPr lang="en-US" b="1" dirty="0"/>
              <a:t>Mechanism:</a:t>
            </a:r>
            <a:r>
              <a:rPr lang="en-US" dirty="0"/>
              <a:t> Often associated with sudden, severe chest or back trauma.</a:t>
            </a:r>
          </a:p>
          <a:p>
            <a:pPr lvl="1"/>
            <a:r>
              <a:rPr lang="en-US" b="1" dirty="0"/>
              <a:t>Clinical Features:</a:t>
            </a:r>
            <a:r>
              <a:rPr lang="en-US" dirty="0"/>
              <a:t> Severe chest or back pain, depending on the location of the tear.</a:t>
            </a:r>
          </a:p>
          <a:p>
            <a:r>
              <a:rPr lang="en-US" b="1" dirty="0">
                <a:solidFill>
                  <a:srgbClr val="FF0000"/>
                </a:solidFill>
              </a:rPr>
              <a:t>Aortic Rupture:</a:t>
            </a:r>
            <a:endParaRPr lang="en-US" dirty="0">
              <a:solidFill>
                <a:srgbClr val="FF0000"/>
              </a:solidFill>
            </a:endParaRPr>
          </a:p>
          <a:p>
            <a:pPr lvl="1"/>
            <a:r>
              <a:rPr lang="en-US" b="1" dirty="0"/>
              <a:t>Description:</a:t>
            </a:r>
            <a:r>
              <a:rPr lang="en-US" dirty="0"/>
              <a:t> Catastrophic tear or rupture of the aorta.</a:t>
            </a:r>
          </a:p>
          <a:p>
            <a:pPr lvl="1"/>
            <a:r>
              <a:rPr lang="en-US" b="1" dirty="0"/>
              <a:t>Mechanism:</a:t>
            </a:r>
            <a:r>
              <a:rPr lang="en-US" dirty="0"/>
              <a:t> Typically associated with high-energy trauma, such as a severe car crash.</a:t>
            </a:r>
          </a:p>
          <a:p>
            <a:pPr lvl="1"/>
            <a:r>
              <a:rPr lang="en-US" b="1" dirty="0"/>
              <a:t>Clinical Features:</a:t>
            </a:r>
            <a:r>
              <a:rPr lang="en-US" dirty="0"/>
              <a:t> Sudden and severe chest or back pain, signs of shock.</a:t>
            </a:r>
          </a:p>
          <a:p>
            <a:r>
              <a:rPr lang="en-US" b="1" dirty="0">
                <a:solidFill>
                  <a:srgbClr val="FF0000"/>
                </a:solidFill>
              </a:rPr>
              <a:t>Coronary Artery Injury:</a:t>
            </a:r>
            <a:endParaRPr lang="en-US" dirty="0">
              <a:solidFill>
                <a:srgbClr val="FF0000"/>
              </a:solidFill>
            </a:endParaRPr>
          </a:p>
          <a:p>
            <a:pPr lvl="1"/>
            <a:r>
              <a:rPr lang="en-US" b="1" dirty="0"/>
              <a:t>Description:</a:t>
            </a:r>
            <a:r>
              <a:rPr lang="en-US" dirty="0"/>
              <a:t> Trauma causing damage to the coronary arteries.</a:t>
            </a:r>
          </a:p>
          <a:p>
            <a:pPr lvl="1"/>
            <a:r>
              <a:rPr lang="en-US" b="1" dirty="0"/>
              <a:t>Mechanism:</a:t>
            </a:r>
            <a:r>
              <a:rPr lang="en-US" dirty="0"/>
              <a:t> Direct blow to the chest.</a:t>
            </a:r>
          </a:p>
          <a:p>
            <a:pPr lvl="1"/>
            <a:r>
              <a:rPr lang="en-US" b="1" dirty="0"/>
              <a:t>Clinical Features:</a:t>
            </a:r>
            <a:r>
              <a:rPr lang="en-US" dirty="0"/>
              <a:t> Can lead to myocardial infarction (heart attack), presenting with chest pain and other symptoms.</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30</a:t>
            </a:fld>
            <a:endParaRPr lang="en-US"/>
          </a:p>
        </p:txBody>
      </p:sp>
    </p:spTree>
    <p:extLst>
      <p:ext uri="{BB962C8B-B14F-4D97-AF65-F5344CB8AC3E}">
        <p14:creationId xmlns:p14="http://schemas.microsoft.com/office/powerpoint/2010/main" val="164246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Great vessels injuries </a:t>
            </a:r>
            <a:endParaRPr lang="en-US" dirty="0"/>
          </a:p>
        </p:txBody>
      </p:sp>
      <p:sp>
        <p:nvSpPr>
          <p:cNvPr id="3" name="Content Placeholder 2"/>
          <p:cNvSpPr>
            <a:spLocks noGrp="1"/>
          </p:cNvSpPr>
          <p:nvPr>
            <p:ph idx="1"/>
          </p:nvPr>
        </p:nvSpPr>
        <p:spPr>
          <a:xfrm>
            <a:off x="314498" y="1218796"/>
            <a:ext cx="11531138" cy="5431386"/>
          </a:xfrm>
        </p:spPr>
        <p:txBody>
          <a:bodyPr>
            <a:noAutofit/>
          </a:bodyPr>
          <a:lstStyle/>
          <a:p>
            <a:pPr>
              <a:lnSpc>
                <a:spcPct val="100000"/>
              </a:lnSpc>
              <a:spcAft>
                <a:spcPts val="1200"/>
              </a:spcAft>
            </a:pPr>
            <a:r>
              <a:rPr lang="en-US" sz="3200" dirty="0"/>
              <a:t>Primary cause of death in patients with cardiac and great vessels injuries is exsanguination, which occurs in up to 20% of patients who arrived to the hospital alive; therefore, time to diagnosis is of paramount </a:t>
            </a:r>
            <a:r>
              <a:rPr lang="en-US" sz="3200" dirty="0" smtClean="0"/>
              <a:t>importance. </a:t>
            </a:r>
          </a:p>
          <a:p>
            <a:pPr>
              <a:lnSpc>
                <a:spcPct val="100000"/>
              </a:lnSpc>
              <a:spcAft>
                <a:spcPts val="1200"/>
              </a:spcAft>
            </a:pPr>
            <a:r>
              <a:rPr lang="en-US" sz="3200" dirty="0" smtClean="0"/>
              <a:t>The </a:t>
            </a:r>
            <a:r>
              <a:rPr lang="en-US" sz="3200" dirty="0"/>
              <a:t>absence of clear, </a:t>
            </a:r>
            <a:r>
              <a:rPr lang="en-US" sz="3200" dirty="0" smtClean="0"/>
              <a:t> </a:t>
            </a:r>
            <a:r>
              <a:rPr lang="en-US" sz="3200" dirty="0"/>
              <a:t>sign and symptoms, make the diagnosis of cardiac and great vessels injury difficult</a:t>
            </a:r>
            <a:r>
              <a:rPr lang="en-US" sz="3200" dirty="0" smtClean="0"/>
              <a:t>.</a:t>
            </a:r>
          </a:p>
          <a:p>
            <a:pPr>
              <a:lnSpc>
                <a:spcPct val="100000"/>
              </a:lnSpc>
              <a:spcAft>
                <a:spcPts val="1200"/>
              </a:spcAft>
            </a:pPr>
            <a:r>
              <a:rPr lang="en-US" sz="3200" dirty="0" smtClean="0"/>
              <a:t> </a:t>
            </a:r>
            <a:r>
              <a:rPr lang="en-US" sz="3200" dirty="0"/>
              <a:t>The signs and symptoms most frequently </a:t>
            </a:r>
            <a:r>
              <a:rPr lang="en-US" sz="3200" dirty="0" smtClean="0"/>
              <a:t>reported </a:t>
            </a:r>
            <a:r>
              <a:rPr lang="en-US" sz="3200" dirty="0"/>
              <a:t>are </a:t>
            </a:r>
            <a:r>
              <a:rPr lang="en-US" sz="3200" dirty="0" smtClean="0"/>
              <a:t>chest pain,  hypotension</a:t>
            </a:r>
            <a:r>
              <a:rPr lang="en-US" sz="3200" dirty="0"/>
              <a:t>, elevated central venous pressure, tachycardia, upper body cyanosis, unresponsiveness, and increased heart shadow on chest </a:t>
            </a:r>
            <a:r>
              <a:rPr lang="en-US" sz="3200" dirty="0" smtClean="0"/>
              <a:t>X-ray</a:t>
            </a:r>
            <a:endParaRPr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31</a:t>
            </a:fld>
            <a:endParaRPr lang="en-US"/>
          </a:p>
        </p:txBody>
      </p:sp>
    </p:spTree>
    <p:extLst>
      <p:ext uri="{BB962C8B-B14F-4D97-AF65-F5344CB8AC3E}">
        <p14:creationId xmlns:p14="http://schemas.microsoft.com/office/powerpoint/2010/main" val="3785449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389" y="0"/>
            <a:ext cx="10515600" cy="1325563"/>
          </a:xfrm>
        </p:spPr>
        <p:txBody>
          <a:bodyPr/>
          <a:lstStyle/>
          <a:p>
            <a:pPr algn="ctr"/>
            <a:r>
              <a:rPr lang="en-US" b="1" dirty="0"/>
              <a:t>Great vessels injuries </a:t>
            </a:r>
            <a:endParaRPr lang="en-US" dirty="0"/>
          </a:p>
        </p:txBody>
      </p:sp>
      <p:sp>
        <p:nvSpPr>
          <p:cNvPr id="3" name="Content Placeholder 2"/>
          <p:cNvSpPr>
            <a:spLocks noGrp="1"/>
          </p:cNvSpPr>
          <p:nvPr>
            <p:ph idx="1"/>
          </p:nvPr>
        </p:nvSpPr>
        <p:spPr>
          <a:xfrm>
            <a:off x="321426" y="1218795"/>
            <a:ext cx="11090563" cy="5306695"/>
          </a:xfrm>
        </p:spPr>
        <p:txBody>
          <a:bodyPr>
            <a:normAutofit/>
          </a:bodyPr>
          <a:lstStyle/>
          <a:p>
            <a:pPr>
              <a:lnSpc>
                <a:spcPct val="100000"/>
              </a:lnSpc>
              <a:spcAft>
                <a:spcPts val="1200"/>
              </a:spcAft>
            </a:pPr>
            <a:r>
              <a:rPr lang="en-US" sz="3200" dirty="0"/>
              <a:t>A careful </a:t>
            </a:r>
            <a:r>
              <a:rPr lang="en-US" sz="3200" dirty="0" smtClean="0"/>
              <a:t>history and dynamic physical examination and injury evaluation </a:t>
            </a:r>
            <a:r>
              <a:rPr lang="en-US" sz="3200" dirty="0"/>
              <a:t>is crucial to get early diagnosis. </a:t>
            </a:r>
            <a:endParaRPr lang="en-US" sz="3200" dirty="0" smtClean="0"/>
          </a:p>
          <a:p>
            <a:pPr>
              <a:lnSpc>
                <a:spcPct val="100000"/>
              </a:lnSpc>
              <a:spcAft>
                <a:spcPts val="1200"/>
              </a:spcAft>
            </a:pPr>
            <a:r>
              <a:rPr lang="en-US" sz="3200" dirty="0" smtClean="0"/>
              <a:t>Cardiac </a:t>
            </a:r>
            <a:r>
              <a:rPr lang="en-US" sz="3200" dirty="0"/>
              <a:t>and/or great vessels injuries should be highly suspected when there is involvement of the cardiac diamond, region bounded by the sternal notch superiorly, the nipples laterally and the umbilicus inferiorly. </a:t>
            </a:r>
            <a:endParaRPr lang="en-US" sz="3200" dirty="0" smtClean="0"/>
          </a:p>
          <a:p>
            <a:pPr>
              <a:lnSpc>
                <a:spcPct val="100000"/>
              </a:lnSpc>
              <a:spcAft>
                <a:spcPts val="1200"/>
              </a:spcAft>
            </a:pPr>
            <a:r>
              <a:rPr lang="en-US" sz="3200" dirty="0"/>
              <a:t>T</a:t>
            </a:r>
            <a:r>
              <a:rPr lang="en-US" sz="3200" dirty="0" smtClean="0"/>
              <a:t>he </a:t>
            </a:r>
            <a:r>
              <a:rPr lang="en-US" sz="3200" dirty="0"/>
              <a:t>injury-severity score (ISS</a:t>
            </a:r>
            <a:r>
              <a:rPr lang="en-US" sz="3200" dirty="0" smtClean="0"/>
              <a:t>) </a:t>
            </a:r>
            <a:r>
              <a:rPr lang="en-US" sz="3200" dirty="0"/>
              <a:t>system </a:t>
            </a:r>
            <a:r>
              <a:rPr lang="en-US" sz="3200" dirty="0" smtClean="0"/>
              <a:t>is </a:t>
            </a:r>
            <a:r>
              <a:rPr lang="en-US" sz="3200" dirty="0"/>
              <a:t>used in clinical practice </a:t>
            </a:r>
            <a:r>
              <a:rPr lang="en-US" sz="3200" dirty="0" smtClean="0"/>
              <a:t>to classify </a:t>
            </a:r>
            <a:r>
              <a:rPr lang="en-US" sz="3200" dirty="0"/>
              <a:t>the type and severity of cardiac and great vessels injuries with the aim to grade them and to </a:t>
            </a:r>
            <a:r>
              <a:rPr lang="en-US" sz="3200" dirty="0" smtClean="0"/>
              <a:t>guide management.</a:t>
            </a:r>
            <a:endParaRPr lang="en-US" sz="3200" dirty="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32</a:t>
            </a:fld>
            <a:endParaRPr lang="en-US"/>
          </a:p>
        </p:txBody>
      </p:sp>
    </p:spTree>
    <p:extLst>
      <p:ext uri="{BB962C8B-B14F-4D97-AF65-F5344CB8AC3E}">
        <p14:creationId xmlns:p14="http://schemas.microsoft.com/office/powerpoint/2010/main" val="2684795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37" y="0"/>
            <a:ext cx="10515600" cy="1325563"/>
          </a:xfrm>
        </p:spPr>
        <p:txBody>
          <a:bodyPr/>
          <a:lstStyle/>
          <a:p>
            <a:pPr algn="ctr"/>
            <a:r>
              <a:rPr lang="en-US" b="1" dirty="0" smtClean="0"/>
              <a:t>Classification system for traumatic aortic injuries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6204" y="1554481"/>
            <a:ext cx="5760720" cy="5128952"/>
          </a:xfrm>
        </p:spPr>
      </p:pic>
      <p:sp>
        <p:nvSpPr>
          <p:cNvPr id="6" name="Slide Number Placeholder 5"/>
          <p:cNvSpPr>
            <a:spLocks noGrp="1"/>
          </p:cNvSpPr>
          <p:nvPr>
            <p:ph type="sldNum" sz="quarter" idx="12"/>
          </p:nvPr>
        </p:nvSpPr>
        <p:spPr/>
        <p:txBody>
          <a:bodyPr/>
          <a:lstStyle/>
          <a:p>
            <a:fld id="{D9481E0F-E6C8-4C2A-9F5A-526F44582ABB}" type="slidenum">
              <a:rPr lang="en-US" smtClean="0"/>
              <a:t>33</a:t>
            </a:fld>
            <a:endParaRPr lang="en-US"/>
          </a:p>
        </p:txBody>
      </p:sp>
    </p:spTree>
    <p:extLst>
      <p:ext uri="{BB962C8B-B14F-4D97-AF65-F5344CB8AC3E}">
        <p14:creationId xmlns:p14="http://schemas.microsoft.com/office/powerpoint/2010/main" val="493441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Great vessels injuries </a:t>
            </a:r>
            <a:endParaRPr lang="en-US" dirty="0"/>
          </a:p>
        </p:txBody>
      </p:sp>
      <p:sp>
        <p:nvSpPr>
          <p:cNvPr id="3" name="Content Placeholder 2"/>
          <p:cNvSpPr>
            <a:spLocks noGrp="1"/>
          </p:cNvSpPr>
          <p:nvPr>
            <p:ph idx="1"/>
          </p:nvPr>
        </p:nvSpPr>
        <p:spPr>
          <a:xfrm>
            <a:off x="838200" y="1518054"/>
            <a:ext cx="10515600" cy="4351338"/>
          </a:xfrm>
        </p:spPr>
        <p:txBody>
          <a:bodyPr>
            <a:normAutofit/>
          </a:bodyPr>
          <a:lstStyle/>
          <a:p>
            <a:pPr marL="0" indent="0">
              <a:lnSpc>
                <a:spcPct val="100000"/>
              </a:lnSpc>
              <a:spcAft>
                <a:spcPts val="1200"/>
              </a:spcAft>
              <a:buNone/>
            </a:pPr>
            <a:r>
              <a:rPr lang="en-US" sz="3200" b="1" dirty="0">
                <a:solidFill>
                  <a:srgbClr val="FF0000"/>
                </a:solidFill>
              </a:rPr>
              <a:t>Diagnostic Imaging:</a:t>
            </a:r>
            <a:endParaRPr lang="en-US" sz="3200" dirty="0">
              <a:solidFill>
                <a:srgbClr val="FF0000"/>
              </a:solidFill>
            </a:endParaRPr>
          </a:p>
          <a:p>
            <a:pPr>
              <a:lnSpc>
                <a:spcPct val="100000"/>
              </a:lnSpc>
              <a:spcAft>
                <a:spcPts val="1200"/>
              </a:spcAft>
            </a:pPr>
            <a:r>
              <a:rPr lang="en-US" sz="3200" b="1" dirty="0"/>
              <a:t>Computed Tomography (CT) Scan:</a:t>
            </a:r>
            <a:r>
              <a:rPr lang="en-US" sz="3200" dirty="0"/>
              <a:t> </a:t>
            </a:r>
            <a:r>
              <a:rPr lang="en-US" sz="3200" dirty="0" smtClean="0"/>
              <a:t> </a:t>
            </a:r>
            <a:r>
              <a:rPr lang="en-US" sz="3200" dirty="0"/>
              <a:t>is often used to assess the extent and location of great vessel injuries.</a:t>
            </a:r>
          </a:p>
          <a:p>
            <a:pPr>
              <a:lnSpc>
                <a:spcPct val="100000"/>
              </a:lnSpc>
              <a:spcAft>
                <a:spcPts val="1200"/>
              </a:spcAft>
            </a:pPr>
            <a:r>
              <a:rPr lang="en-US" sz="3200" b="1" dirty="0"/>
              <a:t>Angiography:</a:t>
            </a:r>
            <a:r>
              <a:rPr lang="en-US" sz="3200" dirty="0"/>
              <a:t> In some cases, angiography may be used to visualize the blood vessels and identify the site of injury.</a:t>
            </a:r>
          </a:p>
          <a:p>
            <a:pPr marL="0" indent="0">
              <a:lnSpc>
                <a:spcPct val="100000"/>
              </a:lnSpc>
              <a:spcAft>
                <a:spcPts val="1200"/>
              </a:spcAft>
              <a:buNone/>
            </a:pPr>
            <a:endParaRPr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34</a:t>
            </a:fld>
            <a:endParaRPr lang="en-US"/>
          </a:p>
        </p:txBody>
      </p:sp>
    </p:spTree>
    <p:extLst>
      <p:ext uri="{BB962C8B-B14F-4D97-AF65-F5344CB8AC3E}">
        <p14:creationId xmlns:p14="http://schemas.microsoft.com/office/powerpoint/2010/main" val="3293215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5593"/>
          </a:xfrm>
        </p:spPr>
        <p:txBody>
          <a:bodyPr/>
          <a:lstStyle/>
          <a:p>
            <a:pPr algn="ctr"/>
            <a:r>
              <a:rPr lang="en-US" b="1" dirty="0"/>
              <a:t>M</a:t>
            </a:r>
            <a:r>
              <a:rPr lang="en-US" b="1" dirty="0" smtClean="0"/>
              <a:t>anagement </a:t>
            </a:r>
            <a:r>
              <a:rPr lang="en-US" b="1" dirty="0"/>
              <a:t>of great vessel </a:t>
            </a:r>
            <a:r>
              <a:rPr lang="en-US" b="1" dirty="0" smtClean="0"/>
              <a:t>injuries</a:t>
            </a:r>
            <a:endParaRPr lang="en-US" b="1" dirty="0"/>
          </a:p>
        </p:txBody>
      </p:sp>
      <p:sp>
        <p:nvSpPr>
          <p:cNvPr id="3" name="Content Placeholder 2"/>
          <p:cNvSpPr>
            <a:spLocks noGrp="1"/>
          </p:cNvSpPr>
          <p:nvPr>
            <p:ph idx="1"/>
          </p:nvPr>
        </p:nvSpPr>
        <p:spPr>
          <a:xfrm>
            <a:off x="223056" y="1010977"/>
            <a:ext cx="11531139" cy="5672456"/>
          </a:xfrm>
        </p:spPr>
        <p:txBody>
          <a:bodyPr>
            <a:normAutofit fontScale="92500" lnSpcReduction="20000"/>
          </a:bodyPr>
          <a:lstStyle/>
          <a:p>
            <a:pPr>
              <a:lnSpc>
                <a:spcPct val="110000"/>
              </a:lnSpc>
              <a:spcAft>
                <a:spcPts val="1200"/>
              </a:spcAft>
            </a:pPr>
            <a:r>
              <a:rPr lang="en-US" sz="3200" dirty="0"/>
              <a:t>M</a:t>
            </a:r>
            <a:r>
              <a:rPr lang="en-US" sz="3200" dirty="0" smtClean="0"/>
              <a:t>anagement </a:t>
            </a:r>
            <a:r>
              <a:rPr lang="en-US" sz="3200" dirty="0"/>
              <a:t>of great vessel injuries </a:t>
            </a:r>
            <a:r>
              <a:rPr lang="en-US" sz="3200" dirty="0" smtClean="0"/>
              <a:t>depends on the grade of injury and severity of signs and symptom. It may involves </a:t>
            </a:r>
            <a:r>
              <a:rPr lang="en-US" sz="3200" dirty="0"/>
              <a:t>prompt assessment, </a:t>
            </a:r>
            <a:r>
              <a:rPr lang="en-US" sz="3200" dirty="0" smtClean="0"/>
              <a:t>supportive treatment, </a:t>
            </a:r>
            <a:r>
              <a:rPr lang="en-US" sz="3200" dirty="0"/>
              <a:t>and </a:t>
            </a:r>
            <a:r>
              <a:rPr lang="en-US" sz="3200" dirty="0" smtClean="0"/>
              <a:t>surgical </a:t>
            </a:r>
            <a:r>
              <a:rPr lang="en-US" sz="3200" dirty="0"/>
              <a:t>intervention</a:t>
            </a:r>
            <a:r>
              <a:rPr lang="en-US" sz="3200" dirty="0" smtClean="0"/>
              <a:t>.</a:t>
            </a:r>
          </a:p>
          <a:p>
            <a:pPr>
              <a:lnSpc>
                <a:spcPct val="110000"/>
              </a:lnSpc>
              <a:spcAft>
                <a:spcPts val="1200"/>
              </a:spcAft>
            </a:pPr>
            <a:r>
              <a:rPr lang="en-US" sz="3200" b="1" dirty="0">
                <a:solidFill>
                  <a:srgbClr val="FF0000"/>
                </a:solidFill>
              </a:rPr>
              <a:t>Primary Assessment and Stabilization:</a:t>
            </a:r>
            <a:endParaRPr lang="en-US" sz="3200" dirty="0">
              <a:solidFill>
                <a:srgbClr val="FF0000"/>
              </a:solidFill>
            </a:endParaRPr>
          </a:p>
          <a:p>
            <a:pPr lvl="1">
              <a:lnSpc>
                <a:spcPct val="110000"/>
              </a:lnSpc>
              <a:spcAft>
                <a:spcPts val="1200"/>
              </a:spcAft>
            </a:pPr>
            <a:r>
              <a:rPr lang="en-US" sz="2800" b="1" dirty="0"/>
              <a:t>Emergency Medical Services (EMS):</a:t>
            </a:r>
            <a:r>
              <a:rPr lang="en-US" sz="2800" dirty="0"/>
              <a:t> Activate EMS for immediate transportation to the hospital.</a:t>
            </a:r>
          </a:p>
          <a:p>
            <a:pPr lvl="1">
              <a:lnSpc>
                <a:spcPct val="110000"/>
              </a:lnSpc>
              <a:spcAft>
                <a:spcPts val="1200"/>
              </a:spcAft>
            </a:pPr>
            <a:r>
              <a:rPr lang="en-US" sz="2800" b="1" dirty="0"/>
              <a:t>Airway, Breathing, Circulation (ABCs):</a:t>
            </a:r>
            <a:r>
              <a:rPr lang="en-US" sz="2800" dirty="0"/>
              <a:t> Ensure an open airway, assess breathing, and address any circulatory compromise.</a:t>
            </a:r>
          </a:p>
          <a:p>
            <a:pPr lvl="1">
              <a:lnSpc>
                <a:spcPct val="110000"/>
              </a:lnSpc>
              <a:spcAft>
                <a:spcPts val="1200"/>
              </a:spcAft>
            </a:pPr>
            <a:r>
              <a:rPr lang="en-US" sz="2800" b="1" dirty="0"/>
              <a:t>Hemodynamic Support:</a:t>
            </a:r>
            <a:r>
              <a:rPr lang="en-US" sz="2800" dirty="0"/>
              <a:t> Initiate measures to maintain blood pressure and tissue perfusion. Administer fluids and blood products as needed</a:t>
            </a:r>
            <a:r>
              <a:rPr lang="en-US" sz="2800" dirty="0" smtClean="0"/>
              <a:t>. </a:t>
            </a:r>
            <a:r>
              <a:rPr lang="en-US" sz="2800" dirty="0"/>
              <a:t>Medications may be used to maintain a target blood pressure.</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35</a:t>
            </a:fld>
            <a:endParaRPr lang="en-US"/>
          </a:p>
        </p:txBody>
      </p:sp>
    </p:spTree>
    <p:extLst>
      <p:ext uri="{BB962C8B-B14F-4D97-AF65-F5344CB8AC3E}">
        <p14:creationId xmlns:p14="http://schemas.microsoft.com/office/powerpoint/2010/main" val="360352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513" y="0"/>
            <a:ext cx="10515600" cy="1325563"/>
          </a:xfrm>
        </p:spPr>
        <p:txBody>
          <a:bodyPr/>
          <a:lstStyle/>
          <a:p>
            <a:pPr algn="ctr"/>
            <a:r>
              <a:rPr lang="en-US" b="1" dirty="0" smtClean="0"/>
              <a:t>Management </a:t>
            </a:r>
            <a:r>
              <a:rPr lang="en-US" b="1" dirty="0"/>
              <a:t>of great vessel injuries</a:t>
            </a:r>
            <a:endParaRPr lang="en-US" dirty="0"/>
          </a:p>
        </p:txBody>
      </p:sp>
      <p:sp>
        <p:nvSpPr>
          <p:cNvPr id="3" name="Content Placeholder 2"/>
          <p:cNvSpPr>
            <a:spLocks noGrp="1"/>
          </p:cNvSpPr>
          <p:nvPr>
            <p:ph idx="1"/>
          </p:nvPr>
        </p:nvSpPr>
        <p:spPr>
          <a:xfrm>
            <a:off x="380999" y="1592869"/>
            <a:ext cx="10981113" cy="4957560"/>
          </a:xfrm>
        </p:spPr>
        <p:txBody>
          <a:bodyPr>
            <a:normAutofit/>
          </a:bodyPr>
          <a:lstStyle/>
          <a:p>
            <a:pPr>
              <a:lnSpc>
                <a:spcPct val="110000"/>
              </a:lnSpc>
              <a:spcAft>
                <a:spcPts val="1200"/>
              </a:spcAft>
            </a:pPr>
            <a:r>
              <a:rPr lang="en-US" sz="3200" b="1" dirty="0">
                <a:solidFill>
                  <a:srgbClr val="FF0000"/>
                </a:solidFill>
              </a:rPr>
              <a:t>Surgical Intervention:</a:t>
            </a:r>
            <a:endParaRPr lang="en-US" sz="3200" dirty="0">
              <a:solidFill>
                <a:srgbClr val="FF0000"/>
              </a:solidFill>
            </a:endParaRPr>
          </a:p>
          <a:p>
            <a:pPr lvl="1">
              <a:lnSpc>
                <a:spcPct val="110000"/>
              </a:lnSpc>
              <a:spcAft>
                <a:spcPts val="1200"/>
              </a:spcAft>
            </a:pPr>
            <a:r>
              <a:rPr lang="en-US" sz="2800" b="1" dirty="0">
                <a:solidFill>
                  <a:srgbClr val="00B050"/>
                </a:solidFill>
              </a:rPr>
              <a:t>Thoracotomy:</a:t>
            </a:r>
            <a:r>
              <a:rPr lang="en-US" sz="2800" dirty="0"/>
              <a:t> An emergency thoracotomy may be performed to gain direct access to the chest and repair the injured vessels. This is particularly relevant for penetrating injuries or in cases of suspected aortic injury.</a:t>
            </a:r>
          </a:p>
          <a:p>
            <a:pPr lvl="1">
              <a:lnSpc>
                <a:spcPct val="110000"/>
              </a:lnSpc>
              <a:spcAft>
                <a:spcPts val="1200"/>
              </a:spcAft>
            </a:pPr>
            <a:r>
              <a:rPr lang="en-US" sz="2800" b="1" dirty="0">
                <a:solidFill>
                  <a:srgbClr val="00B050"/>
                </a:solidFill>
              </a:rPr>
              <a:t>Endovascular Repair:</a:t>
            </a:r>
            <a:r>
              <a:rPr lang="en-US" sz="2800" dirty="0">
                <a:solidFill>
                  <a:srgbClr val="00B050"/>
                </a:solidFill>
              </a:rPr>
              <a:t> </a:t>
            </a:r>
            <a:r>
              <a:rPr lang="en-US" sz="2800" dirty="0"/>
              <a:t>In certain situations, endovascular procedures such as stent placement or embolization may be considered to repair or stabilize the injured vessels.</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36</a:t>
            </a:fld>
            <a:endParaRPr lang="en-US"/>
          </a:p>
        </p:txBody>
      </p:sp>
    </p:spTree>
    <p:extLst>
      <p:ext uri="{BB962C8B-B14F-4D97-AF65-F5344CB8AC3E}">
        <p14:creationId xmlns:p14="http://schemas.microsoft.com/office/powerpoint/2010/main" val="1521345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493"/>
            <a:ext cx="10515600" cy="1039726"/>
          </a:xfrm>
        </p:spPr>
        <p:txBody>
          <a:bodyPr/>
          <a:lstStyle/>
          <a:p>
            <a:pPr algn="ctr"/>
            <a:r>
              <a:rPr lang="en-US" b="1" dirty="0" smtClean="0"/>
              <a:t>Management </a:t>
            </a:r>
            <a:r>
              <a:rPr lang="en-US" b="1" dirty="0"/>
              <a:t>of great vessel injuries</a:t>
            </a:r>
            <a:endParaRPr lang="en-US" dirty="0"/>
          </a:p>
        </p:txBody>
      </p:sp>
      <p:sp>
        <p:nvSpPr>
          <p:cNvPr id="3" name="Content Placeholder 2"/>
          <p:cNvSpPr>
            <a:spLocks noGrp="1"/>
          </p:cNvSpPr>
          <p:nvPr>
            <p:ph idx="1"/>
          </p:nvPr>
        </p:nvSpPr>
        <p:spPr>
          <a:xfrm>
            <a:off x="231371" y="1235421"/>
            <a:ext cx="11506200" cy="5514514"/>
          </a:xfrm>
        </p:spPr>
        <p:txBody>
          <a:bodyPr>
            <a:normAutofit lnSpcReduction="10000"/>
          </a:bodyPr>
          <a:lstStyle/>
          <a:p>
            <a:pPr>
              <a:lnSpc>
                <a:spcPct val="100000"/>
              </a:lnSpc>
              <a:spcAft>
                <a:spcPts val="600"/>
              </a:spcAft>
            </a:pPr>
            <a:r>
              <a:rPr lang="en-US" b="1" dirty="0">
                <a:solidFill>
                  <a:srgbClr val="FF0000"/>
                </a:solidFill>
              </a:rPr>
              <a:t>Pain Management and Comfort Measures:</a:t>
            </a:r>
            <a:endParaRPr lang="en-US" dirty="0">
              <a:solidFill>
                <a:srgbClr val="FF0000"/>
              </a:solidFill>
            </a:endParaRPr>
          </a:p>
          <a:p>
            <a:pPr lvl="1">
              <a:lnSpc>
                <a:spcPct val="100000"/>
              </a:lnSpc>
              <a:spcAft>
                <a:spcPts val="600"/>
              </a:spcAft>
              <a:buFont typeface="Wingdings" panose="05000000000000000000" pitchFamily="2" charset="2"/>
              <a:buChar char="Ø"/>
            </a:pPr>
            <a:r>
              <a:rPr lang="en-US" b="1" dirty="0"/>
              <a:t>Pain Control:</a:t>
            </a:r>
            <a:r>
              <a:rPr lang="en-US" dirty="0"/>
              <a:t> Adequate pain management is important for patient comfort and recovery.</a:t>
            </a:r>
          </a:p>
          <a:p>
            <a:pPr lvl="1">
              <a:lnSpc>
                <a:spcPct val="100000"/>
              </a:lnSpc>
              <a:spcAft>
                <a:spcPts val="600"/>
              </a:spcAft>
              <a:buFont typeface="Wingdings" panose="05000000000000000000" pitchFamily="2" charset="2"/>
              <a:buChar char="Ø"/>
            </a:pPr>
            <a:r>
              <a:rPr lang="en-US" b="1" dirty="0"/>
              <a:t>Psychosocial Support:</a:t>
            </a:r>
            <a:r>
              <a:rPr lang="en-US" dirty="0"/>
              <a:t> Given the severity of these injuries, patients and their families may benefit from psychosocial support.</a:t>
            </a:r>
          </a:p>
          <a:p>
            <a:pPr>
              <a:lnSpc>
                <a:spcPct val="100000"/>
              </a:lnSpc>
              <a:spcAft>
                <a:spcPts val="600"/>
              </a:spcAft>
            </a:pPr>
            <a:r>
              <a:rPr lang="en-US" b="1" dirty="0">
                <a:solidFill>
                  <a:srgbClr val="FF0000"/>
                </a:solidFill>
              </a:rPr>
              <a:t>Anticoagulation and Antiplatelet Therapy:</a:t>
            </a:r>
            <a:endParaRPr lang="en-US" dirty="0">
              <a:solidFill>
                <a:srgbClr val="FF0000"/>
              </a:solidFill>
            </a:endParaRPr>
          </a:p>
          <a:p>
            <a:pPr lvl="1">
              <a:lnSpc>
                <a:spcPct val="100000"/>
              </a:lnSpc>
              <a:spcAft>
                <a:spcPts val="600"/>
              </a:spcAft>
              <a:buFont typeface="Wingdings" panose="05000000000000000000" pitchFamily="2" charset="2"/>
              <a:buChar char="Ø"/>
            </a:pPr>
            <a:r>
              <a:rPr lang="en-US" b="1" dirty="0"/>
              <a:t>Anticoagulation:</a:t>
            </a:r>
            <a:r>
              <a:rPr lang="en-US" dirty="0"/>
              <a:t> Depending on the nature of the injury and the overall clinical situation, anticoagulation may be initiated to prevent clot formation.</a:t>
            </a:r>
          </a:p>
          <a:p>
            <a:pPr lvl="1">
              <a:lnSpc>
                <a:spcPct val="100000"/>
              </a:lnSpc>
              <a:spcAft>
                <a:spcPts val="600"/>
              </a:spcAft>
              <a:buFont typeface="Wingdings" panose="05000000000000000000" pitchFamily="2" charset="2"/>
              <a:buChar char="Ø"/>
            </a:pPr>
            <a:r>
              <a:rPr lang="en-US" b="1" dirty="0"/>
              <a:t>Antiplatelet Agents:</a:t>
            </a:r>
            <a:r>
              <a:rPr lang="en-US" dirty="0"/>
              <a:t> In some cases, antiplatelet medications may be considered.</a:t>
            </a:r>
          </a:p>
          <a:p>
            <a:pPr>
              <a:lnSpc>
                <a:spcPct val="100000"/>
              </a:lnSpc>
              <a:spcAft>
                <a:spcPts val="600"/>
              </a:spcAft>
            </a:pPr>
            <a:r>
              <a:rPr lang="en-US" b="1" dirty="0">
                <a:solidFill>
                  <a:srgbClr val="FF0000"/>
                </a:solidFill>
              </a:rPr>
              <a:t>Long-Term Follow-Up:</a:t>
            </a:r>
            <a:endParaRPr lang="en-US" dirty="0">
              <a:solidFill>
                <a:srgbClr val="FF0000"/>
              </a:solidFill>
            </a:endParaRPr>
          </a:p>
          <a:p>
            <a:pPr lvl="1">
              <a:lnSpc>
                <a:spcPct val="100000"/>
              </a:lnSpc>
              <a:spcAft>
                <a:spcPts val="600"/>
              </a:spcAft>
            </a:pPr>
            <a:r>
              <a:rPr lang="en-US" b="1" dirty="0"/>
              <a:t>Imaging Studies:</a:t>
            </a:r>
            <a:r>
              <a:rPr lang="en-US" dirty="0"/>
              <a:t> Periodic imaging studies, such as CT scans or angiography, may be performed to assess the healing of vessels and detect any potential complications.</a:t>
            </a:r>
          </a:p>
          <a:p>
            <a:pPr marL="0" indent="0">
              <a:buNone/>
            </a:pPr>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37</a:t>
            </a:fld>
            <a:endParaRPr lang="en-US"/>
          </a:p>
        </p:txBody>
      </p:sp>
    </p:spTree>
    <p:extLst>
      <p:ext uri="{BB962C8B-B14F-4D97-AF65-F5344CB8AC3E}">
        <p14:creationId xmlns:p14="http://schemas.microsoft.com/office/powerpoint/2010/main" val="217008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Penetrating cardiac injuries </a:t>
            </a:r>
            <a:endParaRPr lang="en-US" b="1" dirty="0"/>
          </a:p>
        </p:txBody>
      </p:sp>
      <p:sp>
        <p:nvSpPr>
          <p:cNvPr id="3" name="Content Placeholder 2"/>
          <p:cNvSpPr>
            <a:spLocks noGrp="1"/>
          </p:cNvSpPr>
          <p:nvPr>
            <p:ph idx="1"/>
          </p:nvPr>
        </p:nvSpPr>
        <p:spPr>
          <a:xfrm>
            <a:off x="472439" y="1476491"/>
            <a:ext cx="10758055" cy="4633364"/>
          </a:xfrm>
        </p:spPr>
        <p:txBody>
          <a:bodyPr/>
          <a:lstStyle/>
          <a:p>
            <a:r>
              <a:rPr lang="en-US" sz="3600" b="1" dirty="0" smtClean="0">
                <a:solidFill>
                  <a:srgbClr val="FF0000"/>
                </a:solidFill>
              </a:rPr>
              <a:t>Penetrating </a:t>
            </a:r>
            <a:r>
              <a:rPr lang="en-US" sz="3600" b="1" dirty="0">
                <a:solidFill>
                  <a:srgbClr val="FF0000"/>
                </a:solidFill>
              </a:rPr>
              <a:t>Cardiac Wounds:</a:t>
            </a:r>
            <a:endParaRPr lang="en-US" sz="3600" dirty="0">
              <a:solidFill>
                <a:srgbClr val="FF0000"/>
              </a:solidFill>
            </a:endParaRPr>
          </a:p>
          <a:p>
            <a:pPr lvl="1"/>
            <a:r>
              <a:rPr lang="en-US" sz="3200" b="1" dirty="0">
                <a:solidFill>
                  <a:srgbClr val="00B050"/>
                </a:solidFill>
              </a:rPr>
              <a:t>Mechanism:</a:t>
            </a:r>
            <a:r>
              <a:rPr lang="en-US" sz="3200" dirty="0"/>
              <a:t> Stab wounds or gunshot wounds are common causes.</a:t>
            </a:r>
          </a:p>
          <a:p>
            <a:pPr lvl="1"/>
            <a:r>
              <a:rPr lang="en-US" sz="3200" b="1" dirty="0">
                <a:solidFill>
                  <a:srgbClr val="00B050"/>
                </a:solidFill>
              </a:rPr>
              <a:t>Clinical Features:</a:t>
            </a:r>
            <a:r>
              <a:rPr lang="en-US" sz="3200" dirty="0">
                <a:solidFill>
                  <a:srgbClr val="00B050"/>
                </a:solidFill>
              </a:rPr>
              <a:t> </a:t>
            </a:r>
            <a:r>
              <a:rPr lang="en-US" sz="3200" dirty="0"/>
              <a:t>Symptoms can vary but may include chest pain, shortness of breath, rapid heart rate, and signs of shock.</a:t>
            </a:r>
          </a:p>
          <a:p>
            <a:pPr lvl="1"/>
            <a:r>
              <a:rPr lang="en-US" sz="3200" b="1" dirty="0">
                <a:solidFill>
                  <a:srgbClr val="00B050"/>
                </a:solidFill>
              </a:rPr>
              <a:t>Diagnosis:</a:t>
            </a:r>
            <a:r>
              <a:rPr lang="en-US" sz="3200" dirty="0">
                <a:solidFill>
                  <a:srgbClr val="00B050"/>
                </a:solidFill>
              </a:rPr>
              <a:t> </a:t>
            </a:r>
            <a:r>
              <a:rPr lang="en-US" sz="3200" dirty="0"/>
              <a:t>ECG, echocardiography, and imaging studies help assess the extent of injury.</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38</a:t>
            </a:fld>
            <a:endParaRPr lang="en-US"/>
          </a:p>
        </p:txBody>
      </p:sp>
    </p:spTree>
    <p:extLst>
      <p:ext uri="{BB962C8B-B14F-4D97-AF65-F5344CB8AC3E}">
        <p14:creationId xmlns:p14="http://schemas.microsoft.com/office/powerpoint/2010/main" val="1663068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056"/>
            <a:ext cx="10515600" cy="1325563"/>
          </a:xfrm>
        </p:spPr>
        <p:txBody>
          <a:bodyPr/>
          <a:lstStyle/>
          <a:p>
            <a:pPr algn="ctr"/>
            <a:r>
              <a:rPr lang="en-US" b="1" dirty="0"/>
              <a:t>Penetrating cardiac injuries </a:t>
            </a:r>
            <a:endParaRPr lang="en-US" dirty="0"/>
          </a:p>
        </p:txBody>
      </p:sp>
      <p:sp>
        <p:nvSpPr>
          <p:cNvPr id="3" name="Content Placeholder 2"/>
          <p:cNvSpPr>
            <a:spLocks noGrp="1"/>
          </p:cNvSpPr>
          <p:nvPr>
            <p:ph idx="1"/>
          </p:nvPr>
        </p:nvSpPr>
        <p:spPr>
          <a:xfrm>
            <a:off x="572193" y="1518054"/>
            <a:ext cx="10515600" cy="4351338"/>
          </a:xfrm>
        </p:spPr>
        <p:txBody>
          <a:bodyPr/>
          <a:lstStyle/>
          <a:p>
            <a:pPr>
              <a:lnSpc>
                <a:spcPct val="100000"/>
              </a:lnSpc>
              <a:spcAft>
                <a:spcPts val="1200"/>
              </a:spcAft>
            </a:pPr>
            <a:r>
              <a:rPr lang="en-US" sz="3200" b="1" dirty="0">
                <a:solidFill>
                  <a:srgbClr val="FF0000"/>
                </a:solidFill>
              </a:rPr>
              <a:t>Pericardial Tamponade:</a:t>
            </a:r>
            <a:endParaRPr lang="en-US" sz="3200" dirty="0">
              <a:solidFill>
                <a:srgbClr val="FF0000"/>
              </a:solidFill>
            </a:endParaRPr>
          </a:p>
          <a:p>
            <a:pPr lvl="1">
              <a:lnSpc>
                <a:spcPct val="100000"/>
              </a:lnSpc>
              <a:spcAft>
                <a:spcPts val="1200"/>
              </a:spcAft>
            </a:pPr>
            <a:r>
              <a:rPr lang="en-US" sz="2800" b="1" dirty="0">
                <a:solidFill>
                  <a:srgbClr val="00B050"/>
                </a:solidFill>
              </a:rPr>
              <a:t>Description:</a:t>
            </a:r>
            <a:r>
              <a:rPr lang="en-US" sz="2800" dirty="0">
                <a:solidFill>
                  <a:srgbClr val="00B050"/>
                </a:solidFill>
              </a:rPr>
              <a:t> </a:t>
            </a:r>
            <a:r>
              <a:rPr lang="en-US" sz="2800" dirty="0"/>
              <a:t>Accumulation of blood in the pericardial sac, compressing the heart.</a:t>
            </a:r>
          </a:p>
          <a:p>
            <a:pPr lvl="1">
              <a:lnSpc>
                <a:spcPct val="100000"/>
              </a:lnSpc>
              <a:spcAft>
                <a:spcPts val="1200"/>
              </a:spcAft>
            </a:pPr>
            <a:r>
              <a:rPr lang="en-US" sz="2800" b="1" dirty="0">
                <a:solidFill>
                  <a:srgbClr val="00B050"/>
                </a:solidFill>
              </a:rPr>
              <a:t>Clinical Features:</a:t>
            </a:r>
            <a:r>
              <a:rPr lang="en-US" sz="2800" dirty="0">
                <a:solidFill>
                  <a:srgbClr val="00B050"/>
                </a:solidFill>
              </a:rPr>
              <a:t> </a:t>
            </a:r>
            <a:r>
              <a:rPr lang="en-US" sz="2800" dirty="0"/>
              <a:t>Beck's triad (hypotension, muffled heart sounds, jugular venous distension).</a:t>
            </a:r>
          </a:p>
          <a:p>
            <a:pPr lvl="1">
              <a:lnSpc>
                <a:spcPct val="100000"/>
              </a:lnSpc>
              <a:spcAft>
                <a:spcPts val="1200"/>
              </a:spcAft>
            </a:pPr>
            <a:r>
              <a:rPr lang="en-US" sz="2800" b="1" dirty="0">
                <a:solidFill>
                  <a:srgbClr val="00B050"/>
                </a:solidFill>
              </a:rPr>
              <a:t>Diagnosis:</a:t>
            </a:r>
            <a:r>
              <a:rPr lang="en-US" sz="2800" dirty="0">
                <a:solidFill>
                  <a:srgbClr val="00B050"/>
                </a:solidFill>
              </a:rPr>
              <a:t> </a:t>
            </a:r>
            <a:r>
              <a:rPr lang="en-US" sz="2800" dirty="0"/>
              <a:t>Echocardiography is essential for confirming the diagnosis.</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39</a:t>
            </a:fld>
            <a:endParaRPr lang="en-US"/>
          </a:p>
        </p:txBody>
      </p:sp>
    </p:spTree>
    <p:extLst>
      <p:ext uri="{BB962C8B-B14F-4D97-AF65-F5344CB8AC3E}">
        <p14:creationId xmlns:p14="http://schemas.microsoft.com/office/powerpoint/2010/main" val="321965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smtClean="0"/>
              <a:t>Introduction </a:t>
            </a:r>
            <a:endParaRPr lang="en-US" dirty="0"/>
          </a:p>
        </p:txBody>
      </p:sp>
      <p:sp>
        <p:nvSpPr>
          <p:cNvPr id="3" name="Content Placeholder 2"/>
          <p:cNvSpPr>
            <a:spLocks noGrp="1"/>
          </p:cNvSpPr>
          <p:nvPr>
            <p:ph idx="1"/>
          </p:nvPr>
        </p:nvSpPr>
        <p:spPr>
          <a:xfrm>
            <a:off x="298269" y="1189898"/>
            <a:ext cx="11414760" cy="5489575"/>
          </a:xfrm>
        </p:spPr>
        <p:txBody>
          <a:bodyPr>
            <a:normAutofit/>
          </a:bodyPr>
          <a:lstStyle/>
          <a:p>
            <a:pPr>
              <a:lnSpc>
                <a:spcPct val="100000"/>
              </a:lnSpc>
              <a:spcAft>
                <a:spcPts val="600"/>
              </a:spcAft>
            </a:pPr>
            <a:r>
              <a:rPr lang="en-US" sz="3200" dirty="0"/>
              <a:t>Blunt and penetrating cardiac and great vessels trauma are serious injuries associated with life-threatening consequences and need urgent intervention. </a:t>
            </a:r>
            <a:endParaRPr lang="en-US" sz="3200" dirty="0" smtClean="0"/>
          </a:p>
          <a:p>
            <a:pPr>
              <a:lnSpc>
                <a:spcPct val="100000"/>
              </a:lnSpc>
              <a:spcAft>
                <a:spcPts val="600"/>
              </a:spcAft>
            </a:pPr>
            <a:r>
              <a:rPr lang="en-US" sz="3200" dirty="0" smtClean="0"/>
              <a:t>In penetrating injuries, up to </a:t>
            </a:r>
            <a:r>
              <a:rPr lang="en-US" sz="3200" dirty="0"/>
              <a:t>90% of victims die before reaching hospital and resuscitation is of limited benefit; therefore, survival depends on rapid </a:t>
            </a:r>
            <a:r>
              <a:rPr lang="en-US" sz="3200" dirty="0" smtClean="0"/>
              <a:t>pre-hospital intervention</a:t>
            </a:r>
          </a:p>
          <a:p>
            <a:pPr>
              <a:lnSpc>
                <a:spcPct val="100000"/>
              </a:lnSpc>
              <a:spcAft>
                <a:spcPts val="600"/>
              </a:spcAft>
            </a:pPr>
            <a:r>
              <a:rPr lang="en-US" sz="3200" dirty="0" smtClean="0"/>
              <a:t>Aorta and great vessels are most commonly injured in blunt manner. The majority of patients succumb to this type of injury and do not survive to present to the hospital. </a:t>
            </a:r>
            <a:endParaRPr lang="ar-JO" sz="3200"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a:t>
            </a:fld>
            <a:endParaRPr lang="en-US"/>
          </a:p>
        </p:txBody>
      </p:sp>
    </p:spTree>
    <p:extLst>
      <p:ext uri="{BB962C8B-B14F-4D97-AF65-F5344CB8AC3E}">
        <p14:creationId xmlns:p14="http://schemas.microsoft.com/office/powerpoint/2010/main" val="34946212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Penetrating cardiac injuries </a:t>
            </a:r>
            <a:endParaRPr lang="en-US" dirty="0"/>
          </a:p>
        </p:txBody>
      </p:sp>
      <p:sp>
        <p:nvSpPr>
          <p:cNvPr id="3" name="Content Placeholder 2"/>
          <p:cNvSpPr>
            <a:spLocks noGrp="1"/>
          </p:cNvSpPr>
          <p:nvPr>
            <p:ph idx="1"/>
          </p:nvPr>
        </p:nvSpPr>
        <p:spPr>
          <a:xfrm>
            <a:off x="580505" y="1385050"/>
            <a:ext cx="10515600" cy="4351338"/>
          </a:xfrm>
        </p:spPr>
        <p:txBody>
          <a:bodyPr>
            <a:normAutofit lnSpcReduction="10000"/>
          </a:bodyPr>
          <a:lstStyle/>
          <a:p>
            <a:pPr>
              <a:lnSpc>
                <a:spcPct val="100000"/>
              </a:lnSpc>
              <a:spcAft>
                <a:spcPts val="1200"/>
              </a:spcAft>
            </a:pPr>
            <a:r>
              <a:rPr lang="en-US" sz="3600" b="1" dirty="0">
                <a:solidFill>
                  <a:srgbClr val="FF0000"/>
                </a:solidFill>
              </a:rPr>
              <a:t>Myocardial Injury:</a:t>
            </a:r>
            <a:endParaRPr lang="en-US" sz="3600" dirty="0">
              <a:solidFill>
                <a:srgbClr val="FF0000"/>
              </a:solidFill>
            </a:endParaRPr>
          </a:p>
          <a:p>
            <a:pPr lvl="1">
              <a:lnSpc>
                <a:spcPct val="100000"/>
              </a:lnSpc>
              <a:spcAft>
                <a:spcPts val="1200"/>
              </a:spcAft>
            </a:pPr>
            <a:r>
              <a:rPr lang="en-US" sz="3200" b="1" dirty="0">
                <a:solidFill>
                  <a:srgbClr val="00B050"/>
                </a:solidFill>
              </a:rPr>
              <a:t>Description:</a:t>
            </a:r>
            <a:r>
              <a:rPr lang="en-US" sz="3200" dirty="0"/>
              <a:t> Injury to the heart muscle, potentially leading to myocardial infarction.</a:t>
            </a:r>
          </a:p>
          <a:p>
            <a:pPr lvl="1">
              <a:lnSpc>
                <a:spcPct val="100000"/>
              </a:lnSpc>
              <a:spcAft>
                <a:spcPts val="1200"/>
              </a:spcAft>
            </a:pPr>
            <a:r>
              <a:rPr lang="en-US" sz="3200" b="1" dirty="0">
                <a:solidFill>
                  <a:srgbClr val="00B050"/>
                </a:solidFill>
              </a:rPr>
              <a:t>Clinical Features:</a:t>
            </a:r>
            <a:r>
              <a:rPr lang="en-US" sz="3200" dirty="0">
                <a:solidFill>
                  <a:srgbClr val="00B050"/>
                </a:solidFill>
              </a:rPr>
              <a:t> </a:t>
            </a:r>
            <a:r>
              <a:rPr lang="en-US" sz="3200" dirty="0"/>
              <a:t>Chest pain, arrhythmias, and signs of heart failure.</a:t>
            </a:r>
          </a:p>
          <a:p>
            <a:pPr lvl="1">
              <a:lnSpc>
                <a:spcPct val="100000"/>
              </a:lnSpc>
              <a:spcAft>
                <a:spcPts val="1200"/>
              </a:spcAft>
            </a:pPr>
            <a:r>
              <a:rPr lang="en-US" sz="3200" b="1" dirty="0">
                <a:solidFill>
                  <a:srgbClr val="00B050"/>
                </a:solidFill>
              </a:rPr>
              <a:t>Diagnosis:</a:t>
            </a:r>
            <a:r>
              <a:rPr lang="en-US" sz="3200" dirty="0"/>
              <a:t> ECG changes, cardiac enzymes, and imaging studies.</a:t>
            </a:r>
          </a:p>
          <a:p>
            <a:pPr>
              <a:lnSpc>
                <a:spcPct val="100000"/>
              </a:lnSpc>
              <a:spcAft>
                <a:spcPts val="1200"/>
              </a:spcAft>
            </a:pPr>
            <a:endParaRPr lang="en-US" sz="3600" dirty="0"/>
          </a:p>
        </p:txBody>
      </p:sp>
      <p:sp>
        <p:nvSpPr>
          <p:cNvPr id="4" name="Slide Number Placeholder 3"/>
          <p:cNvSpPr>
            <a:spLocks noGrp="1"/>
          </p:cNvSpPr>
          <p:nvPr>
            <p:ph type="sldNum" sz="quarter" idx="12"/>
          </p:nvPr>
        </p:nvSpPr>
        <p:spPr/>
        <p:txBody>
          <a:bodyPr/>
          <a:lstStyle/>
          <a:p>
            <a:fld id="{D9481E0F-E6C8-4C2A-9F5A-526F44582ABB}" type="slidenum">
              <a:rPr lang="en-US" smtClean="0"/>
              <a:t>40</a:t>
            </a:fld>
            <a:endParaRPr lang="en-US"/>
          </a:p>
        </p:txBody>
      </p:sp>
    </p:spTree>
    <p:extLst>
      <p:ext uri="{BB962C8B-B14F-4D97-AF65-F5344CB8AC3E}">
        <p14:creationId xmlns:p14="http://schemas.microsoft.com/office/powerpoint/2010/main" val="399022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1998"/>
            <a:ext cx="10515600" cy="1325563"/>
          </a:xfrm>
        </p:spPr>
        <p:txBody>
          <a:bodyPr/>
          <a:lstStyle/>
          <a:p>
            <a:pPr algn="ctr"/>
            <a:r>
              <a:rPr lang="en-US" b="1" dirty="0"/>
              <a:t>Management of penetrating </a:t>
            </a:r>
            <a:r>
              <a:rPr lang="en-US" b="1" dirty="0" smtClean="0"/>
              <a:t>cardiac </a:t>
            </a:r>
            <a:r>
              <a:rPr lang="en-US" b="1" dirty="0"/>
              <a:t>and great vessel injuries </a:t>
            </a:r>
          </a:p>
        </p:txBody>
      </p:sp>
      <p:sp>
        <p:nvSpPr>
          <p:cNvPr id="3" name="Content Placeholder 2"/>
          <p:cNvSpPr>
            <a:spLocks noGrp="1"/>
          </p:cNvSpPr>
          <p:nvPr>
            <p:ph idx="1"/>
          </p:nvPr>
        </p:nvSpPr>
        <p:spPr>
          <a:xfrm>
            <a:off x="838200" y="1908752"/>
            <a:ext cx="10515600" cy="4351338"/>
          </a:xfrm>
        </p:spPr>
        <p:txBody>
          <a:bodyPr>
            <a:normAutofit/>
          </a:bodyPr>
          <a:lstStyle/>
          <a:p>
            <a:pPr>
              <a:lnSpc>
                <a:spcPct val="110000"/>
              </a:lnSpc>
              <a:spcAft>
                <a:spcPts val="1200"/>
              </a:spcAft>
            </a:pPr>
            <a:r>
              <a:rPr lang="en-US" sz="3200" dirty="0" smtClean="0"/>
              <a:t>Management </a:t>
            </a:r>
            <a:r>
              <a:rPr lang="en-US" sz="3200" dirty="0"/>
              <a:t>requires a multidisciplinary approach involving trauma surgeons, cardiovascular surgeons, anesthesiologists, and critical care specialists</a:t>
            </a:r>
            <a:r>
              <a:rPr lang="en-US" sz="3200" dirty="0" smtClean="0"/>
              <a:t>.</a:t>
            </a:r>
          </a:p>
          <a:p>
            <a:pPr>
              <a:lnSpc>
                <a:spcPct val="110000"/>
              </a:lnSpc>
              <a:spcAft>
                <a:spcPts val="1200"/>
              </a:spcAft>
            </a:pPr>
            <a:r>
              <a:rPr lang="en-US" sz="3200" dirty="0" smtClean="0"/>
              <a:t> </a:t>
            </a:r>
            <a:r>
              <a:rPr lang="en-US" sz="3200" dirty="0"/>
              <a:t>Timely intervention and a systematic approach to resuscitation and surgery are critical for optimizing </a:t>
            </a:r>
            <a:r>
              <a:rPr lang="en-US" sz="3200" dirty="0" smtClean="0"/>
              <a:t>outcomes</a:t>
            </a:r>
            <a:endParaRPr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41</a:t>
            </a:fld>
            <a:endParaRPr lang="en-US"/>
          </a:p>
        </p:txBody>
      </p:sp>
    </p:spTree>
    <p:extLst>
      <p:ext uri="{BB962C8B-B14F-4D97-AF65-F5344CB8AC3E}">
        <p14:creationId xmlns:p14="http://schemas.microsoft.com/office/powerpoint/2010/main" val="2408367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a:t>Management of penetrating cardiac and great vessel injuries </a:t>
            </a:r>
            <a:endParaRPr lang="en-US" sz="4000" dirty="0"/>
          </a:p>
        </p:txBody>
      </p:sp>
      <p:sp>
        <p:nvSpPr>
          <p:cNvPr id="3" name="Content Placeholder 2"/>
          <p:cNvSpPr>
            <a:spLocks noGrp="1"/>
          </p:cNvSpPr>
          <p:nvPr>
            <p:ph idx="1"/>
          </p:nvPr>
        </p:nvSpPr>
        <p:spPr>
          <a:xfrm>
            <a:off x="214745" y="1401675"/>
            <a:ext cx="11705705" cy="5281758"/>
          </a:xfrm>
        </p:spPr>
        <p:txBody>
          <a:bodyPr>
            <a:normAutofit/>
          </a:bodyPr>
          <a:lstStyle/>
          <a:p>
            <a:r>
              <a:rPr lang="en-US" b="1" dirty="0" smtClean="0">
                <a:solidFill>
                  <a:srgbClr val="00B050"/>
                </a:solidFill>
              </a:rPr>
              <a:t>Emergency </a:t>
            </a:r>
            <a:r>
              <a:rPr lang="en-US" b="1" dirty="0">
                <a:solidFill>
                  <a:srgbClr val="00B050"/>
                </a:solidFill>
              </a:rPr>
              <a:t>Resuscitation:</a:t>
            </a:r>
            <a:endParaRPr lang="en-US" dirty="0">
              <a:solidFill>
                <a:srgbClr val="00B050"/>
              </a:solidFill>
            </a:endParaRPr>
          </a:p>
          <a:p>
            <a:pPr lvl="1"/>
            <a:r>
              <a:rPr lang="en-US" dirty="0"/>
              <a:t>Immediate attention to ABCs (Airway, Breathing, Circulation).</a:t>
            </a:r>
          </a:p>
          <a:p>
            <a:pPr lvl="1"/>
            <a:r>
              <a:rPr lang="en-US" dirty="0"/>
              <a:t>Stabilization with intravenous fluids and blood products</a:t>
            </a:r>
            <a:r>
              <a:rPr lang="en-US" dirty="0" smtClean="0"/>
              <a:t>.</a:t>
            </a:r>
            <a:r>
              <a:rPr lang="en-US" dirty="0"/>
              <a:t> Inotropic support may be required</a:t>
            </a:r>
            <a:r>
              <a:rPr lang="en-US" dirty="0" smtClean="0"/>
              <a:t>.</a:t>
            </a:r>
            <a:endParaRPr lang="en-US" dirty="0"/>
          </a:p>
          <a:p>
            <a:r>
              <a:rPr lang="en-US" b="1" dirty="0">
                <a:solidFill>
                  <a:srgbClr val="00B050"/>
                </a:solidFill>
              </a:rPr>
              <a:t>Diagnostic Imaging:</a:t>
            </a:r>
            <a:endParaRPr lang="en-US" dirty="0">
              <a:solidFill>
                <a:srgbClr val="00B050"/>
              </a:solidFill>
            </a:endParaRPr>
          </a:p>
          <a:p>
            <a:pPr lvl="1"/>
            <a:r>
              <a:rPr lang="en-US" dirty="0"/>
              <a:t>CT scans, echocardiography, angiography for assessing the extent of injury.</a:t>
            </a:r>
          </a:p>
          <a:p>
            <a:r>
              <a:rPr lang="en-US" b="1" dirty="0">
                <a:solidFill>
                  <a:srgbClr val="00B050"/>
                </a:solidFill>
              </a:rPr>
              <a:t>Surgical Intervention:</a:t>
            </a:r>
            <a:endParaRPr lang="en-US" dirty="0">
              <a:solidFill>
                <a:srgbClr val="00B050"/>
              </a:solidFill>
            </a:endParaRPr>
          </a:p>
          <a:p>
            <a:pPr lvl="1"/>
            <a:r>
              <a:rPr lang="en-US" dirty="0"/>
              <a:t>Emergency thoracotomy may be performed to directly access the chest and repair injuries.</a:t>
            </a:r>
          </a:p>
          <a:p>
            <a:pPr lvl="1"/>
            <a:r>
              <a:rPr lang="en-US" dirty="0"/>
              <a:t>Cardiac or vascular surgery for definitive repair.</a:t>
            </a:r>
          </a:p>
          <a:p>
            <a:r>
              <a:rPr lang="en-US" b="1" dirty="0" smtClean="0">
                <a:solidFill>
                  <a:srgbClr val="00B050"/>
                </a:solidFill>
              </a:rPr>
              <a:t>Anticoagulation </a:t>
            </a:r>
            <a:r>
              <a:rPr lang="en-US" b="1" dirty="0">
                <a:solidFill>
                  <a:srgbClr val="00B050"/>
                </a:solidFill>
              </a:rPr>
              <a:t>and Antiplatelet Therapy:</a:t>
            </a:r>
            <a:endParaRPr lang="en-US" dirty="0">
              <a:solidFill>
                <a:srgbClr val="00B050"/>
              </a:solidFill>
            </a:endParaRPr>
          </a:p>
          <a:p>
            <a:pPr lvl="1"/>
            <a:r>
              <a:rPr lang="en-US" dirty="0"/>
              <a:t>Depending on the situation, anticoagulation may be initiated to prevent thrombosis.</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42</a:t>
            </a:fld>
            <a:endParaRPr lang="en-US"/>
          </a:p>
        </p:txBody>
      </p:sp>
    </p:spTree>
    <p:extLst>
      <p:ext uri="{BB962C8B-B14F-4D97-AF65-F5344CB8AC3E}">
        <p14:creationId xmlns:p14="http://schemas.microsoft.com/office/powerpoint/2010/main" val="3471948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Traumatic </a:t>
            </a:r>
            <a:r>
              <a:rPr lang="en-US" b="1" dirty="0" err="1"/>
              <a:t>valvular</a:t>
            </a:r>
            <a:r>
              <a:rPr lang="en-US" b="1" dirty="0"/>
              <a:t> injuries</a:t>
            </a:r>
          </a:p>
        </p:txBody>
      </p:sp>
      <p:sp>
        <p:nvSpPr>
          <p:cNvPr id="3" name="Content Placeholder 2"/>
          <p:cNvSpPr>
            <a:spLocks noGrp="1"/>
          </p:cNvSpPr>
          <p:nvPr>
            <p:ph idx="1"/>
          </p:nvPr>
        </p:nvSpPr>
        <p:spPr>
          <a:xfrm>
            <a:off x="113607" y="1109431"/>
            <a:ext cx="11698778" cy="5515813"/>
          </a:xfrm>
        </p:spPr>
        <p:txBody>
          <a:bodyPr>
            <a:noAutofit/>
          </a:bodyPr>
          <a:lstStyle/>
          <a:p>
            <a:pPr>
              <a:lnSpc>
                <a:spcPct val="100000"/>
              </a:lnSpc>
              <a:spcAft>
                <a:spcPts val="600"/>
              </a:spcAft>
            </a:pPr>
            <a:r>
              <a:rPr lang="en-US" sz="3200" dirty="0"/>
              <a:t>Traumatic </a:t>
            </a:r>
            <a:r>
              <a:rPr lang="en-US" sz="3200" dirty="0" err="1"/>
              <a:t>valvular</a:t>
            </a:r>
            <a:r>
              <a:rPr lang="en-US" sz="3200" dirty="0"/>
              <a:t> injuries refer to damage to the heart valves that occurs as a result </a:t>
            </a:r>
            <a:r>
              <a:rPr lang="en-US" sz="3200" dirty="0" smtClean="0"/>
              <a:t>of </a:t>
            </a:r>
            <a:r>
              <a:rPr lang="en-US" sz="3200" dirty="0"/>
              <a:t>blunt or penetrating chest trauma. </a:t>
            </a:r>
            <a:endParaRPr lang="en-US" sz="3200" dirty="0" smtClean="0"/>
          </a:p>
          <a:p>
            <a:pPr>
              <a:lnSpc>
                <a:spcPct val="100000"/>
              </a:lnSpc>
              <a:spcAft>
                <a:spcPts val="600"/>
              </a:spcAft>
            </a:pPr>
            <a:r>
              <a:rPr lang="en-US" sz="3200" dirty="0" smtClean="0"/>
              <a:t>The </a:t>
            </a:r>
            <a:r>
              <a:rPr lang="en-US" sz="3200" dirty="0"/>
              <a:t>heart valves play a crucial role in maintaining the unidirectional flow of blood through the heart chambers</a:t>
            </a:r>
            <a:r>
              <a:rPr lang="en-US" sz="3200" dirty="0" smtClean="0"/>
              <a:t>.</a:t>
            </a:r>
          </a:p>
          <a:p>
            <a:pPr>
              <a:lnSpc>
                <a:spcPct val="100000"/>
              </a:lnSpc>
              <a:spcAft>
                <a:spcPts val="600"/>
              </a:spcAft>
            </a:pPr>
            <a:r>
              <a:rPr lang="en-US" sz="3200" dirty="0" smtClean="0"/>
              <a:t> </a:t>
            </a:r>
            <a:r>
              <a:rPr lang="en-US" sz="3200" dirty="0"/>
              <a:t>When these valves are injured, it can lead to </a:t>
            </a:r>
            <a:r>
              <a:rPr lang="en-US" sz="3200" dirty="0" err="1"/>
              <a:t>valvular</a:t>
            </a:r>
            <a:r>
              <a:rPr lang="en-US" sz="3200" dirty="0"/>
              <a:t> insufficiency (leakage) or stenosis (narrowing), disrupting the normal function of the heart. </a:t>
            </a:r>
            <a:endParaRPr lang="en-US" sz="3200" dirty="0" smtClean="0"/>
          </a:p>
          <a:p>
            <a:pPr>
              <a:lnSpc>
                <a:spcPct val="100000"/>
              </a:lnSpc>
              <a:spcAft>
                <a:spcPts val="600"/>
              </a:spcAft>
            </a:pPr>
            <a:r>
              <a:rPr lang="en-US" sz="3200" dirty="0" smtClean="0"/>
              <a:t>Traumatic </a:t>
            </a:r>
            <a:r>
              <a:rPr lang="en-US" sz="3200" dirty="0" err="1"/>
              <a:t>valvular</a:t>
            </a:r>
            <a:r>
              <a:rPr lang="en-US" sz="3200" dirty="0"/>
              <a:t> injuries are relatively uncommon but can have serious consequences. Here are some aspects of traumatic </a:t>
            </a:r>
            <a:r>
              <a:rPr lang="en-US" sz="3200" dirty="0" err="1"/>
              <a:t>valvular</a:t>
            </a:r>
            <a:r>
              <a:rPr lang="en-US" sz="3200" dirty="0"/>
              <a:t> injuries:</a:t>
            </a:r>
          </a:p>
        </p:txBody>
      </p:sp>
      <p:sp>
        <p:nvSpPr>
          <p:cNvPr id="4" name="Slide Number Placeholder 3"/>
          <p:cNvSpPr>
            <a:spLocks noGrp="1"/>
          </p:cNvSpPr>
          <p:nvPr>
            <p:ph type="sldNum" sz="quarter" idx="12"/>
          </p:nvPr>
        </p:nvSpPr>
        <p:spPr/>
        <p:txBody>
          <a:bodyPr/>
          <a:lstStyle/>
          <a:p>
            <a:fld id="{D9481E0F-E6C8-4C2A-9F5A-526F44582ABB}" type="slidenum">
              <a:rPr lang="en-US" smtClean="0"/>
              <a:t>43</a:t>
            </a:fld>
            <a:endParaRPr lang="en-US"/>
          </a:p>
        </p:txBody>
      </p:sp>
    </p:spTree>
    <p:extLst>
      <p:ext uri="{BB962C8B-B14F-4D97-AF65-F5344CB8AC3E}">
        <p14:creationId xmlns:p14="http://schemas.microsoft.com/office/powerpoint/2010/main" val="161837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Heart valves </a:t>
            </a:r>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155" y="1325563"/>
            <a:ext cx="5691549" cy="5350056"/>
          </a:xfrm>
        </p:spPr>
      </p:pic>
      <p:sp>
        <p:nvSpPr>
          <p:cNvPr id="5" name="Slide Number Placeholder 4"/>
          <p:cNvSpPr>
            <a:spLocks noGrp="1"/>
          </p:cNvSpPr>
          <p:nvPr>
            <p:ph type="sldNum" sz="quarter" idx="12"/>
          </p:nvPr>
        </p:nvSpPr>
        <p:spPr/>
        <p:txBody>
          <a:bodyPr/>
          <a:lstStyle/>
          <a:p>
            <a:fld id="{D9481E0F-E6C8-4C2A-9F5A-526F44582ABB}" type="slidenum">
              <a:rPr lang="en-US" smtClean="0"/>
              <a:t>44</a:t>
            </a:fld>
            <a:endParaRPr lang="en-US"/>
          </a:p>
        </p:txBody>
      </p:sp>
    </p:spTree>
    <p:extLst>
      <p:ext uri="{BB962C8B-B14F-4D97-AF65-F5344CB8AC3E}">
        <p14:creationId xmlns:p14="http://schemas.microsoft.com/office/powerpoint/2010/main" val="4104964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normAutofit fontScale="90000"/>
          </a:bodyPr>
          <a:lstStyle/>
          <a:p>
            <a:pPr algn="ctr"/>
            <a:r>
              <a:rPr lang="en-US" b="1" dirty="0"/>
              <a:t>Types of Valves Most </a:t>
            </a:r>
            <a:r>
              <a:rPr lang="en-US" b="1" dirty="0" smtClean="0"/>
              <a:t>Affected</a:t>
            </a:r>
            <a:r>
              <a:rPr lang="en-US" b="1" dirty="0"/>
              <a:t/>
            </a:r>
            <a:br>
              <a:rPr lang="en-US" b="1" dirty="0"/>
            </a:br>
            <a:endParaRPr lang="en-US" dirty="0"/>
          </a:p>
        </p:txBody>
      </p:sp>
      <p:sp>
        <p:nvSpPr>
          <p:cNvPr id="3" name="Content Placeholder 2"/>
          <p:cNvSpPr>
            <a:spLocks noGrp="1"/>
          </p:cNvSpPr>
          <p:nvPr>
            <p:ph idx="1"/>
          </p:nvPr>
        </p:nvSpPr>
        <p:spPr>
          <a:xfrm>
            <a:off x="98367" y="931024"/>
            <a:ext cx="11148753" cy="5444837"/>
          </a:xfrm>
        </p:spPr>
        <p:txBody>
          <a:bodyPr>
            <a:normAutofit fontScale="92500" lnSpcReduction="10000"/>
          </a:bodyPr>
          <a:lstStyle/>
          <a:p>
            <a:pPr>
              <a:lnSpc>
                <a:spcPct val="100000"/>
              </a:lnSpc>
              <a:spcAft>
                <a:spcPts val="600"/>
              </a:spcAft>
            </a:pPr>
            <a:r>
              <a:rPr lang="en-US" sz="3500" b="1" dirty="0" smtClean="0">
                <a:solidFill>
                  <a:srgbClr val="FF0000"/>
                </a:solidFill>
              </a:rPr>
              <a:t>Mitral </a:t>
            </a:r>
            <a:r>
              <a:rPr lang="en-US" sz="3500" b="1" dirty="0">
                <a:solidFill>
                  <a:srgbClr val="FF0000"/>
                </a:solidFill>
              </a:rPr>
              <a:t>Valve:</a:t>
            </a:r>
            <a:endParaRPr lang="en-US" sz="3500" dirty="0">
              <a:solidFill>
                <a:srgbClr val="FF0000"/>
              </a:solidFill>
            </a:endParaRPr>
          </a:p>
          <a:p>
            <a:pPr lvl="1">
              <a:lnSpc>
                <a:spcPct val="100000"/>
              </a:lnSpc>
              <a:spcAft>
                <a:spcPts val="600"/>
              </a:spcAft>
              <a:buFont typeface="Wingdings" panose="05000000000000000000" pitchFamily="2" charset="2"/>
              <a:buChar char="Ø"/>
            </a:pPr>
            <a:r>
              <a:rPr lang="en-US" sz="3000" b="1" dirty="0">
                <a:solidFill>
                  <a:srgbClr val="00B050"/>
                </a:solidFill>
              </a:rPr>
              <a:t>Susceptibility:</a:t>
            </a:r>
            <a:r>
              <a:rPr lang="en-US" sz="3000" dirty="0">
                <a:solidFill>
                  <a:srgbClr val="00B050"/>
                </a:solidFill>
              </a:rPr>
              <a:t> </a:t>
            </a:r>
            <a:r>
              <a:rPr lang="en-US" sz="3000" dirty="0"/>
              <a:t>The mitral valve, located between the left atrium and left ventricle, is often susceptible to traumatic injuries due to its anatomical position.</a:t>
            </a:r>
          </a:p>
          <a:p>
            <a:pPr lvl="1">
              <a:lnSpc>
                <a:spcPct val="100000"/>
              </a:lnSpc>
              <a:spcAft>
                <a:spcPts val="600"/>
              </a:spcAft>
              <a:buFont typeface="Wingdings" panose="05000000000000000000" pitchFamily="2" charset="2"/>
              <a:buChar char="Ø"/>
            </a:pPr>
            <a:r>
              <a:rPr lang="en-US" sz="3000" b="1" dirty="0">
                <a:solidFill>
                  <a:srgbClr val="00B050"/>
                </a:solidFill>
              </a:rPr>
              <a:t>Consequences:</a:t>
            </a:r>
            <a:r>
              <a:rPr lang="en-US" sz="3000" dirty="0"/>
              <a:t> Traumatic mitral valve injuries can result in regurgitation (leakage) or stenosis.</a:t>
            </a:r>
          </a:p>
          <a:p>
            <a:pPr>
              <a:lnSpc>
                <a:spcPct val="100000"/>
              </a:lnSpc>
              <a:spcAft>
                <a:spcPts val="600"/>
              </a:spcAft>
            </a:pPr>
            <a:r>
              <a:rPr lang="en-US" sz="3500" b="1" dirty="0">
                <a:solidFill>
                  <a:srgbClr val="FF0000"/>
                </a:solidFill>
              </a:rPr>
              <a:t>Aortic Valve:</a:t>
            </a:r>
            <a:endParaRPr lang="en-US" sz="3500" dirty="0">
              <a:solidFill>
                <a:srgbClr val="FF0000"/>
              </a:solidFill>
            </a:endParaRPr>
          </a:p>
          <a:p>
            <a:pPr lvl="1">
              <a:lnSpc>
                <a:spcPct val="100000"/>
              </a:lnSpc>
              <a:spcAft>
                <a:spcPts val="600"/>
              </a:spcAft>
              <a:buFont typeface="Wingdings" panose="05000000000000000000" pitchFamily="2" charset="2"/>
              <a:buChar char="Ø"/>
            </a:pPr>
            <a:r>
              <a:rPr lang="en-US" sz="3000" b="1" dirty="0">
                <a:solidFill>
                  <a:srgbClr val="00B050"/>
                </a:solidFill>
              </a:rPr>
              <a:t>Susceptibility:</a:t>
            </a:r>
            <a:r>
              <a:rPr lang="en-US" sz="3000" dirty="0">
                <a:solidFill>
                  <a:srgbClr val="00B050"/>
                </a:solidFill>
              </a:rPr>
              <a:t> </a:t>
            </a:r>
            <a:r>
              <a:rPr lang="en-US" sz="3000" dirty="0"/>
              <a:t>The aortic valve, situated between the left ventricle and the aorta, can be affected by trauma.</a:t>
            </a:r>
          </a:p>
          <a:p>
            <a:pPr lvl="1">
              <a:lnSpc>
                <a:spcPct val="100000"/>
              </a:lnSpc>
              <a:spcAft>
                <a:spcPts val="600"/>
              </a:spcAft>
              <a:buFont typeface="Wingdings" panose="05000000000000000000" pitchFamily="2" charset="2"/>
              <a:buChar char="Ø"/>
            </a:pPr>
            <a:r>
              <a:rPr lang="en-US" sz="3000" b="1" dirty="0">
                <a:solidFill>
                  <a:srgbClr val="00B050"/>
                </a:solidFill>
              </a:rPr>
              <a:t>Consequences:</a:t>
            </a:r>
            <a:r>
              <a:rPr lang="en-US" sz="3000" dirty="0"/>
              <a:t> Traumatic injuries to the aortic valve may lead to regurgitation or stenosis.</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45</a:t>
            </a:fld>
            <a:endParaRPr lang="en-US"/>
          </a:p>
        </p:txBody>
      </p:sp>
    </p:spTree>
    <p:extLst>
      <p:ext uri="{BB962C8B-B14F-4D97-AF65-F5344CB8AC3E}">
        <p14:creationId xmlns:p14="http://schemas.microsoft.com/office/powerpoint/2010/main" val="4215661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3686"/>
            <a:ext cx="10515600" cy="923348"/>
          </a:xfrm>
        </p:spPr>
        <p:txBody>
          <a:bodyPr>
            <a:normAutofit fontScale="90000"/>
          </a:bodyPr>
          <a:lstStyle/>
          <a:p>
            <a:pPr algn="ctr"/>
            <a:r>
              <a:rPr lang="en-US" b="1" dirty="0" smtClean="0"/>
              <a:t/>
            </a:r>
            <a:br>
              <a:rPr lang="en-US" b="1" dirty="0" smtClean="0"/>
            </a:br>
            <a:r>
              <a:rPr lang="en-US" b="1" dirty="0" smtClean="0"/>
              <a:t>Types </a:t>
            </a:r>
            <a:r>
              <a:rPr lang="en-US" b="1" dirty="0"/>
              <a:t>of Traumatic Valvular </a:t>
            </a:r>
            <a:r>
              <a:rPr lang="en-US" b="1" dirty="0" smtClean="0"/>
              <a:t>Injuries</a:t>
            </a:r>
            <a:r>
              <a:rPr lang="en-US" b="1" dirty="0"/>
              <a:t/>
            </a:r>
            <a:br>
              <a:rPr lang="en-US" b="1" dirty="0"/>
            </a:br>
            <a:endParaRPr lang="en-US" dirty="0"/>
          </a:p>
        </p:txBody>
      </p:sp>
      <p:sp>
        <p:nvSpPr>
          <p:cNvPr id="3" name="Content Placeholder 2"/>
          <p:cNvSpPr>
            <a:spLocks noGrp="1"/>
          </p:cNvSpPr>
          <p:nvPr>
            <p:ph idx="1"/>
          </p:nvPr>
        </p:nvSpPr>
        <p:spPr>
          <a:xfrm>
            <a:off x="381000" y="1301923"/>
            <a:ext cx="11190316" cy="5406447"/>
          </a:xfrm>
        </p:spPr>
        <p:txBody>
          <a:bodyPr>
            <a:normAutofit/>
          </a:bodyPr>
          <a:lstStyle/>
          <a:p>
            <a:pPr>
              <a:lnSpc>
                <a:spcPct val="100000"/>
              </a:lnSpc>
              <a:spcAft>
                <a:spcPts val="600"/>
              </a:spcAft>
            </a:pPr>
            <a:r>
              <a:rPr lang="en-US" b="1" dirty="0" smtClean="0">
                <a:solidFill>
                  <a:srgbClr val="FF0000"/>
                </a:solidFill>
              </a:rPr>
              <a:t>Valvular </a:t>
            </a:r>
            <a:r>
              <a:rPr lang="en-US" b="1" dirty="0">
                <a:solidFill>
                  <a:srgbClr val="FF0000"/>
                </a:solidFill>
              </a:rPr>
              <a:t>Rupture or Tear:</a:t>
            </a:r>
            <a:endParaRPr lang="en-US" dirty="0">
              <a:solidFill>
                <a:srgbClr val="FF0000"/>
              </a:solidFill>
            </a:endParaRPr>
          </a:p>
          <a:p>
            <a:pPr lvl="1">
              <a:lnSpc>
                <a:spcPct val="100000"/>
              </a:lnSpc>
              <a:spcAft>
                <a:spcPts val="600"/>
              </a:spcAft>
            </a:pPr>
            <a:r>
              <a:rPr lang="en-US" sz="2800" b="1" dirty="0">
                <a:solidFill>
                  <a:srgbClr val="00B050"/>
                </a:solidFill>
              </a:rPr>
              <a:t>Mechanism:</a:t>
            </a:r>
            <a:r>
              <a:rPr lang="en-US" sz="2800" dirty="0">
                <a:solidFill>
                  <a:srgbClr val="00B050"/>
                </a:solidFill>
              </a:rPr>
              <a:t> </a:t>
            </a:r>
            <a:r>
              <a:rPr lang="en-US" sz="2800" dirty="0"/>
              <a:t>Direct trauma to the chest can cause tears or ruptures in the valve leaflets.</a:t>
            </a:r>
          </a:p>
          <a:p>
            <a:pPr lvl="1">
              <a:lnSpc>
                <a:spcPct val="100000"/>
              </a:lnSpc>
              <a:spcAft>
                <a:spcPts val="600"/>
              </a:spcAft>
            </a:pPr>
            <a:r>
              <a:rPr lang="en-US" sz="2800" b="1" dirty="0">
                <a:solidFill>
                  <a:srgbClr val="00B050"/>
                </a:solidFill>
              </a:rPr>
              <a:t>Clinical Features:</a:t>
            </a:r>
            <a:r>
              <a:rPr lang="en-US" sz="2800" dirty="0">
                <a:solidFill>
                  <a:srgbClr val="00B050"/>
                </a:solidFill>
              </a:rPr>
              <a:t> </a:t>
            </a:r>
            <a:r>
              <a:rPr lang="en-US" sz="2800" dirty="0"/>
              <a:t>Symptoms may include chest pain, palpitations, and signs of heart failure.</a:t>
            </a:r>
          </a:p>
          <a:p>
            <a:pPr>
              <a:lnSpc>
                <a:spcPct val="100000"/>
              </a:lnSpc>
              <a:spcAft>
                <a:spcPts val="600"/>
              </a:spcAft>
            </a:pPr>
            <a:r>
              <a:rPr lang="en-US" b="1" dirty="0">
                <a:solidFill>
                  <a:srgbClr val="FF0000"/>
                </a:solidFill>
              </a:rPr>
              <a:t>Valvular Avulsion:</a:t>
            </a:r>
            <a:endParaRPr lang="en-US" dirty="0">
              <a:solidFill>
                <a:srgbClr val="FF0000"/>
              </a:solidFill>
            </a:endParaRPr>
          </a:p>
          <a:p>
            <a:pPr lvl="1">
              <a:lnSpc>
                <a:spcPct val="100000"/>
              </a:lnSpc>
              <a:spcAft>
                <a:spcPts val="600"/>
              </a:spcAft>
            </a:pPr>
            <a:r>
              <a:rPr lang="en-US" sz="2800" b="1" dirty="0">
                <a:solidFill>
                  <a:srgbClr val="00B050"/>
                </a:solidFill>
              </a:rPr>
              <a:t>Mechanism:</a:t>
            </a:r>
            <a:r>
              <a:rPr lang="en-US" sz="2800" dirty="0"/>
              <a:t> Severe trauma may lead to the complete avulsion (tearing away) of a heart valve.</a:t>
            </a:r>
          </a:p>
          <a:p>
            <a:pPr lvl="1">
              <a:lnSpc>
                <a:spcPct val="100000"/>
              </a:lnSpc>
              <a:spcAft>
                <a:spcPts val="600"/>
              </a:spcAft>
            </a:pPr>
            <a:r>
              <a:rPr lang="en-US" sz="2800" b="1" dirty="0">
                <a:solidFill>
                  <a:srgbClr val="00B050"/>
                </a:solidFill>
              </a:rPr>
              <a:t>Clinical Features:</a:t>
            </a:r>
            <a:r>
              <a:rPr lang="en-US" sz="2800" dirty="0">
                <a:solidFill>
                  <a:srgbClr val="00B050"/>
                </a:solidFill>
              </a:rPr>
              <a:t> </a:t>
            </a:r>
            <a:r>
              <a:rPr lang="en-US" sz="2800" dirty="0"/>
              <a:t>Rapid onset of symptoms, including severe chest pain and hemodynamic instability.</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46</a:t>
            </a:fld>
            <a:endParaRPr lang="en-US"/>
          </a:p>
        </p:txBody>
      </p:sp>
    </p:spTree>
    <p:extLst>
      <p:ext uri="{BB962C8B-B14F-4D97-AF65-F5344CB8AC3E}">
        <p14:creationId xmlns:p14="http://schemas.microsoft.com/office/powerpoint/2010/main" val="3080128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6722"/>
          </a:xfrm>
        </p:spPr>
        <p:txBody>
          <a:bodyPr>
            <a:normAutofit fontScale="90000"/>
          </a:bodyPr>
          <a:lstStyle/>
          <a:p>
            <a:pPr algn="ctr"/>
            <a:r>
              <a:rPr lang="en-US" b="1" dirty="0" smtClean="0"/>
              <a:t>Diagnosis</a:t>
            </a:r>
            <a:r>
              <a:rPr lang="en-US" b="1" dirty="0"/>
              <a:t/>
            </a:r>
            <a:br>
              <a:rPr lang="en-US" b="1" dirty="0"/>
            </a:br>
            <a:endParaRPr lang="en-US" dirty="0"/>
          </a:p>
        </p:txBody>
      </p:sp>
      <p:sp>
        <p:nvSpPr>
          <p:cNvPr id="3" name="Content Placeholder 2"/>
          <p:cNvSpPr>
            <a:spLocks noGrp="1"/>
          </p:cNvSpPr>
          <p:nvPr>
            <p:ph idx="1"/>
          </p:nvPr>
        </p:nvSpPr>
        <p:spPr>
          <a:xfrm>
            <a:off x="331123" y="1060854"/>
            <a:ext cx="11315008" cy="5797146"/>
          </a:xfrm>
        </p:spPr>
        <p:txBody>
          <a:bodyPr>
            <a:normAutofit fontScale="85000" lnSpcReduction="20000"/>
          </a:bodyPr>
          <a:lstStyle/>
          <a:p>
            <a:pPr>
              <a:lnSpc>
                <a:spcPct val="110000"/>
              </a:lnSpc>
              <a:spcAft>
                <a:spcPts val="600"/>
              </a:spcAft>
            </a:pPr>
            <a:r>
              <a:rPr lang="en-US" sz="3200" b="1" dirty="0" smtClean="0">
                <a:solidFill>
                  <a:srgbClr val="FF0000"/>
                </a:solidFill>
              </a:rPr>
              <a:t>Clinical </a:t>
            </a:r>
            <a:r>
              <a:rPr lang="en-US" sz="3200" b="1" dirty="0">
                <a:solidFill>
                  <a:srgbClr val="FF0000"/>
                </a:solidFill>
              </a:rPr>
              <a:t>Evaluation:</a:t>
            </a:r>
            <a:endParaRPr lang="en-US" sz="3200" dirty="0">
              <a:solidFill>
                <a:srgbClr val="FF0000"/>
              </a:solidFill>
            </a:endParaRPr>
          </a:p>
          <a:p>
            <a:pPr lvl="1">
              <a:lnSpc>
                <a:spcPct val="110000"/>
              </a:lnSpc>
              <a:spcAft>
                <a:spcPts val="600"/>
              </a:spcAft>
            </a:pPr>
            <a:r>
              <a:rPr lang="en-US" sz="2800" b="1" dirty="0">
                <a:solidFill>
                  <a:srgbClr val="00B050"/>
                </a:solidFill>
              </a:rPr>
              <a:t>Symptoms:</a:t>
            </a:r>
            <a:r>
              <a:rPr lang="en-US" sz="2800" dirty="0">
                <a:solidFill>
                  <a:srgbClr val="00B050"/>
                </a:solidFill>
              </a:rPr>
              <a:t> </a:t>
            </a:r>
            <a:r>
              <a:rPr lang="en-US" sz="2800" dirty="0"/>
              <a:t>Chest pain, shortness of breath, palpitations, and signs of heart failure.</a:t>
            </a:r>
          </a:p>
          <a:p>
            <a:pPr lvl="1">
              <a:lnSpc>
                <a:spcPct val="110000"/>
              </a:lnSpc>
              <a:spcAft>
                <a:spcPts val="600"/>
              </a:spcAft>
            </a:pPr>
            <a:r>
              <a:rPr lang="en-US" sz="2800" b="1" dirty="0">
                <a:solidFill>
                  <a:srgbClr val="00B050"/>
                </a:solidFill>
              </a:rPr>
              <a:t>Physical Examination:</a:t>
            </a:r>
            <a:r>
              <a:rPr lang="en-US" sz="2800" dirty="0">
                <a:solidFill>
                  <a:srgbClr val="00B050"/>
                </a:solidFill>
              </a:rPr>
              <a:t> </a:t>
            </a:r>
            <a:r>
              <a:rPr lang="en-US" sz="2800" dirty="0"/>
              <a:t>Murmurs, abnormal heart sounds, and signs of cardiovascular compromise.</a:t>
            </a:r>
          </a:p>
          <a:p>
            <a:pPr>
              <a:lnSpc>
                <a:spcPct val="110000"/>
              </a:lnSpc>
              <a:spcAft>
                <a:spcPts val="600"/>
              </a:spcAft>
            </a:pPr>
            <a:r>
              <a:rPr lang="en-US" sz="3200" b="1" dirty="0">
                <a:solidFill>
                  <a:srgbClr val="FF0000"/>
                </a:solidFill>
              </a:rPr>
              <a:t>Echocardiography:</a:t>
            </a:r>
            <a:endParaRPr lang="en-US" sz="3200" dirty="0">
              <a:solidFill>
                <a:srgbClr val="FF0000"/>
              </a:solidFill>
            </a:endParaRPr>
          </a:p>
          <a:p>
            <a:pPr lvl="1">
              <a:lnSpc>
                <a:spcPct val="110000"/>
              </a:lnSpc>
              <a:spcAft>
                <a:spcPts val="600"/>
              </a:spcAft>
            </a:pPr>
            <a:r>
              <a:rPr lang="en-US" sz="2800" b="1" dirty="0">
                <a:solidFill>
                  <a:srgbClr val="00B050"/>
                </a:solidFill>
              </a:rPr>
              <a:t>Transthoracic Echocardiogram (TTE):</a:t>
            </a:r>
            <a:r>
              <a:rPr lang="en-US" sz="2800" dirty="0">
                <a:solidFill>
                  <a:srgbClr val="00B050"/>
                </a:solidFill>
              </a:rPr>
              <a:t> </a:t>
            </a:r>
            <a:r>
              <a:rPr lang="en-US" sz="2800" dirty="0"/>
              <a:t>Initial </a:t>
            </a:r>
            <a:r>
              <a:rPr lang="en-US" sz="2800" dirty="0" smtClean="0"/>
              <a:t>imaging to </a:t>
            </a:r>
            <a:r>
              <a:rPr lang="en-US" sz="2800" dirty="0"/>
              <a:t>assess valve structure and function.</a:t>
            </a:r>
          </a:p>
          <a:p>
            <a:pPr lvl="1">
              <a:lnSpc>
                <a:spcPct val="110000"/>
              </a:lnSpc>
              <a:spcAft>
                <a:spcPts val="600"/>
              </a:spcAft>
            </a:pPr>
            <a:r>
              <a:rPr lang="en-US" sz="2800" b="1" dirty="0">
                <a:solidFill>
                  <a:srgbClr val="00B050"/>
                </a:solidFill>
              </a:rPr>
              <a:t>Transesophageal Echocardiogram (TEE):</a:t>
            </a:r>
            <a:r>
              <a:rPr lang="en-US" sz="2800" dirty="0">
                <a:solidFill>
                  <a:srgbClr val="00B050"/>
                </a:solidFill>
              </a:rPr>
              <a:t> </a:t>
            </a:r>
            <a:r>
              <a:rPr lang="en-US" sz="2800" dirty="0"/>
              <a:t>Provides a more detailed view of the valves and surrounding structures.</a:t>
            </a:r>
          </a:p>
          <a:p>
            <a:pPr>
              <a:lnSpc>
                <a:spcPct val="110000"/>
              </a:lnSpc>
              <a:spcAft>
                <a:spcPts val="600"/>
              </a:spcAft>
            </a:pPr>
            <a:r>
              <a:rPr lang="en-US" sz="3200" b="1" dirty="0">
                <a:solidFill>
                  <a:srgbClr val="FF0000"/>
                </a:solidFill>
              </a:rPr>
              <a:t>Cardiac Catheterization:</a:t>
            </a:r>
            <a:endParaRPr lang="en-US" sz="3200" dirty="0">
              <a:solidFill>
                <a:srgbClr val="FF0000"/>
              </a:solidFill>
            </a:endParaRPr>
          </a:p>
          <a:p>
            <a:pPr lvl="1">
              <a:lnSpc>
                <a:spcPct val="110000"/>
              </a:lnSpc>
              <a:spcAft>
                <a:spcPts val="600"/>
              </a:spcAft>
            </a:pPr>
            <a:r>
              <a:rPr lang="en-US" sz="2800" b="1" dirty="0">
                <a:solidFill>
                  <a:srgbClr val="00B050"/>
                </a:solidFill>
              </a:rPr>
              <a:t>Angiography:</a:t>
            </a:r>
            <a:r>
              <a:rPr lang="en-US" sz="2800" dirty="0"/>
              <a:t> Invasive procedure to visualize blood flow and assess </a:t>
            </a:r>
            <a:r>
              <a:rPr lang="en-US" sz="2800" dirty="0" err="1"/>
              <a:t>valvular</a:t>
            </a:r>
            <a:r>
              <a:rPr lang="en-US" sz="2800" dirty="0"/>
              <a:t> function.</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47</a:t>
            </a:fld>
            <a:endParaRPr lang="en-US"/>
          </a:p>
        </p:txBody>
      </p:sp>
    </p:spTree>
    <p:extLst>
      <p:ext uri="{BB962C8B-B14F-4D97-AF65-F5344CB8AC3E}">
        <p14:creationId xmlns:p14="http://schemas.microsoft.com/office/powerpoint/2010/main" val="1049161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p:spPr>
        <p:txBody>
          <a:bodyPr>
            <a:normAutofit fontScale="90000"/>
          </a:bodyPr>
          <a:lstStyle/>
          <a:p>
            <a:pPr algn="ctr"/>
            <a:r>
              <a:rPr lang="en-US" b="1" dirty="0" smtClean="0"/>
              <a:t>Management of </a:t>
            </a:r>
            <a:r>
              <a:rPr lang="en-US" b="1" dirty="0" err="1" smtClean="0"/>
              <a:t>valvula</a:t>
            </a:r>
            <a:r>
              <a:rPr lang="en-US" b="1" dirty="0" smtClean="0"/>
              <a:t> injuries </a:t>
            </a:r>
            <a:r>
              <a:rPr lang="en-US" b="1" dirty="0"/>
              <a:t/>
            </a:r>
            <a:br>
              <a:rPr lang="en-US" b="1" dirty="0"/>
            </a:br>
            <a:endParaRPr lang="en-US" dirty="0"/>
          </a:p>
        </p:txBody>
      </p:sp>
      <p:sp>
        <p:nvSpPr>
          <p:cNvPr id="3" name="Content Placeholder 2"/>
          <p:cNvSpPr>
            <a:spLocks noGrp="1"/>
          </p:cNvSpPr>
          <p:nvPr>
            <p:ph idx="1"/>
          </p:nvPr>
        </p:nvSpPr>
        <p:spPr>
          <a:xfrm>
            <a:off x="197427" y="939339"/>
            <a:ext cx="11797145" cy="5544588"/>
          </a:xfrm>
        </p:spPr>
        <p:txBody>
          <a:bodyPr>
            <a:normAutofit/>
          </a:bodyPr>
          <a:lstStyle/>
          <a:p>
            <a:r>
              <a:rPr lang="en-US" sz="3200" b="1" dirty="0" smtClean="0">
                <a:solidFill>
                  <a:srgbClr val="FF0000"/>
                </a:solidFill>
              </a:rPr>
              <a:t>Stabilization</a:t>
            </a:r>
            <a:r>
              <a:rPr lang="en-US" sz="3200" b="1" dirty="0">
                <a:solidFill>
                  <a:srgbClr val="FF0000"/>
                </a:solidFill>
              </a:rPr>
              <a:t>:</a:t>
            </a:r>
            <a:endParaRPr lang="en-US" sz="3200" dirty="0">
              <a:solidFill>
                <a:srgbClr val="FF0000"/>
              </a:solidFill>
            </a:endParaRPr>
          </a:p>
          <a:p>
            <a:pPr lvl="1"/>
            <a:r>
              <a:rPr lang="en-US" sz="2800" b="1" dirty="0"/>
              <a:t>ABCs (Airway, Breathing, Circulation):</a:t>
            </a:r>
            <a:r>
              <a:rPr lang="en-US" sz="2800" dirty="0"/>
              <a:t> Immediate attention to resuscitation.</a:t>
            </a:r>
          </a:p>
          <a:p>
            <a:pPr lvl="1"/>
            <a:r>
              <a:rPr lang="en-US" sz="2800" b="1" dirty="0"/>
              <a:t>Hemodynamic Support:</a:t>
            </a:r>
            <a:r>
              <a:rPr lang="en-US" sz="2800" dirty="0"/>
              <a:t> Intravenous fluids and blood products as needed.</a:t>
            </a:r>
          </a:p>
          <a:p>
            <a:r>
              <a:rPr lang="en-US" sz="3200" b="1" dirty="0">
                <a:solidFill>
                  <a:srgbClr val="FF0000"/>
                </a:solidFill>
              </a:rPr>
              <a:t>Medical Management:</a:t>
            </a:r>
            <a:endParaRPr lang="en-US" sz="3200" dirty="0">
              <a:solidFill>
                <a:srgbClr val="FF0000"/>
              </a:solidFill>
            </a:endParaRPr>
          </a:p>
          <a:p>
            <a:pPr lvl="1"/>
            <a:r>
              <a:rPr lang="en-US" sz="2800" b="1" dirty="0"/>
              <a:t>Hemodynamic Support:</a:t>
            </a:r>
            <a:r>
              <a:rPr lang="en-US" sz="2800" dirty="0"/>
              <a:t> Inotropic agents may be used to support cardiac function.</a:t>
            </a:r>
          </a:p>
          <a:p>
            <a:pPr lvl="1"/>
            <a:r>
              <a:rPr lang="en-US" sz="2800" b="1" dirty="0"/>
              <a:t>Antiarrhythmic Medications:</a:t>
            </a:r>
            <a:r>
              <a:rPr lang="en-US" sz="2800" dirty="0"/>
              <a:t> If arrhythmias are present.</a:t>
            </a:r>
          </a:p>
          <a:p>
            <a:r>
              <a:rPr lang="en-US" sz="3200" b="1" dirty="0" smtClean="0">
                <a:solidFill>
                  <a:srgbClr val="FF0000"/>
                </a:solidFill>
              </a:rPr>
              <a:t>Surgical </a:t>
            </a:r>
            <a:r>
              <a:rPr lang="en-US" sz="3200" b="1" dirty="0">
                <a:solidFill>
                  <a:srgbClr val="FF0000"/>
                </a:solidFill>
              </a:rPr>
              <a:t>Intervention:</a:t>
            </a:r>
            <a:endParaRPr lang="en-US" sz="3200" dirty="0">
              <a:solidFill>
                <a:srgbClr val="FF0000"/>
              </a:solidFill>
            </a:endParaRPr>
          </a:p>
          <a:p>
            <a:pPr lvl="1"/>
            <a:r>
              <a:rPr lang="en-US" sz="2800" b="1" dirty="0"/>
              <a:t>Valvular </a:t>
            </a:r>
            <a:r>
              <a:rPr lang="en-US" sz="2800" b="1" dirty="0" smtClean="0"/>
              <a:t>Repair (</a:t>
            </a:r>
            <a:r>
              <a:rPr lang="en-US" sz="2800" b="1" dirty="0" err="1" smtClean="0"/>
              <a:t>valvuloplasty</a:t>
            </a:r>
            <a:r>
              <a:rPr lang="en-US" sz="2800" b="1" dirty="0" smtClean="0"/>
              <a:t>) or </a:t>
            </a:r>
            <a:r>
              <a:rPr lang="en-US" sz="2800" b="1" dirty="0"/>
              <a:t>Replacement:</a:t>
            </a:r>
            <a:r>
              <a:rPr lang="en-US" sz="2800" dirty="0"/>
              <a:t> Depending on the extent of the injury, surgical repair or replacement of the damaged valve may be necessary</a:t>
            </a:r>
            <a:r>
              <a:rPr lang="en-US" sz="2800" dirty="0" smtClean="0"/>
              <a:t>.</a:t>
            </a:r>
            <a:endParaRPr lang="en-US" sz="2800" dirty="0"/>
          </a:p>
        </p:txBody>
      </p:sp>
      <p:sp>
        <p:nvSpPr>
          <p:cNvPr id="4" name="Slide Number Placeholder 3"/>
          <p:cNvSpPr>
            <a:spLocks noGrp="1"/>
          </p:cNvSpPr>
          <p:nvPr>
            <p:ph type="sldNum" sz="quarter" idx="12"/>
          </p:nvPr>
        </p:nvSpPr>
        <p:spPr/>
        <p:txBody>
          <a:bodyPr/>
          <a:lstStyle/>
          <a:p>
            <a:fld id="{D9481E0F-E6C8-4C2A-9F5A-526F44582ABB}" type="slidenum">
              <a:rPr lang="en-US" smtClean="0"/>
              <a:t>48</a:t>
            </a:fld>
            <a:endParaRPr lang="en-US"/>
          </a:p>
        </p:txBody>
      </p:sp>
    </p:spTree>
    <p:extLst>
      <p:ext uri="{BB962C8B-B14F-4D97-AF65-F5344CB8AC3E}">
        <p14:creationId xmlns:p14="http://schemas.microsoft.com/office/powerpoint/2010/main" val="2650275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28042" t="28346" r="21022" b="11285"/>
          <a:stretch/>
        </p:blipFill>
        <p:spPr>
          <a:xfrm>
            <a:off x="838200" y="148703"/>
            <a:ext cx="9951719" cy="6634482"/>
          </a:xfrm>
          <a:prstGeom prst="rect">
            <a:avLst/>
          </a:prstGeom>
        </p:spPr>
      </p:pic>
      <p:sp>
        <p:nvSpPr>
          <p:cNvPr id="5" name="Slide Number Placeholder 4"/>
          <p:cNvSpPr>
            <a:spLocks noGrp="1"/>
          </p:cNvSpPr>
          <p:nvPr>
            <p:ph type="sldNum" sz="quarter" idx="12"/>
          </p:nvPr>
        </p:nvSpPr>
        <p:spPr/>
        <p:txBody>
          <a:bodyPr/>
          <a:lstStyle/>
          <a:p>
            <a:fld id="{D9481E0F-E6C8-4C2A-9F5A-526F44582ABB}" type="slidenum">
              <a:rPr lang="en-US" smtClean="0"/>
              <a:t>49</a:t>
            </a:fld>
            <a:endParaRPr lang="en-US"/>
          </a:p>
        </p:txBody>
      </p:sp>
    </p:spTree>
    <p:extLst>
      <p:ext uri="{BB962C8B-B14F-4D97-AF65-F5344CB8AC3E}">
        <p14:creationId xmlns:p14="http://schemas.microsoft.com/office/powerpoint/2010/main" val="144510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390" y="69034"/>
            <a:ext cx="10515600" cy="1325563"/>
          </a:xfrm>
        </p:spPr>
        <p:txBody>
          <a:bodyPr/>
          <a:lstStyle/>
          <a:p>
            <a:pPr algn="ctr"/>
            <a:r>
              <a:rPr lang="en-US" b="1" dirty="0" smtClean="0"/>
              <a:t>Blunt cardiac injuries (BCI) </a:t>
            </a:r>
            <a:endParaRPr lang="en-US" b="1" dirty="0"/>
          </a:p>
        </p:txBody>
      </p:sp>
      <p:sp>
        <p:nvSpPr>
          <p:cNvPr id="3" name="Content Placeholder 2"/>
          <p:cNvSpPr>
            <a:spLocks noGrp="1"/>
          </p:cNvSpPr>
          <p:nvPr>
            <p:ph idx="1"/>
          </p:nvPr>
        </p:nvSpPr>
        <p:spPr>
          <a:xfrm>
            <a:off x="402769" y="1349829"/>
            <a:ext cx="11083835" cy="5189083"/>
          </a:xfrm>
        </p:spPr>
        <p:txBody>
          <a:bodyPr>
            <a:noAutofit/>
          </a:bodyPr>
          <a:lstStyle/>
          <a:p>
            <a:pPr>
              <a:lnSpc>
                <a:spcPct val="100000"/>
              </a:lnSpc>
              <a:spcAft>
                <a:spcPts val="1200"/>
              </a:spcAft>
            </a:pPr>
            <a:r>
              <a:rPr lang="en-US" dirty="0"/>
              <a:t>Blunt cardiac injuries refer to trauma to the heart that occurs without penetration or an open wound. </a:t>
            </a:r>
            <a:endParaRPr lang="en-US" dirty="0" smtClean="0"/>
          </a:p>
          <a:p>
            <a:pPr>
              <a:lnSpc>
                <a:spcPct val="100000"/>
              </a:lnSpc>
              <a:spcAft>
                <a:spcPts val="1200"/>
              </a:spcAft>
            </a:pPr>
            <a:r>
              <a:rPr lang="en-US" dirty="0" smtClean="0"/>
              <a:t>These </a:t>
            </a:r>
            <a:r>
              <a:rPr lang="en-US" dirty="0"/>
              <a:t>injuries are typically caused by blunt force trauma, such as that sustained in motor vehicle accidents, falls, or assaults. </a:t>
            </a:r>
            <a:endParaRPr lang="en-US" dirty="0" smtClean="0"/>
          </a:p>
          <a:p>
            <a:pPr>
              <a:lnSpc>
                <a:spcPct val="100000"/>
              </a:lnSpc>
              <a:spcAft>
                <a:spcPts val="1200"/>
              </a:spcAft>
            </a:pPr>
            <a:r>
              <a:rPr lang="en-US" dirty="0"/>
              <a:t>Blunt cardiac </a:t>
            </a:r>
            <a:r>
              <a:rPr lang="en-US" dirty="0" smtClean="0"/>
              <a:t>injury </a:t>
            </a:r>
            <a:r>
              <a:rPr lang="en-US" dirty="0"/>
              <a:t>is most commonly due to motor vehicle collisions (50</a:t>
            </a:r>
            <a:r>
              <a:rPr lang="en-US" dirty="0" smtClean="0"/>
              <a:t>%).</a:t>
            </a:r>
            <a:endParaRPr lang="en-US" dirty="0"/>
          </a:p>
          <a:p>
            <a:pPr>
              <a:lnSpc>
                <a:spcPct val="100000"/>
              </a:lnSpc>
              <a:spcAft>
                <a:spcPts val="1200"/>
              </a:spcAft>
            </a:pPr>
            <a:r>
              <a:rPr lang="en-US" dirty="0" smtClean="0"/>
              <a:t>The </a:t>
            </a:r>
            <a:r>
              <a:rPr lang="en-US" dirty="0"/>
              <a:t>myocardial changes associated with BCI can range from scattered areas of </a:t>
            </a:r>
            <a:r>
              <a:rPr lang="en-US" dirty="0" err="1"/>
              <a:t>petechiae</a:t>
            </a:r>
            <a:r>
              <a:rPr lang="en-US" dirty="0"/>
              <a:t> and microscopic contusion to lacerations and full thickness wall </a:t>
            </a:r>
            <a:r>
              <a:rPr lang="en-US" dirty="0" smtClean="0"/>
              <a:t>damage.</a:t>
            </a:r>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5</a:t>
            </a:fld>
            <a:endParaRPr lang="en-US"/>
          </a:p>
        </p:txBody>
      </p:sp>
    </p:spTree>
    <p:extLst>
      <p:ext uri="{BB962C8B-B14F-4D97-AF65-F5344CB8AC3E}">
        <p14:creationId xmlns:p14="http://schemas.microsoft.com/office/powerpoint/2010/main" val="741674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8000" dirty="0" smtClean="0"/>
              <a:t>END OF THE LECTURE</a:t>
            </a:r>
          </a:p>
          <a:p>
            <a:pPr marL="0" indent="0" algn="ctr">
              <a:buNone/>
            </a:pPr>
            <a:r>
              <a:rPr lang="en-US" sz="8000" dirty="0" smtClean="0"/>
              <a:t>THANK YOU </a:t>
            </a:r>
            <a:endParaRPr lang="en-US" sz="8000" dirty="0"/>
          </a:p>
        </p:txBody>
      </p:sp>
      <p:sp>
        <p:nvSpPr>
          <p:cNvPr id="4" name="Slide Number Placeholder 3"/>
          <p:cNvSpPr>
            <a:spLocks noGrp="1"/>
          </p:cNvSpPr>
          <p:nvPr>
            <p:ph type="sldNum" sz="quarter" idx="12"/>
          </p:nvPr>
        </p:nvSpPr>
        <p:spPr/>
        <p:txBody>
          <a:bodyPr/>
          <a:lstStyle/>
          <a:p>
            <a:fld id="{D9481E0F-E6C8-4C2A-9F5A-526F44582ABB}" type="slidenum">
              <a:rPr lang="en-US" smtClean="0"/>
              <a:t>50</a:t>
            </a:fld>
            <a:endParaRPr lang="en-US"/>
          </a:p>
        </p:txBody>
      </p:sp>
    </p:spTree>
    <p:extLst>
      <p:ext uri="{BB962C8B-B14F-4D97-AF65-F5344CB8AC3E}">
        <p14:creationId xmlns:p14="http://schemas.microsoft.com/office/powerpoint/2010/main" val="2829273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85"/>
            <a:ext cx="10515600" cy="1325563"/>
          </a:xfrm>
        </p:spPr>
        <p:txBody>
          <a:bodyPr/>
          <a:lstStyle/>
          <a:p>
            <a:pPr algn="ctr">
              <a:lnSpc>
                <a:spcPct val="100000"/>
              </a:lnSpc>
              <a:spcAft>
                <a:spcPts val="1200"/>
              </a:spcAft>
            </a:pPr>
            <a:r>
              <a:rPr lang="en-US" b="1" dirty="0"/>
              <a:t>Blunt cardiac injuries (BCI) </a:t>
            </a:r>
          </a:p>
        </p:txBody>
      </p:sp>
      <p:sp>
        <p:nvSpPr>
          <p:cNvPr id="3" name="Content Placeholder 2"/>
          <p:cNvSpPr>
            <a:spLocks noGrp="1"/>
          </p:cNvSpPr>
          <p:nvPr>
            <p:ph idx="1"/>
          </p:nvPr>
        </p:nvSpPr>
        <p:spPr>
          <a:xfrm>
            <a:off x="428897" y="1520825"/>
            <a:ext cx="10515600" cy="4862558"/>
          </a:xfrm>
        </p:spPr>
        <p:txBody>
          <a:bodyPr>
            <a:normAutofit lnSpcReduction="10000"/>
          </a:bodyPr>
          <a:lstStyle/>
          <a:p>
            <a:pPr>
              <a:lnSpc>
                <a:spcPct val="100000"/>
              </a:lnSpc>
              <a:spcAft>
                <a:spcPts val="1200"/>
              </a:spcAft>
            </a:pPr>
            <a:r>
              <a:rPr lang="en-US" dirty="0"/>
              <a:t>Blunt cardiac injuries </a:t>
            </a:r>
            <a:r>
              <a:rPr lang="en-US" dirty="0" smtClean="0"/>
              <a:t>include Cardiac Contusion, Pericardial Effusion, Myocardial Rupture, Blunt trauma to the aorta and other vessels, and Blunt trauma to the valves. </a:t>
            </a:r>
            <a:endParaRPr lang="en-US" u="sng" dirty="0">
              <a:solidFill>
                <a:srgbClr val="00B050"/>
              </a:solidFill>
            </a:endParaRPr>
          </a:p>
          <a:p>
            <a:pPr marL="0" indent="0">
              <a:buNone/>
            </a:pPr>
            <a:r>
              <a:rPr lang="en-US" b="1" u="sng" dirty="0" smtClean="0">
                <a:solidFill>
                  <a:srgbClr val="00B050"/>
                </a:solidFill>
              </a:rPr>
              <a:t>In </a:t>
            </a:r>
            <a:r>
              <a:rPr lang="en-US" b="1" u="sng" dirty="0">
                <a:solidFill>
                  <a:srgbClr val="00B050"/>
                </a:solidFill>
              </a:rPr>
              <a:t>BCI, the most common associated injuries are: </a:t>
            </a:r>
            <a:endParaRPr lang="en-US" b="1" u="sng" dirty="0" smtClean="0">
              <a:solidFill>
                <a:srgbClr val="00B050"/>
              </a:solidFill>
            </a:endParaRPr>
          </a:p>
          <a:p>
            <a:r>
              <a:rPr lang="en-US" dirty="0"/>
              <a:t>R</a:t>
            </a:r>
            <a:r>
              <a:rPr lang="en-US" dirty="0" smtClean="0"/>
              <a:t>ib </a:t>
            </a:r>
            <a:r>
              <a:rPr lang="en-US" dirty="0"/>
              <a:t>fractures (18-69%), </a:t>
            </a:r>
            <a:endParaRPr lang="en-US" dirty="0" smtClean="0"/>
          </a:p>
          <a:p>
            <a:r>
              <a:rPr lang="en-US" dirty="0"/>
              <a:t>L</a:t>
            </a:r>
            <a:r>
              <a:rPr lang="en-US" dirty="0" smtClean="0"/>
              <a:t>ung </a:t>
            </a:r>
            <a:r>
              <a:rPr lang="en-US" dirty="0"/>
              <a:t>contusion (6-58%), </a:t>
            </a:r>
            <a:endParaRPr lang="en-US" dirty="0" smtClean="0"/>
          </a:p>
          <a:p>
            <a:r>
              <a:rPr lang="en-US" dirty="0"/>
              <a:t>F</a:t>
            </a:r>
            <a:r>
              <a:rPr lang="en-US" dirty="0" smtClean="0"/>
              <a:t>lail </a:t>
            </a:r>
            <a:r>
              <a:rPr lang="en-US" dirty="0"/>
              <a:t>chest (3-38%), </a:t>
            </a:r>
            <a:endParaRPr lang="en-US" dirty="0" smtClean="0"/>
          </a:p>
          <a:p>
            <a:r>
              <a:rPr lang="en-US" dirty="0"/>
              <a:t>S</a:t>
            </a:r>
            <a:r>
              <a:rPr lang="en-US" dirty="0" smtClean="0"/>
              <a:t>ternal </a:t>
            </a:r>
            <a:r>
              <a:rPr lang="en-US" dirty="0"/>
              <a:t>fracture (0-60%), </a:t>
            </a:r>
            <a:endParaRPr lang="en-US" dirty="0" smtClean="0"/>
          </a:p>
          <a:p>
            <a:r>
              <a:rPr lang="en-US" dirty="0"/>
              <a:t>H</a:t>
            </a:r>
            <a:r>
              <a:rPr lang="en-US" dirty="0" smtClean="0"/>
              <a:t>ead </a:t>
            </a:r>
            <a:r>
              <a:rPr lang="en-US" dirty="0"/>
              <a:t>injury (20-73%), </a:t>
            </a:r>
            <a:endParaRPr lang="en-US" dirty="0" smtClean="0"/>
          </a:p>
          <a:p>
            <a:r>
              <a:rPr lang="en-US" dirty="0" smtClean="0"/>
              <a:t>abdominal </a:t>
            </a:r>
            <a:r>
              <a:rPr lang="en-US" dirty="0"/>
              <a:t>solid organ injury </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6</a:t>
            </a:fld>
            <a:endParaRPr lang="en-US"/>
          </a:p>
        </p:txBody>
      </p:sp>
    </p:spTree>
    <p:extLst>
      <p:ext uri="{BB962C8B-B14F-4D97-AF65-F5344CB8AC3E}">
        <p14:creationId xmlns:p14="http://schemas.microsoft.com/office/powerpoint/2010/main" val="3229970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307"/>
            <a:ext cx="10515600" cy="1325563"/>
          </a:xfrm>
        </p:spPr>
        <p:txBody>
          <a:bodyPr/>
          <a:lstStyle/>
          <a:p>
            <a:pPr algn="ctr"/>
            <a:r>
              <a:rPr lang="en-US" b="1" dirty="0"/>
              <a:t>Cardiac Contusion</a:t>
            </a:r>
            <a:endParaRPr lang="en-US" dirty="0"/>
          </a:p>
        </p:txBody>
      </p:sp>
      <p:sp>
        <p:nvSpPr>
          <p:cNvPr id="3" name="Content Placeholder 2"/>
          <p:cNvSpPr>
            <a:spLocks noGrp="1"/>
          </p:cNvSpPr>
          <p:nvPr>
            <p:ph idx="1"/>
          </p:nvPr>
        </p:nvSpPr>
        <p:spPr>
          <a:xfrm>
            <a:off x="688571" y="1482870"/>
            <a:ext cx="10515600" cy="4662261"/>
          </a:xfrm>
        </p:spPr>
        <p:txBody>
          <a:bodyPr>
            <a:normAutofit/>
          </a:bodyPr>
          <a:lstStyle/>
          <a:p>
            <a:pPr>
              <a:lnSpc>
                <a:spcPct val="100000"/>
              </a:lnSpc>
              <a:spcAft>
                <a:spcPts val="600"/>
              </a:spcAft>
            </a:pPr>
            <a:r>
              <a:rPr lang="en-US" sz="3200" dirty="0"/>
              <a:t>Cardiac contusion refers to a bruise or injury to the heart muscle (myocardium) caused by blunt force trauma to the chest. </a:t>
            </a:r>
            <a:endParaRPr lang="en-US" sz="3200" dirty="0" smtClean="0"/>
          </a:p>
          <a:p>
            <a:pPr>
              <a:lnSpc>
                <a:spcPct val="100000"/>
              </a:lnSpc>
              <a:spcAft>
                <a:spcPts val="600"/>
              </a:spcAft>
            </a:pPr>
            <a:r>
              <a:rPr lang="en-US" sz="3200" dirty="0" smtClean="0"/>
              <a:t>Most common causes: motor </a:t>
            </a:r>
            <a:r>
              <a:rPr lang="en-US" sz="3200" dirty="0"/>
              <a:t>vehicle accidents, falls, or physical assaults. </a:t>
            </a:r>
            <a:endParaRPr lang="en-US" sz="3200" dirty="0" smtClean="0"/>
          </a:p>
          <a:p>
            <a:pPr>
              <a:lnSpc>
                <a:spcPct val="100000"/>
              </a:lnSpc>
              <a:spcAft>
                <a:spcPts val="600"/>
              </a:spcAft>
            </a:pPr>
            <a:r>
              <a:rPr lang="en-US" sz="3200" dirty="0" smtClean="0"/>
              <a:t>The </a:t>
            </a:r>
            <a:r>
              <a:rPr lang="en-US" sz="3200" dirty="0"/>
              <a:t>severity of a cardiac contusion can vary, ranging from mild to severe, and it may lead to a </a:t>
            </a:r>
            <a:r>
              <a:rPr lang="en-US" sz="3200" dirty="0" smtClean="0"/>
              <a:t>wide range </a:t>
            </a:r>
            <a:r>
              <a:rPr lang="en-US" sz="3200" dirty="0"/>
              <a:t>of symptoms and complications.</a:t>
            </a:r>
          </a:p>
        </p:txBody>
      </p:sp>
      <p:sp>
        <p:nvSpPr>
          <p:cNvPr id="4" name="Slide Number Placeholder 3"/>
          <p:cNvSpPr>
            <a:spLocks noGrp="1"/>
          </p:cNvSpPr>
          <p:nvPr>
            <p:ph type="sldNum" sz="quarter" idx="12"/>
          </p:nvPr>
        </p:nvSpPr>
        <p:spPr/>
        <p:txBody>
          <a:bodyPr/>
          <a:lstStyle/>
          <a:p>
            <a:fld id="{D9481E0F-E6C8-4C2A-9F5A-526F44582ABB}" type="slidenum">
              <a:rPr lang="en-US" smtClean="0"/>
              <a:t>7</a:t>
            </a:fld>
            <a:endParaRPr lang="en-US"/>
          </a:p>
        </p:txBody>
      </p:sp>
    </p:spTree>
    <p:extLst>
      <p:ext uri="{BB962C8B-B14F-4D97-AF65-F5344CB8AC3E}">
        <p14:creationId xmlns:p14="http://schemas.microsoft.com/office/powerpoint/2010/main" val="415112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Cardiac Contusion</a:t>
            </a:r>
            <a:endParaRPr lang="en-US" dirty="0"/>
          </a:p>
        </p:txBody>
      </p:sp>
      <p:sp>
        <p:nvSpPr>
          <p:cNvPr id="3" name="Content Placeholder 2"/>
          <p:cNvSpPr>
            <a:spLocks noGrp="1"/>
          </p:cNvSpPr>
          <p:nvPr>
            <p:ph idx="1"/>
          </p:nvPr>
        </p:nvSpPr>
        <p:spPr>
          <a:xfrm>
            <a:off x="455023" y="1325563"/>
            <a:ext cx="10515600" cy="5205866"/>
          </a:xfrm>
        </p:spPr>
        <p:txBody>
          <a:bodyPr>
            <a:normAutofit/>
          </a:bodyPr>
          <a:lstStyle/>
          <a:p>
            <a:r>
              <a:rPr lang="en-US" b="1" dirty="0">
                <a:solidFill>
                  <a:srgbClr val="00B050"/>
                </a:solidFill>
              </a:rPr>
              <a:t>The symptoms of cardiac contusion </a:t>
            </a:r>
            <a:r>
              <a:rPr lang="en-US" dirty="0"/>
              <a:t>can vary widely and may not be immediately apparent</a:t>
            </a:r>
            <a:r>
              <a:rPr lang="en-US" dirty="0" smtClean="0"/>
              <a:t>.</a:t>
            </a:r>
          </a:p>
          <a:p>
            <a:r>
              <a:rPr lang="en-US" b="1" dirty="0">
                <a:solidFill>
                  <a:srgbClr val="00B050"/>
                </a:solidFill>
              </a:rPr>
              <a:t>Common symptoms include chest </a:t>
            </a:r>
            <a:r>
              <a:rPr lang="en-US" b="1" dirty="0" smtClean="0">
                <a:solidFill>
                  <a:srgbClr val="00B050"/>
                </a:solidFill>
              </a:rPr>
              <a:t>pain </a:t>
            </a:r>
            <a:r>
              <a:rPr lang="en-US" dirty="0" smtClean="0"/>
              <a:t>which may </a:t>
            </a:r>
            <a:r>
              <a:rPr lang="en-US" dirty="0"/>
              <a:t>be mild to severe, generally does not radiate to the arm or jaw, and is unrelieved by </a:t>
            </a:r>
            <a:r>
              <a:rPr lang="en-US" dirty="0" smtClean="0"/>
              <a:t>nitroglycerin</a:t>
            </a:r>
          </a:p>
          <a:p>
            <a:r>
              <a:rPr lang="en-US" dirty="0" smtClean="0"/>
              <a:t>Chest </a:t>
            </a:r>
            <a:r>
              <a:rPr lang="en-US" dirty="0"/>
              <a:t>wall contusions and </a:t>
            </a:r>
            <a:r>
              <a:rPr lang="en-US" dirty="0" smtClean="0"/>
              <a:t>abrasions</a:t>
            </a:r>
          </a:p>
          <a:p>
            <a:r>
              <a:rPr lang="en-US" dirty="0" smtClean="0"/>
              <a:t>Tachycardia </a:t>
            </a:r>
            <a:r>
              <a:rPr lang="en-US" dirty="0"/>
              <a:t>and hypotension </a:t>
            </a:r>
            <a:endParaRPr lang="en-US" dirty="0" smtClean="0"/>
          </a:p>
          <a:p>
            <a:r>
              <a:rPr lang="en-US" dirty="0" smtClean="0"/>
              <a:t>Dyspnea </a:t>
            </a:r>
          </a:p>
          <a:p>
            <a:r>
              <a:rPr lang="en-US" dirty="0" smtClean="0"/>
              <a:t>Possibly </a:t>
            </a:r>
            <a:r>
              <a:rPr lang="en-US" dirty="0"/>
              <a:t>signs of cardiac tamponade</a:t>
            </a:r>
          </a:p>
          <a:p>
            <a:r>
              <a:rPr lang="en-US" dirty="0" smtClean="0"/>
              <a:t>Other </a:t>
            </a:r>
            <a:r>
              <a:rPr lang="en-US" dirty="0"/>
              <a:t>symptoms may include </a:t>
            </a:r>
            <a:r>
              <a:rPr lang="en-US" dirty="0" smtClean="0"/>
              <a:t>arrhythmias, </a:t>
            </a:r>
            <a:r>
              <a:rPr lang="en-US" dirty="0"/>
              <a:t>difficulty breathing, fatigue, and signs of heart failure.</a:t>
            </a:r>
          </a:p>
          <a:p>
            <a:endParaRPr lang="en-US" dirty="0"/>
          </a:p>
        </p:txBody>
      </p:sp>
      <p:sp>
        <p:nvSpPr>
          <p:cNvPr id="4" name="Slide Number Placeholder 3"/>
          <p:cNvSpPr>
            <a:spLocks noGrp="1"/>
          </p:cNvSpPr>
          <p:nvPr>
            <p:ph type="sldNum" sz="quarter" idx="12"/>
          </p:nvPr>
        </p:nvSpPr>
        <p:spPr/>
        <p:txBody>
          <a:bodyPr/>
          <a:lstStyle/>
          <a:p>
            <a:fld id="{D9481E0F-E6C8-4C2A-9F5A-526F44582ABB}" type="slidenum">
              <a:rPr lang="en-US" smtClean="0"/>
              <a:t>8</a:t>
            </a:fld>
            <a:endParaRPr lang="en-US"/>
          </a:p>
        </p:txBody>
      </p:sp>
    </p:spTree>
    <p:extLst>
      <p:ext uri="{BB962C8B-B14F-4D97-AF65-F5344CB8AC3E}">
        <p14:creationId xmlns:p14="http://schemas.microsoft.com/office/powerpoint/2010/main" val="117417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dirty="0"/>
              <a:t>Cardiac Contusion</a:t>
            </a:r>
            <a:endParaRPr lang="en-US" dirty="0"/>
          </a:p>
        </p:txBody>
      </p:sp>
      <p:sp>
        <p:nvSpPr>
          <p:cNvPr id="3" name="Content Placeholder 2"/>
          <p:cNvSpPr>
            <a:spLocks noGrp="1"/>
          </p:cNvSpPr>
          <p:nvPr>
            <p:ph idx="1"/>
          </p:nvPr>
        </p:nvSpPr>
        <p:spPr>
          <a:xfrm>
            <a:off x="430877" y="1325562"/>
            <a:ext cx="11190316" cy="5349557"/>
          </a:xfrm>
        </p:spPr>
        <p:txBody>
          <a:bodyPr>
            <a:normAutofit lnSpcReduction="10000"/>
          </a:bodyPr>
          <a:lstStyle/>
          <a:p>
            <a:pPr marL="0" indent="0">
              <a:buNone/>
            </a:pPr>
            <a:r>
              <a:rPr lang="en-US" b="1" u="sng" dirty="0">
                <a:solidFill>
                  <a:srgbClr val="00B050"/>
                </a:solidFill>
              </a:rPr>
              <a:t>Diagnostic </a:t>
            </a:r>
            <a:r>
              <a:rPr lang="en-US" b="1" u="sng" dirty="0" smtClean="0">
                <a:solidFill>
                  <a:srgbClr val="00B050"/>
                </a:solidFill>
              </a:rPr>
              <a:t>Procedures: </a:t>
            </a:r>
            <a:endParaRPr lang="en-US" b="1" u="sng" dirty="0">
              <a:solidFill>
                <a:srgbClr val="00B050"/>
              </a:solidFill>
            </a:endParaRPr>
          </a:p>
          <a:p>
            <a:pPr>
              <a:lnSpc>
                <a:spcPct val="100000"/>
              </a:lnSpc>
              <a:spcAft>
                <a:spcPts val="600"/>
              </a:spcAft>
            </a:pPr>
            <a:r>
              <a:rPr lang="en-US" sz="3200" dirty="0" smtClean="0"/>
              <a:t>High </a:t>
            </a:r>
            <a:r>
              <a:rPr lang="en-US" sz="3200" dirty="0"/>
              <a:t>index of suspicion based on mechanism of injury </a:t>
            </a:r>
            <a:endParaRPr lang="en-US" sz="3200" dirty="0" smtClean="0"/>
          </a:p>
          <a:p>
            <a:pPr>
              <a:lnSpc>
                <a:spcPct val="100000"/>
              </a:lnSpc>
              <a:spcAft>
                <a:spcPts val="600"/>
              </a:spcAft>
            </a:pPr>
            <a:r>
              <a:rPr lang="en-US" sz="3200" dirty="0" smtClean="0"/>
              <a:t>Continuous </a:t>
            </a:r>
            <a:r>
              <a:rPr lang="en-US" sz="3200" dirty="0"/>
              <a:t>cardiac monitoring may reveal sinus </a:t>
            </a:r>
            <a:r>
              <a:rPr lang="en-US" sz="3200" dirty="0" smtClean="0"/>
              <a:t>tachycardia</a:t>
            </a:r>
            <a:r>
              <a:rPr lang="en-US" sz="3200" dirty="0"/>
              <a:t>, premature ventricular or atrial contractions, atrial </a:t>
            </a:r>
            <a:r>
              <a:rPr lang="en-US" sz="3200" dirty="0" smtClean="0"/>
              <a:t>fibrillation</a:t>
            </a:r>
            <a:endParaRPr lang="en-US" sz="3200" dirty="0"/>
          </a:p>
          <a:p>
            <a:pPr>
              <a:lnSpc>
                <a:spcPct val="100000"/>
              </a:lnSpc>
              <a:spcAft>
                <a:spcPts val="600"/>
              </a:spcAft>
            </a:pPr>
            <a:r>
              <a:rPr lang="en-US" sz="3200" dirty="0"/>
              <a:t>12-lead ECG may show elevated ST segments </a:t>
            </a:r>
            <a:r>
              <a:rPr lang="en-US" sz="3200" dirty="0" smtClean="0"/>
              <a:t>and </a:t>
            </a:r>
            <a:r>
              <a:rPr lang="en-US" sz="3200" dirty="0"/>
              <a:t>right bundle branch block pattern </a:t>
            </a:r>
            <a:endParaRPr lang="en-US" sz="3200" dirty="0" smtClean="0"/>
          </a:p>
          <a:p>
            <a:pPr>
              <a:lnSpc>
                <a:spcPct val="100000"/>
              </a:lnSpc>
              <a:spcAft>
                <a:spcPts val="600"/>
              </a:spcAft>
            </a:pPr>
            <a:r>
              <a:rPr lang="en-US" sz="3200" dirty="0" smtClean="0"/>
              <a:t>Transesophageal </a:t>
            </a:r>
            <a:r>
              <a:rPr lang="en-US" sz="3200" dirty="0"/>
              <a:t>or transthoracic echocardiogram to identify abnormal left ventricular wall motion </a:t>
            </a:r>
            <a:endParaRPr lang="en-US" sz="3200" dirty="0" smtClean="0"/>
          </a:p>
          <a:p>
            <a:pPr>
              <a:lnSpc>
                <a:spcPct val="100000"/>
              </a:lnSpc>
              <a:spcAft>
                <a:spcPts val="600"/>
              </a:spcAft>
            </a:pPr>
            <a:r>
              <a:rPr lang="en-US" sz="3200" dirty="0" err="1" smtClean="0"/>
              <a:t>Creatine</a:t>
            </a:r>
            <a:r>
              <a:rPr lang="en-US" sz="3200" dirty="0" smtClean="0"/>
              <a:t> </a:t>
            </a:r>
            <a:r>
              <a:rPr lang="en-US" sz="3200" dirty="0"/>
              <a:t>kinase MB and troponin may be elevated but this finding is not an accurate predictor of </a:t>
            </a:r>
            <a:r>
              <a:rPr lang="en-US" sz="3200" dirty="0" smtClean="0"/>
              <a:t>BCI</a:t>
            </a:r>
            <a:endParaRPr lang="en-US" sz="3200" dirty="0"/>
          </a:p>
        </p:txBody>
      </p:sp>
      <p:sp>
        <p:nvSpPr>
          <p:cNvPr id="4" name="Slide Number Placeholder 3"/>
          <p:cNvSpPr>
            <a:spLocks noGrp="1"/>
          </p:cNvSpPr>
          <p:nvPr>
            <p:ph type="sldNum" sz="quarter" idx="12"/>
          </p:nvPr>
        </p:nvSpPr>
        <p:spPr/>
        <p:txBody>
          <a:bodyPr/>
          <a:lstStyle/>
          <a:p>
            <a:fld id="{D9481E0F-E6C8-4C2A-9F5A-526F44582ABB}" type="slidenum">
              <a:rPr lang="en-US" smtClean="0"/>
              <a:t>9</a:t>
            </a:fld>
            <a:endParaRPr lang="en-US"/>
          </a:p>
        </p:txBody>
      </p:sp>
    </p:spTree>
    <p:extLst>
      <p:ext uri="{BB962C8B-B14F-4D97-AF65-F5344CB8AC3E}">
        <p14:creationId xmlns:p14="http://schemas.microsoft.com/office/powerpoint/2010/main" val="913012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2971</Words>
  <Application>Microsoft Office PowerPoint</Application>
  <PresentationFormat>Widescreen</PresentationFormat>
  <Paragraphs>302</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Wingdings</vt:lpstr>
      <vt:lpstr>Office Theme</vt:lpstr>
      <vt:lpstr>Cardiac and great vessel injury  </vt:lpstr>
      <vt:lpstr>Intended learning outcomes </vt:lpstr>
      <vt:lpstr>Introduction </vt:lpstr>
      <vt:lpstr>Introduction </vt:lpstr>
      <vt:lpstr>Blunt cardiac injuries (BCI) </vt:lpstr>
      <vt:lpstr>Blunt cardiac injuries (BCI) </vt:lpstr>
      <vt:lpstr>Cardiac Contusion</vt:lpstr>
      <vt:lpstr>Cardiac Contusion</vt:lpstr>
      <vt:lpstr>Cardiac Contusion</vt:lpstr>
      <vt:lpstr>Cardiac contusion </vt:lpstr>
      <vt:lpstr>Myocardial Rupture</vt:lpstr>
      <vt:lpstr>Myocardial Rupture</vt:lpstr>
      <vt:lpstr>Myocardial Rupture</vt:lpstr>
      <vt:lpstr>FAST Examination in thoracic injuries</vt:lpstr>
      <vt:lpstr> Transesophageal echocardiogram (TEE) </vt:lpstr>
      <vt:lpstr>Myocardial Rupture</vt:lpstr>
      <vt:lpstr>Pericardial effusion and cardiac tamponade</vt:lpstr>
      <vt:lpstr>Pericardial effusion and cardiac tamponade</vt:lpstr>
      <vt:lpstr>Pericardial effusion and cardiac tamponade</vt:lpstr>
      <vt:lpstr>Clinical Manifestations</vt:lpstr>
      <vt:lpstr>PowerPoint Presentation</vt:lpstr>
      <vt:lpstr>Pericardial effusion and cardiac tamponade</vt:lpstr>
      <vt:lpstr>Pericardial effusion and cardiac tamponade</vt:lpstr>
      <vt:lpstr>Great vessels injuries </vt:lpstr>
      <vt:lpstr>Great vessels injuries </vt:lpstr>
      <vt:lpstr>Great vessels injuries </vt:lpstr>
      <vt:lpstr>Great vessels injuries </vt:lpstr>
      <vt:lpstr>Great vessels injuries </vt:lpstr>
      <vt:lpstr>Coronary Arteries and veins</vt:lpstr>
      <vt:lpstr>Great vessels injuries </vt:lpstr>
      <vt:lpstr>Great vessels injuries </vt:lpstr>
      <vt:lpstr>Great vessels injuries </vt:lpstr>
      <vt:lpstr>Classification system for traumatic aortic injuries</vt:lpstr>
      <vt:lpstr>Great vessels injuries </vt:lpstr>
      <vt:lpstr>Management of great vessel injuries</vt:lpstr>
      <vt:lpstr>Management of great vessel injuries</vt:lpstr>
      <vt:lpstr>Management of great vessel injuries</vt:lpstr>
      <vt:lpstr>Penetrating cardiac injuries </vt:lpstr>
      <vt:lpstr>Penetrating cardiac injuries </vt:lpstr>
      <vt:lpstr>Penetrating cardiac injuries </vt:lpstr>
      <vt:lpstr>Management of penetrating cardiac and great vessel injuries </vt:lpstr>
      <vt:lpstr>Management of penetrating cardiac and great vessel injuries </vt:lpstr>
      <vt:lpstr>Traumatic valvular injuries</vt:lpstr>
      <vt:lpstr>Heart valves </vt:lpstr>
      <vt:lpstr>Types of Valves Most Affected </vt:lpstr>
      <vt:lpstr> Types of Traumatic Valvular Injuries </vt:lpstr>
      <vt:lpstr>Diagnosis </vt:lpstr>
      <vt:lpstr>Management of valvula injuries  </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and great vessel injury  </dc:title>
  <dc:creator>HP</dc:creator>
  <cp:lastModifiedBy>HP</cp:lastModifiedBy>
  <cp:revision>49</cp:revision>
  <dcterms:created xsi:type="dcterms:W3CDTF">2023-12-03T22:05:43Z</dcterms:created>
  <dcterms:modified xsi:type="dcterms:W3CDTF">2023-12-06T06:35:07Z</dcterms:modified>
</cp:coreProperties>
</file>