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90" r:id="rId3"/>
    <p:sldId id="291" r:id="rId4"/>
    <p:sldId id="257" r:id="rId5"/>
    <p:sldId id="258" r:id="rId6"/>
    <p:sldId id="259" r:id="rId7"/>
    <p:sldId id="260" r:id="rId8"/>
    <p:sldId id="261" r:id="rId9"/>
    <p:sldId id="264" r:id="rId10"/>
    <p:sldId id="283" r:id="rId11"/>
    <p:sldId id="265" r:id="rId12"/>
    <p:sldId id="266" r:id="rId13"/>
    <p:sldId id="267" r:id="rId14"/>
    <p:sldId id="262" r:id="rId15"/>
    <p:sldId id="292" r:id="rId16"/>
    <p:sldId id="284" r:id="rId17"/>
    <p:sldId id="263" r:id="rId18"/>
    <p:sldId id="285" r:id="rId19"/>
    <p:sldId id="268" r:id="rId20"/>
    <p:sldId id="286" r:id="rId21"/>
    <p:sldId id="298" r:id="rId22"/>
    <p:sldId id="269" r:id="rId23"/>
    <p:sldId id="293" r:id="rId24"/>
    <p:sldId id="287" r:id="rId25"/>
    <p:sldId id="270" r:id="rId26"/>
    <p:sldId id="289" r:id="rId27"/>
    <p:sldId id="288" r:id="rId28"/>
    <p:sldId id="271" r:id="rId29"/>
    <p:sldId id="272" r:id="rId30"/>
    <p:sldId id="276" r:id="rId31"/>
    <p:sldId id="273" r:id="rId32"/>
    <p:sldId id="274" r:id="rId33"/>
    <p:sldId id="294" r:id="rId34"/>
    <p:sldId id="275" r:id="rId35"/>
    <p:sldId id="277" r:id="rId36"/>
    <p:sldId id="295" r:id="rId37"/>
    <p:sldId id="278" r:id="rId38"/>
    <p:sldId id="279" r:id="rId39"/>
    <p:sldId id="281" r:id="rId40"/>
    <p:sldId id="280" r:id="rId41"/>
    <p:sldId id="282" r:id="rId42"/>
    <p:sldId id="296"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D7CD96-9DF7-4046-A207-2658A86C4695}" type="datetimeFigureOut">
              <a:rPr lang="en-US" smtClean="0"/>
              <a:t>12/17/2023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F48AD8-CE8A-475F-AF2C-0E9351A78AC8}" type="slidenum">
              <a:rPr lang="en-US" smtClean="0"/>
              <a:t>‹#›</a:t>
            </a:fld>
            <a:endParaRPr lang="en-US"/>
          </a:p>
        </p:txBody>
      </p:sp>
    </p:spTree>
    <p:extLst>
      <p:ext uri="{BB962C8B-B14F-4D97-AF65-F5344CB8AC3E}">
        <p14:creationId xmlns:p14="http://schemas.microsoft.com/office/powerpoint/2010/main" val="4136891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289582-38BC-4075-889D-BF4E2B124DC9}" type="datetime1">
              <a:rPr lang="en-US" smtClean="0"/>
              <a:t>12/17/2023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3999620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7BE8D9-B63D-4C35-BC00-73EB994CC7B8}" type="datetime1">
              <a:rPr lang="en-US" smtClean="0"/>
              <a:t>12/17/2023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3362079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8F3057-CD6E-4A09-BA04-C006E89DF3C3}" type="datetime1">
              <a:rPr lang="en-US" smtClean="0"/>
              <a:t>12/17/2023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1841151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352AD-6949-4CCA-BE6A-CDFE82D09ED4}" type="datetime1">
              <a:rPr lang="en-US" smtClean="0"/>
              <a:t>12/17/2023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3150552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E846BF-8513-44BA-A3E3-C6AF1DDB19F2}" type="datetime1">
              <a:rPr lang="en-US" smtClean="0"/>
              <a:t>12/17/2023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3902817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1D21D-2133-4A9D-8B1F-765727D66949}" type="datetime1">
              <a:rPr lang="en-US" smtClean="0"/>
              <a:t>12/17/2023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1938665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8D6665-6D43-43FE-8E14-D8B6FFDE9971}" type="datetime1">
              <a:rPr lang="en-US" smtClean="0"/>
              <a:t>12/17/2023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1121343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C0926F-9DE0-46B1-B74D-049F1E8E4384}" type="datetime1">
              <a:rPr lang="en-US" smtClean="0"/>
              <a:t>12/17/2023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2682228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65E0F-DC9F-4D90-9A4C-CE8EC8B81D30}" type="datetime1">
              <a:rPr lang="en-US" smtClean="0"/>
              <a:t>12/17/2023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2315350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D26378C-8D9B-4BEF-A34F-5BA160EF1064}" type="datetime1">
              <a:rPr lang="en-US" smtClean="0"/>
              <a:t>12/17/2023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11070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9492FD-5FC5-4B01-820E-6F70FB040D7E}" type="datetime1">
              <a:rPr lang="en-US" smtClean="0"/>
              <a:t>12/17/2023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4239499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8DBCCD-DA5A-47D6-B84E-7E8CAD7DA2E6}" type="datetime1">
              <a:rPr lang="en-US" smtClean="0"/>
              <a:t>12/17/2023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E53CF6-129A-4EBB-9CD3-EB0A85ABD150}" type="slidenum">
              <a:rPr lang="en-US" smtClean="0"/>
              <a:t>‹#›</a:t>
            </a:fld>
            <a:endParaRPr lang="en-US"/>
          </a:p>
        </p:txBody>
      </p:sp>
    </p:spTree>
    <p:extLst>
      <p:ext uri="{BB962C8B-B14F-4D97-AF65-F5344CB8AC3E}">
        <p14:creationId xmlns:p14="http://schemas.microsoft.com/office/powerpoint/2010/main" val="4126155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b="1" dirty="0" smtClean="0"/>
              <a:t>Head Trauma (2)</a:t>
            </a:r>
            <a:endParaRPr lang="en-US" sz="7200" b="1" dirty="0"/>
          </a:p>
        </p:txBody>
      </p:sp>
      <p:sp>
        <p:nvSpPr>
          <p:cNvPr id="3" name="Subtitle 2"/>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02E53CF6-129A-4EBB-9CD3-EB0A85ABD150}" type="slidenum">
              <a:rPr lang="en-US" smtClean="0"/>
              <a:t>1</a:t>
            </a:fld>
            <a:endParaRPr lang="en-US"/>
          </a:p>
        </p:txBody>
      </p:sp>
    </p:spTree>
    <p:extLst>
      <p:ext uri="{BB962C8B-B14F-4D97-AF65-F5344CB8AC3E}">
        <p14:creationId xmlns:p14="http://schemas.microsoft.com/office/powerpoint/2010/main" val="2454696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Diffuse Brain Injuries/ </a:t>
            </a:r>
            <a:r>
              <a:rPr lang="en-US" b="1" dirty="0" smtClean="0">
                <a:solidFill>
                  <a:srgbClr val="0070C0"/>
                </a:solidFill>
              </a:rPr>
              <a:t>C. Diffuse </a:t>
            </a:r>
            <a:r>
              <a:rPr lang="en-US" b="1" dirty="0">
                <a:solidFill>
                  <a:srgbClr val="0070C0"/>
                </a:solidFill>
              </a:rPr>
              <a:t>axonal injury</a:t>
            </a:r>
            <a:endParaRPr lang="en-US" dirty="0"/>
          </a:p>
        </p:txBody>
      </p:sp>
      <p:sp>
        <p:nvSpPr>
          <p:cNvPr id="3" name="Content Placeholder 2"/>
          <p:cNvSpPr>
            <a:spLocks noGrp="1"/>
          </p:cNvSpPr>
          <p:nvPr>
            <p:ph idx="1"/>
          </p:nvPr>
        </p:nvSpPr>
        <p:spPr>
          <a:xfrm>
            <a:off x="309390" y="1847850"/>
            <a:ext cx="11044409" cy="4351338"/>
          </a:xfrm>
        </p:spPr>
        <p:txBody>
          <a:bodyPr/>
          <a:lstStyle/>
          <a:p>
            <a:pPr marL="0" indent="0">
              <a:buNone/>
            </a:pPr>
            <a:r>
              <a:rPr lang="en-US" b="1" dirty="0">
                <a:solidFill>
                  <a:srgbClr val="FF0000"/>
                </a:solidFill>
              </a:rPr>
              <a:t>Signs and symptoms </a:t>
            </a:r>
          </a:p>
          <a:p>
            <a:pPr marL="457200" lvl="1" indent="0">
              <a:spcAft>
                <a:spcPts val="600"/>
              </a:spcAft>
              <a:buNone/>
            </a:pPr>
            <a:r>
              <a:rPr lang="en-US" sz="2800" dirty="0"/>
              <a:t>• </a:t>
            </a:r>
            <a:r>
              <a:rPr lang="en-US" sz="3200" dirty="0"/>
              <a:t>Immediate and prolonged coma lasting greater than 6 hours </a:t>
            </a:r>
          </a:p>
          <a:p>
            <a:pPr marL="457200" lvl="1" indent="0">
              <a:spcAft>
                <a:spcPts val="600"/>
              </a:spcAft>
              <a:buNone/>
            </a:pPr>
            <a:r>
              <a:rPr lang="en-US" sz="3200" dirty="0"/>
              <a:t>• Abnormal posturing </a:t>
            </a:r>
          </a:p>
          <a:p>
            <a:pPr marL="457200" lvl="1" indent="0">
              <a:spcAft>
                <a:spcPts val="600"/>
              </a:spcAft>
              <a:buNone/>
            </a:pPr>
            <a:r>
              <a:rPr lang="en-US" sz="3200" dirty="0"/>
              <a:t>• Confusion, amnesia, and behavioral problems following coma emergence </a:t>
            </a:r>
          </a:p>
          <a:p>
            <a:pPr marL="457200" lvl="1" indent="0">
              <a:spcAft>
                <a:spcPts val="600"/>
              </a:spcAft>
              <a:buNone/>
            </a:pPr>
            <a:r>
              <a:rPr lang="en-US" sz="3200" dirty="0"/>
              <a:t>• Possible persistent vegetative state </a:t>
            </a:r>
          </a:p>
          <a:p>
            <a:pPr marL="0" indent="0">
              <a:buNone/>
            </a:pPr>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10</a:t>
            </a:fld>
            <a:endParaRPr lang="en-US"/>
          </a:p>
        </p:txBody>
      </p:sp>
    </p:spTree>
    <p:extLst>
      <p:ext uri="{BB962C8B-B14F-4D97-AF65-F5344CB8AC3E}">
        <p14:creationId xmlns:p14="http://schemas.microsoft.com/office/powerpoint/2010/main" val="2242691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r>
              <a:rPr lang="en-US" sz="4000" b="1" dirty="0">
                <a:solidFill>
                  <a:srgbClr val="0070C0"/>
                </a:solidFill>
              </a:rPr>
              <a:t>Diffuse Brain </a:t>
            </a:r>
            <a:r>
              <a:rPr lang="en-US" sz="4000" b="1" dirty="0" smtClean="0">
                <a:solidFill>
                  <a:srgbClr val="0070C0"/>
                </a:solidFill>
              </a:rPr>
              <a:t>Injuries/C. Diffuse </a:t>
            </a:r>
            <a:r>
              <a:rPr lang="en-US" sz="4000" b="1" dirty="0">
                <a:solidFill>
                  <a:srgbClr val="0070C0"/>
                </a:solidFill>
              </a:rPr>
              <a:t>axonal injury</a:t>
            </a:r>
            <a:endParaRPr lang="en-US" sz="4000" dirty="0"/>
          </a:p>
        </p:txBody>
      </p:sp>
      <p:sp>
        <p:nvSpPr>
          <p:cNvPr id="3" name="Content Placeholder 2"/>
          <p:cNvSpPr>
            <a:spLocks noGrp="1"/>
          </p:cNvSpPr>
          <p:nvPr>
            <p:ph idx="1"/>
          </p:nvPr>
        </p:nvSpPr>
        <p:spPr>
          <a:xfrm>
            <a:off x="272143" y="1055596"/>
            <a:ext cx="11571514" cy="5562917"/>
          </a:xfrm>
        </p:spPr>
        <p:txBody>
          <a:bodyPr>
            <a:normAutofit/>
          </a:bodyPr>
          <a:lstStyle/>
          <a:p>
            <a:pPr marL="0" indent="0">
              <a:buNone/>
            </a:pPr>
            <a:r>
              <a:rPr lang="en-US" b="1" dirty="0">
                <a:solidFill>
                  <a:srgbClr val="FF0000"/>
                </a:solidFill>
              </a:rPr>
              <a:t>Diagnosis </a:t>
            </a:r>
          </a:p>
          <a:p>
            <a:pPr marL="0" indent="0">
              <a:buNone/>
            </a:pPr>
            <a:r>
              <a:rPr lang="en-US" dirty="0"/>
              <a:t>• History of sudden loss of consciousness following head injury </a:t>
            </a:r>
          </a:p>
          <a:p>
            <a:pPr marL="0" indent="0">
              <a:buNone/>
            </a:pPr>
            <a:r>
              <a:rPr lang="en-US" dirty="0"/>
              <a:t>• Serial neurologic examinations </a:t>
            </a:r>
          </a:p>
          <a:p>
            <a:pPr marL="0" indent="0">
              <a:buNone/>
            </a:pPr>
            <a:r>
              <a:rPr lang="en-US" dirty="0" smtClean="0"/>
              <a:t>• </a:t>
            </a:r>
            <a:r>
              <a:rPr lang="en-US" dirty="0"/>
              <a:t>Initial CT scan: Small hemorrhagic lesions may be visible, or the CT scan may be negative if DAI is the only injury. Subsequent CT scans (days to weeks following injury) will show diffuse cerebral edema, neuronal loss, and brain shrinkage. </a:t>
            </a:r>
          </a:p>
          <a:p>
            <a:pPr marL="0" indent="0">
              <a:buNone/>
            </a:pPr>
            <a:r>
              <a:rPr lang="en-US" dirty="0"/>
              <a:t>• MRI will show lesions more effectively than CT, particularly in the early acute phase, but this study rarely is indicated emergently.</a:t>
            </a:r>
          </a:p>
          <a:p>
            <a:pPr marL="0" indent="0">
              <a:buNone/>
            </a:pPr>
            <a:r>
              <a:rPr lang="en-US" b="1" dirty="0">
                <a:solidFill>
                  <a:srgbClr val="FF0000"/>
                </a:solidFill>
              </a:rPr>
              <a:t>Therapeutic interventions </a:t>
            </a:r>
          </a:p>
          <a:p>
            <a:r>
              <a:rPr lang="en-US" dirty="0"/>
              <a:t>The same as Management of Patients With Severe Traumatic Brain Injuries.</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11</a:t>
            </a:fld>
            <a:endParaRPr lang="en-US"/>
          </a:p>
        </p:txBody>
      </p:sp>
    </p:spTree>
    <p:extLst>
      <p:ext uri="{BB962C8B-B14F-4D97-AF65-F5344CB8AC3E}">
        <p14:creationId xmlns:p14="http://schemas.microsoft.com/office/powerpoint/2010/main" val="2409120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783" y="138704"/>
            <a:ext cx="10515600" cy="1063080"/>
          </a:xfrm>
        </p:spPr>
        <p:txBody>
          <a:bodyPr>
            <a:noAutofit/>
          </a:bodyPr>
          <a:lstStyle/>
          <a:p>
            <a:pPr algn="ctr"/>
            <a:r>
              <a:rPr lang="en-US" sz="3600" b="1" dirty="0">
                <a:solidFill>
                  <a:srgbClr val="0070C0"/>
                </a:solidFill>
              </a:rPr>
              <a:t>Focal Brain </a:t>
            </a:r>
            <a:r>
              <a:rPr lang="en-US" sz="3600" b="1" dirty="0" smtClean="0">
                <a:solidFill>
                  <a:srgbClr val="0070C0"/>
                </a:solidFill>
              </a:rPr>
              <a:t>Injuries (</a:t>
            </a:r>
            <a:r>
              <a:rPr lang="en-US" sz="3600" b="1" dirty="0">
                <a:solidFill>
                  <a:srgbClr val="0070C0"/>
                </a:solidFill>
              </a:rPr>
              <a:t>it </a:t>
            </a:r>
            <a:r>
              <a:rPr lang="en-US" sz="3600" b="1" dirty="0" smtClean="0">
                <a:solidFill>
                  <a:srgbClr val="0070C0"/>
                </a:solidFill>
              </a:rPr>
              <a:t>has </a:t>
            </a:r>
            <a:r>
              <a:rPr lang="en-US" sz="3600" b="1" dirty="0">
                <a:solidFill>
                  <a:srgbClr val="0070C0"/>
                </a:solidFill>
              </a:rPr>
              <a:t>identifiable area of involvement</a:t>
            </a:r>
            <a:r>
              <a:rPr lang="en-US" sz="3600" b="1" dirty="0" smtClean="0">
                <a:solidFill>
                  <a:srgbClr val="0070C0"/>
                </a:solidFill>
              </a:rPr>
              <a:t>)/ A. </a:t>
            </a:r>
            <a:r>
              <a:rPr lang="en-US" sz="3600" b="1" dirty="0">
                <a:solidFill>
                  <a:srgbClr val="0070C0"/>
                </a:solidFill>
              </a:rPr>
              <a:t>Contusion </a:t>
            </a:r>
            <a:endParaRPr lang="en-US" sz="3600" dirty="0">
              <a:solidFill>
                <a:srgbClr val="0070C0"/>
              </a:solidFill>
            </a:endParaRPr>
          </a:p>
        </p:txBody>
      </p:sp>
      <p:sp>
        <p:nvSpPr>
          <p:cNvPr id="3" name="Content Placeholder 2"/>
          <p:cNvSpPr>
            <a:spLocks noGrp="1"/>
          </p:cNvSpPr>
          <p:nvPr>
            <p:ph idx="1"/>
          </p:nvPr>
        </p:nvSpPr>
        <p:spPr>
          <a:xfrm>
            <a:off x="167638" y="1403304"/>
            <a:ext cx="12024361" cy="5454696"/>
          </a:xfrm>
        </p:spPr>
        <p:txBody>
          <a:bodyPr>
            <a:normAutofit fontScale="77500" lnSpcReduction="20000"/>
          </a:bodyPr>
          <a:lstStyle/>
          <a:p>
            <a:pPr>
              <a:lnSpc>
                <a:spcPct val="120000"/>
              </a:lnSpc>
            </a:pPr>
            <a:r>
              <a:rPr lang="en-US" dirty="0" smtClean="0"/>
              <a:t>A </a:t>
            </a:r>
            <a:r>
              <a:rPr lang="en-US" dirty="0"/>
              <a:t>contusion is a bruising of the surface of the </a:t>
            </a:r>
            <a:r>
              <a:rPr lang="en-US" dirty="0" smtClean="0"/>
              <a:t>brain. Findings </a:t>
            </a:r>
            <a:r>
              <a:rPr lang="en-US" dirty="0"/>
              <a:t>and prognosis vary extensively based on contusion </a:t>
            </a:r>
            <a:r>
              <a:rPr lang="en-US" dirty="0" smtClean="0"/>
              <a:t>size and </a:t>
            </a:r>
            <a:r>
              <a:rPr lang="en-US" dirty="0" smtClean="0"/>
              <a:t>location. </a:t>
            </a:r>
          </a:p>
          <a:p>
            <a:pPr>
              <a:lnSpc>
                <a:spcPct val="120000"/>
              </a:lnSpc>
            </a:pPr>
            <a:r>
              <a:rPr lang="en-US" b="1" dirty="0" smtClean="0">
                <a:solidFill>
                  <a:srgbClr val="FF0000"/>
                </a:solidFill>
              </a:rPr>
              <a:t>Signs </a:t>
            </a:r>
            <a:r>
              <a:rPr lang="en-US" b="1" dirty="0">
                <a:solidFill>
                  <a:srgbClr val="FF0000"/>
                </a:solidFill>
              </a:rPr>
              <a:t>and symptoms</a:t>
            </a:r>
            <a:r>
              <a:rPr lang="en-US" i="1" dirty="0">
                <a:solidFill>
                  <a:srgbClr val="FF0000"/>
                </a:solidFill>
              </a:rPr>
              <a:t> </a:t>
            </a:r>
            <a:br>
              <a:rPr lang="en-US" i="1" dirty="0">
                <a:solidFill>
                  <a:srgbClr val="FF0000"/>
                </a:solidFill>
              </a:rPr>
            </a:br>
            <a:r>
              <a:rPr lang="en-US" dirty="0"/>
              <a:t>• Altered level of consciousness for more than 6 hours </a:t>
            </a:r>
            <a:br>
              <a:rPr lang="en-US" dirty="0"/>
            </a:br>
            <a:r>
              <a:rPr lang="en-US" dirty="0"/>
              <a:t>• Nausea, </a:t>
            </a:r>
            <a:r>
              <a:rPr lang="en-US" dirty="0" smtClean="0"/>
              <a:t>vomiting </a:t>
            </a:r>
          </a:p>
          <a:p>
            <a:pPr>
              <a:lnSpc>
                <a:spcPct val="120000"/>
              </a:lnSpc>
            </a:pPr>
            <a:r>
              <a:rPr lang="en-US" dirty="0" smtClean="0"/>
              <a:t>Visual </a:t>
            </a:r>
            <a:r>
              <a:rPr lang="en-US" dirty="0" smtClean="0"/>
              <a:t>disturbances </a:t>
            </a:r>
            <a:r>
              <a:rPr lang="en-US" dirty="0"/>
              <a:t/>
            </a:r>
            <a:br>
              <a:rPr lang="en-US" dirty="0"/>
            </a:br>
            <a:r>
              <a:rPr lang="en-US" dirty="0"/>
              <a:t>• Neurologic dysfunction </a:t>
            </a:r>
            <a:br>
              <a:rPr lang="en-US" dirty="0"/>
            </a:br>
            <a:r>
              <a:rPr lang="en-US" dirty="0"/>
              <a:t>• Weakness </a:t>
            </a:r>
            <a:br>
              <a:rPr lang="en-US" dirty="0"/>
            </a:br>
            <a:r>
              <a:rPr lang="en-US" dirty="0"/>
              <a:t>• </a:t>
            </a:r>
            <a:r>
              <a:rPr lang="en-US" dirty="0" smtClean="0"/>
              <a:t>Ataxia (</a:t>
            </a:r>
            <a:r>
              <a:rPr lang="en-US" dirty="0" smtClean="0"/>
              <a:t>lack </a:t>
            </a:r>
            <a:r>
              <a:rPr lang="en-US" dirty="0"/>
              <a:t>of coordination of muscle movements, leading to unsteady and clumsy </a:t>
            </a:r>
            <a:r>
              <a:rPr lang="en-US" dirty="0" smtClean="0"/>
              <a:t>motion)</a:t>
            </a:r>
            <a:r>
              <a:rPr lang="en-US" dirty="0"/>
              <a:t/>
            </a:r>
            <a:br>
              <a:rPr lang="en-US" dirty="0"/>
            </a:br>
            <a:r>
              <a:rPr lang="en-US" dirty="0"/>
              <a:t>• </a:t>
            </a:r>
            <a:r>
              <a:rPr lang="en-US" dirty="0"/>
              <a:t>Hemiparesis (one-sided muscle </a:t>
            </a:r>
            <a:r>
              <a:rPr lang="en-US" dirty="0" smtClean="0"/>
              <a:t>weakness) </a:t>
            </a:r>
            <a:r>
              <a:rPr lang="en-US" dirty="0"/>
              <a:t/>
            </a:r>
            <a:br>
              <a:rPr lang="en-US" dirty="0"/>
            </a:br>
            <a:r>
              <a:rPr lang="en-US" dirty="0"/>
              <a:t>• Confusion </a:t>
            </a:r>
            <a:br>
              <a:rPr lang="en-US" dirty="0"/>
            </a:br>
            <a:r>
              <a:rPr lang="en-US" dirty="0"/>
              <a:t>• Speech problems </a:t>
            </a:r>
            <a:br>
              <a:rPr lang="en-US" dirty="0"/>
            </a:br>
            <a:r>
              <a:rPr lang="en-US" dirty="0"/>
              <a:t>• Posttraumatic seizures </a:t>
            </a:r>
            <a:br>
              <a:rPr lang="en-US" dirty="0"/>
            </a:br>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12</a:t>
            </a:fld>
            <a:endParaRPr lang="en-US"/>
          </a:p>
        </p:txBody>
      </p:sp>
    </p:spTree>
    <p:extLst>
      <p:ext uri="{BB962C8B-B14F-4D97-AF65-F5344CB8AC3E}">
        <p14:creationId xmlns:p14="http://schemas.microsoft.com/office/powerpoint/2010/main" val="1997034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240" y="0"/>
            <a:ext cx="10515600" cy="1325563"/>
          </a:xfrm>
        </p:spPr>
        <p:txBody>
          <a:bodyPr>
            <a:normAutofit/>
          </a:bodyPr>
          <a:lstStyle/>
          <a:p>
            <a:pPr algn="ctr"/>
            <a:r>
              <a:rPr lang="en-US" sz="4000" b="1" dirty="0">
                <a:solidFill>
                  <a:srgbClr val="0070C0"/>
                </a:solidFill>
              </a:rPr>
              <a:t>Focal Brain </a:t>
            </a:r>
            <a:r>
              <a:rPr lang="en-US" sz="4000" b="1" dirty="0" smtClean="0">
                <a:solidFill>
                  <a:srgbClr val="0070C0"/>
                </a:solidFill>
              </a:rPr>
              <a:t>injuries/ </a:t>
            </a:r>
            <a:r>
              <a:rPr lang="en-US" sz="4000" b="1" dirty="0" smtClean="0">
                <a:solidFill>
                  <a:srgbClr val="0070C0"/>
                </a:solidFill>
              </a:rPr>
              <a:t>A. Contusion </a:t>
            </a:r>
            <a:endParaRPr lang="en-US" sz="4000" dirty="0"/>
          </a:p>
        </p:txBody>
      </p:sp>
      <p:sp>
        <p:nvSpPr>
          <p:cNvPr id="3" name="Content Placeholder 2"/>
          <p:cNvSpPr>
            <a:spLocks noGrp="1"/>
          </p:cNvSpPr>
          <p:nvPr>
            <p:ph idx="1"/>
          </p:nvPr>
        </p:nvSpPr>
        <p:spPr>
          <a:xfrm>
            <a:off x="449357" y="1101905"/>
            <a:ext cx="11336384" cy="5619570"/>
          </a:xfrm>
        </p:spPr>
        <p:txBody>
          <a:bodyPr/>
          <a:lstStyle/>
          <a:p>
            <a:pPr marL="0" indent="0">
              <a:buNone/>
            </a:pPr>
            <a:r>
              <a:rPr lang="en-US" b="1" dirty="0">
                <a:solidFill>
                  <a:srgbClr val="FF0000"/>
                </a:solidFill>
              </a:rPr>
              <a:t>Diagnosis </a:t>
            </a:r>
          </a:p>
          <a:p>
            <a:r>
              <a:rPr lang="en-US" dirty="0" smtClean="0"/>
              <a:t>CT </a:t>
            </a:r>
            <a:r>
              <a:rPr lang="en-US" dirty="0"/>
              <a:t>scan                       </a:t>
            </a:r>
          </a:p>
          <a:p>
            <a:r>
              <a:rPr lang="en-US" dirty="0" smtClean="0"/>
              <a:t>MRI </a:t>
            </a:r>
            <a:endParaRPr lang="en-US" dirty="0"/>
          </a:p>
          <a:p>
            <a:pPr marL="0" indent="0">
              <a:lnSpc>
                <a:spcPct val="110000"/>
              </a:lnSpc>
              <a:buNone/>
            </a:pPr>
            <a:r>
              <a:rPr lang="en-US" b="1" dirty="0" smtClean="0">
                <a:solidFill>
                  <a:srgbClr val="FF0000"/>
                </a:solidFill>
              </a:rPr>
              <a:t>Therapeutic </a:t>
            </a:r>
            <a:r>
              <a:rPr lang="en-US" b="1" dirty="0">
                <a:solidFill>
                  <a:srgbClr val="FF0000"/>
                </a:solidFill>
              </a:rPr>
              <a:t>interventions</a:t>
            </a:r>
            <a:r>
              <a:rPr lang="en-US" i="1" dirty="0">
                <a:solidFill>
                  <a:srgbClr val="FF0000"/>
                </a:solidFill>
              </a:rPr>
              <a:t> </a:t>
            </a:r>
            <a:br>
              <a:rPr lang="en-US" i="1" dirty="0">
                <a:solidFill>
                  <a:srgbClr val="FF0000"/>
                </a:solidFill>
              </a:rPr>
            </a:br>
            <a:r>
              <a:rPr lang="en-US" dirty="0"/>
              <a:t>• Immobilize and evaluate the cervical spine. </a:t>
            </a:r>
            <a:br>
              <a:rPr lang="en-US" dirty="0"/>
            </a:br>
            <a:r>
              <a:rPr lang="en-US" dirty="0"/>
              <a:t>• Admit to the hospital for observation. </a:t>
            </a:r>
            <a:br>
              <a:rPr lang="en-US" dirty="0"/>
            </a:br>
            <a:r>
              <a:rPr lang="en-US" dirty="0"/>
              <a:t>• Administer </a:t>
            </a:r>
            <a:r>
              <a:rPr lang="en-US" dirty="0" err="1"/>
              <a:t>antiemetics</a:t>
            </a:r>
            <a:r>
              <a:rPr lang="en-US" dirty="0"/>
              <a:t> as needed. </a:t>
            </a:r>
            <a:br>
              <a:rPr lang="en-US" dirty="0"/>
            </a:br>
            <a:r>
              <a:rPr lang="en-US" dirty="0"/>
              <a:t>• See Management of Patients With Severe Traumatic Brain Injuries. </a:t>
            </a:r>
            <a:br>
              <a:rPr lang="en-US" dirty="0"/>
            </a:br>
            <a:r>
              <a:rPr lang="en-US" dirty="0"/>
              <a:t>• Surgical intervention may be performed as indicated</a:t>
            </a:r>
          </a:p>
          <a:p>
            <a:pPr marL="0" indent="0">
              <a:buNone/>
            </a:pPr>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13</a:t>
            </a:fld>
            <a:endParaRPr lang="en-US"/>
          </a:p>
        </p:txBody>
      </p:sp>
    </p:spTree>
    <p:extLst>
      <p:ext uri="{BB962C8B-B14F-4D97-AF65-F5344CB8AC3E}">
        <p14:creationId xmlns:p14="http://schemas.microsoft.com/office/powerpoint/2010/main" val="126896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160" y="0"/>
            <a:ext cx="10515600" cy="1325563"/>
          </a:xfrm>
        </p:spPr>
        <p:txBody>
          <a:bodyPr/>
          <a:lstStyle/>
          <a:p>
            <a:r>
              <a:rPr lang="en-US" b="1" dirty="0">
                <a:solidFill>
                  <a:srgbClr val="0070C0"/>
                </a:solidFill>
              </a:rPr>
              <a:t>Focal Brain </a:t>
            </a:r>
            <a:r>
              <a:rPr lang="en-US" b="1" dirty="0" smtClean="0">
                <a:solidFill>
                  <a:srgbClr val="0070C0"/>
                </a:solidFill>
              </a:rPr>
              <a:t>Injuries/ B. Intracranial </a:t>
            </a:r>
            <a:r>
              <a:rPr lang="en-US" b="1" dirty="0">
                <a:solidFill>
                  <a:srgbClr val="0070C0"/>
                </a:solidFill>
              </a:rPr>
              <a:t>bleeding </a:t>
            </a:r>
            <a:endParaRPr lang="en-US" dirty="0">
              <a:solidFill>
                <a:srgbClr val="0070C0"/>
              </a:solidFill>
            </a:endParaRPr>
          </a:p>
        </p:txBody>
      </p:sp>
      <p:sp>
        <p:nvSpPr>
          <p:cNvPr id="3" name="Content Placeholder 2"/>
          <p:cNvSpPr>
            <a:spLocks noGrp="1"/>
          </p:cNvSpPr>
          <p:nvPr>
            <p:ph idx="1"/>
          </p:nvPr>
        </p:nvSpPr>
        <p:spPr>
          <a:xfrm>
            <a:off x="405145" y="1325562"/>
            <a:ext cx="11503629" cy="5532437"/>
          </a:xfrm>
        </p:spPr>
        <p:txBody>
          <a:bodyPr>
            <a:normAutofit fontScale="92500"/>
          </a:bodyPr>
          <a:lstStyle/>
          <a:p>
            <a:pPr>
              <a:lnSpc>
                <a:spcPct val="110000"/>
              </a:lnSpc>
              <a:spcAft>
                <a:spcPts val="1200"/>
              </a:spcAft>
            </a:pPr>
            <a:r>
              <a:rPr lang="en-US" sz="3600" dirty="0" smtClean="0"/>
              <a:t>The </a:t>
            </a:r>
            <a:r>
              <a:rPr lang="en-US" sz="3600" dirty="0"/>
              <a:t>three meningeal layers of the brain (from outer to proximal) are the dura mater, the arachnoid mater, and the pia mater.</a:t>
            </a:r>
          </a:p>
          <a:p>
            <a:pPr>
              <a:lnSpc>
                <a:spcPct val="110000"/>
              </a:lnSpc>
              <a:spcAft>
                <a:spcPts val="1200"/>
              </a:spcAft>
            </a:pPr>
            <a:r>
              <a:rPr lang="en-US" sz="3600" dirty="0"/>
              <a:t> Bleeding sites in the head are named according to their location with respect to these meningeal layers. </a:t>
            </a:r>
            <a:endParaRPr lang="en-US" sz="3600" dirty="0" smtClean="0"/>
          </a:p>
          <a:p>
            <a:pPr>
              <a:lnSpc>
                <a:spcPct val="110000"/>
              </a:lnSpc>
              <a:spcAft>
                <a:spcPts val="1200"/>
              </a:spcAft>
            </a:pPr>
            <a:r>
              <a:rPr lang="en-US" sz="3600" dirty="0" smtClean="0"/>
              <a:t>Hematomas </a:t>
            </a:r>
            <a:r>
              <a:rPr lang="en-US" sz="3600" dirty="0"/>
              <a:t>are collections of blood in the brain that may be epidural (above </a:t>
            </a:r>
            <a:r>
              <a:rPr lang="en-US" sz="3600" dirty="0" smtClean="0"/>
              <a:t>the dura</a:t>
            </a:r>
            <a:r>
              <a:rPr lang="en-US" sz="3600" dirty="0"/>
              <a:t>), subdural (below the dura), or intracerebral (within the brain)</a:t>
            </a:r>
          </a:p>
          <a:p>
            <a:pPr marL="0" indent="0">
              <a:buNone/>
            </a:pPr>
            <a:r>
              <a:rPr lang="en-US" i="1" dirty="0"/>
              <a:t/>
            </a:r>
            <a:br>
              <a:rPr lang="en-US" i="1" dirty="0"/>
            </a:br>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14</a:t>
            </a:fld>
            <a:endParaRPr lang="en-US"/>
          </a:p>
        </p:txBody>
      </p:sp>
    </p:spTree>
    <p:extLst>
      <p:ext uri="{BB962C8B-B14F-4D97-AF65-F5344CB8AC3E}">
        <p14:creationId xmlns:p14="http://schemas.microsoft.com/office/powerpoint/2010/main" val="3317681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rotWithShape="1">
          <a:blip r:embed="rId2"/>
          <a:srcRect l="29445" t="23619" r="32530" b="6250"/>
          <a:stretch/>
        </p:blipFill>
        <p:spPr>
          <a:xfrm>
            <a:off x="2379643" y="258609"/>
            <a:ext cx="6202363" cy="6434138"/>
          </a:xfrm>
          <a:prstGeom prst="rect">
            <a:avLst/>
          </a:prstGeom>
        </p:spPr>
      </p:pic>
      <p:sp>
        <p:nvSpPr>
          <p:cNvPr id="5" name="Slide Number Placeholder 4"/>
          <p:cNvSpPr>
            <a:spLocks noGrp="1"/>
          </p:cNvSpPr>
          <p:nvPr>
            <p:ph type="sldNum" sz="quarter" idx="12"/>
          </p:nvPr>
        </p:nvSpPr>
        <p:spPr/>
        <p:txBody>
          <a:bodyPr/>
          <a:lstStyle/>
          <a:p>
            <a:fld id="{02E53CF6-129A-4EBB-9CD3-EB0A85ABD150}" type="slidenum">
              <a:rPr lang="en-US" smtClean="0"/>
              <a:t>15</a:t>
            </a:fld>
            <a:endParaRPr lang="en-US"/>
          </a:p>
        </p:txBody>
      </p:sp>
    </p:spTree>
    <p:extLst>
      <p:ext uri="{BB962C8B-B14F-4D97-AF65-F5344CB8AC3E}">
        <p14:creationId xmlns:p14="http://schemas.microsoft.com/office/powerpoint/2010/main" val="27368803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160" y="0"/>
            <a:ext cx="10515600" cy="931817"/>
          </a:xfrm>
        </p:spPr>
        <p:txBody>
          <a:bodyPr/>
          <a:lstStyle/>
          <a:p>
            <a:r>
              <a:rPr lang="en-US" b="1" dirty="0">
                <a:solidFill>
                  <a:srgbClr val="0070C0"/>
                </a:solidFill>
              </a:rPr>
              <a:t>Focal Brain Injuries/ </a:t>
            </a:r>
            <a:r>
              <a:rPr lang="en-US" b="1" dirty="0" smtClean="0">
                <a:solidFill>
                  <a:srgbClr val="0070C0"/>
                </a:solidFill>
              </a:rPr>
              <a:t>B. Intracranial </a:t>
            </a:r>
            <a:r>
              <a:rPr lang="en-US" b="1" dirty="0">
                <a:solidFill>
                  <a:srgbClr val="0070C0"/>
                </a:solidFill>
              </a:rPr>
              <a:t>bleeding </a:t>
            </a:r>
            <a:endParaRPr lang="en-US" dirty="0"/>
          </a:p>
        </p:txBody>
      </p:sp>
      <p:sp>
        <p:nvSpPr>
          <p:cNvPr id="3" name="Content Placeholder 2"/>
          <p:cNvSpPr>
            <a:spLocks noGrp="1"/>
          </p:cNvSpPr>
          <p:nvPr>
            <p:ph idx="1"/>
          </p:nvPr>
        </p:nvSpPr>
        <p:spPr>
          <a:xfrm>
            <a:off x="359229" y="1092290"/>
            <a:ext cx="11388634" cy="5765710"/>
          </a:xfrm>
        </p:spPr>
        <p:txBody>
          <a:bodyPr>
            <a:normAutofit/>
          </a:bodyPr>
          <a:lstStyle/>
          <a:p>
            <a:pPr marL="0" indent="0">
              <a:buNone/>
            </a:pPr>
            <a:r>
              <a:rPr lang="en-US" b="1" dirty="0" smtClean="0">
                <a:solidFill>
                  <a:srgbClr val="FF0000"/>
                </a:solidFill>
              </a:rPr>
              <a:t>1. Epidural </a:t>
            </a:r>
            <a:r>
              <a:rPr lang="en-US" b="1" dirty="0">
                <a:solidFill>
                  <a:srgbClr val="FF0000"/>
                </a:solidFill>
              </a:rPr>
              <a:t>(extradural) hematomas </a:t>
            </a:r>
            <a:br>
              <a:rPr lang="en-US" b="1" dirty="0">
                <a:solidFill>
                  <a:srgbClr val="FF0000"/>
                </a:solidFill>
              </a:rPr>
            </a:br>
            <a:r>
              <a:rPr lang="en-US" dirty="0" smtClean="0"/>
              <a:t>An </a:t>
            </a:r>
            <a:r>
              <a:rPr lang="en-US" dirty="0"/>
              <a:t>epidural hematoma is a collection of blood between the skull and the dura mater.</a:t>
            </a:r>
          </a:p>
          <a:p>
            <a:r>
              <a:rPr lang="en-US" dirty="0" smtClean="0"/>
              <a:t>Epidural </a:t>
            </a:r>
            <a:r>
              <a:rPr lang="en-US" dirty="0"/>
              <a:t>hematomas occur in only 1% to 2% of all traumatic brain injuries. This bleeding is usually arterial.</a:t>
            </a:r>
          </a:p>
          <a:p>
            <a:r>
              <a:rPr lang="en-US" dirty="0" smtClean="0"/>
              <a:t>The </a:t>
            </a:r>
            <a:r>
              <a:rPr lang="en-US" dirty="0"/>
              <a:t>most common cause is </a:t>
            </a:r>
            <a:r>
              <a:rPr lang="en-US" u="sng" dirty="0"/>
              <a:t>a rupture or tear of the middle meningeal artery</a:t>
            </a:r>
            <a:r>
              <a:rPr lang="en-US" dirty="0"/>
              <a:t> that runs directly beneath the fractured temporal bone.</a:t>
            </a:r>
          </a:p>
          <a:p>
            <a:r>
              <a:rPr lang="en-US" dirty="0" smtClean="0"/>
              <a:t>Venous </a:t>
            </a:r>
            <a:r>
              <a:rPr lang="en-US" dirty="0"/>
              <a:t>bleeding is rare and may be manageable medically.</a:t>
            </a:r>
          </a:p>
          <a:p>
            <a:r>
              <a:rPr lang="en-US" dirty="0" smtClean="0"/>
              <a:t>Deterioration </a:t>
            </a:r>
            <a:r>
              <a:rPr lang="en-US" dirty="0"/>
              <a:t>is generally </a:t>
            </a:r>
            <a:r>
              <a:rPr lang="en-US" b="1" dirty="0"/>
              <a:t>rapid </a:t>
            </a:r>
            <a:r>
              <a:rPr lang="en-US" dirty="0"/>
              <a:t>because accumulating arterial blood causes increasing pressure on the brain tissue, resulting in uncal herniation.</a:t>
            </a:r>
          </a:p>
          <a:p>
            <a:r>
              <a:rPr lang="en-US" dirty="0"/>
              <a:t>- Mortality is about 8%, the lowest of all intracranial hematomas. </a:t>
            </a:r>
            <a:br>
              <a:rPr lang="en-US" dirty="0"/>
            </a:br>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16</a:t>
            </a:fld>
            <a:endParaRPr lang="en-US"/>
          </a:p>
        </p:txBody>
      </p:sp>
    </p:spTree>
    <p:extLst>
      <p:ext uri="{BB962C8B-B14F-4D97-AF65-F5344CB8AC3E}">
        <p14:creationId xmlns:p14="http://schemas.microsoft.com/office/powerpoint/2010/main" val="2171129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a:solidFill>
                  <a:srgbClr val="0070C0"/>
                </a:solidFill>
              </a:rPr>
              <a:t>Focal Brain Injuries/ </a:t>
            </a:r>
            <a:r>
              <a:rPr lang="en-US" b="1" dirty="0" smtClean="0">
                <a:solidFill>
                  <a:srgbClr val="0070C0"/>
                </a:solidFill>
              </a:rPr>
              <a:t>B. Intracranial </a:t>
            </a:r>
            <a:r>
              <a:rPr lang="en-US" b="1" dirty="0">
                <a:solidFill>
                  <a:srgbClr val="0070C0"/>
                </a:solidFill>
              </a:rPr>
              <a:t>bleeding </a:t>
            </a:r>
            <a:endParaRPr lang="en-US" dirty="0"/>
          </a:p>
        </p:txBody>
      </p:sp>
      <p:sp>
        <p:nvSpPr>
          <p:cNvPr id="3" name="Content Placeholder 2"/>
          <p:cNvSpPr>
            <a:spLocks noGrp="1"/>
          </p:cNvSpPr>
          <p:nvPr>
            <p:ph idx="1"/>
          </p:nvPr>
        </p:nvSpPr>
        <p:spPr>
          <a:xfrm>
            <a:off x="254724" y="1102812"/>
            <a:ext cx="11449595" cy="5755188"/>
          </a:xfrm>
        </p:spPr>
        <p:txBody>
          <a:bodyPr>
            <a:normAutofit lnSpcReduction="10000"/>
          </a:bodyPr>
          <a:lstStyle/>
          <a:p>
            <a:pPr marL="0" indent="0">
              <a:buNone/>
            </a:pPr>
            <a:r>
              <a:rPr lang="en-US" b="1" dirty="0">
                <a:solidFill>
                  <a:srgbClr val="FF0000"/>
                </a:solidFill>
              </a:rPr>
              <a:t>Signs and symptoms</a:t>
            </a:r>
            <a:endParaRPr lang="en-US" dirty="0" smtClean="0">
              <a:solidFill>
                <a:srgbClr val="FF0000"/>
              </a:solidFill>
            </a:endParaRPr>
          </a:p>
          <a:p>
            <a:pPr>
              <a:lnSpc>
                <a:spcPct val="110000"/>
              </a:lnSpc>
            </a:pPr>
            <a:r>
              <a:rPr lang="en-US" dirty="0" smtClean="0"/>
              <a:t>   Agitation </a:t>
            </a:r>
            <a:r>
              <a:rPr lang="en-US" dirty="0"/>
              <a:t>and complaint of severe headache </a:t>
            </a:r>
            <a:r>
              <a:rPr lang="en-US" i="1" dirty="0"/>
              <a:t>or </a:t>
            </a:r>
            <a:br>
              <a:rPr lang="en-US" i="1" dirty="0"/>
            </a:br>
            <a:r>
              <a:rPr lang="en-US" dirty="0"/>
              <a:t>• Sudden loss of consciousness </a:t>
            </a:r>
            <a:r>
              <a:rPr lang="en-US" i="1" dirty="0"/>
              <a:t>or </a:t>
            </a:r>
            <a:br>
              <a:rPr lang="en-US" i="1" dirty="0"/>
            </a:br>
            <a:r>
              <a:rPr lang="en-US" dirty="0"/>
              <a:t>• Progressive loss of consciousness </a:t>
            </a:r>
            <a:r>
              <a:rPr lang="en-US" i="1" dirty="0"/>
              <a:t>or </a:t>
            </a:r>
            <a:br>
              <a:rPr lang="en-US" i="1" dirty="0"/>
            </a:br>
            <a:r>
              <a:rPr lang="en-US" dirty="0"/>
              <a:t>• Short period of unconsciousness (concussion) followed by a lucid interval (as the concussion resolves) and then a subsequent deterioration of consciousness caused by accumulating pressure from the bleed </a:t>
            </a:r>
            <a:br>
              <a:rPr lang="en-US" dirty="0"/>
            </a:br>
            <a:r>
              <a:rPr lang="en-US" dirty="0"/>
              <a:t>• Contralateral (opposite side) weakness or hemiparesis </a:t>
            </a:r>
            <a:br>
              <a:rPr lang="en-US" dirty="0"/>
            </a:br>
            <a:r>
              <a:rPr lang="en-US" dirty="0"/>
              <a:t>• Ipsilateral (same side) dilated pupil </a:t>
            </a:r>
            <a:br>
              <a:rPr lang="en-US" dirty="0"/>
            </a:br>
            <a:r>
              <a:rPr lang="en-US" dirty="0"/>
              <a:t>• Bradycardia </a:t>
            </a:r>
            <a:br>
              <a:rPr lang="en-US" dirty="0"/>
            </a:br>
            <a:r>
              <a:rPr lang="en-US" dirty="0"/>
              <a:t>• Increased blood pressure </a:t>
            </a:r>
            <a:br>
              <a:rPr lang="en-US" dirty="0"/>
            </a:br>
            <a:r>
              <a:rPr lang="en-US" dirty="0"/>
              <a:t>• Abnormal respiratory patterns </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17</a:t>
            </a:fld>
            <a:endParaRPr lang="en-US"/>
          </a:p>
        </p:txBody>
      </p:sp>
    </p:spTree>
    <p:extLst>
      <p:ext uri="{BB962C8B-B14F-4D97-AF65-F5344CB8AC3E}">
        <p14:creationId xmlns:p14="http://schemas.microsoft.com/office/powerpoint/2010/main" val="2314212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240" y="0"/>
            <a:ext cx="10515600" cy="1325563"/>
          </a:xfrm>
        </p:spPr>
        <p:txBody>
          <a:bodyPr/>
          <a:lstStyle/>
          <a:p>
            <a:r>
              <a:rPr lang="en-US" b="1" dirty="0">
                <a:solidFill>
                  <a:srgbClr val="0070C0"/>
                </a:solidFill>
              </a:rPr>
              <a:t>Focal Brain Injuries/ </a:t>
            </a:r>
            <a:r>
              <a:rPr lang="en-US" b="1" dirty="0" smtClean="0">
                <a:solidFill>
                  <a:srgbClr val="0070C0"/>
                </a:solidFill>
              </a:rPr>
              <a:t>B. Intracranial </a:t>
            </a:r>
            <a:r>
              <a:rPr lang="en-US" b="1" dirty="0">
                <a:solidFill>
                  <a:srgbClr val="0070C0"/>
                </a:solidFill>
              </a:rPr>
              <a:t>bleeding </a:t>
            </a:r>
            <a:endParaRPr lang="en-US" dirty="0"/>
          </a:p>
        </p:txBody>
      </p:sp>
      <p:sp>
        <p:nvSpPr>
          <p:cNvPr id="3" name="Content Placeholder 2"/>
          <p:cNvSpPr>
            <a:spLocks noGrp="1"/>
          </p:cNvSpPr>
          <p:nvPr>
            <p:ph idx="1"/>
          </p:nvPr>
        </p:nvSpPr>
        <p:spPr>
          <a:xfrm>
            <a:off x="603068" y="1237842"/>
            <a:ext cx="10515600" cy="5167312"/>
          </a:xfrm>
        </p:spPr>
        <p:txBody>
          <a:bodyPr>
            <a:normAutofit/>
          </a:bodyPr>
          <a:lstStyle/>
          <a:p>
            <a:pPr marL="0" indent="0">
              <a:lnSpc>
                <a:spcPct val="110000"/>
              </a:lnSpc>
              <a:spcAft>
                <a:spcPts val="600"/>
              </a:spcAft>
              <a:buNone/>
            </a:pPr>
            <a:r>
              <a:rPr lang="en-US" b="1" dirty="0">
                <a:solidFill>
                  <a:srgbClr val="FF0000"/>
                </a:solidFill>
              </a:rPr>
              <a:t>Diagnosis </a:t>
            </a:r>
            <a:r>
              <a:rPr lang="en-US" b="1" dirty="0"/>
              <a:t/>
            </a:r>
            <a:br>
              <a:rPr lang="en-US" b="1" dirty="0"/>
            </a:br>
            <a:r>
              <a:rPr lang="en-US" dirty="0"/>
              <a:t>• Emergent CT scan </a:t>
            </a:r>
            <a:br>
              <a:rPr lang="en-US" dirty="0"/>
            </a:br>
            <a:r>
              <a:rPr lang="en-US" dirty="0"/>
              <a:t>• Burr holes (rarely done since the advent of ready access to CT scans and neurosurgery) </a:t>
            </a:r>
            <a:br>
              <a:rPr lang="en-US" dirty="0"/>
            </a:br>
            <a:r>
              <a:rPr lang="en-US" dirty="0"/>
              <a:t>• Increased ICP </a:t>
            </a:r>
          </a:p>
          <a:p>
            <a:pPr marL="0" indent="0">
              <a:lnSpc>
                <a:spcPct val="110000"/>
              </a:lnSpc>
              <a:spcAft>
                <a:spcPts val="600"/>
              </a:spcAft>
              <a:buNone/>
            </a:pPr>
            <a:r>
              <a:rPr lang="en-US" dirty="0"/>
              <a:t/>
            </a:r>
            <a:br>
              <a:rPr lang="en-US" dirty="0"/>
            </a:br>
            <a:r>
              <a:rPr lang="en-US" b="1" dirty="0">
                <a:solidFill>
                  <a:srgbClr val="FF0000"/>
                </a:solidFill>
              </a:rPr>
              <a:t>Therapeutic interventions </a:t>
            </a:r>
            <a:br>
              <a:rPr lang="en-US" b="1" dirty="0">
                <a:solidFill>
                  <a:srgbClr val="FF0000"/>
                </a:solidFill>
              </a:rPr>
            </a:br>
            <a:r>
              <a:rPr lang="en-US" dirty="0"/>
              <a:t>• See Management of Patients With Severe Traumatic Brain Injuries. </a:t>
            </a:r>
            <a:br>
              <a:rPr lang="en-US" dirty="0"/>
            </a:br>
            <a:r>
              <a:rPr lang="en-US" dirty="0"/>
              <a:t>• Emergent surgical evacuation may be required. </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18</a:t>
            </a:fld>
            <a:endParaRPr lang="en-US"/>
          </a:p>
        </p:txBody>
      </p:sp>
    </p:spTree>
    <p:extLst>
      <p:ext uri="{BB962C8B-B14F-4D97-AF65-F5344CB8AC3E}">
        <p14:creationId xmlns:p14="http://schemas.microsoft.com/office/powerpoint/2010/main" val="584278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smtClean="0"/>
              <a:t> </a:t>
            </a:r>
            <a:r>
              <a:rPr lang="en-US" b="1" dirty="0">
                <a:solidFill>
                  <a:srgbClr val="0070C0"/>
                </a:solidFill>
              </a:rPr>
              <a:t>Focal Brain Injuries/ </a:t>
            </a:r>
            <a:r>
              <a:rPr lang="en-US" b="1" dirty="0" smtClean="0">
                <a:solidFill>
                  <a:srgbClr val="0070C0"/>
                </a:solidFill>
              </a:rPr>
              <a:t>B. Intracranial </a:t>
            </a:r>
            <a:r>
              <a:rPr lang="en-US" b="1" dirty="0">
                <a:solidFill>
                  <a:srgbClr val="0070C0"/>
                </a:solidFill>
              </a:rPr>
              <a:t>bleeding </a:t>
            </a:r>
            <a:endParaRPr lang="en-US" dirty="0"/>
          </a:p>
        </p:txBody>
      </p:sp>
      <p:sp>
        <p:nvSpPr>
          <p:cNvPr id="3" name="Content Placeholder 2"/>
          <p:cNvSpPr>
            <a:spLocks noGrp="1"/>
          </p:cNvSpPr>
          <p:nvPr>
            <p:ph idx="1"/>
          </p:nvPr>
        </p:nvSpPr>
        <p:spPr>
          <a:xfrm>
            <a:off x="350520" y="1181190"/>
            <a:ext cx="11536680" cy="5611496"/>
          </a:xfrm>
        </p:spPr>
        <p:txBody>
          <a:bodyPr>
            <a:normAutofit/>
          </a:bodyPr>
          <a:lstStyle/>
          <a:p>
            <a:pPr marL="0" indent="0">
              <a:buNone/>
            </a:pPr>
            <a:r>
              <a:rPr lang="en-US" sz="3200" b="1" dirty="0" smtClean="0">
                <a:solidFill>
                  <a:srgbClr val="FF0000"/>
                </a:solidFill>
              </a:rPr>
              <a:t>2. Subdural </a:t>
            </a:r>
            <a:r>
              <a:rPr lang="en-US" sz="3200" b="1" dirty="0">
                <a:solidFill>
                  <a:srgbClr val="FF0000"/>
                </a:solidFill>
              </a:rPr>
              <a:t>hematoma </a:t>
            </a:r>
          </a:p>
          <a:p>
            <a:pPr>
              <a:lnSpc>
                <a:spcPct val="100000"/>
              </a:lnSpc>
              <a:spcAft>
                <a:spcPts val="600"/>
              </a:spcAft>
            </a:pPr>
            <a:r>
              <a:rPr lang="en-US" sz="3200" dirty="0" smtClean="0"/>
              <a:t>A </a:t>
            </a:r>
            <a:r>
              <a:rPr lang="en-US" sz="3200" dirty="0"/>
              <a:t>subdural hematoma results from hemorrhage between the dura and the arachnoid mater in the subdural space.</a:t>
            </a:r>
          </a:p>
          <a:p>
            <a:pPr>
              <a:lnSpc>
                <a:spcPct val="100000"/>
              </a:lnSpc>
              <a:spcAft>
                <a:spcPts val="600"/>
              </a:spcAft>
            </a:pPr>
            <a:r>
              <a:rPr lang="en-US" sz="3200" dirty="0" smtClean="0"/>
              <a:t>The </a:t>
            </a:r>
            <a:r>
              <a:rPr lang="en-US" sz="3200" dirty="0"/>
              <a:t>cause of acute bleeding is generally severe blunt trauma, such as an acceleration/deceleration incident, in which cortical tissue is lacerated, bridging veins between the cortex and venous sinuses are torn, or a </a:t>
            </a:r>
            <a:r>
              <a:rPr lang="en-US" sz="3200" dirty="0" err="1"/>
              <a:t>dural</a:t>
            </a:r>
            <a:r>
              <a:rPr lang="en-US" sz="3200" dirty="0"/>
              <a:t> tear into a venous sinus occurs.</a:t>
            </a:r>
          </a:p>
          <a:p>
            <a:pPr>
              <a:lnSpc>
                <a:spcPct val="100000"/>
              </a:lnSpc>
              <a:spcAft>
                <a:spcPts val="600"/>
              </a:spcAft>
            </a:pPr>
            <a:r>
              <a:rPr lang="en-US" sz="3200" u="sng" dirty="0" smtClean="0"/>
              <a:t>Subdural </a:t>
            </a:r>
            <a:r>
              <a:rPr lang="en-US" sz="3200" u="sng" dirty="0"/>
              <a:t>hematomas are much more common than epidural hematomas</a:t>
            </a:r>
            <a:r>
              <a:rPr lang="en-US" sz="3200" dirty="0"/>
              <a:t>. They are reported to occur in 10% to 20% of traumatic brain injuries and have the highest mortality rate (50% to 60</a:t>
            </a:r>
            <a:r>
              <a:rPr lang="en-US" sz="3200" dirty="0" smtClean="0"/>
              <a:t>%).</a:t>
            </a:r>
            <a:endParaRPr lang="en-US" sz="3200" dirty="0"/>
          </a:p>
        </p:txBody>
      </p:sp>
      <p:sp>
        <p:nvSpPr>
          <p:cNvPr id="4" name="Slide Number Placeholder 3"/>
          <p:cNvSpPr>
            <a:spLocks noGrp="1"/>
          </p:cNvSpPr>
          <p:nvPr>
            <p:ph type="sldNum" sz="quarter" idx="12"/>
          </p:nvPr>
        </p:nvSpPr>
        <p:spPr/>
        <p:txBody>
          <a:bodyPr/>
          <a:lstStyle/>
          <a:p>
            <a:fld id="{02E53CF6-129A-4EBB-9CD3-EB0A85ABD150}" type="slidenum">
              <a:rPr lang="en-US" smtClean="0"/>
              <a:t>19</a:t>
            </a:fld>
            <a:endParaRPr lang="en-US"/>
          </a:p>
        </p:txBody>
      </p:sp>
    </p:spTree>
    <p:extLst>
      <p:ext uri="{BB962C8B-B14F-4D97-AF65-F5344CB8AC3E}">
        <p14:creationId xmlns:p14="http://schemas.microsoft.com/office/powerpoint/2010/main" val="2856984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800" b="1" dirty="0" smtClean="0"/>
              <a:t>Outline </a:t>
            </a:r>
            <a:endParaRPr lang="en-US" sz="4800" b="1" dirty="0"/>
          </a:p>
        </p:txBody>
      </p:sp>
      <p:sp>
        <p:nvSpPr>
          <p:cNvPr id="3" name="Content Placeholder 2"/>
          <p:cNvSpPr>
            <a:spLocks noGrp="1"/>
          </p:cNvSpPr>
          <p:nvPr>
            <p:ph idx="1"/>
          </p:nvPr>
        </p:nvSpPr>
        <p:spPr>
          <a:xfrm>
            <a:off x="474643" y="1325562"/>
            <a:ext cx="11170186" cy="5130321"/>
          </a:xfrm>
        </p:spPr>
        <p:txBody>
          <a:bodyPr>
            <a:normAutofit fontScale="85000" lnSpcReduction="10000"/>
          </a:bodyPr>
          <a:lstStyle/>
          <a:p>
            <a:pPr lvl="0">
              <a:lnSpc>
                <a:spcPct val="120000"/>
              </a:lnSpc>
              <a:spcAft>
                <a:spcPts val="600"/>
              </a:spcAft>
            </a:pPr>
            <a:r>
              <a:rPr lang="en-US" sz="3900" b="1" dirty="0"/>
              <a:t>Specific head injury </a:t>
            </a:r>
            <a:r>
              <a:rPr lang="en-US" sz="3900" b="1" dirty="0" smtClean="0"/>
              <a:t>conditions:</a:t>
            </a:r>
          </a:p>
          <a:p>
            <a:pPr lvl="1">
              <a:lnSpc>
                <a:spcPct val="120000"/>
              </a:lnSpc>
              <a:spcAft>
                <a:spcPts val="600"/>
              </a:spcAft>
            </a:pPr>
            <a:r>
              <a:rPr lang="en-US" sz="3500" dirty="0"/>
              <a:t>Diffuse Brain </a:t>
            </a:r>
            <a:r>
              <a:rPr lang="en-US" sz="3500" dirty="0" smtClean="0"/>
              <a:t>Injuries (Concussions </a:t>
            </a:r>
            <a:r>
              <a:rPr lang="en-US" sz="3500" dirty="0"/>
              <a:t>and </a:t>
            </a:r>
            <a:r>
              <a:rPr lang="en-US" sz="3500" dirty="0" smtClean="0"/>
              <a:t>DAI)</a:t>
            </a:r>
          </a:p>
          <a:p>
            <a:pPr lvl="1">
              <a:lnSpc>
                <a:spcPct val="120000"/>
              </a:lnSpc>
              <a:spcAft>
                <a:spcPts val="600"/>
              </a:spcAft>
            </a:pPr>
            <a:r>
              <a:rPr lang="en-US" sz="3500" dirty="0"/>
              <a:t>Focal Brain </a:t>
            </a:r>
            <a:r>
              <a:rPr lang="en-US" sz="3500" dirty="0" smtClean="0"/>
              <a:t>Injuries (contusions and several </a:t>
            </a:r>
            <a:r>
              <a:rPr lang="en-US" sz="3500" dirty="0"/>
              <a:t>types of </a:t>
            </a:r>
            <a:r>
              <a:rPr lang="en-US" sz="3500" dirty="0" smtClean="0"/>
              <a:t>hematomas)</a:t>
            </a:r>
            <a:endParaRPr lang="en-US" sz="3500" dirty="0"/>
          </a:p>
          <a:p>
            <a:pPr lvl="0">
              <a:lnSpc>
                <a:spcPct val="120000"/>
              </a:lnSpc>
              <a:spcAft>
                <a:spcPts val="600"/>
              </a:spcAft>
            </a:pPr>
            <a:r>
              <a:rPr lang="en-US" sz="3900" b="1" dirty="0"/>
              <a:t>Special considerations to head </a:t>
            </a:r>
            <a:r>
              <a:rPr lang="en-US" sz="3900" b="1" dirty="0" smtClean="0"/>
              <a:t>injury</a:t>
            </a:r>
          </a:p>
          <a:p>
            <a:pPr lvl="1">
              <a:lnSpc>
                <a:spcPct val="120000"/>
              </a:lnSpc>
              <a:spcAft>
                <a:spcPts val="600"/>
              </a:spcAft>
            </a:pPr>
            <a:r>
              <a:rPr lang="en-US" sz="3500" dirty="0" smtClean="0"/>
              <a:t>Increased Intracranial Pressure </a:t>
            </a:r>
          </a:p>
          <a:p>
            <a:pPr lvl="1">
              <a:lnSpc>
                <a:spcPct val="120000"/>
              </a:lnSpc>
              <a:spcAft>
                <a:spcPts val="600"/>
              </a:spcAft>
            </a:pPr>
            <a:r>
              <a:rPr lang="en-US" sz="3500" dirty="0" smtClean="0"/>
              <a:t>Herniation </a:t>
            </a:r>
          </a:p>
          <a:p>
            <a:pPr lvl="1">
              <a:lnSpc>
                <a:spcPct val="120000"/>
              </a:lnSpc>
              <a:spcAft>
                <a:spcPts val="600"/>
              </a:spcAft>
            </a:pPr>
            <a:r>
              <a:rPr lang="en-US" sz="3500" dirty="0" smtClean="0"/>
              <a:t>Seizures After Head Trauma </a:t>
            </a:r>
            <a:r>
              <a:rPr lang="en-US" dirty="0"/>
              <a:t/>
            </a:r>
            <a:br>
              <a:rPr lang="en-US" dirty="0"/>
            </a:br>
            <a:endParaRPr lang="en-US" dirty="0"/>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a:t>
            </a:fld>
            <a:endParaRPr lang="en-US"/>
          </a:p>
        </p:txBody>
      </p:sp>
    </p:spTree>
    <p:extLst>
      <p:ext uri="{BB962C8B-B14F-4D97-AF65-F5344CB8AC3E}">
        <p14:creationId xmlns:p14="http://schemas.microsoft.com/office/powerpoint/2010/main" val="698591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14400"/>
          </a:xfrm>
        </p:spPr>
        <p:txBody>
          <a:bodyPr/>
          <a:lstStyle/>
          <a:p>
            <a:r>
              <a:rPr lang="en-US" b="1" dirty="0">
                <a:solidFill>
                  <a:srgbClr val="0070C0"/>
                </a:solidFill>
              </a:rPr>
              <a:t>Focal Brain Injuries/ </a:t>
            </a:r>
            <a:r>
              <a:rPr lang="en-US" b="1" dirty="0" smtClean="0">
                <a:solidFill>
                  <a:srgbClr val="0070C0"/>
                </a:solidFill>
              </a:rPr>
              <a:t>B. Intracranial </a:t>
            </a:r>
            <a:r>
              <a:rPr lang="en-US" b="1" dirty="0">
                <a:solidFill>
                  <a:srgbClr val="0070C0"/>
                </a:solidFill>
              </a:rPr>
              <a:t>bleeding </a:t>
            </a:r>
            <a:endParaRPr lang="en-US" dirty="0"/>
          </a:p>
        </p:txBody>
      </p:sp>
      <p:sp>
        <p:nvSpPr>
          <p:cNvPr id="3" name="Content Placeholder 2"/>
          <p:cNvSpPr>
            <a:spLocks noGrp="1"/>
          </p:cNvSpPr>
          <p:nvPr>
            <p:ph idx="1"/>
          </p:nvPr>
        </p:nvSpPr>
        <p:spPr>
          <a:xfrm>
            <a:off x="133120" y="1028106"/>
            <a:ext cx="11886282" cy="5829894"/>
          </a:xfrm>
        </p:spPr>
        <p:txBody>
          <a:bodyPr/>
          <a:lstStyle/>
          <a:p>
            <a:pPr>
              <a:spcAft>
                <a:spcPts val="600"/>
              </a:spcAft>
            </a:pPr>
            <a:r>
              <a:rPr lang="en-US" sz="3200" dirty="0"/>
              <a:t>Bleeding is bilateral in 15% to 20% of cases. Subdural hematomas may develop rapidly (acute) or over a period of days or weeks (subacute or chronic).</a:t>
            </a:r>
          </a:p>
          <a:p>
            <a:pPr>
              <a:spcAft>
                <a:spcPts val="600"/>
              </a:spcAft>
            </a:pPr>
            <a:r>
              <a:rPr lang="en-US" sz="3200" dirty="0"/>
              <a:t>In alcoholics and the elderly, chronic subdural bleeds may develop a traumatically or following minor injury.</a:t>
            </a:r>
          </a:p>
          <a:p>
            <a:pPr>
              <a:spcAft>
                <a:spcPts val="600"/>
              </a:spcAft>
            </a:pPr>
            <a:r>
              <a:rPr lang="en-US" sz="3200" dirty="0"/>
              <a:t>The most common cause of subdural hematoma in persons less than 1 year of age is child maltreatment (shaken baby syndrome). </a:t>
            </a:r>
          </a:p>
          <a:p>
            <a:pPr>
              <a:spcAft>
                <a:spcPts val="600"/>
              </a:spcAft>
            </a:pPr>
            <a:r>
              <a:rPr lang="en-US" sz="3200" dirty="0"/>
              <a:t>If bleeding is not surgically controlled in a timely manner, pressure from an acute expanding subdural hematoma can cause transtentorial herniation and death </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20</a:t>
            </a:fld>
            <a:endParaRPr lang="en-US"/>
          </a:p>
        </p:txBody>
      </p:sp>
    </p:spTree>
    <p:extLst>
      <p:ext uri="{BB962C8B-B14F-4D97-AF65-F5344CB8AC3E}">
        <p14:creationId xmlns:p14="http://schemas.microsoft.com/office/powerpoint/2010/main" val="16834126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0070C0"/>
                </a:solidFill>
              </a:rPr>
              <a:t>The tentorium cerebelli</a:t>
            </a:r>
          </a:p>
        </p:txBody>
      </p:sp>
      <p:sp>
        <p:nvSpPr>
          <p:cNvPr id="3" name="Content Placeholder 2"/>
          <p:cNvSpPr>
            <a:spLocks noGrp="1"/>
          </p:cNvSpPr>
          <p:nvPr>
            <p:ph sz="half" idx="1"/>
          </p:nvPr>
        </p:nvSpPr>
        <p:spPr>
          <a:xfrm>
            <a:off x="838200" y="1473084"/>
            <a:ext cx="5738870" cy="4751445"/>
          </a:xfrm>
        </p:spPr>
        <p:txBody>
          <a:bodyPr>
            <a:normAutofit/>
          </a:bodyPr>
          <a:lstStyle/>
          <a:p>
            <a:pPr>
              <a:lnSpc>
                <a:spcPct val="120000"/>
              </a:lnSpc>
            </a:pPr>
            <a:r>
              <a:rPr lang="en-US" sz="3200" dirty="0" smtClean="0"/>
              <a:t>The </a:t>
            </a:r>
            <a:r>
              <a:rPr lang="en-US" sz="3200" dirty="0"/>
              <a:t>tentorium cerebelli is a crescent-shaped fold of the dura mater that separates the cerebrum (the large upper part of the brain) from the cerebellum (located at the back and bottom of the brain).</a:t>
            </a:r>
          </a:p>
        </p:txBody>
      </p:sp>
      <p:pic>
        <p:nvPicPr>
          <p:cNvPr id="6" name="Content Placeholder 5"/>
          <p:cNvPicPr>
            <a:picLocks noGrp="1" noChangeAspect="1"/>
          </p:cNvPicPr>
          <p:nvPr>
            <p:ph sz="half" idx="2"/>
          </p:nvPr>
        </p:nvPicPr>
        <p:blipFill>
          <a:blip r:embed="rId2"/>
          <a:stretch>
            <a:fillRect/>
          </a:stretch>
        </p:blipFill>
        <p:spPr>
          <a:xfrm>
            <a:off x="7017744" y="1473084"/>
            <a:ext cx="4681471" cy="4681471"/>
          </a:xfrm>
          <a:prstGeom prst="rect">
            <a:avLst/>
          </a:prstGeom>
        </p:spPr>
      </p:pic>
      <p:sp>
        <p:nvSpPr>
          <p:cNvPr id="5" name="Slide Number Placeholder 4"/>
          <p:cNvSpPr>
            <a:spLocks noGrp="1"/>
          </p:cNvSpPr>
          <p:nvPr>
            <p:ph type="sldNum" sz="quarter" idx="12"/>
          </p:nvPr>
        </p:nvSpPr>
        <p:spPr/>
        <p:txBody>
          <a:bodyPr/>
          <a:lstStyle/>
          <a:p>
            <a:fld id="{02E53CF6-129A-4EBB-9CD3-EB0A85ABD150}" type="slidenum">
              <a:rPr lang="en-US" smtClean="0"/>
              <a:t>21</a:t>
            </a:fld>
            <a:endParaRPr lang="en-US"/>
          </a:p>
        </p:txBody>
      </p:sp>
    </p:spTree>
    <p:extLst>
      <p:ext uri="{BB962C8B-B14F-4D97-AF65-F5344CB8AC3E}">
        <p14:creationId xmlns:p14="http://schemas.microsoft.com/office/powerpoint/2010/main" val="9019580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a:solidFill>
                  <a:srgbClr val="0070C0"/>
                </a:solidFill>
              </a:rPr>
              <a:t>Focal Brain Injuries/ </a:t>
            </a:r>
            <a:r>
              <a:rPr lang="en-US" b="1" dirty="0" smtClean="0">
                <a:solidFill>
                  <a:srgbClr val="0070C0"/>
                </a:solidFill>
              </a:rPr>
              <a:t>B. Intracranial </a:t>
            </a:r>
            <a:r>
              <a:rPr lang="en-US" b="1" dirty="0">
                <a:solidFill>
                  <a:srgbClr val="0070C0"/>
                </a:solidFill>
              </a:rPr>
              <a:t>bleeding </a:t>
            </a:r>
            <a:endParaRPr lang="en-US" dirty="0"/>
          </a:p>
        </p:txBody>
      </p:sp>
      <p:sp>
        <p:nvSpPr>
          <p:cNvPr id="3" name="Content Placeholder 2"/>
          <p:cNvSpPr>
            <a:spLocks noGrp="1"/>
          </p:cNvSpPr>
          <p:nvPr>
            <p:ph idx="1"/>
          </p:nvPr>
        </p:nvSpPr>
        <p:spPr>
          <a:xfrm>
            <a:off x="672947" y="1325562"/>
            <a:ext cx="10515600" cy="5273541"/>
          </a:xfrm>
        </p:spPr>
        <p:txBody>
          <a:bodyPr>
            <a:noAutofit/>
          </a:bodyPr>
          <a:lstStyle/>
          <a:p>
            <a:pPr marL="0" indent="0">
              <a:lnSpc>
                <a:spcPct val="100000"/>
              </a:lnSpc>
              <a:buNone/>
            </a:pPr>
            <a:r>
              <a:rPr lang="en-US" b="1" dirty="0">
                <a:solidFill>
                  <a:srgbClr val="FF0000"/>
                </a:solidFill>
              </a:rPr>
              <a:t>Signs and symptoms </a:t>
            </a:r>
            <a:endParaRPr lang="ar-JO" b="1" dirty="0" smtClean="0">
              <a:solidFill>
                <a:srgbClr val="FF0000"/>
              </a:solidFill>
            </a:endParaRPr>
          </a:p>
          <a:p>
            <a:pPr marL="0" indent="0">
              <a:lnSpc>
                <a:spcPct val="100000"/>
              </a:lnSpc>
              <a:buNone/>
            </a:pPr>
            <a:r>
              <a:rPr lang="en-US" dirty="0" smtClean="0"/>
              <a:t>Acute </a:t>
            </a:r>
            <a:r>
              <a:rPr lang="en-US" dirty="0"/>
              <a:t>subdural hematoma </a:t>
            </a:r>
            <a:r>
              <a:rPr lang="en-US" dirty="0" smtClean="0"/>
              <a:t>          </a:t>
            </a:r>
            <a:endParaRPr lang="ar-JO" dirty="0" smtClean="0"/>
          </a:p>
          <a:p>
            <a:pPr marL="0" indent="0">
              <a:lnSpc>
                <a:spcPct val="100000"/>
              </a:lnSpc>
              <a:buNone/>
            </a:pPr>
            <a:r>
              <a:rPr lang="en-US" dirty="0" smtClean="0"/>
              <a:t> </a:t>
            </a:r>
            <a:r>
              <a:rPr lang="en-US" dirty="0"/>
              <a:t>• </a:t>
            </a:r>
            <a:r>
              <a:rPr lang="en-US" dirty="0" smtClean="0"/>
              <a:t>Headache    </a:t>
            </a:r>
            <a:endParaRPr lang="ar-JO" dirty="0" smtClean="0"/>
          </a:p>
          <a:p>
            <a:pPr marL="0" indent="0">
              <a:lnSpc>
                <a:spcPct val="100000"/>
              </a:lnSpc>
              <a:buNone/>
            </a:pPr>
            <a:r>
              <a:rPr lang="en-US" dirty="0" smtClean="0"/>
              <a:t>• </a:t>
            </a:r>
            <a:r>
              <a:rPr lang="en-US" dirty="0"/>
              <a:t>Sudden or progressive loss of consciousness </a:t>
            </a:r>
          </a:p>
          <a:p>
            <a:pPr marL="0" indent="0">
              <a:lnSpc>
                <a:spcPct val="100000"/>
              </a:lnSpc>
              <a:buNone/>
            </a:pPr>
            <a:r>
              <a:rPr lang="en-US" dirty="0"/>
              <a:t>• Positive Babinski reflex </a:t>
            </a:r>
          </a:p>
          <a:p>
            <a:pPr marL="0" indent="0">
              <a:lnSpc>
                <a:spcPct val="100000"/>
              </a:lnSpc>
              <a:buNone/>
            </a:pPr>
            <a:r>
              <a:rPr lang="en-US" dirty="0"/>
              <a:t>• Fixed and dilated pupil(s) (first ipsilateral and then bilateral) </a:t>
            </a:r>
          </a:p>
          <a:p>
            <a:pPr marL="0" indent="0">
              <a:lnSpc>
                <a:spcPct val="100000"/>
              </a:lnSpc>
              <a:buNone/>
            </a:pPr>
            <a:r>
              <a:rPr lang="en-US" dirty="0"/>
              <a:t>• Contralateral </a:t>
            </a:r>
            <a:r>
              <a:rPr lang="en-US" dirty="0" smtClean="0"/>
              <a:t>hemiparesis               </a:t>
            </a:r>
            <a:endParaRPr lang="ar-JO" dirty="0" smtClean="0"/>
          </a:p>
          <a:p>
            <a:pPr marL="0" indent="0">
              <a:lnSpc>
                <a:spcPct val="100000"/>
              </a:lnSpc>
              <a:buNone/>
            </a:pPr>
            <a:r>
              <a:rPr lang="en-US" dirty="0" smtClean="0"/>
              <a:t> </a:t>
            </a:r>
            <a:r>
              <a:rPr lang="en-US" dirty="0"/>
              <a:t>• Progression from hyperreflexia to abnormal flexion to abnormal extension to  </a:t>
            </a:r>
            <a:r>
              <a:rPr lang="en-US" dirty="0" smtClean="0"/>
              <a:t>flaccidity </a:t>
            </a:r>
            <a:endParaRPr lang="en-US" dirty="0"/>
          </a:p>
        </p:txBody>
      </p:sp>
      <p:sp>
        <p:nvSpPr>
          <p:cNvPr id="5" name="Slide Number Placeholder 4"/>
          <p:cNvSpPr>
            <a:spLocks noGrp="1"/>
          </p:cNvSpPr>
          <p:nvPr>
            <p:ph type="sldNum" sz="quarter" idx="12"/>
          </p:nvPr>
        </p:nvSpPr>
        <p:spPr/>
        <p:txBody>
          <a:bodyPr/>
          <a:lstStyle/>
          <a:p>
            <a:fld id="{02E53CF6-129A-4EBB-9CD3-EB0A85ABD150}" type="slidenum">
              <a:rPr lang="en-US" smtClean="0"/>
              <a:t>22</a:t>
            </a:fld>
            <a:endParaRPr lang="en-US"/>
          </a:p>
        </p:txBody>
      </p:sp>
    </p:spTree>
    <p:extLst>
      <p:ext uri="{BB962C8B-B14F-4D97-AF65-F5344CB8AC3E}">
        <p14:creationId xmlns:p14="http://schemas.microsoft.com/office/powerpoint/2010/main" val="3737486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0"/>
            <a:ext cx="10515600" cy="1325563"/>
          </a:xfrm>
        </p:spPr>
        <p:txBody>
          <a:bodyPr/>
          <a:lstStyle/>
          <a:p>
            <a:r>
              <a:rPr lang="en-US" b="1" dirty="0">
                <a:solidFill>
                  <a:srgbClr val="0070C0"/>
                </a:solidFill>
              </a:rPr>
              <a:t>Focal Brain Injuries/ </a:t>
            </a:r>
            <a:r>
              <a:rPr lang="en-US" b="1" dirty="0" smtClean="0">
                <a:solidFill>
                  <a:srgbClr val="0070C0"/>
                </a:solidFill>
              </a:rPr>
              <a:t>B. Intracranial </a:t>
            </a:r>
            <a:r>
              <a:rPr lang="en-US" b="1" dirty="0">
                <a:solidFill>
                  <a:srgbClr val="0070C0"/>
                </a:solidFill>
              </a:rPr>
              <a:t>bleeding </a:t>
            </a:r>
            <a:endParaRPr lang="en-US" dirty="0"/>
          </a:p>
        </p:txBody>
      </p:sp>
      <p:sp>
        <p:nvSpPr>
          <p:cNvPr id="6" name="Content Placeholder 5"/>
          <p:cNvSpPr>
            <a:spLocks noGrp="1"/>
          </p:cNvSpPr>
          <p:nvPr>
            <p:ph idx="1"/>
          </p:nvPr>
        </p:nvSpPr>
        <p:spPr>
          <a:xfrm>
            <a:off x="419559" y="1429017"/>
            <a:ext cx="10515600" cy="5192120"/>
          </a:xfrm>
        </p:spPr>
        <p:txBody>
          <a:bodyPr>
            <a:normAutofit fontScale="92500" lnSpcReduction="20000"/>
          </a:bodyPr>
          <a:lstStyle/>
          <a:p>
            <a:pPr marL="0" indent="0">
              <a:lnSpc>
                <a:spcPct val="120000"/>
              </a:lnSpc>
              <a:buNone/>
            </a:pPr>
            <a:r>
              <a:rPr lang="en-US" b="1" dirty="0">
                <a:solidFill>
                  <a:srgbClr val="FF0000"/>
                </a:solidFill>
              </a:rPr>
              <a:t>Signs and </a:t>
            </a:r>
            <a:r>
              <a:rPr lang="en-US" b="1" dirty="0" smtClean="0">
                <a:solidFill>
                  <a:srgbClr val="FF0000"/>
                </a:solidFill>
              </a:rPr>
              <a:t>symptoms (cont.) </a:t>
            </a:r>
            <a:endParaRPr lang="en-US" dirty="0" smtClean="0"/>
          </a:p>
          <a:p>
            <a:pPr>
              <a:lnSpc>
                <a:spcPct val="120000"/>
              </a:lnSpc>
            </a:pPr>
            <a:r>
              <a:rPr lang="en-US" dirty="0" smtClean="0"/>
              <a:t>Abnormal </a:t>
            </a:r>
            <a:r>
              <a:rPr lang="en-US" dirty="0"/>
              <a:t>respiratory patterns (type depends on the level of involvement) </a:t>
            </a:r>
          </a:p>
          <a:p>
            <a:pPr marL="0" indent="0">
              <a:lnSpc>
                <a:spcPct val="120000"/>
              </a:lnSpc>
              <a:buNone/>
            </a:pPr>
            <a:r>
              <a:rPr lang="en-US" dirty="0"/>
              <a:t>• Elevated temperature                </a:t>
            </a:r>
            <a:endParaRPr lang="ar-JO" dirty="0"/>
          </a:p>
          <a:p>
            <a:pPr marL="0" indent="0">
              <a:lnSpc>
                <a:spcPct val="120000"/>
              </a:lnSpc>
              <a:buNone/>
            </a:pPr>
            <a:r>
              <a:rPr lang="en-US" dirty="0"/>
              <a:t>• Increased ICP         </a:t>
            </a:r>
            <a:endParaRPr lang="ar-JO" dirty="0"/>
          </a:p>
          <a:p>
            <a:pPr marL="0" indent="0">
              <a:lnSpc>
                <a:spcPct val="120000"/>
              </a:lnSpc>
              <a:buNone/>
            </a:pPr>
            <a:r>
              <a:rPr lang="en-US" dirty="0"/>
              <a:t>• Nausea and/or vomiting </a:t>
            </a:r>
          </a:p>
          <a:p>
            <a:pPr marL="0" indent="0">
              <a:lnSpc>
                <a:spcPct val="120000"/>
              </a:lnSpc>
              <a:buNone/>
            </a:pPr>
            <a:r>
              <a:rPr lang="en-US" dirty="0"/>
              <a:t>--</a:t>
            </a:r>
            <a:r>
              <a:rPr lang="en-US" b="1" dirty="0"/>
              <a:t>Subacut</a:t>
            </a:r>
            <a:r>
              <a:rPr lang="en-US" dirty="0"/>
              <a:t>e (24 hours to 2 weeks after injury) and chronic (2 weeks to months after injury) subdural hematoma </a:t>
            </a:r>
          </a:p>
          <a:p>
            <a:pPr marL="0" indent="0">
              <a:lnSpc>
                <a:spcPct val="120000"/>
              </a:lnSpc>
              <a:buNone/>
            </a:pPr>
            <a:r>
              <a:rPr lang="en-US" dirty="0"/>
              <a:t>-Headache          -Ataxia          -Incontinence       -Increasing confusion/dementia </a:t>
            </a:r>
          </a:p>
          <a:p>
            <a:pPr marL="0" indent="0">
              <a:lnSpc>
                <a:spcPct val="120000"/>
              </a:lnSpc>
              <a:buNone/>
            </a:pPr>
            <a:r>
              <a:rPr lang="en-US" dirty="0"/>
              <a:t>-Decreasing level of consciousness         Worsening nausea and/or vomiting </a:t>
            </a:r>
          </a:p>
          <a:p>
            <a:endParaRPr lang="en-US" dirty="0"/>
          </a:p>
        </p:txBody>
      </p:sp>
      <p:sp>
        <p:nvSpPr>
          <p:cNvPr id="7" name="Slide Number Placeholder 6"/>
          <p:cNvSpPr>
            <a:spLocks noGrp="1"/>
          </p:cNvSpPr>
          <p:nvPr>
            <p:ph type="sldNum" sz="quarter" idx="12"/>
          </p:nvPr>
        </p:nvSpPr>
        <p:spPr/>
        <p:txBody>
          <a:bodyPr/>
          <a:lstStyle/>
          <a:p>
            <a:fld id="{02E53CF6-129A-4EBB-9CD3-EB0A85ABD150}" type="slidenum">
              <a:rPr lang="en-US" smtClean="0"/>
              <a:t>23</a:t>
            </a:fld>
            <a:endParaRPr lang="en-US"/>
          </a:p>
        </p:txBody>
      </p:sp>
    </p:spTree>
    <p:extLst>
      <p:ext uri="{BB962C8B-B14F-4D97-AF65-F5344CB8AC3E}">
        <p14:creationId xmlns:p14="http://schemas.microsoft.com/office/powerpoint/2010/main" val="31763365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a:solidFill>
                  <a:srgbClr val="0070C0"/>
                </a:solidFill>
              </a:rPr>
              <a:t>Focal Brain Injuries</a:t>
            </a:r>
            <a:r>
              <a:rPr lang="en-US" b="1" dirty="0" smtClean="0">
                <a:solidFill>
                  <a:srgbClr val="0070C0"/>
                </a:solidFill>
              </a:rPr>
              <a:t>/ B. Intracranial </a:t>
            </a:r>
            <a:r>
              <a:rPr lang="en-US" b="1" dirty="0">
                <a:solidFill>
                  <a:srgbClr val="0070C0"/>
                </a:solidFill>
              </a:rPr>
              <a:t>bleeding   </a:t>
            </a:r>
            <a:endParaRPr lang="en-US" dirty="0"/>
          </a:p>
        </p:txBody>
      </p:sp>
      <p:sp>
        <p:nvSpPr>
          <p:cNvPr id="3" name="Content Placeholder 2"/>
          <p:cNvSpPr>
            <a:spLocks noGrp="1"/>
          </p:cNvSpPr>
          <p:nvPr>
            <p:ph idx="1"/>
          </p:nvPr>
        </p:nvSpPr>
        <p:spPr>
          <a:xfrm>
            <a:off x="326136" y="1231264"/>
            <a:ext cx="11332464" cy="5416423"/>
          </a:xfrm>
        </p:spPr>
        <p:txBody>
          <a:bodyPr>
            <a:normAutofit/>
          </a:bodyPr>
          <a:lstStyle/>
          <a:p>
            <a:pPr marL="0" indent="0">
              <a:buNone/>
            </a:pPr>
            <a:r>
              <a:rPr lang="en-US" b="1" dirty="0">
                <a:solidFill>
                  <a:srgbClr val="FF0000"/>
                </a:solidFill>
              </a:rPr>
              <a:t>Diagnosis      </a:t>
            </a:r>
            <a:r>
              <a:rPr lang="en-US" dirty="0"/>
              <a:t>                                                                                                                       • Clinical findings </a:t>
            </a:r>
          </a:p>
          <a:p>
            <a:pPr marL="0" indent="0">
              <a:buNone/>
            </a:pPr>
            <a:r>
              <a:rPr lang="en-US" dirty="0"/>
              <a:t>• Emergent CT scan. The old (</a:t>
            </a:r>
            <a:r>
              <a:rPr lang="en-US" dirty="0" err="1"/>
              <a:t>isodense</a:t>
            </a:r>
            <a:r>
              <a:rPr lang="en-US" dirty="0"/>
              <a:t>) blood of chronic subdural hematomas may be difficult to visualize on CT.     </a:t>
            </a:r>
            <a:endParaRPr lang="ar-JO" dirty="0" smtClean="0"/>
          </a:p>
          <a:p>
            <a:pPr marL="0" indent="0">
              <a:buNone/>
            </a:pPr>
            <a:r>
              <a:rPr lang="en-US" b="1" dirty="0" smtClean="0">
                <a:solidFill>
                  <a:srgbClr val="FF0000"/>
                </a:solidFill>
              </a:rPr>
              <a:t>Therapeutic interventions</a:t>
            </a:r>
            <a:endParaRPr lang="ar-JO" b="1" dirty="0" smtClean="0">
              <a:solidFill>
                <a:srgbClr val="FF0000"/>
              </a:solidFill>
            </a:endParaRPr>
          </a:p>
          <a:p>
            <a:pPr marL="0" indent="0">
              <a:buNone/>
            </a:pPr>
            <a:r>
              <a:rPr lang="en-US" dirty="0" smtClean="0"/>
              <a:t>(</a:t>
            </a:r>
            <a:r>
              <a:rPr lang="en-US" dirty="0"/>
              <a:t>Acute subdural hematoma )</a:t>
            </a:r>
          </a:p>
          <a:p>
            <a:pPr marL="0" indent="0">
              <a:buNone/>
            </a:pPr>
            <a:r>
              <a:rPr lang="en-US" dirty="0"/>
              <a:t>• See Management of Patients with Severe Traumatic Brain Injuries.                                   Subacute and chronic subdural hematoma                                                                  • Surgical evacuation of the clot or burr holes with gradual drainage of the hematoma to prevent recurrence </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24</a:t>
            </a:fld>
            <a:endParaRPr lang="en-US"/>
          </a:p>
        </p:txBody>
      </p:sp>
    </p:spTree>
    <p:extLst>
      <p:ext uri="{BB962C8B-B14F-4D97-AF65-F5344CB8AC3E}">
        <p14:creationId xmlns:p14="http://schemas.microsoft.com/office/powerpoint/2010/main" val="5900684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904" y="0"/>
            <a:ext cx="10515600" cy="1325563"/>
          </a:xfrm>
        </p:spPr>
        <p:txBody>
          <a:bodyPr/>
          <a:lstStyle/>
          <a:p>
            <a:r>
              <a:rPr lang="en-US" b="1" dirty="0">
                <a:solidFill>
                  <a:srgbClr val="0070C0"/>
                </a:solidFill>
              </a:rPr>
              <a:t>Focal Brain </a:t>
            </a:r>
            <a:r>
              <a:rPr lang="en-US" b="1" dirty="0" smtClean="0">
                <a:solidFill>
                  <a:srgbClr val="0070C0"/>
                </a:solidFill>
              </a:rPr>
              <a:t>Injuries/B. Intracranial </a:t>
            </a:r>
            <a:r>
              <a:rPr lang="en-US" b="1" dirty="0">
                <a:solidFill>
                  <a:srgbClr val="0070C0"/>
                </a:solidFill>
              </a:rPr>
              <a:t>bleeding </a:t>
            </a:r>
            <a:endParaRPr lang="en-US" dirty="0"/>
          </a:p>
        </p:txBody>
      </p:sp>
      <p:sp>
        <p:nvSpPr>
          <p:cNvPr id="3" name="Content Placeholder 2"/>
          <p:cNvSpPr>
            <a:spLocks noGrp="1"/>
          </p:cNvSpPr>
          <p:nvPr>
            <p:ph idx="1"/>
          </p:nvPr>
        </p:nvSpPr>
        <p:spPr>
          <a:xfrm>
            <a:off x="490728" y="1450720"/>
            <a:ext cx="10856976" cy="5098126"/>
          </a:xfrm>
        </p:spPr>
        <p:txBody>
          <a:bodyPr>
            <a:normAutofit/>
          </a:bodyPr>
          <a:lstStyle/>
          <a:p>
            <a:pPr marL="0" marR="0" indent="0">
              <a:lnSpc>
                <a:spcPct val="120000"/>
              </a:lnSpc>
              <a:spcAft>
                <a:spcPts val="1800"/>
              </a:spcAft>
              <a:buNone/>
            </a:pPr>
            <a:r>
              <a:rPr lang="en-US" b="1" dirty="0" smtClean="0">
                <a:solidFill>
                  <a:srgbClr val="FF0000"/>
                </a:solidFill>
                <a:latin typeface="Helvetica, sans-serif"/>
                <a:ea typeface="Times New Roman" panose="02020603050405020304" pitchFamily="18" charset="0"/>
              </a:rPr>
              <a:t>Traumatic </a:t>
            </a:r>
            <a:r>
              <a:rPr lang="en-US" b="1" dirty="0">
                <a:solidFill>
                  <a:srgbClr val="FF0000"/>
                </a:solidFill>
                <a:latin typeface="Helvetica, sans-serif"/>
                <a:ea typeface="Times New Roman" panose="02020603050405020304" pitchFamily="18" charset="0"/>
              </a:rPr>
              <a:t>subarachnoid hemorrhage </a:t>
            </a:r>
            <a:r>
              <a:rPr lang="en-US" b="1" dirty="0">
                <a:latin typeface="Helvetica, sans-serif"/>
                <a:ea typeface="Times New Roman" panose="02020603050405020304" pitchFamily="18" charset="0"/>
              </a:rPr>
              <a:t/>
            </a:r>
            <a:br>
              <a:rPr lang="en-US" b="1" dirty="0">
                <a:latin typeface="Helvetica, sans-serif"/>
                <a:ea typeface="Times New Roman" panose="02020603050405020304" pitchFamily="18" charset="0"/>
              </a:rPr>
            </a:br>
            <a:r>
              <a:rPr lang="en-US" dirty="0">
                <a:latin typeface="Times New Roman" panose="02020603050405020304" pitchFamily="18" charset="0"/>
                <a:ea typeface="Times New Roman" panose="02020603050405020304" pitchFamily="18" charset="0"/>
              </a:rPr>
              <a:t>A subarachnoid hemorrhage occurs between the arachnoid membrane and the pia mater. This can result from head injury, severe hypertension, or aneurysm or arteriovenous malformation rupture. </a:t>
            </a:r>
            <a:endParaRPr lang="en-US" sz="2400" dirty="0">
              <a:latin typeface="Times New Roman" panose="02020603050405020304" pitchFamily="18" charset="0"/>
              <a:ea typeface="Times New Roman" panose="02020603050405020304" pitchFamily="18" charset="0"/>
            </a:endParaRPr>
          </a:p>
          <a:p>
            <a:pPr marL="0" marR="0" indent="0">
              <a:lnSpc>
                <a:spcPct val="120000"/>
              </a:lnSpc>
              <a:spcAft>
                <a:spcPts val="1800"/>
              </a:spcAft>
              <a:buNone/>
            </a:pPr>
            <a:r>
              <a:rPr lang="en-US" dirty="0" smtClean="0">
                <a:latin typeface="Times New Roman" panose="02020603050405020304" pitchFamily="18" charset="0"/>
                <a:ea typeface="Times New Roman" panose="02020603050405020304" pitchFamily="18" charset="0"/>
              </a:rPr>
              <a:t>The </a:t>
            </a:r>
            <a:r>
              <a:rPr lang="en-US" dirty="0">
                <a:latin typeface="Times New Roman" panose="02020603050405020304" pitchFamily="18" charset="0"/>
                <a:ea typeface="Times New Roman" panose="02020603050405020304" pitchFamily="18" charset="0"/>
              </a:rPr>
              <a:t>most common cause of subarachnoid hemorrhage is trauma. However, the most devastating bleeds are generally aneurysmal</a:t>
            </a:r>
            <a:r>
              <a:rPr lang="en-US" dirty="0" smtClean="0">
                <a:latin typeface="Times New Roman" panose="02020603050405020304" pitchFamily="18" charset="0"/>
                <a:ea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02E53CF6-129A-4EBB-9CD3-EB0A85ABD150}" type="slidenum">
              <a:rPr lang="en-US" smtClean="0"/>
              <a:t>25</a:t>
            </a:fld>
            <a:endParaRPr lang="en-US"/>
          </a:p>
        </p:txBody>
      </p:sp>
    </p:spTree>
    <p:extLst>
      <p:ext uri="{BB962C8B-B14F-4D97-AF65-F5344CB8AC3E}">
        <p14:creationId xmlns:p14="http://schemas.microsoft.com/office/powerpoint/2010/main" val="38180247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Focal Brain </a:t>
            </a:r>
            <a:r>
              <a:rPr lang="en-US" b="1" dirty="0" smtClean="0">
                <a:solidFill>
                  <a:srgbClr val="0070C0"/>
                </a:solidFill>
              </a:rPr>
              <a:t>Injuries/ B. Intracranial </a:t>
            </a:r>
            <a:r>
              <a:rPr lang="en-US" b="1" dirty="0">
                <a:solidFill>
                  <a:srgbClr val="0070C0"/>
                </a:solidFill>
              </a:rPr>
              <a:t>bleeding </a:t>
            </a:r>
            <a:endParaRPr lang="en-US" dirty="0"/>
          </a:p>
        </p:txBody>
      </p:sp>
      <p:sp>
        <p:nvSpPr>
          <p:cNvPr id="3" name="Content Placeholder 2"/>
          <p:cNvSpPr>
            <a:spLocks noGrp="1"/>
          </p:cNvSpPr>
          <p:nvPr>
            <p:ph idx="1"/>
          </p:nvPr>
        </p:nvSpPr>
        <p:spPr/>
        <p:txBody>
          <a:bodyPr/>
          <a:lstStyle/>
          <a:p>
            <a:pPr marL="0" indent="0">
              <a:spcBef>
                <a:spcPts val="0"/>
              </a:spcBef>
              <a:buNone/>
              <a:tabLst>
                <a:tab pos="5845810" algn="l"/>
              </a:tabLst>
            </a:pPr>
            <a:r>
              <a:rPr lang="en-US" b="1" dirty="0">
                <a:solidFill>
                  <a:srgbClr val="FF0000"/>
                </a:solidFill>
                <a:latin typeface="Helvetica, sans-serif"/>
                <a:ea typeface="Times New Roman" panose="02020603050405020304" pitchFamily="18" charset="0"/>
              </a:rPr>
              <a:t>Signs and symptoms   </a:t>
            </a:r>
            <a:endParaRPr lang="ar-JO" sz="2400" dirty="0">
              <a:solidFill>
                <a:srgbClr val="FF0000"/>
              </a:solidFill>
              <a:latin typeface="Times New Roman" panose="02020603050405020304" pitchFamily="18" charset="0"/>
              <a:ea typeface="Times New Roman" panose="02020603050405020304" pitchFamily="18" charset="0"/>
            </a:endParaRPr>
          </a:p>
          <a:p>
            <a:pPr>
              <a:lnSpc>
                <a:spcPct val="100000"/>
              </a:lnSpc>
              <a:spcBef>
                <a:spcPts val="0"/>
              </a:spcBef>
              <a:spcAft>
                <a:spcPts val="600"/>
              </a:spcAft>
              <a:tabLst>
                <a:tab pos="5845810" algn="l"/>
              </a:tabLst>
            </a:pPr>
            <a:r>
              <a:rPr lang="en-US" dirty="0">
                <a:latin typeface="Times New Roman" panose="02020603050405020304" pitchFamily="18" charset="0"/>
                <a:ea typeface="Times New Roman" panose="02020603050405020304" pitchFamily="18" charset="0"/>
              </a:rPr>
              <a:t>Nuchal rigidity     </a:t>
            </a:r>
            <a:endParaRPr lang="ar-JO" dirty="0">
              <a:latin typeface="Times New Roman" panose="02020603050405020304" pitchFamily="18" charset="0"/>
              <a:ea typeface="Times New Roman" panose="02020603050405020304" pitchFamily="18" charset="0"/>
            </a:endParaRPr>
          </a:p>
          <a:p>
            <a:pPr>
              <a:lnSpc>
                <a:spcPct val="100000"/>
              </a:lnSpc>
              <a:spcBef>
                <a:spcPts val="0"/>
              </a:spcBef>
              <a:spcAft>
                <a:spcPts val="600"/>
              </a:spcAft>
              <a:tabLst>
                <a:tab pos="5845810" algn="l"/>
              </a:tabLst>
            </a:pPr>
            <a:r>
              <a:rPr lang="en-US" dirty="0">
                <a:latin typeface="Times New Roman" panose="02020603050405020304" pitchFamily="18" charset="0"/>
                <a:ea typeface="Times New Roman" panose="02020603050405020304" pitchFamily="18" charset="0"/>
              </a:rPr>
              <a:t>Headache     </a:t>
            </a:r>
            <a:endParaRPr lang="ar-JO" dirty="0">
              <a:latin typeface="Times New Roman" panose="02020603050405020304" pitchFamily="18" charset="0"/>
              <a:ea typeface="Times New Roman" panose="02020603050405020304" pitchFamily="18" charset="0"/>
            </a:endParaRPr>
          </a:p>
          <a:p>
            <a:pPr>
              <a:lnSpc>
                <a:spcPct val="100000"/>
              </a:lnSpc>
              <a:spcBef>
                <a:spcPts val="0"/>
              </a:spcBef>
              <a:spcAft>
                <a:spcPts val="600"/>
              </a:spcAft>
              <a:tabLst>
                <a:tab pos="5845810" algn="l"/>
              </a:tabLst>
            </a:pPr>
            <a:r>
              <a:rPr lang="en-US" dirty="0">
                <a:latin typeface="Times New Roman" panose="02020603050405020304" pitchFamily="18" charset="0"/>
                <a:ea typeface="Times New Roman" panose="02020603050405020304" pitchFamily="18" charset="0"/>
              </a:rPr>
              <a:t>Vomiting        </a:t>
            </a:r>
            <a:endParaRPr lang="ar-JO" dirty="0">
              <a:latin typeface="Times New Roman" panose="02020603050405020304" pitchFamily="18" charset="0"/>
              <a:ea typeface="Times New Roman" panose="02020603050405020304" pitchFamily="18" charset="0"/>
            </a:endParaRPr>
          </a:p>
          <a:p>
            <a:pPr>
              <a:lnSpc>
                <a:spcPct val="100000"/>
              </a:lnSpc>
              <a:spcBef>
                <a:spcPts val="0"/>
              </a:spcBef>
              <a:spcAft>
                <a:spcPts val="600"/>
              </a:spcAft>
              <a:tabLst>
                <a:tab pos="5845810" algn="l"/>
              </a:tabLst>
            </a:pPr>
            <a:r>
              <a:rPr lang="en-US" dirty="0">
                <a:latin typeface="Times New Roman" panose="02020603050405020304" pitchFamily="18" charset="0"/>
                <a:ea typeface="Times New Roman" panose="02020603050405020304" pitchFamily="18" charset="0"/>
              </a:rPr>
              <a:t>Photophobia     </a:t>
            </a:r>
            <a:endParaRPr lang="en-US" sz="2400" dirty="0">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26</a:t>
            </a:fld>
            <a:endParaRPr lang="en-US"/>
          </a:p>
        </p:txBody>
      </p:sp>
    </p:spTree>
    <p:extLst>
      <p:ext uri="{BB962C8B-B14F-4D97-AF65-F5344CB8AC3E}">
        <p14:creationId xmlns:p14="http://schemas.microsoft.com/office/powerpoint/2010/main" val="21815620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Focal Brain Injuries</a:t>
            </a:r>
            <a:r>
              <a:rPr lang="en-US" b="1" dirty="0" smtClean="0">
                <a:solidFill>
                  <a:srgbClr val="0070C0"/>
                </a:solidFill>
              </a:rPr>
              <a:t>/ B. Intracranial </a:t>
            </a:r>
            <a:r>
              <a:rPr lang="en-US" b="1" dirty="0">
                <a:solidFill>
                  <a:srgbClr val="0070C0"/>
                </a:solidFill>
              </a:rPr>
              <a:t>bleeding </a:t>
            </a:r>
            <a:endParaRPr lang="en-US" dirty="0"/>
          </a:p>
        </p:txBody>
      </p:sp>
      <p:sp>
        <p:nvSpPr>
          <p:cNvPr id="3" name="Content Placeholder 2"/>
          <p:cNvSpPr>
            <a:spLocks noGrp="1"/>
          </p:cNvSpPr>
          <p:nvPr>
            <p:ph idx="1"/>
          </p:nvPr>
        </p:nvSpPr>
        <p:spPr>
          <a:xfrm>
            <a:off x="838200" y="1825624"/>
            <a:ext cx="10515600" cy="4610009"/>
          </a:xfrm>
        </p:spPr>
        <p:txBody>
          <a:bodyPr/>
          <a:lstStyle/>
          <a:p>
            <a:pPr marL="0" marR="0" indent="0">
              <a:lnSpc>
                <a:spcPct val="100000"/>
              </a:lnSpc>
              <a:spcBef>
                <a:spcPts val="0"/>
              </a:spcBef>
              <a:spcAft>
                <a:spcPts val="600"/>
              </a:spcAft>
              <a:buNone/>
              <a:tabLst>
                <a:tab pos="2188210" algn="l"/>
                <a:tab pos="5845810" algn="r"/>
              </a:tabLst>
            </a:pPr>
            <a:r>
              <a:rPr lang="en-US" b="1" dirty="0">
                <a:solidFill>
                  <a:srgbClr val="FF0000"/>
                </a:solidFill>
                <a:latin typeface="Helvetica, sans-serif"/>
                <a:ea typeface="Times New Roman" panose="02020603050405020304" pitchFamily="18" charset="0"/>
              </a:rPr>
              <a:t>Diagnosis </a:t>
            </a:r>
            <a:r>
              <a:rPr lang="en-US" b="1" dirty="0">
                <a:latin typeface="Helvetica, sans-serif"/>
                <a:ea typeface="Times New Roman" panose="02020603050405020304" pitchFamily="18" charset="0"/>
              </a:rPr>
              <a:t/>
            </a:r>
            <a:br>
              <a:rPr lang="en-US" b="1" dirty="0">
                <a:latin typeface="Helvetica, sans-serif"/>
                <a:ea typeface="Times New Roman" panose="02020603050405020304" pitchFamily="18" charset="0"/>
              </a:rPr>
            </a:br>
            <a:r>
              <a:rPr lang="en-US" dirty="0">
                <a:latin typeface="Times New Roman" panose="02020603050405020304" pitchFamily="18" charset="0"/>
                <a:ea typeface="Times New Roman" panose="02020603050405020304" pitchFamily="18" charset="0"/>
              </a:rPr>
              <a:t>• Clinical signs and symptoms </a:t>
            </a:r>
            <a:br>
              <a:rPr lang="en-US" dirty="0">
                <a:latin typeface="Times New Roman" panose="02020603050405020304" pitchFamily="18" charset="0"/>
                <a:ea typeface="Times New Roman" panose="02020603050405020304" pitchFamily="18" charset="0"/>
              </a:rPr>
            </a:br>
            <a:r>
              <a:rPr lang="en-US" dirty="0">
                <a:latin typeface="Times New Roman" panose="02020603050405020304" pitchFamily="18" charset="0"/>
                <a:ea typeface="Times New Roman" panose="02020603050405020304" pitchFamily="18" charset="0"/>
              </a:rPr>
              <a:t>• CT scan </a:t>
            </a:r>
            <a:br>
              <a:rPr lang="en-US" dirty="0">
                <a:latin typeface="Times New Roman" panose="02020603050405020304" pitchFamily="18" charset="0"/>
                <a:ea typeface="Times New Roman" panose="02020603050405020304" pitchFamily="18" charset="0"/>
              </a:rPr>
            </a:br>
            <a:r>
              <a:rPr lang="en-US" dirty="0">
                <a:latin typeface="Times New Roman" panose="02020603050405020304" pitchFamily="18" charset="0"/>
                <a:ea typeface="Times New Roman" panose="02020603050405020304" pitchFamily="18" charset="0"/>
              </a:rPr>
              <a:t>• Blood in the CSF </a:t>
            </a:r>
            <a:endParaRPr lang="en-US" sz="2400" dirty="0">
              <a:latin typeface="Times New Roman" panose="02020603050405020304" pitchFamily="18" charset="0"/>
              <a:ea typeface="Times New Roman" panose="02020603050405020304" pitchFamily="18" charset="0"/>
            </a:endParaRPr>
          </a:p>
          <a:p>
            <a:pPr marL="0" marR="0" indent="0">
              <a:lnSpc>
                <a:spcPct val="100000"/>
              </a:lnSpc>
              <a:spcAft>
                <a:spcPts val="600"/>
              </a:spcAft>
              <a:buNone/>
            </a:pPr>
            <a:r>
              <a:rPr lang="en-US" b="1" dirty="0">
                <a:solidFill>
                  <a:srgbClr val="FF0000"/>
                </a:solidFill>
                <a:latin typeface="Helvetica, sans-serif"/>
                <a:ea typeface="Times New Roman" panose="02020603050405020304" pitchFamily="18" charset="0"/>
              </a:rPr>
              <a:t>Therapeutic interventions </a:t>
            </a:r>
            <a:br>
              <a:rPr lang="en-US" b="1" dirty="0">
                <a:solidFill>
                  <a:srgbClr val="FF0000"/>
                </a:solidFill>
                <a:latin typeface="Helvetica, sans-serif"/>
                <a:ea typeface="Times New Roman" panose="02020603050405020304" pitchFamily="18" charset="0"/>
              </a:rPr>
            </a:br>
            <a:r>
              <a:rPr lang="en-US" dirty="0">
                <a:latin typeface="Times New Roman" panose="02020603050405020304" pitchFamily="18" charset="0"/>
                <a:ea typeface="Times New Roman" panose="02020603050405020304" pitchFamily="18" charset="0"/>
              </a:rPr>
              <a:t>• Because traumatic subarachnoid hemorrhage is rarely the primary brain injury, treatment focuses on associated conditions. </a:t>
            </a:r>
            <a:r>
              <a:rPr lang="en-US" dirty="0">
                <a:latin typeface="Helvetica, sans-serif"/>
                <a:ea typeface="Times New Roman" panose="02020603050405020304" pitchFamily="18" charset="0"/>
              </a:rPr>
              <a:t/>
            </a:r>
            <a:br>
              <a:rPr lang="en-US" dirty="0">
                <a:latin typeface="Helvetica, sans-serif"/>
                <a:ea typeface="Times New Roman" panose="02020603050405020304" pitchFamily="18" charset="0"/>
              </a:rPr>
            </a:br>
            <a:r>
              <a:rPr lang="en-US" dirty="0">
                <a:latin typeface="Times New Roman" panose="02020603050405020304" pitchFamily="18" charset="0"/>
                <a:ea typeface="Times New Roman" panose="02020603050405020304" pitchFamily="18" charset="0"/>
              </a:rPr>
              <a:t>• Bloody CSF, which can lead to the development of obstructive hydrocephalus, may be drained through a </a:t>
            </a:r>
            <a:r>
              <a:rPr lang="en-US" dirty="0" err="1">
                <a:latin typeface="Times New Roman" panose="02020603050405020304" pitchFamily="18" charset="0"/>
                <a:ea typeface="Times New Roman" panose="02020603050405020304" pitchFamily="18" charset="0"/>
              </a:rPr>
              <a:t>ventriculostomy</a:t>
            </a:r>
            <a:r>
              <a:rPr lang="en-US" dirty="0">
                <a:latin typeface="Times New Roman" panose="02020603050405020304" pitchFamily="18" charset="0"/>
                <a:ea typeface="Times New Roman" panose="02020603050405020304" pitchFamily="18" charset="0"/>
              </a:rPr>
              <a:t> or shunt. </a:t>
            </a:r>
            <a:endParaRPr lang="en-US" sz="2400" dirty="0">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27</a:t>
            </a:fld>
            <a:endParaRPr lang="en-US"/>
          </a:p>
        </p:txBody>
      </p:sp>
    </p:spTree>
    <p:extLst>
      <p:ext uri="{BB962C8B-B14F-4D97-AF65-F5344CB8AC3E}">
        <p14:creationId xmlns:p14="http://schemas.microsoft.com/office/powerpoint/2010/main" val="1948859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491"/>
            <a:ext cx="10515600" cy="1325563"/>
          </a:xfrm>
        </p:spPr>
        <p:txBody>
          <a:bodyPr/>
          <a:lstStyle/>
          <a:p>
            <a:r>
              <a:rPr lang="en-US" b="1" dirty="0">
                <a:solidFill>
                  <a:srgbClr val="0070C0"/>
                </a:solidFill>
              </a:rPr>
              <a:t>Focal Brain Injuries</a:t>
            </a:r>
            <a:r>
              <a:rPr lang="en-US" b="1" dirty="0" smtClean="0">
                <a:solidFill>
                  <a:srgbClr val="0070C0"/>
                </a:solidFill>
              </a:rPr>
              <a:t>/ B. Intracranial </a:t>
            </a:r>
            <a:r>
              <a:rPr lang="en-US" b="1" dirty="0">
                <a:solidFill>
                  <a:srgbClr val="0070C0"/>
                </a:solidFill>
              </a:rPr>
              <a:t>bleeding </a:t>
            </a:r>
            <a:endParaRPr lang="en-US" dirty="0"/>
          </a:p>
        </p:txBody>
      </p:sp>
      <p:sp>
        <p:nvSpPr>
          <p:cNvPr id="3" name="Content Placeholder 2"/>
          <p:cNvSpPr>
            <a:spLocks noGrp="1"/>
          </p:cNvSpPr>
          <p:nvPr>
            <p:ph idx="1"/>
          </p:nvPr>
        </p:nvSpPr>
        <p:spPr>
          <a:xfrm>
            <a:off x="733697" y="1351054"/>
            <a:ext cx="10515600" cy="5506946"/>
          </a:xfrm>
        </p:spPr>
        <p:txBody>
          <a:bodyPr>
            <a:normAutofit/>
          </a:bodyPr>
          <a:lstStyle/>
          <a:p>
            <a:pPr marL="0" indent="0">
              <a:buNone/>
            </a:pPr>
            <a:r>
              <a:rPr lang="en-US" b="1" dirty="0" smtClean="0">
                <a:solidFill>
                  <a:srgbClr val="FF0000"/>
                </a:solidFill>
              </a:rPr>
              <a:t>Intracerebral </a:t>
            </a:r>
            <a:r>
              <a:rPr lang="en-US" b="1" dirty="0">
                <a:solidFill>
                  <a:srgbClr val="FF0000"/>
                </a:solidFill>
              </a:rPr>
              <a:t>(brain) hemorrhage</a:t>
            </a:r>
            <a:r>
              <a:rPr lang="en-US" dirty="0">
                <a:solidFill>
                  <a:srgbClr val="FF0000"/>
                </a:solidFill>
              </a:rPr>
              <a:t> </a:t>
            </a:r>
            <a:br>
              <a:rPr lang="en-US" dirty="0">
                <a:solidFill>
                  <a:srgbClr val="FF0000"/>
                </a:solidFill>
              </a:rPr>
            </a:br>
            <a:r>
              <a:rPr lang="en-US" dirty="0"/>
              <a:t>-Traumatic intracerebral hemorrhage involves bleeding into brain tissue or the ventricles.</a:t>
            </a:r>
          </a:p>
          <a:p>
            <a:pPr marL="0" indent="0">
              <a:lnSpc>
                <a:spcPct val="100000"/>
              </a:lnSpc>
              <a:spcAft>
                <a:spcPts val="600"/>
              </a:spcAft>
              <a:buNone/>
            </a:pPr>
            <a:r>
              <a:rPr lang="en-US" b="1" dirty="0" smtClean="0">
                <a:solidFill>
                  <a:srgbClr val="FF0000"/>
                </a:solidFill>
              </a:rPr>
              <a:t>Signs </a:t>
            </a:r>
            <a:r>
              <a:rPr lang="en-US" b="1" dirty="0">
                <a:solidFill>
                  <a:srgbClr val="FF0000"/>
                </a:solidFill>
              </a:rPr>
              <a:t>and symptoms</a:t>
            </a:r>
            <a:r>
              <a:rPr lang="en-US" i="1" dirty="0">
                <a:solidFill>
                  <a:srgbClr val="FF0000"/>
                </a:solidFill>
              </a:rPr>
              <a:t> </a:t>
            </a:r>
            <a:br>
              <a:rPr lang="en-US" i="1" dirty="0">
                <a:solidFill>
                  <a:srgbClr val="FF0000"/>
                </a:solidFill>
              </a:rPr>
            </a:br>
            <a:r>
              <a:rPr lang="en-US" dirty="0"/>
              <a:t>• Presenting signs and symptoms vary dramatically based on the size, location, and number of hemorrhagic sites and on the presence of concomitant injuries. </a:t>
            </a:r>
            <a:endParaRPr lang="ar-JO" dirty="0" smtClean="0"/>
          </a:p>
          <a:p>
            <a:pPr marL="0" indent="0">
              <a:lnSpc>
                <a:spcPct val="100000"/>
              </a:lnSpc>
              <a:spcAft>
                <a:spcPts val="600"/>
              </a:spcAft>
              <a:buNone/>
            </a:pPr>
            <a:r>
              <a:rPr lang="en-US" dirty="0" smtClean="0"/>
              <a:t>• Loss of consciousness                                                                                      • Abnormal size of pupil(s) </a:t>
            </a:r>
            <a:br>
              <a:rPr lang="en-US" dirty="0" smtClean="0"/>
            </a:br>
            <a:r>
              <a:rPr lang="en-US" dirty="0" smtClean="0"/>
              <a:t>• Abnormal respiratory patterns </a:t>
            </a:r>
            <a:br>
              <a:rPr lang="en-US" dirty="0" smtClean="0"/>
            </a:br>
            <a:r>
              <a:rPr lang="en-US" dirty="0" smtClean="0"/>
              <a:t>• Abnormal motor function </a:t>
            </a:r>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28</a:t>
            </a:fld>
            <a:endParaRPr lang="en-US"/>
          </a:p>
        </p:txBody>
      </p:sp>
    </p:spTree>
    <p:extLst>
      <p:ext uri="{BB962C8B-B14F-4D97-AF65-F5344CB8AC3E}">
        <p14:creationId xmlns:p14="http://schemas.microsoft.com/office/powerpoint/2010/main" val="40447351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Focal Brain Injuries</a:t>
            </a:r>
            <a:r>
              <a:rPr lang="en-US" b="1" dirty="0" smtClean="0">
                <a:solidFill>
                  <a:srgbClr val="0070C0"/>
                </a:solidFill>
              </a:rPr>
              <a:t>/ B. Intracranial </a:t>
            </a:r>
            <a:r>
              <a:rPr lang="en-US" b="1" dirty="0">
                <a:solidFill>
                  <a:srgbClr val="0070C0"/>
                </a:solidFill>
              </a:rPr>
              <a:t>bleeding </a:t>
            </a:r>
            <a:endParaRPr lang="en-US" dirty="0"/>
          </a:p>
        </p:txBody>
      </p:sp>
      <p:sp>
        <p:nvSpPr>
          <p:cNvPr id="3" name="Content Placeholder 2"/>
          <p:cNvSpPr>
            <a:spLocks noGrp="1"/>
          </p:cNvSpPr>
          <p:nvPr>
            <p:ph idx="1"/>
          </p:nvPr>
        </p:nvSpPr>
        <p:spPr/>
        <p:txBody>
          <a:bodyPr/>
          <a:lstStyle/>
          <a:p>
            <a:pPr marL="0" indent="0">
              <a:buNone/>
            </a:pPr>
            <a:r>
              <a:rPr lang="en-US" b="1" dirty="0">
                <a:solidFill>
                  <a:srgbClr val="FF0000"/>
                </a:solidFill>
              </a:rPr>
              <a:t>Diagnosis </a:t>
            </a:r>
            <a:r>
              <a:rPr lang="en-US" b="1" dirty="0"/>
              <a:t/>
            </a:r>
            <a:br>
              <a:rPr lang="en-US" b="1" dirty="0"/>
            </a:br>
            <a:r>
              <a:rPr lang="en-US" dirty="0"/>
              <a:t>• Clinical observation </a:t>
            </a:r>
            <a:br>
              <a:rPr lang="en-US" dirty="0"/>
            </a:br>
            <a:r>
              <a:rPr lang="en-US" dirty="0"/>
              <a:t>• CT scan </a:t>
            </a:r>
            <a:br>
              <a:rPr lang="en-US" dirty="0"/>
            </a:br>
            <a:r>
              <a:rPr lang="en-US" dirty="0"/>
              <a:t>• Magnetic resonance imaging </a:t>
            </a:r>
            <a:endParaRPr lang="ar-JO" dirty="0" smtClean="0"/>
          </a:p>
          <a:p>
            <a:pPr marL="0" indent="0">
              <a:buNone/>
            </a:pPr>
            <a:r>
              <a:rPr lang="en-US" dirty="0"/>
              <a:t/>
            </a:r>
            <a:br>
              <a:rPr lang="en-US" dirty="0"/>
            </a:br>
            <a:r>
              <a:rPr lang="en-US" b="1" dirty="0">
                <a:solidFill>
                  <a:srgbClr val="FF0000"/>
                </a:solidFill>
              </a:rPr>
              <a:t>Therapeutic interventions</a:t>
            </a:r>
            <a:r>
              <a:rPr lang="en-US" i="1" dirty="0">
                <a:solidFill>
                  <a:srgbClr val="FF0000"/>
                </a:solidFill>
              </a:rPr>
              <a:t> </a:t>
            </a:r>
            <a:br>
              <a:rPr lang="en-US" i="1" dirty="0">
                <a:solidFill>
                  <a:srgbClr val="FF0000"/>
                </a:solidFill>
              </a:rPr>
            </a:br>
            <a:r>
              <a:rPr lang="en-US" dirty="0"/>
              <a:t>See Management of Patients with Severe Traumatic Brain Injuries. </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29</a:t>
            </a:fld>
            <a:endParaRPr lang="en-US"/>
          </a:p>
        </p:txBody>
      </p:sp>
    </p:spTree>
    <p:extLst>
      <p:ext uri="{BB962C8B-B14F-4D97-AF65-F5344CB8AC3E}">
        <p14:creationId xmlns:p14="http://schemas.microsoft.com/office/powerpoint/2010/main" val="2781316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800" b="1" dirty="0" smtClean="0"/>
              <a:t>Intended Learning Outcomes </a:t>
            </a:r>
            <a:endParaRPr lang="en-US" sz="4800" b="1" dirty="0"/>
          </a:p>
        </p:txBody>
      </p:sp>
      <p:sp>
        <p:nvSpPr>
          <p:cNvPr id="3" name="Content Placeholder 2"/>
          <p:cNvSpPr>
            <a:spLocks noGrp="1"/>
          </p:cNvSpPr>
          <p:nvPr>
            <p:ph idx="1"/>
          </p:nvPr>
        </p:nvSpPr>
        <p:spPr>
          <a:xfrm>
            <a:off x="158367" y="1149293"/>
            <a:ext cx="11875265" cy="5532437"/>
          </a:xfrm>
        </p:spPr>
        <p:txBody>
          <a:bodyPr>
            <a:normAutofit lnSpcReduction="10000"/>
          </a:bodyPr>
          <a:lstStyle/>
          <a:p>
            <a:pPr marL="514350" indent="-514350">
              <a:lnSpc>
                <a:spcPct val="100000"/>
              </a:lnSpc>
              <a:spcAft>
                <a:spcPts val="600"/>
              </a:spcAft>
              <a:buAutoNum type="arabicPeriod"/>
            </a:pPr>
            <a:r>
              <a:rPr lang="en-US" sz="3200" dirty="0" smtClean="0"/>
              <a:t>Describe </a:t>
            </a:r>
            <a:r>
              <a:rPr lang="en-US" sz="3200" dirty="0"/>
              <a:t>the mechanisms of </a:t>
            </a:r>
            <a:r>
              <a:rPr lang="en-US" sz="3200" dirty="0" smtClean="0"/>
              <a:t>injury, </a:t>
            </a:r>
            <a:r>
              <a:rPr lang="en-US" sz="3200" dirty="0"/>
              <a:t>clinical </a:t>
            </a:r>
            <a:r>
              <a:rPr lang="en-US" sz="3200" dirty="0" smtClean="0"/>
              <a:t>signs and symptoms, diagnostic </a:t>
            </a:r>
            <a:r>
              <a:rPr lang="en-US" sz="3200" dirty="0"/>
              <a:t>testing, and treatment options for patients with </a:t>
            </a:r>
            <a:r>
              <a:rPr lang="en-US" sz="3200" dirty="0" smtClean="0"/>
              <a:t>Diffuse </a:t>
            </a:r>
            <a:r>
              <a:rPr lang="en-US" sz="3200" dirty="0"/>
              <a:t>Brain </a:t>
            </a:r>
            <a:r>
              <a:rPr lang="en-US" sz="3200" dirty="0" smtClean="0"/>
              <a:t>Injuries</a:t>
            </a:r>
            <a:endParaRPr lang="en-US" sz="3200" dirty="0"/>
          </a:p>
          <a:p>
            <a:pPr marL="514350" indent="-514350">
              <a:lnSpc>
                <a:spcPct val="100000"/>
              </a:lnSpc>
              <a:spcAft>
                <a:spcPts val="600"/>
              </a:spcAft>
              <a:buAutoNum type="arabicPeriod"/>
            </a:pPr>
            <a:r>
              <a:rPr lang="en-US" sz="3200" dirty="0"/>
              <a:t>Describe the mechanisms of injury, clinical signs and symptoms, diagnostic testing, and treatment options for patients with Focal Brain </a:t>
            </a:r>
            <a:r>
              <a:rPr lang="en-US" sz="3200" dirty="0" smtClean="0"/>
              <a:t>Injuries</a:t>
            </a:r>
          </a:p>
          <a:p>
            <a:pPr marL="514350" indent="-514350">
              <a:lnSpc>
                <a:spcPct val="100000"/>
              </a:lnSpc>
              <a:spcAft>
                <a:spcPts val="600"/>
              </a:spcAft>
              <a:buAutoNum type="arabicPeriod"/>
            </a:pPr>
            <a:r>
              <a:rPr lang="en-US" sz="3200" dirty="0" smtClean="0"/>
              <a:t>Use </a:t>
            </a:r>
            <a:r>
              <a:rPr lang="en-US" sz="3200" dirty="0"/>
              <a:t>the nursing process as a framework for care of the patient with traumatic brain injury. </a:t>
            </a:r>
            <a:endParaRPr lang="en-US" sz="3200" dirty="0" smtClean="0"/>
          </a:p>
          <a:p>
            <a:pPr marL="514350" indent="-514350">
              <a:lnSpc>
                <a:spcPct val="100000"/>
              </a:lnSpc>
              <a:spcAft>
                <a:spcPts val="600"/>
              </a:spcAft>
              <a:buAutoNum type="arabicPeriod"/>
            </a:pPr>
            <a:r>
              <a:rPr lang="en-US" sz="3200" dirty="0"/>
              <a:t>Discuss </a:t>
            </a:r>
            <a:r>
              <a:rPr lang="en-US" sz="3200" dirty="0" smtClean="0"/>
              <a:t>special considerations to head injuries including increased intracranial </a:t>
            </a:r>
            <a:r>
              <a:rPr lang="en-US" sz="3200" dirty="0"/>
              <a:t>p</a:t>
            </a:r>
            <a:r>
              <a:rPr lang="en-US" sz="3200" dirty="0" smtClean="0"/>
              <a:t>ressure, herniation, and seizures after head trauma </a:t>
            </a:r>
          </a:p>
        </p:txBody>
      </p:sp>
      <p:sp>
        <p:nvSpPr>
          <p:cNvPr id="4" name="Slide Number Placeholder 3"/>
          <p:cNvSpPr>
            <a:spLocks noGrp="1"/>
          </p:cNvSpPr>
          <p:nvPr>
            <p:ph type="sldNum" sz="quarter" idx="12"/>
          </p:nvPr>
        </p:nvSpPr>
        <p:spPr/>
        <p:txBody>
          <a:bodyPr/>
          <a:lstStyle/>
          <a:p>
            <a:fld id="{02E53CF6-129A-4EBB-9CD3-EB0A85ABD150}" type="slidenum">
              <a:rPr lang="en-US" smtClean="0"/>
              <a:t>3</a:t>
            </a:fld>
            <a:endParaRPr lang="en-US"/>
          </a:p>
        </p:txBody>
      </p:sp>
    </p:spTree>
    <p:extLst>
      <p:ext uri="{BB962C8B-B14F-4D97-AF65-F5344CB8AC3E}">
        <p14:creationId xmlns:p14="http://schemas.microsoft.com/office/powerpoint/2010/main" val="2354599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fontScale="90000"/>
          </a:bodyPr>
          <a:lstStyle/>
          <a:p>
            <a:pPr algn="ctr"/>
            <a:r>
              <a:rPr lang="en-US" b="1" dirty="0" smtClean="0">
                <a:solidFill>
                  <a:srgbClr val="FF0000"/>
                </a:solidFill>
              </a:rPr>
              <a:t/>
            </a:r>
            <a:br>
              <a:rPr lang="en-US" b="1" dirty="0" smtClean="0">
                <a:solidFill>
                  <a:srgbClr val="FF0000"/>
                </a:solidFill>
              </a:rPr>
            </a:br>
            <a:r>
              <a:rPr lang="en-US" sz="4900" b="1" dirty="0" smtClean="0">
                <a:solidFill>
                  <a:srgbClr val="FF0000"/>
                </a:solidFill>
              </a:rPr>
              <a:t>Penetrating </a:t>
            </a:r>
            <a:r>
              <a:rPr lang="en-US" sz="4900" b="1" dirty="0">
                <a:solidFill>
                  <a:srgbClr val="FF0000"/>
                </a:solidFill>
              </a:rPr>
              <a:t>injuries</a:t>
            </a:r>
            <a:r>
              <a:rPr lang="en-US" sz="4900" dirty="0">
                <a:solidFill>
                  <a:srgbClr val="FF0000"/>
                </a:solidFill>
              </a:rPr>
              <a:t> </a:t>
            </a:r>
            <a:r>
              <a:rPr lang="en-US" dirty="0"/>
              <a:t/>
            </a:r>
            <a:br>
              <a:rPr lang="en-US" dirty="0"/>
            </a:br>
            <a:endParaRPr lang="en-US" dirty="0"/>
          </a:p>
        </p:txBody>
      </p:sp>
      <p:sp>
        <p:nvSpPr>
          <p:cNvPr id="3" name="Content Placeholder 2"/>
          <p:cNvSpPr>
            <a:spLocks noGrp="1"/>
          </p:cNvSpPr>
          <p:nvPr>
            <p:ph idx="1"/>
          </p:nvPr>
        </p:nvSpPr>
        <p:spPr>
          <a:xfrm>
            <a:off x="290111" y="851436"/>
            <a:ext cx="11611778" cy="5870039"/>
          </a:xfrm>
        </p:spPr>
        <p:txBody>
          <a:bodyPr>
            <a:normAutofit/>
          </a:bodyPr>
          <a:lstStyle/>
          <a:p>
            <a:pPr>
              <a:lnSpc>
                <a:spcPct val="110000"/>
              </a:lnSpc>
              <a:spcAft>
                <a:spcPts val="1200"/>
              </a:spcAft>
            </a:pPr>
            <a:r>
              <a:rPr lang="en-US" sz="3200" dirty="0" smtClean="0"/>
              <a:t>Penetrating </a:t>
            </a:r>
            <a:r>
              <a:rPr lang="en-US" sz="3200" dirty="0"/>
              <a:t>trauma to the head includes gunshot wounds, stab wounds, missile wounds, and impalement injuries.</a:t>
            </a:r>
          </a:p>
          <a:p>
            <a:pPr>
              <a:lnSpc>
                <a:spcPct val="110000"/>
              </a:lnSpc>
              <a:spcAft>
                <a:spcPts val="1200"/>
              </a:spcAft>
            </a:pPr>
            <a:r>
              <a:rPr lang="en-US" sz="3200" dirty="0"/>
              <a:t> Because of the high velocity of bullets, bullet wounds have a devastating effect on extensive areas of fragile brain tissue.</a:t>
            </a:r>
          </a:p>
          <a:p>
            <a:pPr>
              <a:lnSpc>
                <a:spcPct val="110000"/>
              </a:lnSpc>
              <a:spcAft>
                <a:spcPts val="1200"/>
              </a:spcAft>
            </a:pPr>
            <a:r>
              <a:rPr lang="en-US" sz="3200" dirty="0"/>
              <a:t> Objects impaled in the cranial vault commonly travel at much lower velocities. Consequently, they may or may not produce severe injury.</a:t>
            </a:r>
          </a:p>
          <a:p>
            <a:pPr>
              <a:lnSpc>
                <a:spcPct val="110000"/>
              </a:lnSpc>
              <a:spcAft>
                <a:spcPts val="1200"/>
              </a:spcAft>
            </a:pPr>
            <a:r>
              <a:rPr lang="en-US" sz="3200" dirty="0"/>
              <a:t>The extent of trauma depends on the location of the wound and on the </a:t>
            </a:r>
            <a:r>
              <a:rPr lang="en-US" sz="3200" dirty="0" smtClean="0"/>
              <a:t>size </a:t>
            </a:r>
            <a:r>
              <a:rPr lang="en-US" sz="3200" dirty="0"/>
              <a:t>and velocity of the penetrating object. </a:t>
            </a:r>
          </a:p>
        </p:txBody>
      </p:sp>
      <p:sp>
        <p:nvSpPr>
          <p:cNvPr id="4" name="Slide Number Placeholder 3"/>
          <p:cNvSpPr>
            <a:spLocks noGrp="1"/>
          </p:cNvSpPr>
          <p:nvPr>
            <p:ph type="sldNum" sz="quarter" idx="12"/>
          </p:nvPr>
        </p:nvSpPr>
        <p:spPr/>
        <p:txBody>
          <a:bodyPr/>
          <a:lstStyle/>
          <a:p>
            <a:fld id="{02E53CF6-129A-4EBB-9CD3-EB0A85ABD150}" type="slidenum">
              <a:rPr lang="en-US" smtClean="0"/>
              <a:t>30</a:t>
            </a:fld>
            <a:endParaRPr lang="en-US"/>
          </a:p>
        </p:txBody>
      </p:sp>
    </p:spTree>
    <p:extLst>
      <p:ext uri="{BB962C8B-B14F-4D97-AF65-F5344CB8AC3E}">
        <p14:creationId xmlns:p14="http://schemas.microsoft.com/office/powerpoint/2010/main" val="27290663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8712"/>
            <a:ext cx="10515600" cy="836658"/>
          </a:xfrm>
        </p:spPr>
        <p:txBody>
          <a:bodyPr>
            <a:normAutofit/>
          </a:bodyPr>
          <a:lstStyle/>
          <a:p>
            <a:pPr algn="ctr"/>
            <a:r>
              <a:rPr lang="en-US" b="1" dirty="0">
                <a:solidFill>
                  <a:srgbClr val="FF0000"/>
                </a:solidFill>
              </a:rPr>
              <a:t>Penetrating injuries</a:t>
            </a:r>
            <a:r>
              <a:rPr lang="en-US" dirty="0">
                <a:solidFill>
                  <a:srgbClr val="FF0000"/>
                </a:solidFill>
              </a:rPr>
              <a:t> </a:t>
            </a:r>
            <a:endParaRPr lang="en-US" dirty="0"/>
          </a:p>
        </p:txBody>
      </p:sp>
      <p:sp>
        <p:nvSpPr>
          <p:cNvPr id="3" name="Content Placeholder 2"/>
          <p:cNvSpPr>
            <a:spLocks noGrp="1"/>
          </p:cNvSpPr>
          <p:nvPr>
            <p:ph idx="1"/>
          </p:nvPr>
        </p:nvSpPr>
        <p:spPr>
          <a:xfrm>
            <a:off x="372763" y="1005370"/>
            <a:ext cx="11062745" cy="5406845"/>
          </a:xfrm>
        </p:spPr>
        <p:txBody>
          <a:bodyPr>
            <a:normAutofit lnSpcReduction="10000"/>
          </a:bodyPr>
          <a:lstStyle/>
          <a:p>
            <a:pPr marL="0" indent="0">
              <a:buNone/>
            </a:pPr>
            <a:r>
              <a:rPr lang="en-US" sz="3000" b="1" dirty="0" smtClean="0">
                <a:solidFill>
                  <a:srgbClr val="FF0000"/>
                </a:solidFill>
              </a:rPr>
              <a:t>Diagnosis </a:t>
            </a:r>
            <a:r>
              <a:rPr lang="en-US" sz="3000" b="1" dirty="0"/>
              <a:t/>
            </a:r>
            <a:br>
              <a:rPr lang="en-US" sz="3000" b="1" dirty="0"/>
            </a:br>
            <a:r>
              <a:rPr lang="en-US" sz="3000" dirty="0"/>
              <a:t>• Direct observation </a:t>
            </a:r>
            <a:br>
              <a:rPr lang="en-US" sz="3000" dirty="0"/>
            </a:br>
            <a:r>
              <a:rPr lang="en-US" sz="3000" dirty="0"/>
              <a:t>• Skull radiography </a:t>
            </a:r>
            <a:br>
              <a:rPr lang="en-US" sz="3000" dirty="0"/>
            </a:br>
            <a:r>
              <a:rPr lang="en-US" sz="3000" dirty="0"/>
              <a:t>• CT scan </a:t>
            </a:r>
            <a:endParaRPr lang="ar-JO" sz="3000" dirty="0" smtClean="0"/>
          </a:p>
          <a:p>
            <a:pPr marL="0" indent="0">
              <a:buNone/>
            </a:pPr>
            <a:r>
              <a:rPr lang="en-US" sz="3000" dirty="0"/>
              <a:t/>
            </a:r>
            <a:br>
              <a:rPr lang="en-US" sz="3000" dirty="0"/>
            </a:br>
            <a:r>
              <a:rPr lang="en-US" sz="3000" b="1" dirty="0">
                <a:solidFill>
                  <a:srgbClr val="FF0000"/>
                </a:solidFill>
              </a:rPr>
              <a:t>Therapeutic interventions</a:t>
            </a:r>
            <a:r>
              <a:rPr lang="en-US" sz="3000" i="1" dirty="0">
                <a:solidFill>
                  <a:srgbClr val="FF0000"/>
                </a:solidFill>
              </a:rPr>
              <a:t> </a:t>
            </a:r>
            <a:br>
              <a:rPr lang="en-US" sz="3000" i="1" dirty="0">
                <a:solidFill>
                  <a:srgbClr val="FF0000"/>
                </a:solidFill>
              </a:rPr>
            </a:br>
            <a:r>
              <a:rPr lang="en-US" sz="3000" dirty="0"/>
              <a:t>• See Management of Patients with Severe Traumatic Brain Injuries. </a:t>
            </a:r>
            <a:br>
              <a:rPr lang="en-US" sz="3000" dirty="0"/>
            </a:br>
            <a:r>
              <a:rPr lang="en-US" sz="3000" dirty="0"/>
              <a:t>• Impaled objects: </a:t>
            </a:r>
            <a:br>
              <a:rPr lang="en-US" sz="3000" dirty="0"/>
            </a:br>
            <a:r>
              <a:rPr lang="en-US" sz="3000" dirty="0"/>
              <a:t>• Do </a:t>
            </a:r>
            <a:r>
              <a:rPr lang="en-US" sz="3000" i="1" dirty="0"/>
              <a:t>not </a:t>
            </a:r>
            <a:r>
              <a:rPr lang="en-US" sz="3000" dirty="0"/>
              <a:t>attempt to remove impaled objects. </a:t>
            </a:r>
            <a:br>
              <a:rPr lang="en-US" sz="3000" dirty="0"/>
            </a:br>
            <a:r>
              <a:rPr lang="en-US" sz="3000" dirty="0"/>
              <a:t>• Stabilize impaled objects to prevent movement or dislodgment. </a:t>
            </a:r>
            <a:br>
              <a:rPr lang="en-US" sz="3000" dirty="0"/>
            </a:br>
            <a:r>
              <a:rPr lang="en-US" sz="3000" dirty="0"/>
              <a:t>• Control associated bleeding. </a:t>
            </a:r>
            <a:br>
              <a:rPr lang="en-US" sz="3000" dirty="0"/>
            </a:br>
            <a:r>
              <a:rPr lang="en-US" sz="3000" dirty="0"/>
              <a:t>• Apply a sterile dressing around the impaled object. </a:t>
            </a:r>
            <a:br>
              <a:rPr lang="en-US" sz="3000" dirty="0"/>
            </a:br>
            <a:r>
              <a:rPr lang="en-US" sz="3000" dirty="0"/>
              <a:t>• Ensure tetanus prophylaxis.</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31</a:t>
            </a:fld>
            <a:endParaRPr lang="en-US"/>
          </a:p>
        </p:txBody>
      </p:sp>
    </p:spTree>
    <p:extLst>
      <p:ext uri="{BB962C8B-B14F-4D97-AF65-F5344CB8AC3E}">
        <p14:creationId xmlns:p14="http://schemas.microsoft.com/office/powerpoint/2010/main" val="3455744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05080"/>
          </a:xfrm>
        </p:spPr>
        <p:txBody>
          <a:bodyPr>
            <a:normAutofit fontScale="90000"/>
          </a:bodyPr>
          <a:lstStyle/>
          <a:p>
            <a:pPr algn="ctr"/>
            <a:r>
              <a:rPr lang="ar-JO" b="1" u="sng" dirty="0" smtClean="0"/>
              <a:t/>
            </a:r>
            <a:br>
              <a:rPr lang="ar-JO" b="1" u="sng" dirty="0" smtClean="0"/>
            </a:br>
            <a:r>
              <a:rPr lang="en-US" b="1" u="sng" dirty="0" smtClean="0"/>
              <a:t/>
            </a:r>
            <a:br>
              <a:rPr lang="en-US" b="1" u="sng" dirty="0" smtClean="0"/>
            </a:br>
            <a:r>
              <a:rPr lang="en-US" b="1" dirty="0" smtClean="0">
                <a:latin typeface="Times New Roman" panose="02020603050405020304" pitchFamily="18" charset="0"/>
                <a:cs typeface="Times New Roman" panose="02020603050405020304" pitchFamily="18" charset="0"/>
              </a:rPr>
              <a:t>SPECIAL </a:t>
            </a:r>
            <a:r>
              <a:rPr lang="en-US" b="1" dirty="0">
                <a:latin typeface="Times New Roman" panose="02020603050405020304" pitchFamily="18" charset="0"/>
                <a:cs typeface="Times New Roman" panose="02020603050405020304" pitchFamily="18" charset="0"/>
              </a:rPr>
              <a:t>CONSIDERATIONS </a:t>
            </a:r>
            <a:r>
              <a:rPr lang="en-US" b="1" dirty="0"/>
              <a:t/>
            </a:r>
            <a:br>
              <a:rPr lang="en-US" b="1" dirty="0"/>
            </a:br>
            <a:endParaRPr lang="en-US" b="1" dirty="0"/>
          </a:p>
        </p:txBody>
      </p:sp>
      <p:sp>
        <p:nvSpPr>
          <p:cNvPr id="3" name="Content Placeholder 2"/>
          <p:cNvSpPr>
            <a:spLocks noGrp="1"/>
          </p:cNvSpPr>
          <p:nvPr>
            <p:ph idx="1"/>
          </p:nvPr>
        </p:nvSpPr>
        <p:spPr>
          <a:xfrm>
            <a:off x="383360" y="1293352"/>
            <a:ext cx="10831811" cy="5184567"/>
          </a:xfrm>
        </p:spPr>
        <p:txBody>
          <a:bodyPr>
            <a:normAutofit/>
          </a:bodyPr>
          <a:lstStyle/>
          <a:p>
            <a:pPr marL="0" indent="0">
              <a:lnSpc>
                <a:spcPct val="100000"/>
              </a:lnSpc>
              <a:spcAft>
                <a:spcPts val="1200"/>
              </a:spcAft>
              <a:buNone/>
            </a:pPr>
            <a:r>
              <a:rPr lang="en-US" sz="3600" b="1" dirty="0" smtClean="0">
                <a:solidFill>
                  <a:srgbClr val="FF0000"/>
                </a:solidFill>
              </a:rPr>
              <a:t>A-Increased </a:t>
            </a:r>
            <a:r>
              <a:rPr lang="en-US" sz="3600" b="1" dirty="0">
                <a:solidFill>
                  <a:srgbClr val="FF0000"/>
                </a:solidFill>
              </a:rPr>
              <a:t>Intracranial Pressure </a:t>
            </a:r>
            <a:endParaRPr lang="en-US" sz="3600" b="1" dirty="0" smtClean="0">
              <a:solidFill>
                <a:srgbClr val="FF0000"/>
              </a:solidFill>
            </a:endParaRPr>
          </a:p>
          <a:p>
            <a:pPr>
              <a:lnSpc>
                <a:spcPct val="100000"/>
              </a:lnSpc>
              <a:spcAft>
                <a:spcPts val="1200"/>
              </a:spcAft>
            </a:pPr>
            <a:r>
              <a:rPr lang="en-US" sz="3600" dirty="0" smtClean="0"/>
              <a:t>The </a:t>
            </a:r>
            <a:r>
              <a:rPr lang="en-US" sz="3600" dirty="0"/>
              <a:t>brain, along with its CSF and blood, are contained within a rigid skull that allows little space for expansion</a:t>
            </a:r>
            <a:r>
              <a:rPr lang="en-US" sz="3600" dirty="0" smtClean="0"/>
              <a:t>.</a:t>
            </a:r>
          </a:p>
          <a:p>
            <a:pPr>
              <a:lnSpc>
                <a:spcPct val="100000"/>
              </a:lnSpc>
              <a:spcAft>
                <a:spcPts val="1200"/>
              </a:spcAft>
            </a:pPr>
            <a:r>
              <a:rPr lang="en-US" sz="3600" dirty="0" smtClean="0"/>
              <a:t>When </a:t>
            </a:r>
            <a:r>
              <a:rPr lang="en-US" sz="3600" dirty="0"/>
              <a:t>one of these components increases, the others attempt to compensate by reducing their volume, thereby maintaining a constant ICP. </a:t>
            </a:r>
            <a:endParaRPr lang="en-US" sz="3600" dirty="0" smtClean="0"/>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32</a:t>
            </a:fld>
            <a:endParaRPr lang="en-US"/>
          </a:p>
        </p:txBody>
      </p:sp>
    </p:spTree>
    <p:extLst>
      <p:ext uri="{BB962C8B-B14F-4D97-AF65-F5344CB8AC3E}">
        <p14:creationId xmlns:p14="http://schemas.microsoft.com/office/powerpoint/2010/main" val="28518237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latin typeface="Times New Roman" panose="02020603050405020304" pitchFamily="18" charset="0"/>
                <a:cs typeface="Times New Roman" panose="02020603050405020304" pitchFamily="18" charset="0"/>
              </a:rPr>
              <a:t>SPECIAL CONSIDERATIONS</a:t>
            </a:r>
            <a:endParaRPr lang="en-US" dirty="0"/>
          </a:p>
        </p:txBody>
      </p:sp>
      <p:sp>
        <p:nvSpPr>
          <p:cNvPr id="3" name="Content Placeholder 2"/>
          <p:cNvSpPr>
            <a:spLocks noGrp="1"/>
          </p:cNvSpPr>
          <p:nvPr>
            <p:ph idx="1"/>
          </p:nvPr>
        </p:nvSpPr>
        <p:spPr>
          <a:xfrm>
            <a:off x="463626" y="1325563"/>
            <a:ext cx="10890174" cy="5064220"/>
          </a:xfrm>
        </p:spPr>
        <p:txBody>
          <a:bodyPr/>
          <a:lstStyle/>
          <a:p>
            <a:pPr>
              <a:lnSpc>
                <a:spcPct val="100000"/>
              </a:lnSpc>
              <a:spcAft>
                <a:spcPts val="1200"/>
              </a:spcAft>
            </a:pPr>
            <a:r>
              <a:rPr lang="en-US" sz="3600" dirty="0"/>
              <a:t>Such compensation is effective only for slight or gradual increases in volume. If volume increase is extensive or rapid, ICP will rise. </a:t>
            </a:r>
          </a:p>
          <a:p>
            <a:pPr>
              <a:lnSpc>
                <a:spcPct val="100000"/>
              </a:lnSpc>
              <a:spcAft>
                <a:spcPts val="1200"/>
              </a:spcAft>
            </a:pPr>
            <a:r>
              <a:rPr lang="en-US" sz="3600" dirty="0"/>
              <a:t>When ICP exceeds mean arterial pressure (MAP), all blood flow to the brain ceases. Therefore management of brain-injured patients focuses heavily on avoiding or moderating increases in ICP and subsequent secondary brain trauma.</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33</a:t>
            </a:fld>
            <a:endParaRPr lang="en-US"/>
          </a:p>
        </p:txBody>
      </p:sp>
    </p:spTree>
    <p:extLst>
      <p:ext uri="{BB962C8B-B14F-4D97-AF65-F5344CB8AC3E}">
        <p14:creationId xmlns:p14="http://schemas.microsoft.com/office/powerpoint/2010/main" val="36934828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13552"/>
          </a:xfrm>
        </p:spPr>
        <p:txBody>
          <a:bodyPr/>
          <a:lstStyle/>
          <a:p>
            <a:pPr algn="ctr"/>
            <a:r>
              <a:rPr lang="en-US" b="1" dirty="0">
                <a:latin typeface="Times New Roman" panose="02020603050405020304" pitchFamily="18" charset="0"/>
                <a:cs typeface="Times New Roman" panose="02020603050405020304" pitchFamily="18" charset="0"/>
              </a:rPr>
              <a:t>SPECIAL CONSIDERATIONS</a:t>
            </a:r>
            <a:endParaRPr lang="en-US" dirty="0"/>
          </a:p>
        </p:txBody>
      </p:sp>
      <p:sp>
        <p:nvSpPr>
          <p:cNvPr id="3" name="Content Placeholder 2"/>
          <p:cNvSpPr>
            <a:spLocks noGrp="1"/>
          </p:cNvSpPr>
          <p:nvPr>
            <p:ph idx="1"/>
          </p:nvPr>
        </p:nvSpPr>
        <p:spPr>
          <a:xfrm>
            <a:off x="232272" y="1013553"/>
            <a:ext cx="11533742" cy="5651652"/>
          </a:xfrm>
        </p:spPr>
        <p:txBody>
          <a:bodyPr/>
          <a:lstStyle/>
          <a:p>
            <a:pPr marL="0" indent="0">
              <a:lnSpc>
                <a:spcPct val="100000"/>
              </a:lnSpc>
              <a:spcAft>
                <a:spcPts val="1200"/>
              </a:spcAft>
              <a:buNone/>
            </a:pPr>
            <a:r>
              <a:rPr lang="en-US" sz="3200" b="1" dirty="0">
                <a:solidFill>
                  <a:srgbClr val="FF0000"/>
                </a:solidFill>
              </a:rPr>
              <a:t>B- Herniation </a:t>
            </a:r>
            <a:br>
              <a:rPr lang="en-US" sz="3200" b="1" dirty="0">
                <a:solidFill>
                  <a:srgbClr val="FF0000"/>
                </a:solidFill>
              </a:rPr>
            </a:br>
            <a:r>
              <a:rPr lang="en-US" sz="3200" dirty="0" err="1"/>
              <a:t>Herniation</a:t>
            </a:r>
            <a:r>
              <a:rPr lang="en-US" sz="3200" dirty="0"/>
              <a:t> occurs whenever portions of the brain extend beyond their normal location and impinge on other areas of brain tissue</a:t>
            </a:r>
            <a:r>
              <a:rPr lang="en-US" sz="3200" dirty="0" smtClean="0"/>
              <a:t>.</a:t>
            </a:r>
            <a:endParaRPr lang="en-US" sz="3200" dirty="0"/>
          </a:p>
          <a:p>
            <a:pPr>
              <a:lnSpc>
                <a:spcPct val="100000"/>
              </a:lnSpc>
              <a:spcAft>
                <a:spcPts val="1200"/>
              </a:spcAft>
            </a:pPr>
            <a:r>
              <a:rPr lang="en-US" sz="3200" dirty="0" smtClean="0"/>
              <a:t>Herniation </a:t>
            </a:r>
            <a:r>
              <a:rPr lang="en-US" sz="3200" dirty="0"/>
              <a:t>can </a:t>
            </a:r>
            <a:r>
              <a:rPr lang="en-US" sz="3200" b="1" dirty="0"/>
              <a:t>result </a:t>
            </a:r>
            <a:r>
              <a:rPr lang="en-US" sz="3200" dirty="0"/>
              <a:t>from </a:t>
            </a:r>
            <a:r>
              <a:rPr lang="en-US" sz="3200" u="sng" dirty="0"/>
              <a:t>an expanding hematoma, cerebral edema, or a mass</a:t>
            </a:r>
            <a:r>
              <a:rPr lang="en-US" sz="3200" dirty="0"/>
              <a:t> (</a:t>
            </a:r>
            <a:r>
              <a:rPr lang="en-US" sz="3200" u="sng" dirty="0"/>
              <a:t>e.g., tumor or impaled object)</a:t>
            </a:r>
            <a:r>
              <a:rPr lang="en-US" sz="3200" dirty="0"/>
              <a:t> that propels brain tissue toward the path of least resistance. </a:t>
            </a:r>
            <a:br>
              <a:rPr lang="en-US" sz="3200" dirty="0"/>
            </a:br>
            <a:r>
              <a:rPr lang="en-US" sz="3200" b="1" dirty="0">
                <a:solidFill>
                  <a:srgbClr val="0070C0"/>
                </a:solidFill>
              </a:rPr>
              <a:t>1-Uncal (or lateral, transtentorial) herniation</a:t>
            </a:r>
            <a:r>
              <a:rPr lang="en-US" sz="3200" dirty="0">
                <a:solidFill>
                  <a:srgbClr val="0070C0"/>
                </a:solidFill>
              </a:rPr>
              <a:t> </a:t>
            </a:r>
            <a:br>
              <a:rPr lang="en-US" sz="3200" dirty="0">
                <a:solidFill>
                  <a:srgbClr val="0070C0"/>
                </a:solidFill>
              </a:rPr>
            </a:br>
            <a:r>
              <a:rPr lang="en-US" sz="3200" dirty="0"/>
              <a:t>-It occurs when a lesion in the temporal lobe region causes the uncus (inner portion of the temporal lobe) to be pushed toward the midline and then over the edge of the tentorium.</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34</a:t>
            </a:fld>
            <a:endParaRPr lang="en-US"/>
          </a:p>
        </p:txBody>
      </p:sp>
    </p:spTree>
    <p:extLst>
      <p:ext uri="{BB962C8B-B14F-4D97-AF65-F5344CB8AC3E}">
        <p14:creationId xmlns:p14="http://schemas.microsoft.com/office/powerpoint/2010/main" val="33093284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latin typeface="Times New Roman" panose="02020603050405020304" pitchFamily="18" charset="0"/>
                <a:cs typeface="Times New Roman" panose="02020603050405020304" pitchFamily="18" charset="0"/>
              </a:rPr>
              <a:t>SPECIAL CONSIDERATIONS</a:t>
            </a:r>
            <a:endParaRPr lang="en-US" dirty="0"/>
          </a:p>
        </p:txBody>
      </p:sp>
      <p:sp>
        <p:nvSpPr>
          <p:cNvPr id="3" name="Content Placeholder 2"/>
          <p:cNvSpPr>
            <a:spLocks noGrp="1"/>
          </p:cNvSpPr>
          <p:nvPr>
            <p:ph idx="1"/>
          </p:nvPr>
        </p:nvSpPr>
        <p:spPr>
          <a:xfrm>
            <a:off x="524690" y="1325563"/>
            <a:ext cx="10829109" cy="5532437"/>
          </a:xfrm>
        </p:spPr>
        <p:txBody>
          <a:bodyPr>
            <a:normAutofit/>
          </a:bodyPr>
          <a:lstStyle/>
          <a:p>
            <a:pPr marL="0" indent="0">
              <a:lnSpc>
                <a:spcPct val="100000"/>
              </a:lnSpc>
              <a:buNone/>
            </a:pPr>
            <a:r>
              <a:rPr lang="en-US" sz="3200" b="1" dirty="0">
                <a:solidFill>
                  <a:srgbClr val="FF0000"/>
                </a:solidFill>
              </a:rPr>
              <a:t>Early signs of transtentorial herniation</a:t>
            </a:r>
            <a:r>
              <a:rPr lang="en-US" sz="3200" i="1" dirty="0">
                <a:solidFill>
                  <a:srgbClr val="FF0000"/>
                </a:solidFill>
              </a:rPr>
              <a:t> </a:t>
            </a:r>
            <a:endParaRPr lang="en-US" sz="3200" i="1" dirty="0" smtClean="0">
              <a:solidFill>
                <a:srgbClr val="FF0000"/>
              </a:solidFill>
            </a:endParaRPr>
          </a:p>
          <a:p>
            <a:pPr marL="0" indent="0">
              <a:lnSpc>
                <a:spcPct val="100000"/>
              </a:lnSpc>
              <a:buNone/>
            </a:pPr>
            <a:r>
              <a:rPr lang="en-US" sz="3200" dirty="0" smtClean="0"/>
              <a:t>Decreasing </a:t>
            </a:r>
            <a:r>
              <a:rPr lang="en-US" sz="3200" dirty="0"/>
              <a:t>level of </a:t>
            </a:r>
            <a:r>
              <a:rPr lang="en-US" sz="3200" dirty="0" smtClean="0"/>
              <a:t>consciousness</a:t>
            </a:r>
          </a:p>
          <a:p>
            <a:pPr marL="0" indent="0">
              <a:lnSpc>
                <a:spcPct val="100000"/>
              </a:lnSpc>
              <a:buNone/>
            </a:pPr>
            <a:r>
              <a:rPr lang="en-US" sz="3200" dirty="0" smtClean="0"/>
              <a:t>Ipsilateral pupil dilation </a:t>
            </a:r>
            <a:br>
              <a:rPr lang="en-US" sz="3200" dirty="0" smtClean="0"/>
            </a:br>
            <a:r>
              <a:rPr lang="en-US" sz="3200" dirty="0" err="1" smtClean="0"/>
              <a:t>Cheyne</a:t>
            </a:r>
            <a:r>
              <a:rPr lang="en-US" sz="3200" dirty="0" smtClean="0"/>
              <a:t>-Stokes </a:t>
            </a:r>
            <a:r>
              <a:rPr lang="en-US" sz="3200" dirty="0"/>
              <a:t>respirations </a:t>
            </a:r>
            <a:endParaRPr lang="en-US" sz="3200" dirty="0" smtClean="0"/>
          </a:p>
          <a:p>
            <a:pPr marL="0" indent="0">
              <a:lnSpc>
                <a:spcPct val="100000"/>
              </a:lnSpc>
              <a:buNone/>
            </a:pPr>
            <a:r>
              <a:rPr lang="en-US" sz="3200" dirty="0" smtClean="0"/>
              <a:t>Contralateral </a:t>
            </a:r>
            <a:r>
              <a:rPr lang="en-US" sz="3200" dirty="0"/>
              <a:t>hemiparesis </a:t>
            </a:r>
            <a:r>
              <a:rPr lang="en-US" sz="3200" dirty="0" smtClean="0"/>
              <a:t/>
            </a:r>
            <a:br>
              <a:rPr lang="en-US" sz="3200" dirty="0" smtClean="0"/>
            </a:br>
            <a:r>
              <a:rPr lang="en-US" sz="3200" dirty="0" smtClean="0"/>
              <a:t>Positive </a:t>
            </a:r>
            <a:r>
              <a:rPr lang="en-US" sz="3200" dirty="0"/>
              <a:t>Babinski reflex      </a:t>
            </a:r>
            <a:r>
              <a:rPr lang="en-US" sz="3200" dirty="0" smtClean="0"/>
              <a:t>                              </a:t>
            </a:r>
          </a:p>
          <a:p>
            <a:pPr marL="0" indent="0">
              <a:lnSpc>
                <a:spcPct val="100000"/>
              </a:lnSpc>
              <a:buNone/>
            </a:pPr>
            <a:r>
              <a:rPr lang="en-US" sz="3200" dirty="0" smtClean="0"/>
              <a:t>Elevated </a:t>
            </a:r>
            <a:r>
              <a:rPr lang="en-US" sz="3200" dirty="0"/>
              <a:t>ICP </a:t>
            </a:r>
          </a:p>
        </p:txBody>
      </p:sp>
      <p:sp>
        <p:nvSpPr>
          <p:cNvPr id="4" name="Slide Number Placeholder 3"/>
          <p:cNvSpPr>
            <a:spLocks noGrp="1"/>
          </p:cNvSpPr>
          <p:nvPr>
            <p:ph type="sldNum" sz="quarter" idx="12"/>
          </p:nvPr>
        </p:nvSpPr>
        <p:spPr/>
        <p:txBody>
          <a:bodyPr/>
          <a:lstStyle/>
          <a:p>
            <a:fld id="{02E53CF6-129A-4EBB-9CD3-EB0A85ABD150}" type="slidenum">
              <a:rPr lang="en-US" smtClean="0"/>
              <a:t>35</a:t>
            </a:fld>
            <a:endParaRPr lang="en-US"/>
          </a:p>
        </p:txBody>
      </p:sp>
    </p:spTree>
    <p:extLst>
      <p:ext uri="{BB962C8B-B14F-4D97-AF65-F5344CB8AC3E}">
        <p14:creationId xmlns:p14="http://schemas.microsoft.com/office/powerpoint/2010/main" val="26070147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771"/>
            <a:ext cx="10515600" cy="1325563"/>
          </a:xfrm>
        </p:spPr>
        <p:txBody>
          <a:bodyPr/>
          <a:lstStyle/>
          <a:p>
            <a:pPr algn="ctr"/>
            <a:r>
              <a:rPr lang="en-US" b="1" dirty="0">
                <a:latin typeface="Times New Roman" panose="02020603050405020304" pitchFamily="18" charset="0"/>
                <a:cs typeface="Times New Roman" panose="02020603050405020304" pitchFamily="18" charset="0"/>
              </a:rPr>
              <a:t>SPECIAL CONSIDERATIONS</a:t>
            </a:r>
            <a:endParaRPr lang="en-US" dirty="0"/>
          </a:p>
        </p:txBody>
      </p:sp>
      <p:sp>
        <p:nvSpPr>
          <p:cNvPr id="3" name="Content Placeholder 2"/>
          <p:cNvSpPr>
            <a:spLocks noGrp="1"/>
          </p:cNvSpPr>
          <p:nvPr>
            <p:ph idx="1"/>
          </p:nvPr>
        </p:nvSpPr>
        <p:spPr>
          <a:xfrm>
            <a:off x="342441" y="1459334"/>
            <a:ext cx="10515600" cy="5139770"/>
          </a:xfrm>
        </p:spPr>
        <p:txBody>
          <a:bodyPr>
            <a:normAutofit/>
          </a:bodyPr>
          <a:lstStyle/>
          <a:p>
            <a:pPr>
              <a:lnSpc>
                <a:spcPct val="110000"/>
              </a:lnSpc>
              <a:spcAft>
                <a:spcPts val="600"/>
              </a:spcAft>
            </a:pPr>
            <a:r>
              <a:rPr lang="en-US" sz="3200" b="1" dirty="0">
                <a:solidFill>
                  <a:srgbClr val="FF0000"/>
                </a:solidFill>
              </a:rPr>
              <a:t>Late signs of transtentorial herniation </a:t>
            </a:r>
            <a:r>
              <a:rPr lang="en-US" sz="3200" i="1" dirty="0"/>
              <a:t/>
            </a:r>
            <a:br>
              <a:rPr lang="en-US" sz="3200" i="1" dirty="0"/>
            </a:br>
            <a:r>
              <a:rPr lang="en-US" sz="3200" dirty="0"/>
              <a:t>1• Unconsciousness </a:t>
            </a:r>
            <a:br>
              <a:rPr lang="en-US" sz="3200" dirty="0"/>
            </a:br>
            <a:r>
              <a:rPr lang="en-US" sz="3200" dirty="0"/>
              <a:t>2• Bilateral fixed and dilated pupils </a:t>
            </a:r>
            <a:br>
              <a:rPr lang="en-US" sz="3200" dirty="0"/>
            </a:br>
            <a:r>
              <a:rPr lang="en-US" sz="3200" dirty="0"/>
              <a:t>3• Central neurogenic breathing or other abnormal respiratory patterns </a:t>
            </a:r>
            <a:br>
              <a:rPr lang="en-US" sz="3200" dirty="0"/>
            </a:br>
            <a:r>
              <a:rPr lang="en-US" sz="3200" dirty="0"/>
              <a:t>4• Flexion or extension posturing </a:t>
            </a:r>
            <a:br>
              <a:rPr lang="en-US" sz="3200" dirty="0"/>
            </a:br>
            <a:r>
              <a:rPr lang="en-US" sz="3200" dirty="0"/>
              <a:t>5• Elevated ICP unresponsive to therapy </a:t>
            </a:r>
            <a:br>
              <a:rPr lang="en-US" sz="3200" dirty="0"/>
            </a:br>
            <a:r>
              <a:rPr lang="en-US" sz="3200" dirty="0"/>
              <a:t>6• Bradycardia </a:t>
            </a:r>
          </a:p>
        </p:txBody>
      </p:sp>
      <p:sp>
        <p:nvSpPr>
          <p:cNvPr id="4" name="Slide Number Placeholder 3"/>
          <p:cNvSpPr>
            <a:spLocks noGrp="1"/>
          </p:cNvSpPr>
          <p:nvPr>
            <p:ph type="sldNum" sz="quarter" idx="12"/>
          </p:nvPr>
        </p:nvSpPr>
        <p:spPr/>
        <p:txBody>
          <a:bodyPr/>
          <a:lstStyle/>
          <a:p>
            <a:fld id="{02E53CF6-129A-4EBB-9CD3-EB0A85ABD150}" type="slidenum">
              <a:rPr lang="en-US" smtClean="0"/>
              <a:t>36</a:t>
            </a:fld>
            <a:endParaRPr lang="en-US"/>
          </a:p>
        </p:txBody>
      </p:sp>
    </p:spTree>
    <p:extLst>
      <p:ext uri="{BB962C8B-B14F-4D97-AF65-F5344CB8AC3E}">
        <p14:creationId xmlns:p14="http://schemas.microsoft.com/office/powerpoint/2010/main" val="27286786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latin typeface="Times New Roman" panose="02020603050405020304" pitchFamily="18" charset="0"/>
                <a:cs typeface="Times New Roman" panose="02020603050405020304" pitchFamily="18" charset="0"/>
              </a:rPr>
              <a:t>SPECIAL CONSIDERATIONS</a:t>
            </a:r>
            <a:endParaRPr lang="en-US" dirty="0"/>
          </a:p>
        </p:txBody>
      </p:sp>
      <p:sp>
        <p:nvSpPr>
          <p:cNvPr id="3" name="Content Placeholder 2"/>
          <p:cNvSpPr>
            <a:spLocks noGrp="1"/>
          </p:cNvSpPr>
          <p:nvPr>
            <p:ph idx="1"/>
          </p:nvPr>
        </p:nvSpPr>
        <p:spPr>
          <a:xfrm>
            <a:off x="400594" y="1050140"/>
            <a:ext cx="10953206" cy="5659132"/>
          </a:xfrm>
        </p:spPr>
        <p:txBody>
          <a:bodyPr>
            <a:noAutofit/>
          </a:bodyPr>
          <a:lstStyle/>
          <a:p>
            <a:pPr marL="0" indent="0">
              <a:lnSpc>
                <a:spcPct val="100000"/>
              </a:lnSpc>
              <a:spcAft>
                <a:spcPts val="1200"/>
              </a:spcAft>
              <a:buNone/>
            </a:pPr>
            <a:r>
              <a:rPr lang="en-US" sz="3200" b="1" dirty="0">
                <a:solidFill>
                  <a:srgbClr val="0070C0"/>
                </a:solidFill>
              </a:rPr>
              <a:t>2-Central herniation</a:t>
            </a:r>
            <a:r>
              <a:rPr lang="en-US" sz="3200" dirty="0">
                <a:solidFill>
                  <a:srgbClr val="0070C0"/>
                </a:solidFill>
              </a:rPr>
              <a:t> </a:t>
            </a:r>
            <a:r>
              <a:rPr lang="en-US" sz="3200" dirty="0"/>
              <a:t/>
            </a:r>
            <a:br>
              <a:rPr lang="en-US" sz="3200" dirty="0"/>
            </a:br>
            <a:r>
              <a:rPr lang="en-US" sz="3200" dirty="0"/>
              <a:t>When ICP increases and is fairly uniformly distributed throughout the </a:t>
            </a:r>
            <a:r>
              <a:rPr lang="en-US" sz="3200" dirty="0" err="1"/>
              <a:t>supratentorial</a:t>
            </a:r>
            <a:r>
              <a:rPr lang="en-US" sz="3200" dirty="0"/>
              <a:t> region of the brain (e.g., cerebral edema), brain tissue begins to shift. This compresses the ventricles and forces both hemispheres of the cerebrum downward through the tentorial notch. </a:t>
            </a:r>
            <a:br>
              <a:rPr lang="en-US" sz="3200" dirty="0"/>
            </a:br>
            <a:r>
              <a:rPr lang="en-US" sz="3200" b="1" dirty="0">
                <a:solidFill>
                  <a:srgbClr val="FF0000"/>
                </a:solidFill>
              </a:rPr>
              <a:t>Early signs of central herniation </a:t>
            </a:r>
            <a:br>
              <a:rPr lang="en-US" sz="3200" b="1" dirty="0">
                <a:solidFill>
                  <a:srgbClr val="FF0000"/>
                </a:solidFill>
              </a:rPr>
            </a:br>
            <a:r>
              <a:rPr lang="en-US" sz="3200" dirty="0"/>
              <a:t>• Restlessness progressing to lethargy </a:t>
            </a:r>
            <a:br>
              <a:rPr lang="en-US" sz="3200" dirty="0"/>
            </a:br>
            <a:r>
              <a:rPr lang="en-US" sz="3200" dirty="0"/>
              <a:t>• Pupils: Constricted, but equal and reactive </a:t>
            </a:r>
            <a:br>
              <a:rPr lang="en-US" sz="3200" dirty="0"/>
            </a:br>
            <a:r>
              <a:rPr lang="en-US" sz="3200" dirty="0" smtClean="0"/>
              <a:t>•</a:t>
            </a:r>
            <a:r>
              <a:rPr lang="ar-JO" sz="3200" dirty="0" smtClean="0"/>
              <a:t> </a:t>
            </a:r>
            <a:r>
              <a:rPr lang="en-US" sz="3200" dirty="0" err="1" smtClean="0"/>
              <a:t>Cheyne</a:t>
            </a:r>
            <a:r>
              <a:rPr lang="en-US" sz="3200" dirty="0" smtClean="0"/>
              <a:t>-Stokes </a:t>
            </a:r>
            <a:r>
              <a:rPr lang="en-US" sz="3200" dirty="0"/>
              <a:t>breathing with yawns and sighs </a:t>
            </a:r>
            <a:br>
              <a:rPr lang="en-US" sz="3200" dirty="0"/>
            </a:br>
            <a:r>
              <a:rPr lang="en-US" sz="3200" dirty="0"/>
              <a:t>• Elevated ICP </a:t>
            </a:r>
            <a:br>
              <a:rPr lang="en-US" sz="3200" dirty="0"/>
            </a:br>
            <a:endParaRPr lang="en-US" sz="3200" dirty="0"/>
          </a:p>
        </p:txBody>
      </p:sp>
      <p:sp>
        <p:nvSpPr>
          <p:cNvPr id="4" name="Slide Number Placeholder 3"/>
          <p:cNvSpPr>
            <a:spLocks noGrp="1"/>
          </p:cNvSpPr>
          <p:nvPr>
            <p:ph type="sldNum" sz="quarter" idx="12"/>
          </p:nvPr>
        </p:nvSpPr>
        <p:spPr/>
        <p:txBody>
          <a:bodyPr/>
          <a:lstStyle/>
          <a:p>
            <a:fld id="{02E53CF6-129A-4EBB-9CD3-EB0A85ABD150}" type="slidenum">
              <a:rPr lang="en-US" smtClean="0"/>
              <a:t>37</a:t>
            </a:fld>
            <a:endParaRPr lang="en-US"/>
          </a:p>
        </p:txBody>
      </p:sp>
    </p:spTree>
    <p:extLst>
      <p:ext uri="{BB962C8B-B14F-4D97-AF65-F5344CB8AC3E}">
        <p14:creationId xmlns:p14="http://schemas.microsoft.com/office/powerpoint/2010/main" val="16425480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45754"/>
          </a:xfrm>
        </p:spPr>
        <p:txBody>
          <a:bodyPr/>
          <a:lstStyle/>
          <a:p>
            <a:pPr algn="ctr"/>
            <a:r>
              <a:rPr lang="en-US" b="1" dirty="0">
                <a:latin typeface="Times New Roman" panose="02020603050405020304" pitchFamily="18" charset="0"/>
                <a:cs typeface="Times New Roman" panose="02020603050405020304" pitchFamily="18" charset="0"/>
              </a:rPr>
              <a:t>SPECIAL CONSIDERATIONS</a:t>
            </a:r>
            <a:endParaRPr lang="en-US" dirty="0"/>
          </a:p>
        </p:txBody>
      </p:sp>
      <p:sp>
        <p:nvSpPr>
          <p:cNvPr id="3" name="Content Placeholder 2"/>
          <p:cNvSpPr>
            <a:spLocks noGrp="1"/>
          </p:cNvSpPr>
          <p:nvPr>
            <p:ph idx="1"/>
          </p:nvPr>
        </p:nvSpPr>
        <p:spPr>
          <a:xfrm>
            <a:off x="320408" y="1017090"/>
            <a:ext cx="11258320" cy="5840909"/>
          </a:xfrm>
        </p:spPr>
        <p:txBody>
          <a:bodyPr>
            <a:noAutofit/>
          </a:bodyPr>
          <a:lstStyle/>
          <a:p>
            <a:pPr marL="0" indent="0">
              <a:lnSpc>
                <a:spcPct val="100000"/>
              </a:lnSpc>
              <a:spcAft>
                <a:spcPts val="600"/>
              </a:spcAft>
              <a:buNone/>
            </a:pPr>
            <a:r>
              <a:rPr lang="en-US" sz="3200" b="1" dirty="0">
                <a:solidFill>
                  <a:srgbClr val="FF0000"/>
                </a:solidFill>
              </a:rPr>
              <a:t>Late signs of central herniation</a:t>
            </a:r>
            <a:r>
              <a:rPr lang="en-US" sz="3200" i="1" dirty="0">
                <a:solidFill>
                  <a:srgbClr val="FF0000"/>
                </a:solidFill>
              </a:rPr>
              <a:t> </a:t>
            </a:r>
            <a:br>
              <a:rPr lang="en-US" sz="3200" i="1" dirty="0">
                <a:solidFill>
                  <a:srgbClr val="FF0000"/>
                </a:solidFill>
              </a:rPr>
            </a:br>
            <a:r>
              <a:rPr lang="en-US" sz="3200" dirty="0"/>
              <a:t>• Loss of consciousness (coma) from reticular activating system impairment </a:t>
            </a:r>
            <a:br>
              <a:rPr lang="en-US" sz="3200" dirty="0"/>
            </a:br>
            <a:r>
              <a:rPr lang="en-US" sz="3200" dirty="0"/>
              <a:t>• Pupils: Midpoint or dilated, and fixed </a:t>
            </a:r>
            <a:br>
              <a:rPr lang="en-US" sz="3200" dirty="0"/>
            </a:br>
            <a:r>
              <a:rPr lang="en-US" sz="3200" dirty="0"/>
              <a:t>• Decreased or abnormal motor response: posturing or flaccidity </a:t>
            </a:r>
            <a:br>
              <a:rPr lang="en-US" sz="3200" dirty="0"/>
            </a:br>
            <a:r>
              <a:rPr lang="en-US" sz="3200" dirty="0"/>
              <a:t>• </a:t>
            </a:r>
            <a:r>
              <a:rPr lang="en-US" sz="3200" dirty="0" err="1"/>
              <a:t>Cheyne</a:t>
            </a:r>
            <a:r>
              <a:rPr lang="en-US" sz="3200" dirty="0"/>
              <a:t>-Stokes, central neurogenic, or ataxic respirations </a:t>
            </a:r>
            <a:br>
              <a:rPr lang="en-US" sz="3200" dirty="0"/>
            </a:br>
            <a:r>
              <a:rPr lang="en-US" sz="3200" dirty="0"/>
              <a:t>• Elevated ICP unresponsive to therapy </a:t>
            </a:r>
            <a:br>
              <a:rPr lang="en-US" sz="3200" dirty="0"/>
            </a:br>
            <a:r>
              <a:rPr lang="en-US" sz="3200" dirty="0"/>
              <a:t>• Bradycardia             </a:t>
            </a:r>
            <a:r>
              <a:rPr lang="en-US" sz="3200" dirty="0" smtClean="0"/>
              <a:t>                                                                                                  </a:t>
            </a:r>
            <a:r>
              <a:rPr lang="en-US" sz="3200" dirty="0"/>
              <a:t>• CT scan              • Elevated ICP </a:t>
            </a:r>
            <a:endParaRPr lang="en-US" sz="3200" dirty="0" smtClean="0"/>
          </a:p>
          <a:p>
            <a:pPr marL="0" indent="0">
              <a:spcAft>
                <a:spcPts val="600"/>
              </a:spcAft>
              <a:buNone/>
            </a:pPr>
            <a:r>
              <a:rPr lang="en-US" sz="3200" b="1" dirty="0">
                <a:solidFill>
                  <a:srgbClr val="FF0000"/>
                </a:solidFill>
              </a:rPr>
              <a:t>Therapeutic interventions</a:t>
            </a:r>
            <a:r>
              <a:rPr lang="en-US" sz="3200" dirty="0">
                <a:solidFill>
                  <a:srgbClr val="FF0000"/>
                </a:solidFill>
              </a:rPr>
              <a:t> </a:t>
            </a:r>
            <a:br>
              <a:rPr lang="en-US" sz="3200" dirty="0">
                <a:solidFill>
                  <a:srgbClr val="FF0000"/>
                </a:solidFill>
              </a:rPr>
            </a:br>
            <a:r>
              <a:rPr lang="en-US" sz="3200" dirty="0"/>
              <a:t>See Management of Patients with Severe Traumatic Brain Injuries</a:t>
            </a:r>
            <a:r>
              <a:rPr lang="en-US" sz="3200" dirty="0" smtClean="0"/>
              <a:t>.</a:t>
            </a:r>
            <a:r>
              <a:rPr lang="en-US" sz="3200" dirty="0"/>
              <a:t/>
            </a:r>
            <a:br>
              <a:rPr lang="en-US" sz="3200" dirty="0"/>
            </a:br>
            <a:endParaRPr lang="en-US" sz="3200" dirty="0"/>
          </a:p>
        </p:txBody>
      </p:sp>
      <p:sp>
        <p:nvSpPr>
          <p:cNvPr id="4" name="Slide Number Placeholder 3"/>
          <p:cNvSpPr>
            <a:spLocks noGrp="1"/>
          </p:cNvSpPr>
          <p:nvPr>
            <p:ph type="sldNum" sz="quarter" idx="12"/>
          </p:nvPr>
        </p:nvSpPr>
        <p:spPr/>
        <p:txBody>
          <a:bodyPr/>
          <a:lstStyle/>
          <a:p>
            <a:fld id="{02E53CF6-129A-4EBB-9CD3-EB0A85ABD150}" type="slidenum">
              <a:rPr lang="en-US" smtClean="0"/>
              <a:t>38</a:t>
            </a:fld>
            <a:endParaRPr lang="en-US"/>
          </a:p>
        </p:txBody>
      </p:sp>
    </p:spTree>
    <p:extLst>
      <p:ext uri="{BB962C8B-B14F-4D97-AF65-F5344CB8AC3E}">
        <p14:creationId xmlns:p14="http://schemas.microsoft.com/office/powerpoint/2010/main" val="34972032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4989" y="42909"/>
            <a:ext cx="10515600" cy="992678"/>
          </a:xfrm>
        </p:spPr>
        <p:txBody>
          <a:bodyPr/>
          <a:lstStyle/>
          <a:p>
            <a:pPr algn="ctr"/>
            <a:r>
              <a:rPr lang="en-US" b="1" dirty="0">
                <a:latin typeface="Times New Roman" panose="02020603050405020304" pitchFamily="18" charset="0"/>
                <a:cs typeface="Times New Roman" panose="02020603050405020304" pitchFamily="18" charset="0"/>
              </a:rPr>
              <a:t>SPECIAL CONSIDERATIONS</a:t>
            </a:r>
            <a:endParaRPr lang="en-US" dirty="0"/>
          </a:p>
        </p:txBody>
      </p:sp>
      <p:sp>
        <p:nvSpPr>
          <p:cNvPr id="3" name="Content Placeholder 2"/>
          <p:cNvSpPr>
            <a:spLocks noGrp="1"/>
          </p:cNvSpPr>
          <p:nvPr>
            <p:ph idx="1"/>
          </p:nvPr>
        </p:nvSpPr>
        <p:spPr>
          <a:xfrm>
            <a:off x="251264" y="1159151"/>
            <a:ext cx="11940736" cy="5489529"/>
          </a:xfrm>
        </p:spPr>
        <p:txBody>
          <a:bodyPr>
            <a:noAutofit/>
          </a:bodyPr>
          <a:lstStyle/>
          <a:p>
            <a:pPr marL="0" indent="0">
              <a:buNone/>
            </a:pPr>
            <a:r>
              <a:rPr lang="en-US" sz="3200" b="1" dirty="0" smtClean="0">
                <a:solidFill>
                  <a:srgbClr val="FF0000"/>
                </a:solidFill>
              </a:rPr>
              <a:t>C-Seizures </a:t>
            </a:r>
            <a:r>
              <a:rPr lang="en-US" sz="3200" b="1" dirty="0">
                <a:solidFill>
                  <a:srgbClr val="FF0000"/>
                </a:solidFill>
              </a:rPr>
              <a:t>After Head Trauma </a:t>
            </a:r>
            <a:br>
              <a:rPr lang="en-US" sz="3200" b="1" dirty="0">
                <a:solidFill>
                  <a:srgbClr val="FF0000"/>
                </a:solidFill>
              </a:rPr>
            </a:br>
            <a:r>
              <a:rPr lang="en-US" sz="3200" dirty="0" smtClean="0"/>
              <a:t>These </a:t>
            </a:r>
            <a:r>
              <a:rPr lang="en-US" sz="3200" dirty="0"/>
              <a:t>seizures can manifest within </a:t>
            </a:r>
            <a:r>
              <a:rPr lang="en-US" sz="3200" u="sng" dirty="0"/>
              <a:t>minutes, hours, days, or months</a:t>
            </a:r>
            <a:r>
              <a:rPr lang="en-US" sz="3200" dirty="0"/>
              <a:t> of the incident. </a:t>
            </a:r>
          </a:p>
          <a:p>
            <a:r>
              <a:rPr lang="en-US" sz="3200" dirty="0"/>
              <a:t>Early posttraumatic seizures result from </a:t>
            </a:r>
            <a:r>
              <a:rPr lang="en-US" sz="3200" u="sng" dirty="0"/>
              <a:t>direct injury to the brain</a:t>
            </a:r>
            <a:r>
              <a:rPr lang="en-US" sz="3200" dirty="0"/>
              <a:t> or </a:t>
            </a:r>
            <a:r>
              <a:rPr lang="en-US" sz="3200" u="sng" dirty="0" smtClean="0"/>
              <a:t>increased ICP</a:t>
            </a:r>
            <a:r>
              <a:rPr lang="en-US" sz="3200" u="sng" dirty="0"/>
              <a:t>.</a:t>
            </a:r>
            <a:endParaRPr lang="en-US" sz="3200" dirty="0"/>
          </a:p>
          <a:p>
            <a:r>
              <a:rPr lang="en-US" sz="3200" dirty="0"/>
              <a:t>Late posttraumatic seizures are associated with </a:t>
            </a:r>
            <a:r>
              <a:rPr lang="en-US" sz="3200" u="sng" dirty="0"/>
              <a:t>areas of tissue scarring</a:t>
            </a:r>
            <a:r>
              <a:rPr lang="en-US" sz="3200" dirty="0"/>
              <a:t>.</a:t>
            </a:r>
          </a:p>
          <a:p>
            <a:r>
              <a:rPr lang="en-US" sz="3200" dirty="0"/>
              <a:t> Seizure activity greatly increases metabolic demands and reduces respiratory effectiveness, causing </a:t>
            </a:r>
            <a:r>
              <a:rPr lang="en-US" sz="3200" u="sng" dirty="0"/>
              <a:t>PCO2 to rise and P02 to fall</a:t>
            </a:r>
            <a:r>
              <a:rPr lang="en-US" sz="3200" dirty="0"/>
              <a:t>. This can significantly aggravate preexisting </a:t>
            </a:r>
            <a:r>
              <a:rPr lang="en-US" sz="3200" u="sng" dirty="0"/>
              <a:t>cerebral hypoxia and edema</a:t>
            </a:r>
            <a:r>
              <a:rPr lang="en-US" sz="3200" dirty="0"/>
              <a:t> in patients who are still in the acute phase of injury. </a:t>
            </a:r>
          </a:p>
        </p:txBody>
      </p:sp>
      <p:sp>
        <p:nvSpPr>
          <p:cNvPr id="7" name="Slide Number Placeholder 6"/>
          <p:cNvSpPr>
            <a:spLocks noGrp="1"/>
          </p:cNvSpPr>
          <p:nvPr>
            <p:ph type="sldNum" sz="quarter" idx="12"/>
          </p:nvPr>
        </p:nvSpPr>
        <p:spPr/>
        <p:txBody>
          <a:bodyPr/>
          <a:lstStyle/>
          <a:p>
            <a:fld id="{02E53CF6-129A-4EBB-9CD3-EB0A85ABD150}" type="slidenum">
              <a:rPr lang="en-US" smtClean="0"/>
              <a:t>39</a:t>
            </a:fld>
            <a:endParaRPr lang="en-US"/>
          </a:p>
        </p:txBody>
      </p:sp>
    </p:spTree>
    <p:extLst>
      <p:ext uri="{BB962C8B-B14F-4D97-AF65-F5344CB8AC3E}">
        <p14:creationId xmlns:p14="http://schemas.microsoft.com/office/powerpoint/2010/main" val="407776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705" y="209006"/>
            <a:ext cx="10515600" cy="905691"/>
          </a:xfrm>
        </p:spPr>
        <p:txBody>
          <a:bodyPr>
            <a:normAutofit fontScale="90000"/>
          </a:bodyPr>
          <a:lstStyle/>
          <a:p>
            <a:pPr algn="ctr"/>
            <a:r>
              <a:rPr lang="en-US" sz="4000" b="1" dirty="0">
                <a:solidFill>
                  <a:srgbClr val="0070C0"/>
                </a:solidFill>
              </a:rPr>
              <a:t>Diffuse Brain Injuries (it involve the entire brain</a:t>
            </a:r>
            <a:r>
              <a:rPr lang="en-US" sz="4000" b="1" dirty="0" smtClean="0">
                <a:solidFill>
                  <a:srgbClr val="0070C0"/>
                </a:solidFill>
              </a:rPr>
              <a:t>)/</a:t>
            </a:r>
            <a:br>
              <a:rPr lang="en-US" sz="4000" b="1" dirty="0" smtClean="0">
                <a:solidFill>
                  <a:srgbClr val="0070C0"/>
                </a:solidFill>
              </a:rPr>
            </a:br>
            <a:r>
              <a:rPr lang="en-US" sz="4000" b="1" dirty="0" smtClean="0">
                <a:solidFill>
                  <a:srgbClr val="0070C0"/>
                </a:solidFill>
              </a:rPr>
              <a:t>A. Concussion</a:t>
            </a:r>
            <a:endParaRPr lang="en-US" sz="4000" dirty="0">
              <a:solidFill>
                <a:srgbClr val="0070C0"/>
              </a:solidFill>
            </a:endParaRPr>
          </a:p>
        </p:txBody>
      </p:sp>
      <p:sp>
        <p:nvSpPr>
          <p:cNvPr id="3" name="Content Placeholder 2"/>
          <p:cNvSpPr>
            <a:spLocks noGrp="1"/>
          </p:cNvSpPr>
          <p:nvPr>
            <p:ph idx="1"/>
          </p:nvPr>
        </p:nvSpPr>
        <p:spPr>
          <a:xfrm>
            <a:off x="124096" y="1053737"/>
            <a:ext cx="11980818" cy="5804263"/>
          </a:xfrm>
        </p:spPr>
        <p:txBody>
          <a:bodyPr>
            <a:normAutofit fontScale="92500" lnSpcReduction="20000"/>
          </a:bodyPr>
          <a:lstStyle/>
          <a:p>
            <a:pPr>
              <a:lnSpc>
                <a:spcPct val="110000"/>
              </a:lnSpc>
              <a:spcAft>
                <a:spcPts val="600"/>
              </a:spcAft>
              <a:buFont typeface="Wingdings" panose="05000000000000000000" pitchFamily="2" charset="2"/>
              <a:buChar char="q"/>
            </a:pPr>
            <a:r>
              <a:rPr lang="en-US" sz="3200" b="1" dirty="0" smtClean="0">
                <a:solidFill>
                  <a:srgbClr val="FF0000"/>
                </a:solidFill>
              </a:rPr>
              <a:t>A-Concussion </a:t>
            </a:r>
            <a:r>
              <a:rPr lang="en-US" dirty="0"/>
              <a:t/>
            </a:r>
            <a:br>
              <a:rPr lang="en-US" dirty="0"/>
            </a:br>
            <a:r>
              <a:rPr lang="en-US" sz="3200" dirty="0"/>
              <a:t>Concussion results from acceleration, deceleration, or blast injuries that cause brain movement within the bony skull</a:t>
            </a:r>
            <a:r>
              <a:rPr lang="en-US" sz="3200" dirty="0" smtClean="0"/>
              <a:t>.</a:t>
            </a:r>
          </a:p>
          <a:p>
            <a:pPr>
              <a:lnSpc>
                <a:spcPct val="110000"/>
              </a:lnSpc>
              <a:spcAft>
                <a:spcPts val="600"/>
              </a:spcAft>
            </a:pPr>
            <a:r>
              <a:rPr lang="en-US" sz="3200" dirty="0" smtClean="0"/>
              <a:t>A </a:t>
            </a:r>
            <a:r>
              <a:rPr lang="en-US" sz="3200" dirty="0"/>
              <a:t>brief interruption of the reticular activating system occurs, causing a short period of diminished consciousness. </a:t>
            </a:r>
            <a:endParaRPr lang="en-US" sz="3200" dirty="0" smtClean="0"/>
          </a:p>
          <a:p>
            <a:pPr>
              <a:lnSpc>
                <a:spcPct val="110000"/>
              </a:lnSpc>
              <a:spcAft>
                <a:spcPts val="600"/>
              </a:spcAft>
            </a:pPr>
            <a:r>
              <a:rPr lang="en-US" sz="3200" dirty="0" smtClean="0"/>
              <a:t>Duration </a:t>
            </a:r>
            <a:r>
              <a:rPr lang="en-US" sz="3200" dirty="0"/>
              <a:t>of loss of consciousness is usually less than 5 minutes but by definition may be as long as 6 hours? </a:t>
            </a:r>
            <a:endParaRPr lang="en-US" sz="3200" dirty="0" smtClean="0"/>
          </a:p>
          <a:p>
            <a:pPr>
              <a:lnSpc>
                <a:spcPct val="110000"/>
              </a:lnSpc>
              <a:spcAft>
                <a:spcPts val="600"/>
              </a:spcAft>
            </a:pPr>
            <a:r>
              <a:rPr lang="en-US" sz="3200" dirty="0" smtClean="0"/>
              <a:t>A </a:t>
            </a:r>
            <a:r>
              <a:rPr lang="en-US" sz="3200" dirty="0"/>
              <a:t>concussion is a transient, limited process that usually requires no therapeutic intervention, although patients occasionally require months to recover fully. </a:t>
            </a:r>
            <a:endParaRPr lang="en-US" sz="3200" dirty="0" smtClean="0"/>
          </a:p>
          <a:p>
            <a:pPr>
              <a:lnSpc>
                <a:spcPct val="110000"/>
              </a:lnSpc>
              <a:spcAft>
                <a:spcPts val="600"/>
              </a:spcAft>
            </a:pPr>
            <a:r>
              <a:rPr lang="en-US" sz="3200" dirty="0" smtClean="0"/>
              <a:t>Concussion </a:t>
            </a:r>
            <a:r>
              <a:rPr lang="en-US" sz="3200" dirty="0"/>
              <a:t>often accompanies other, more significant brain injuries. </a:t>
            </a:r>
            <a:br>
              <a:rPr lang="en-US" sz="3200" dirty="0"/>
            </a:br>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4</a:t>
            </a:fld>
            <a:endParaRPr lang="en-US"/>
          </a:p>
        </p:txBody>
      </p:sp>
    </p:spTree>
    <p:extLst>
      <p:ext uri="{BB962C8B-B14F-4D97-AF65-F5344CB8AC3E}">
        <p14:creationId xmlns:p14="http://schemas.microsoft.com/office/powerpoint/2010/main" val="20753394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latin typeface="Times New Roman" panose="02020603050405020304" pitchFamily="18" charset="0"/>
                <a:cs typeface="Times New Roman" panose="02020603050405020304" pitchFamily="18" charset="0"/>
              </a:rPr>
              <a:t>SPECIAL CONSIDERATIONS</a:t>
            </a:r>
            <a:endParaRPr lang="en-US" dirty="0"/>
          </a:p>
        </p:txBody>
      </p:sp>
      <p:sp>
        <p:nvSpPr>
          <p:cNvPr id="3" name="Content Placeholder 2"/>
          <p:cNvSpPr>
            <a:spLocks noGrp="1"/>
          </p:cNvSpPr>
          <p:nvPr>
            <p:ph sz="half" idx="1"/>
          </p:nvPr>
        </p:nvSpPr>
        <p:spPr>
          <a:xfrm>
            <a:off x="430576" y="1473086"/>
            <a:ext cx="5181600" cy="4351338"/>
          </a:xfrm>
        </p:spPr>
        <p:txBody>
          <a:bodyPr>
            <a:normAutofit/>
          </a:bodyPr>
          <a:lstStyle/>
          <a:p>
            <a:pPr marL="0" indent="0">
              <a:buNone/>
            </a:pPr>
            <a:r>
              <a:rPr lang="en-US" sz="3200" b="1" dirty="0">
                <a:solidFill>
                  <a:srgbClr val="FF0000"/>
                </a:solidFill>
              </a:rPr>
              <a:t>Signs and symptoms </a:t>
            </a:r>
            <a:endParaRPr lang="ar-JO" sz="3200" b="1" dirty="0" smtClean="0">
              <a:solidFill>
                <a:srgbClr val="FF0000"/>
              </a:solidFill>
            </a:endParaRPr>
          </a:p>
          <a:p>
            <a:r>
              <a:rPr lang="en-US" sz="3200" dirty="0" smtClean="0"/>
              <a:t>Loss </a:t>
            </a:r>
            <a:r>
              <a:rPr lang="en-US" sz="3200" dirty="0"/>
              <a:t>of consciousness               </a:t>
            </a:r>
            <a:endParaRPr lang="ar-JO" sz="3200" dirty="0" smtClean="0"/>
          </a:p>
          <a:p>
            <a:pPr marL="0" indent="0">
              <a:buNone/>
            </a:pPr>
            <a:r>
              <a:rPr lang="en-US" sz="3200" dirty="0" smtClean="0"/>
              <a:t>• </a:t>
            </a:r>
            <a:r>
              <a:rPr lang="en-US" sz="3200" dirty="0"/>
              <a:t>Seizure activity                          </a:t>
            </a:r>
            <a:endParaRPr lang="ar-JO" sz="3200" dirty="0" smtClean="0"/>
          </a:p>
          <a:p>
            <a:pPr marL="0" indent="0">
              <a:buNone/>
            </a:pPr>
            <a:r>
              <a:rPr lang="en-US" sz="3200" dirty="0" smtClean="0"/>
              <a:t>• </a:t>
            </a:r>
            <a:r>
              <a:rPr lang="en-US" sz="3200" dirty="0"/>
              <a:t>Generalized </a:t>
            </a:r>
            <a:br>
              <a:rPr lang="en-US" sz="3200" dirty="0"/>
            </a:br>
            <a:r>
              <a:rPr lang="en-US" sz="3200" dirty="0" smtClean="0"/>
              <a:t>Autonomic </a:t>
            </a:r>
            <a:r>
              <a:rPr lang="en-US" sz="3200" dirty="0"/>
              <a:t>findings                  </a:t>
            </a:r>
            <a:endParaRPr lang="ar-JO" sz="3200" dirty="0" smtClean="0"/>
          </a:p>
          <a:p>
            <a:pPr marL="0" indent="0">
              <a:buNone/>
            </a:pPr>
            <a:r>
              <a:rPr lang="en-US" sz="3200" dirty="0" smtClean="0"/>
              <a:t>• </a:t>
            </a:r>
            <a:r>
              <a:rPr lang="en-US" sz="3200" dirty="0"/>
              <a:t>Bowel/bladder incontinence      </a:t>
            </a:r>
            <a:endParaRPr lang="ar-JO" sz="3200" dirty="0" smtClean="0"/>
          </a:p>
          <a:p>
            <a:pPr marL="0" indent="0">
              <a:buNone/>
            </a:pPr>
            <a:r>
              <a:rPr lang="en-US" sz="3200" dirty="0" smtClean="0"/>
              <a:t>• </a:t>
            </a:r>
            <a:r>
              <a:rPr lang="en-US" sz="3200" dirty="0"/>
              <a:t>Focal </a:t>
            </a:r>
            <a:r>
              <a:rPr lang="en-US" sz="3200" dirty="0" smtClean="0"/>
              <a:t>                                    </a:t>
            </a:r>
            <a:r>
              <a:rPr lang="en-US" dirty="0"/>
              <a:t/>
            </a:r>
            <a:br>
              <a:rPr lang="en-US" dirty="0"/>
            </a:br>
            <a:endParaRPr lang="en-US" dirty="0"/>
          </a:p>
        </p:txBody>
      </p:sp>
      <p:sp>
        <p:nvSpPr>
          <p:cNvPr id="4" name="Content Placeholder 3"/>
          <p:cNvSpPr>
            <a:spLocks noGrp="1"/>
          </p:cNvSpPr>
          <p:nvPr>
            <p:ph sz="half" idx="2"/>
          </p:nvPr>
        </p:nvSpPr>
        <p:spPr>
          <a:xfrm>
            <a:off x="6172200" y="1473086"/>
            <a:ext cx="5181600" cy="4927714"/>
          </a:xfrm>
        </p:spPr>
        <p:txBody>
          <a:bodyPr>
            <a:normAutofit/>
          </a:bodyPr>
          <a:lstStyle/>
          <a:p>
            <a:pPr marL="0" indent="0">
              <a:lnSpc>
                <a:spcPct val="100000"/>
              </a:lnSpc>
              <a:buNone/>
            </a:pPr>
            <a:r>
              <a:rPr lang="en-US" sz="3200" b="1" dirty="0">
                <a:solidFill>
                  <a:srgbClr val="FF0000"/>
                </a:solidFill>
              </a:rPr>
              <a:t>Diagnosis </a:t>
            </a:r>
            <a:r>
              <a:rPr lang="en-US" sz="3200" b="1" dirty="0"/>
              <a:t/>
            </a:r>
            <a:br>
              <a:rPr lang="en-US" sz="3200" b="1" dirty="0"/>
            </a:br>
            <a:r>
              <a:rPr lang="en-US" sz="3200" dirty="0"/>
              <a:t>• Clinical observation </a:t>
            </a:r>
            <a:br>
              <a:rPr lang="en-US" sz="3200" dirty="0"/>
            </a:br>
            <a:r>
              <a:rPr lang="en-US" sz="3200" dirty="0"/>
              <a:t>• History of traumatic brain injury </a:t>
            </a:r>
            <a:br>
              <a:rPr lang="en-US" sz="3200" dirty="0"/>
            </a:br>
            <a:r>
              <a:rPr lang="en-US" sz="3200" dirty="0"/>
              <a:t>• Electroencephalography (intermittent or continuous) is required to diagnose seizures in the heavily sedated or chemically paralyzed patient</a:t>
            </a:r>
            <a:r>
              <a:rPr lang="en-US" sz="3200" dirty="0" smtClean="0"/>
              <a:t>.</a:t>
            </a:r>
            <a:endParaRPr lang="en-US" sz="3200" dirty="0"/>
          </a:p>
          <a:p>
            <a:endParaRPr lang="en-US" dirty="0"/>
          </a:p>
        </p:txBody>
      </p:sp>
      <p:sp>
        <p:nvSpPr>
          <p:cNvPr id="5" name="Slide Number Placeholder 4"/>
          <p:cNvSpPr>
            <a:spLocks noGrp="1"/>
          </p:cNvSpPr>
          <p:nvPr>
            <p:ph type="sldNum" sz="quarter" idx="12"/>
          </p:nvPr>
        </p:nvSpPr>
        <p:spPr/>
        <p:txBody>
          <a:bodyPr/>
          <a:lstStyle/>
          <a:p>
            <a:fld id="{02E53CF6-129A-4EBB-9CD3-EB0A85ABD150}" type="slidenum">
              <a:rPr lang="en-US" smtClean="0"/>
              <a:t>40</a:t>
            </a:fld>
            <a:endParaRPr lang="en-US"/>
          </a:p>
        </p:txBody>
      </p:sp>
    </p:spTree>
    <p:extLst>
      <p:ext uri="{BB962C8B-B14F-4D97-AF65-F5344CB8AC3E}">
        <p14:creationId xmlns:p14="http://schemas.microsoft.com/office/powerpoint/2010/main" val="17435335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3117"/>
            <a:ext cx="10515600" cy="1062446"/>
          </a:xfrm>
        </p:spPr>
        <p:txBody>
          <a:bodyPr/>
          <a:lstStyle/>
          <a:p>
            <a:pPr algn="ctr"/>
            <a:r>
              <a:rPr lang="en-US" b="1" dirty="0">
                <a:latin typeface="Times New Roman" panose="02020603050405020304" pitchFamily="18" charset="0"/>
                <a:cs typeface="Times New Roman" panose="02020603050405020304" pitchFamily="18" charset="0"/>
              </a:rPr>
              <a:t>SPECIAL CONSIDERATIONS</a:t>
            </a:r>
            <a:endParaRPr lang="en-US" dirty="0"/>
          </a:p>
        </p:txBody>
      </p:sp>
      <p:sp>
        <p:nvSpPr>
          <p:cNvPr id="3" name="Content Placeholder 2"/>
          <p:cNvSpPr>
            <a:spLocks noGrp="1"/>
          </p:cNvSpPr>
          <p:nvPr>
            <p:ph idx="1"/>
          </p:nvPr>
        </p:nvSpPr>
        <p:spPr>
          <a:xfrm>
            <a:off x="185057" y="1325563"/>
            <a:ext cx="12006943" cy="5414871"/>
          </a:xfrm>
        </p:spPr>
        <p:txBody>
          <a:bodyPr>
            <a:noAutofit/>
          </a:bodyPr>
          <a:lstStyle/>
          <a:p>
            <a:pPr marL="0" indent="0">
              <a:lnSpc>
                <a:spcPct val="120000"/>
              </a:lnSpc>
              <a:spcAft>
                <a:spcPts val="600"/>
              </a:spcAft>
              <a:buNone/>
            </a:pPr>
            <a:r>
              <a:rPr lang="en-US" sz="3200" b="1" dirty="0">
                <a:solidFill>
                  <a:srgbClr val="FF0000"/>
                </a:solidFill>
              </a:rPr>
              <a:t>Therapeutic </a:t>
            </a:r>
            <a:r>
              <a:rPr lang="en-US" sz="3200" b="1" dirty="0" smtClean="0">
                <a:solidFill>
                  <a:srgbClr val="FF0000"/>
                </a:solidFill>
              </a:rPr>
              <a:t>interventions:</a:t>
            </a:r>
            <a:r>
              <a:rPr lang="en-US" sz="3200" dirty="0" smtClean="0">
                <a:solidFill>
                  <a:srgbClr val="FF0000"/>
                </a:solidFill>
              </a:rPr>
              <a:t> </a:t>
            </a:r>
            <a:r>
              <a:rPr lang="en-US" sz="3200" dirty="0">
                <a:solidFill>
                  <a:srgbClr val="FF0000"/>
                </a:solidFill>
              </a:rPr>
              <a:t/>
            </a:r>
            <a:br>
              <a:rPr lang="en-US" sz="3200" dirty="0">
                <a:solidFill>
                  <a:srgbClr val="FF0000"/>
                </a:solidFill>
              </a:rPr>
            </a:br>
            <a:r>
              <a:rPr lang="en-US" sz="3200" dirty="0"/>
              <a:t>• Airway management with spinal immobilization (if there is a history of falling). </a:t>
            </a:r>
            <a:br>
              <a:rPr lang="en-US" sz="3200" dirty="0"/>
            </a:br>
            <a:r>
              <a:rPr lang="en-US" sz="3200" dirty="0"/>
              <a:t>• Provide supplemental oxygen. </a:t>
            </a:r>
            <a:br>
              <a:rPr lang="en-US" sz="3200" dirty="0"/>
            </a:br>
            <a:r>
              <a:rPr lang="en-US" sz="3200" dirty="0"/>
              <a:t>• Give benzodiazepines to control seizure activity; titrate to effect. </a:t>
            </a:r>
            <a:br>
              <a:rPr lang="en-US" sz="3200" dirty="0"/>
            </a:br>
            <a:r>
              <a:rPr lang="en-US" sz="3200" dirty="0"/>
              <a:t>• For ongoing seizure control, administer </a:t>
            </a:r>
            <a:r>
              <a:rPr lang="en-US" sz="3200" dirty="0" smtClean="0"/>
              <a:t>phenytoin IV</a:t>
            </a:r>
            <a:r>
              <a:rPr lang="en-US" sz="3200" dirty="0"/>
              <a:t/>
            </a:r>
            <a:br>
              <a:rPr lang="en-US" sz="3200" dirty="0"/>
            </a:br>
            <a:r>
              <a:rPr lang="en-US" sz="3200" dirty="0"/>
              <a:t>• Consider phenobarbital or deep </a:t>
            </a:r>
            <a:r>
              <a:rPr lang="en-US" sz="3200" dirty="0" smtClean="0"/>
              <a:t>sedation </a:t>
            </a:r>
            <a:r>
              <a:rPr lang="en-US" sz="3200" dirty="0"/>
              <a:t>if seizures remain uncontrolled</a:t>
            </a:r>
            <a:r>
              <a:rPr lang="en-US" sz="3000" dirty="0"/>
              <a:t>. </a:t>
            </a:r>
          </a:p>
        </p:txBody>
      </p:sp>
      <p:sp>
        <p:nvSpPr>
          <p:cNvPr id="4" name="Slide Number Placeholder 3"/>
          <p:cNvSpPr>
            <a:spLocks noGrp="1"/>
          </p:cNvSpPr>
          <p:nvPr>
            <p:ph type="sldNum" sz="quarter" idx="12"/>
          </p:nvPr>
        </p:nvSpPr>
        <p:spPr/>
        <p:txBody>
          <a:bodyPr/>
          <a:lstStyle/>
          <a:p>
            <a:fld id="{02E53CF6-129A-4EBB-9CD3-EB0A85ABD150}" type="slidenum">
              <a:rPr lang="en-US" smtClean="0"/>
              <a:t>41</a:t>
            </a:fld>
            <a:endParaRPr lang="en-US"/>
          </a:p>
        </p:txBody>
      </p:sp>
    </p:spTree>
    <p:extLst>
      <p:ext uri="{BB962C8B-B14F-4D97-AF65-F5344CB8AC3E}">
        <p14:creationId xmlns:p14="http://schemas.microsoft.com/office/powerpoint/2010/main" val="19502149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7200" dirty="0" smtClean="0"/>
              <a:t>End of the lecture</a:t>
            </a:r>
          </a:p>
          <a:p>
            <a:pPr marL="0" indent="0" algn="ctr">
              <a:buNone/>
            </a:pPr>
            <a:r>
              <a:rPr lang="en-US" sz="7200" dirty="0" smtClean="0"/>
              <a:t>Thank you </a:t>
            </a:r>
            <a:endParaRPr lang="en-US" sz="7200" dirty="0"/>
          </a:p>
        </p:txBody>
      </p:sp>
      <p:sp>
        <p:nvSpPr>
          <p:cNvPr id="4" name="Slide Number Placeholder 3"/>
          <p:cNvSpPr>
            <a:spLocks noGrp="1"/>
          </p:cNvSpPr>
          <p:nvPr>
            <p:ph type="sldNum" sz="quarter" idx="12"/>
          </p:nvPr>
        </p:nvSpPr>
        <p:spPr/>
        <p:txBody>
          <a:bodyPr/>
          <a:lstStyle/>
          <a:p>
            <a:fld id="{02E53CF6-129A-4EBB-9CD3-EB0A85ABD150}" type="slidenum">
              <a:rPr lang="en-US" smtClean="0"/>
              <a:t>42</a:t>
            </a:fld>
            <a:endParaRPr lang="en-US" dirty="0"/>
          </a:p>
        </p:txBody>
      </p:sp>
    </p:spTree>
    <p:extLst>
      <p:ext uri="{BB962C8B-B14F-4D97-AF65-F5344CB8AC3E}">
        <p14:creationId xmlns:p14="http://schemas.microsoft.com/office/powerpoint/2010/main" val="16479297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000" b="1" dirty="0">
                <a:solidFill>
                  <a:srgbClr val="0070C0"/>
                </a:solidFill>
              </a:rPr>
              <a:t>Diffuse Brain Injuries </a:t>
            </a:r>
            <a:r>
              <a:rPr lang="en-US" sz="4000" b="1" dirty="0" smtClean="0">
                <a:solidFill>
                  <a:srgbClr val="0070C0"/>
                </a:solidFill>
              </a:rPr>
              <a:t>/ A. Concussion</a:t>
            </a:r>
            <a:endParaRPr lang="en-US" sz="4000" b="1" dirty="0">
              <a:solidFill>
                <a:srgbClr val="0070C0"/>
              </a:solidFill>
            </a:endParaRPr>
          </a:p>
        </p:txBody>
      </p:sp>
      <p:sp>
        <p:nvSpPr>
          <p:cNvPr id="3" name="Content Placeholder 2"/>
          <p:cNvSpPr>
            <a:spLocks noGrp="1"/>
          </p:cNvSpPr>
          <p:nvPr>
            <p:ph idx="1"/>
          </p:nvPr>
        </p:nvSpPr>
        <p:spPr>
          <a:xfrm>
            <a:off x="498565" y="1059270"/>
            <a:ext cx="11284132" cy="5798730"/>
          </a:xfrm>
        </p:spPr>
        <p:txBody>
          <a:bodyPr>
            <a:normAutofit fontScale="92500" lnSpcReduction="10000"/>
          </a:bodyPr>
          <a:lstStyle/>
          <a:p>
            <a:pPr marL="0" indent="0">
              <a:lnSpc>
                <a:spcPct val="110000"/>
              </a:lnSpc>
              <a:buNone/>
            </a:pPr>
            <a:r>
              <a:rPr lang="en-US" b="1" dirty="0">
                <a:solidFill>
                  <a:srgbClr val="0070C0"/>
                </a:solidFill>
              </a:rPr>
              <a:t>Signs and symptoms</a:t>
            </a:r>
            <a:r>
              <a:rPr lang="en-US" i="1" dirty="0">
                <a:solidFill>
                  <a:srgbClr val="0070C0"/>
                </a:solidFill>
              </a:rPr>
              <a:t> </a:t>
            </a:r>
            <a:r>
              <a:rPr lang="en-US" i="1" dirty="0">
                <a:solidFill>
                  <a:srgbClr val="FF0000"/>
                </a:solidFill>
              </a:rPr>
              <a:t/>
            </a:r>
            <a:br>
              <a:rPr lang="en-US" i="1" dirty="0">
                <a:solidFill>
                  <a:srgbClr val="FF0000"/>
                </a:solidFill>
              </a:rPr>
            </a:br>
            <a:r>
              <a:rPr lang="en-US" b="1" u="sng" dirty="0">
                <a:solidFill>
                  <a:srgbClr val="FF0000"/>
                </a:solidFill>
              </a:rPr>
              <a:t>Common </a:t>
            </a:r>
            <a:r>
              <a:rPr lang="en-US" b="1" dirty="0">
                <a:solidFill>
                  <a:srgbClr val="FF0000"/>
                </a:solidFill>
              </a:rPr>
              <a:t/>
            </a:r>
            <a:br>
              <a:rPr lang="en-US" b="1" dirty="0">
                <a:solidFill>
                  <a:srgbClr val="FF0000"/>
                </a:solidFill>
              </a:rPr>
            </a:br>
            <a:r>
              <a:rPr lang="en-US" dirty="0"/>
              <a:t>• Loss or dimming of consciousness </a:t>
            </a:r>
            <a:br>
              <a:rPr lang="en-US" dirty="0"/>
            </a:br>
            <a:r>
              <a:rPr lang="en-US" dirty="0"/>
              <a:t>• Flaccid paralysis (while unconscious) </a:t>
            </a:r>
            <a:br>
              <a:rPr lang="en-US" dirty="0"/>
            </a:br>
            <a:r>
              <a:rPr lang="en-US" dirty="0"/>
              <a:t>• Dizziness, vertigo </a:t>
            </a:r>
            <a:br>
              <a:rPr lang="en-US" dirty="0"/>
            </a:br>
            <a:r>
              <a:rPr lang="en-US" dirty="0"/>
              <a:t>• Headache </a:t>
            </a:r>
            <a:br>
              <a:rPr lang="en-US" dirty="0"/>
            </a:br>
            <a:r>
              <a:rPr lang="en-US" dirty="0"/>
              <a:t>• Retrograde (posttraumatic) amnesia </a:t>
            </a:r>
            <a:br>
              <a:rPr lang="en-US" dirty="0"/>
            </a:br>
            <a:r>
              <a:rPr lang="en-US" dirty="0"/>
              <a:t>• Nausea, vomiting </a:t>
            </a:r>
            <a:br>
              <a:rPr lang="en-US" dirty="0"/>
            </a:br>
            <a:r>
              <a:rPr lang="en-US" dirty="0"/>
              <a:t>• Visual disturbances </a:t>
            </a:r>
            <a:br>
              <a:rPr lang="en-US" dirty="0"/>
            </a:br>
            <a:r>
              <a:rPr lang="en-US" b="1" u="sng" dirty="0">
                <a:solidFill>
                  <a:srgbClr val="FF0000"/>
                </a:solidFill>
              </a:rPr>
              <a:t>Occasional</a:t>
            </a:r>
            <a:r>
              <a:rPr lang="en-US" b="1" dirty="0"/>
              <a:t> </a:t>
            </a:r>
            <a:br>
              <a:rPr lang="en-US" b="1" dirty="0"/>
            </a:br>
            <a:r>
              <a:rPr lang="en-US" dirty="0"/>
              <a:t>• Behavior disorders </a:t>
            </a:r>
            <a:br>
              <a:rPr lang="en-US" dirty="0"/>
            </a:br>
            <a:r>
              <a:rPr lang="en-US" dirty="0"/>
              <a:t>• Hypertension or hypotension </a:t>
            </a:r>
            <a:br>
              <a:rPr lang="en-US" dirty="0"/>
            </a:br>
            <a:r>
              <a:rPr lang="en-US" dirty="0"/>
              <a:t>• Apnea </a:t>
            </a:r>
            <a:br>
              <a:rPr lang="en-US" dirty="0"/>
            </a:br>
            <a:r>
              <a:rPr lang="en-US" dirty="0"/>
              <a:t>• Seizures </a:t>
            </a:r>
          </a:p>
        </p:txBody>
      </p:sp>
      <p:sp>
        <p:nvSpPr>
          <p:cNvPr id="4" name="Slide Number Placeholder 3"/>
          <p:cNvSpPr>
            <a:spLocks noGrp="1"/>
          </p:cNvSpPr>
          <p:nvPr>
            <p:ph type="sldNum" sz="quarter" idx="12"/>
          </p:nvPr>
        </p:nvSpPr>
        <p:spPr/>
        <p:txBody>
          <a:bodyPr/>
          <a:lstStyle/>
          <a:p>
            <a:fld id="{02E53CF6-129A-4EBB-9CD3-EB0A85ABD150}" type="slidenum">
              <a:rPr lang="en-US" smtClean="0"/>
              <a:t>5</a:t>
            </a:fld>
            <a:endParaRPr lang="en-US"/>
          </a:p>
        </p:txBody>
      </p:sp>
    </p:spTree>
    <p:extLst>
      <p:ext uri="{BB962C8B-B14F-4D97-AF65-F5344CB8AC3E}">
        <p14:creationId xmlns:p14="http://schemas.microsoft.com/office/powerpoint/2010/main" val="1659249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Diffuse Brain </a:t>
            </a:r>
            <a:r>
              <a:rPr lang="en-US" b="1" dirty="0" smtClean="0">
                <a:solidFill>
                  <a:srgbClr val="0070C0"/>
                </a:solidFill>
              </a:rPr>
              <a:t>Injuries/ A. Concussion</a:t>
            </a:r>
            <a:endParaRPr lang="en-US" dirty="0">
              <a:solidFill>
                <a:srgbClr val="0070C0"/>
              </a:solidFill>
            </a:endParaRPr>
          </a:p>
        </p:txBody>
      </p:sp>
      <p:sp>
        <p:nvSpPr>
          <p:cNvPr id="3" name="Content Placeholder 2"/>
          <p:cNvSpPr>
            <a:spLocks noGrp="1"/>
          </p:cNvSpPr>
          <p:nvPr>
            <p:ph idx="1"/>
          </p:nvPr>
        </p:nvSpPr>
        <p:spPr/>
        <p:txBody>
          <a:bodyPr>
            <a:normAutofit/>
          </a:bodyPr>
          <a:lstStyle/>
          <a:p>
            <a:pPr marL="0" indent="0">
              <a:lnSpc>
                <a:spcPct val="120000"/>
              </a:lnSpc>
              <a:buNone/>
            </a:pPr>
            <a:r>
              <a:rPr lang="en-US" b="1" dirty="0">
                <a:solidFill>
                  <a:srgbClr val="FF0000"/>
                </a:solidFill>
              </a:rPr>
              <a:t>Diagnosis </a:t>
            </a:r>
            <a:r>
              <a:rPr lang="en-US" b="1" dirty="0"/>
              <a:t/>
            </a:r>
            <a:br>
              <a:rPr lang="en-US" b="1" dirty="0"/>
            </a:br>
            <a:r>
              <a:rPr lang="en-US" dirty="0"/>
              <a:t>• History of a sudden loss of consciousness </a:t>
            </a:r>
            <a:br>
              <a:rPr lang="en-US" dirty="0"/>
            </a:br>
            <a:r>
              <a:rPr lang="en-US" dirty="0"/>
              <a:t>• Serial neurologic examinations </a:t>
            </a:r>
            <a:br>
              <a:rPr lang="en-US" dirty="0"/>
            </a:br>
            <a:r>
              <a:rPr lang="en-US" dirty="0"/>
              <a:t>• Computed tomography (CT) scan will be normal if concussion is the only injury </a:t>
            </a:r>
            <a:br>
              <a:rPr lang="en-US" dirty="0"/>
            </a:br>
            <a:r>
              <a:rPr lang="en-US" dirty="0"/>
              <a:t>• MRI may show subtle changes, but is rarely clinically indicated. </a:t>
            </a:r>
            <a:br>
              <a:rPr lang="en-US" dirty="0"/>
            </a:br>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6</a:t>
            </a:fld>
            <a:endParaRPr lang="en-US"/>
          </a:p>
        </p:txBody>
      </p:sp>
    </p:spTree>
    <p:extLst>
      <p:ext uri="{BB962C8B-B14F-4D97-AF65-F5344CB8AC3E}">
        <p14:creationId xmlns:p14="http://schemas.microsoft.com/office/powerpoint/2010/main" val="2960172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solidFill>
                  <a:srgbClr val="0070C0"/>
                </a:solidFill>
              </a:rPr>
              <a:t>Diffuse Brain </a:t>
            </a:r>
            <a:r>
              <a:rPr lang="en-US" b="1" dirty="0" smtClean="0">
                <a:solidFill>
                  <a:srgbClr val="0070C0"/>
                </a:solidFill>
              </a:rPr>
              <a:t>Injuries/ A. Concussion</a:t>
            </a:r>
            <a:endParaRPr lang="en-US" dirty="0">
              <a:solidFill>
                <a:srgbClr val="0070C0"/>
              </a:solidFill>
            </a:endParaRPr>
          </a:p>
        </p:txBody>
      </p:sp>
      <p:sp>
        <p:nvSpPr>
          <p:cNvPr id="3" name="Content Placeholder 2"/>
          <p:cNvSpPr>
            <a:spLocks noGrp="1"/>
          </p:cNvSpPr>
          <p:nvPr>
            <p:ph idx="1"/>
          </p:nvPr>
        </p:nvSpPr>
        <p:spPr>
          <a:xfrm>
            <a:off x="192677" y="899370"/>
            <a:ext cx="11406051" cy="5958629"/>
          </a:xfrm>
        </p:spPr>
        <p:txBody>
          <a:bodyPr>
            <a:normAutofit/>
          </a:bodyPr>
          <a:lstStyle/>
          <a:p>
            <a:pPr marL="0" indent="0">
              <a:lnSpc>
                <a:spcPct val="110000"/>
              </a:lnSpc>
              <a:buNone/>
            </a:pPr>
            <a:r>
              <a:rPr lang="en-US" b="1" dirty="0">
                <a:solidFill>
                  <a:srgbClr val="FF0000"/>
                </a:solidFill>
              </a:rPr>
              <a:t>Therapeutic interventions</a:t>
            </a:r>
            <a:r>
              <a:rPr lang="en-US" b="1" i="1" dirty="0">
                <a:solidFill>
                  <a:srgbClr val="FF0000"/>
                </a:solidFill>
              </a:rPr>
              <a:t> </a:t>
            </a:r>
            <a:br>
              <a:rPr lang="en-US" b="1" i="1" dirty="0">
                <a:solidFill>
                  <a:srgbClr val="FF0000"/>
                </a:solidFill>
              </a:rPr>
            </a:br>
            <a:r>
              <a:rPr lang="en-US" dirty="0"/>
              <a:t>• Immobilize and evaluate the cervical spine .</a:t>
            </a:r>
            <a:br>
              <a:rPr lang="en-US" dirty="0"/>
            </a:br>
            <a:r>
              <a:rPr lang="en-US" dirty="0"/>
              <a:t>• Perform serial observations of level of consciousness. </a:t>
            </a:r>
            <a:br>
              <a:rPr lang="en-US" dirty="0"/>
            </a:br>
            <a:r>
              <a:rPr lang="en-US" dirty="0"/>
              <a:t>• Administer nonnarcotic analgesics for headache. </a:t>
            </a:r>
            <a:br>
              <a:rPr lang="en-US" dirty="0"/>
            </a:br>
            <a:r>
              <a:rPr lang="en-US" dirty="0"/>
              <a:t>• Admit to the hospital for observation if the following are present: </a:t>
            </a:r>
            <a:endParaRPr lang="en-US" dirty="0" smtClean="0"/>
          </a:p>
          <a:p>
            <a:pPr lvl="1">
              <a:lnSpc>
                <a:spcPct val="110000"/>
              </a:lnSpc>
              <a:buFont typeface="Wingdings" panose="05000000000000000000" pitchFamily="2" charset="2"/>
              <a:buChar char="Ø"/>
            </a:pPr>
            <a:r>
              <a:rPr lang="en-US" sz="2800" dirty="0" smtClean="0"/>
              <a:t>Level </a:t>
            </a:r>
            <a:r>
              <a:rPr lang="en-US" sz="2800" dirty="0"/>
              <a:t>of consciousness does not quickly return to normal. </a:t>
            </a:r>
            <a:endParaRPr lang="en-US" sz="2800" dirty="0"/>
          </a:p>
          <a:p>
            <a:pPr lvl="1">
              <a:lnSpc>
                <a:spcPct val="110000"/>
              </a:lnSpc>
              <a:buFont typeface="Wingdings" panose="05000000000000000000" pitchFamily="2" charset="2"/>
              <a:buChar char="Ø"/>
            </a:pPr>
            <a:r>
              <a:rPr lang="en-US" sz="2800" dirty="0" smtClean="0"/>
              <a:t>Vomiting </a:t>
            </a:r>
            <a:r>
              <a:rPr lang="en-US" sz="2800" dirty="0"/>
              <a:t>is severe. </a:t>
            </a:r>
            <a:endParaRPr lang="en-US" sz="2800" dirty="0"/>
          </a:p>
          <a:p>
            <a:pPr lvl="1">
              <a:lnSpc>
                <a:spcPct val="110000"/>
              </a:lnSpc>
              <a:buFont typeface="Wingdings" panose="05000000000000000000" pitchFamily="2" charset="2"/>
              <a:buChar char="Ø"/>
            </a:pPr>
            <a:r>
              <a:rPr lang="en-US" sz="2800" dirty="0" smtClean="0"/>
              <a:t>The </a:t>
            </a:r>
            <a:r>
              <a:rPr lang="en-US" sz="2800" dirty="0"/>
              <a:t>skull is fractured. </a:t>
            </a:r>
            <a:endParaRPr lang="en-US" sz="3200" dirty="0"/>
          </a:p>
          <a:p>
            <a:pPr>
              <a:spcAft>
                <a:spcPts val="600"/>
              </a:spcAft>
            </a:pPr>
            <a:r>
              <a:rPr lang="en-US" dirty="0"/>
              <a:t>Discharge home if a family member or friend can reliably follow careful verbal and written aftercare </a:t>
            </a:r>
            <a:r>
              <a:rPr lang="en-US" dirty="0" smtClean="0"/>
              <a:t>instructions</a:t>
            </a:r>
          </a:p>
          <a:p>
            <a:pPr marL="0" indent="0">
              <a:spcAft>
                <a:spcPts val="600"/>
              </a:spcAft>
              <a:buNone/>
            </a:pPr>
            <a:r>
              <a:rPr lang="en-US" dirty="0" smtClean="0"/>
              <a:t>• </a:t>
            </a:r>
            <a:r>
              <a:rPr lang="en-US" dirty="0"/>
              <a:t>Encourage the patient to obtain follow-up neuropsychiatric consultation for any post-concussive syndrome symptoms.</a:t>
            </a:r>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7</a:t>
            </a:fld>
            <a:endParaRPr lang="en-US"/>
          </a:p>
        </p:txBody>
      </p:sp>
    </p:spTree>
    <p:extLst>
      <p:ext uri="{BB962C8B-B14F-4D97-AF65-F5344CB8AC3E}">
        <p14:creationId xmlns:p14="http://schemas.microsoft.com/office/powerpoint/2010/main" val="4228630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10515600" cy="1325563"/>
          </a:xfrm>
        </p:spPr>
        <p:txBody>
          <a:bodyPr>
            <a:normAutofit/>
          </a:bodyPr>
          <a:lstStyle/>
          <a:p>
            <a:r>
              <a:rPr lang="en-US" sz="4000" b="1" dirty="0">
                <a:solidFill>
                  <a:srgbClr val="0070C0"/>
                </a:solidFill>
              </a:rPr>
              <a:t>Diffuse Brain </a:t>
            </a:r>
            <a:r>
              <a:rPr lang="en-US" sz="4000" b="1" dirty="0" smtClean="0">
                <a:solidFill>
                  <a:srgbClr val="0070C0"/>
                </a:solidFill>
              </a:rPr>
              <a:t>Injuries/ B-</a:t>
            </a:r>
            <a:r>
              <a:rPr lang="en-US" sz="4000" b="1" dirty="0" err="1" smtClean="0">
                <a:solidFill>
                  <a:srgbClr val="0070C0"/>
                </a:solidFill>
              </a:rPr>
              <a:t>Postconcussive</a:t>
            </a:r>
            <a:r>
              <a:rPr lang="en-US" sz="4000" b="1" dirty="0" smtClean="0">
                <a:solidFill>
                  <a:srgbClr val="0070C0"/>
                </a:solidFill>
              </a:rPr>
              <a:t> </a:t>
            </a:r>
            <a:r>
              <a:rPr lang="en-US" sz="4000" b="1" dirty="0">
                <a:solidFill>
                  <a:srgbClr val="0070C0"/>
                </a:solidFill>
              </a:rPr>
              <a:t>syndrome </a:t>
            </a:r>
            <a:endParaRPr lang="en-US" sz="4000" dirty="0">
              <a:solidFill>
                <a:srgbClr val="0070C0"/>
              </a:solidFill>
            </a:endParaRPr>
          </a:p>
        </p:txBody>
      </p:sp>
      <p:sp>
        <p:nvSpPr>
          <p:cNvPr id="3" name="Content Placeholder 2"/>
          <p:cNvSpPr>
            <a:spLocks noGrp="1"/>
          </p:cNvSpPr>
          <p:nvPr>
            <p:ph sz="half" idx="1"/>
          </p:nvPr>
        </p:nvSpPr>
        <p:spPr>
          <a:xfrm>
            <a:off x="485660" y="1325563"/>
            <a:ext cx="5181600" cy="5251507"/>
          </a:xfrm>
        </p:spPr>
        <p:txBody>
          <a:bodyPr>
            <a:noAutofit/>
          </a:bodyPr>
          <a:lstStyle/>
          <a:p>
            <a:pPr marL="0" indent="0">
              <a:lnSpc>
                <a:spcPct val="100000"/>
              </a:lnSpc>
              <a:spcAft>
                <a:spcPts val="600"/>
              </a:spcAft>
              <a:buNone/>
            </a:pPr>
            <a:r>
              <a:rPr lang="en-US" sz="3600" b="1" dirty="0" smtClean="0">
                <a:solidFill>
                  <a:srgbClr val="FF0000"/>
                </a:solidFill>
              </a:rPr>
              <a:t>Late </a:t>
            </a:r>
            <a:r>
              <a:rPr lang="en-US" sz="3600" b="1" dirty="0">
                <a:solidFill>
                  <a:srgbClr val="FF0000"/>
                </a:solidFill>
              </a:rPr>
              <a:t>sequelae of concussion may include the following: </a:t>
            </a:r>
            <a:br>
              <a:rPr lang="en-US" sz="3600" b="1" dirty="0">
                <a:solidFill>
                  <a:srgbClr val="FF0000"/>
                </a:solidFill>
              </a:rPr>
            </a:br>
            <a:r>
              <a:rPr lang="en-US" sz="3600" dirty="0"/>
              <a:t>• Headache </a:t>
            </a:r>
            <a:br>
              <a:rPr lang="en-US" sz="3600" dirty="0"/>
            </a:br>
            <a:r>
              <a:rPr lang="en-US" sz="3600" dirty="0"/>
              <a:t>• Syncopal episodes </a:t>
            </a:r>
            <a:br>
              <a:rPr lang="en-US" sz="3600" dirty="0"/>
            </a:br>
            <a:r>
              <a:rPr lang="en-US" sz="3600" dirty="0"/>
              <a:t>• Nausea </a:t>
            </a:r>
            <a:br>
              <a:rPr lang="en-US" sz="3600" dirty="0"/>
            </a:br>
            <a:r>
              <a:rPr lang="en-US" sz="3600" dirty="0"/>
              <a:t>• Loss of coordination </a:t>
            </a:r>
            <a:br>
              <a:rPr lang="en-US" sz="3600" dirty="0"/>
            </a:br>
            <a:r>
              <a:rPr lang="en-US" sz="3600" dirty="0"/>
              <a:t>• Memory loss </a:t>
            </a:r>
          </a:p>
        </p:txBody>
      </p:sp>
      <p:sp>
        <p:nvSpPr>
          <p:cNvPr id="4" name="Content Placeholder 3"/>
          <p:cNvSpPr>
            <a:spLocks noGrp="1"/>
          </p:cNvSpPr>
          <p:nvPr>
            <p:ph sz="half" idx="2"/>
          </p:nvPr>
        </p:nvSpPr>
        <p:spPr>
          <a:xfrm>
            <a:off x="6172200" y="1465242"/>
            <a:ext cx="5181600" cy="5012675"/>
          </a:xfrm>
        </p:spPr>
        <p:txBody>
          <a:bodyPr>
            <a:normAutofit/>
          </a:bodyPr>
          <a:lstStyle/>
          <a:p>
            <a:r>
              <a:rPr lang="en-US" sz="3600" dirty="0"/>
              <a:t>Numbness </a:t>
            </a:r>
          </a:p>
          <a:p>
            <a:r>
              <a:rPr lang="en-US" sz="3600" dirty="0" smtClean="0"/>
              <a:t>Decreased </a:t>
            </a:r>
            <a:r>
              <a:rPr lang="en-US" sz="3600" dirty="0"/>
              <a:t>concentration </a:t>
            </a:r>
            <a:br>
              <a:rPr lang="en-US" sz="3600" dirty="0"/>
            </a:br>
            <a:r>
              <a:rPr lang="en-US" sz="3600" dirty="0" smtClean="0"/>
              <a:t>• </a:t>
            </a:r>
            <a:r>
              <a:rPr lang="en-US" sz="3600" dirty="0"/>
              <a:t>Tinnitus (ringing in the ears) </a:t>
            </a:r>
            <a:br>
              <a:rPr lang="en-US" sz="3600" dirty="0"/>
            </a:br>
            <a:r>
              <a:rPr lang="en-US" sz="3600" dirty="0"/>
              <a:t>• Decreased organizational skills </a:t>
            </a:r>
            <a:br>
              <a:rPr lang="en-US" sz="3600" dirty="0"/>
            </a:br>
            <a:r>
              <a:rPr lang="en-US" sz="3600" dirty="0"/>
              <a:t>• Diplopia (double vision) </a:t>
            </a:r>
            <a:br>
              <a:rPr lang="en-US" sz="3600" dirty="0"/>
            </a:br>
            <a:r>
              <a:rPr lang="en-US" sz="3600" dirty="0"/>
              <a:t>• Difficulty handling multiple tasks </a:t>
            </a:r>
          </a:p>
          <a:p>
            <a:endParaRPr lang="en-US" sz="3200" dirty="0"/>
          </a:p>
        </p:txBody>
      </p:sp>
      <p:sp>
        <p:nvSpPr>
          <p:cNvPr id="5" name="Slide Number Placeholder 4"/>
          <p:cNvSpPr>
            <a:spLocks noGrp="1"/>
          </p:cNvSpPr>
          <p:nvPr>
            <p:ph type="sldNum" sz="quarter" idx="12"/>
          </p:nvPr>
        </p:nvSpPr>
        <p:spPr/>
        <p:txBody>
          <a:bodyPr/>
          <a:lstStyle/>
          <a:p>
            <a:fld id="{02E53CF6-129A-4EBB-9CD3-EB0A85ABD150}" type="slidenum">
              <a:rPr lang="en-US" smtClean="0"/>
              <a:t>8</a:t>
            </a:fld>
            <a:endParaRPr lang="en-US"/>
          </a:p>
        </p:txBody>
      </p:sp>
    </p:spTree>
    <p:extLst>
      <p:ext uri="{BB962C8B-B14F-4D97-AF65-F5344CB8AC3E}">
        <p14:creationId xmlns:p14="http://schemas.microsoft.com/office/powerpoint/2010/main" val="2861174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3163" y="182245"/>
            <a:ext cx="10515600" cy="1325563"/>
          </a:xfrm>
        </p:spPr>
        <p:txBody>
          <a:bodyPr>
            <a:normAutofit/>
          </a:bodyPr>
          <a:lstStyle/>
          <a:p>
            <a:r>
              <a:rPr lang="en-US" sz="4000" b="1" dirty="0">
                <a:solidFill>
                  <a:srgbClr val="0070C0"/>
                </a:solidFill>
              </a:rPr>
              <a:t>Diffuse Brain </a:t>
            </a:r>
            <a:r>
              <a:rPr lang="en-US" sz="4000" b="1" dirty="0" smtClean="0">
                <a:solidFill>
                  <a:srgbClr val="0070C0"/>
                </a:solidFill>
              </a:rPr>
              <a:t>Injuries/ C. Diffuse </a:t>
            </a:r>
            <a:r>
              <a:rPr lang="en-US" sz="4000" b="1" dirty="0">
                <a:solidFill>
                  <a:srgbClr val="0070C0"/>
                </a:solidFill>
              </a:rPr>
              <a:t>axonal injury </a:t>
            </a:r>
            <a:br>
              <a:rPr lang="en-US" sz="4000" b="1" dirty="0">
                <a:solidFill>
                  <a:srgbClr val="0070C0"/>
                </a:solidFill>
              </a:rPr>
            </a:br>
            <a:endParaRPr lang="en-US" sz="4000" b="1" dirty="0">
              <a:solidFill>
                <a:srgbClr val="0070C0"/>
              </a:solidFill>
            </a:endParaRPr>
          </a:p>
        </p:txBody>
      </p:sp>
      <p:sp>
        <p:nvSpPr>
          <p:cNvPr id="3" name="Content Placeholder 2"/>
          <p:cNvSpPr>
            <a:spLocks noGrp="1"/>
          </p:cNvSpPr>
          <p:nvPr>
            <p:ph idx="1"/>
          </p:nvPr>
        </p:nvSpPr>
        <p:spPr>
          <a:xfrm>
            <a:off x="489857" y="1276984"/>
            <a:ext cx="11162212" cy="5367655"/>
          </a:xfrm>
        </p:spPr>
        <p:txBody>
          <a:bodyPr>
            <a:normAutofit/>
          </a:bodyPr>
          <a:lstStyle/>
          <a:p>
            <a:pPr>
              <a:lnSpc>
                <a:spcPct val="100000"/>
              </a:lnSpc>
              <a:spcAft>
                <a:spcPts val="600"/>
              </a:spcAft>
            </a:pPr>
            <a:r>
              <a:rPr lang="en-US" sz="3200" dirty="0" smtClean="0"/>
              <a:t>A </a:t>
            </a:r>
            <a:r>
              <a:rPr lang="en-US" sz="3200" dirty="0"/>
              <a:t>diffuse axonal injury (DAI) is the most severe form of diffuse brain injury and differs from concussion in degree, rather than in type of brain injury.</a:t>
            </a:r>
          </a:p>
          <a:p>
            <a:pPr>
              <a:lnSpc>
                <a:spcPct val="100000"/>
              </a:lnSpc>
              <a:spcAft>
                <a:spcPts val="600"/>
              </a:spcAft>
            </a:pPr>
            <a:r>
              <a:rPr lang="en-US" sz="3200" dirty="0"/>
              <a:t>Tension, shearing, and compression strains—created by rotational acceleration forces—cause widespread, microscopic axonal disruption throughout the brain. </a:t>
            </a:r>
          </a:p>
          <a:p>
            <a:pPr>
              <a:lnSpc>
                <a:spcPct val="100000"/>
              </a:lnSpc>
              <a:spcAft>
                <a:spcPts val="600"/>
              </a:spcAft>
            </a:pPr>
            <a:r>
              <a:rPr lang="en-US" sz="3200" dirty="0"/>
              <a:t>Severity and outcome depend on the extent and degree of structural damage. This injury is almost always associated with high-speed motor vehicle crashes. </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9</a:t>
            </a:fld>
            <a:endParaRPr lang="en-US"/>
          </a:p>
        </p:txBody>
      </p:sp>
    </p:spTree>
    <p:extLst>
      <p:ext uri="{BB962C8B-B14F-4D97-AF65-F5344CB8AC3E}">
        <p14:creationId xmlns:p14="http://schemas.microsoft.com/office/powerpoint/2010/main" val="1804519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2011</TotalTime>
  <Words>1440</Words>
  <Application>Microsoft Office PowerPoint</Application>
  <PresentationFormat>Widescreen</PresentationFormat>
  <Paragraphs>225</Paragraphs>
  <Slides>42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Calibri</vt:lpstr>
      <vt:lpstr>Calibri Light</vt:lpstr>
      <vt:lpstr>Helvetica, sans-serif</vt:lpstr>
      <vt:lpstr>Times New Roman</vt:lpstr>
      <vt:lpstr>Wingdings</vt:lpstr>
      <vt:lpstr>Office Theme</vt:lpstr>
      <vt:lpstr>Head Trauma (2)</vt:lpstr>
      <vt:lpstr>Outline </vt:lpstr>
      <vt:lpstr>Intended Learning Outcomes </vt:lpstr>
      <vt:lpstr>Diffuse Brain Injuries (it involve the entire brain)/ A. Concussion</vt:lpstr>
      <vt:lpstr>Diffuse Brain Injuries / A. Concussion</vt:lpstr>
      <vt:lpstr>Diffuse Brain Injuries/ A. Concussion</vt:lpstr>
      <vt:lpstr>Diffuse Brain Injuries/ A. Concussion</vt:lpstr>
      <vt:lpstr>Diffuse Brain Injuries/ B-Postconcussive syndrome </vt:lpstr>
      <vt:lpstr>Diffuse Brain Injuries/ C. Diffuse axonal injury  </vt:lpstr>
      <vt:lpstr>Diffuse Brain Injuries/ C. Diffuse axonal injury</vt:lpstr>
      <vt:lpstr>Diffuse Brain Injuries/C. Diffuse axonal injury</vt:lpstr>
      <vt:lpstr>Focal Brain Injuries (it has identifiable area of involvement)/ A. Contusion </vt:lpstr>
      <vt:lpstr>Focal Brain injuries/ A. Contusion </vt:lpstr>
      <vt:lpstr>Focal Brain Injuries/ B. Intracranial bleeding </vt:lpstr>
      <vt:lpstr>PowerPoint Presentation</vt:lpstr>
      <vt:lpstr>Focal Brain Injuries/ B. Intracranial bleeding </vt:lpstr>
      <vt:lpstr>Focal Brain Injuries/ B. Intracranial bleeding </vt:lpstr>
      <vt:lpstr>Focal Brain Injuries/ B. Intracranial bleeding </vt:lpstr>
      <vt:lpstr> Focal Brain Injuries/ B. Intracranial bleeding </vt:lpstr>
      <vt:lpstr>Focal Brain Injuries/ B. Intracranial bleeding </vt:lpstr>
      <vt:lpstr>The tentorium cerebelli</vt:lpstr>
      <vt:lpstr>Focal Brain Injuries/ B. Intracranial bleeding </vt:lpstr>
      <vt:lpstr>Focal Brain Injuries/ B. Intracranial bleeding </vt:lpstr>
      <vt:lpstr>Focal Brain Injuries/ B. Intracranial bleeding   </vt:lpstr>
      <vt:lpstr>Focal Brain Injuries/B. Intracranial bleeding </vt:lpstr>
      <vt:lpstr>Focal Brain Injuries/ B. Intracranial bleeding </vt:lpstr>
      <vt:lpstr>Focal Brain Injuries/ B. Intracranial bleeding </vt:lpstr>
      <vt:lpstr>Focal Brain Injuries/ B. Intracranial bleeding </vt:lpstr>
      <vt:lpstr>Focal Brain Injuries/ B. Intracranial bleeding </vt:lpstr>
      <vt:lpstr> Penetrating injuries  </vt:lpstr>
      <vt:lpstr>Penetrating injuries </vt:lpstr>
      <vt:lpstr>  SPECIAL CONSIDERATIONS  </vt:lpstr>
      <vt:lpstr>SPECIAL CONSIDERATIONS</vt:lpstr>
      <vt:lpstr>SPECIAL CONSIDERATIONS</vt:lpstr>
      <vt:lpstr>SPECIAL CONSIDERATIONS</vt:lpstr>
      <vt:lpstr>SPECIAL CONSIDERATIONS</vt:lpstr>
      <vt:lpstr>SPECIAL CONSIDERATIONS</vt:lpstr>
      <vt:lpstr>SPECIAL CONSIDERATIONS</vt:lpstr>
      <vt:lpstr>SPECIAL CONSIDERATIONS</vt:lpstr>
      <vt:lpstr>SPECIAL CONSIDERATIONS</vt:lpstr>
      <vt:lpstr>SPECIAL CONSIDERATIONS</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47</cp:revision>
  <dcterms:created xsi:type="dcterms:W3CDTF">2023-12-12T07:43:15Z</dcterms:created>
  <dcterms:modified xsi:type="dcterms:W3CDTF">2023-12-18T23:07:26Z</dcterms:modified>
</cp:coreProperties>
</file>