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72" r:id="rId5"/>
    <p:sldId id="288" r:id="rId6"/>
    <p:sldId id="271" r:id="rId7"/>
    <p:sldId id="273" r:id="rId8"/>
    <p:sldId id="259" r:id="rId9"/>
    <p:sldId id="292" r:id="rId10"/>
    <p:sldId id="276" r:id="rId11"/>
    <p:sldId id="260" r:id="rId12"/>
    <p:sldId id="261" r:id="rId13"/>
    <p:sldId id="274" r:id="rId14"/>
    <p:sldId id="262" r:id="rId15"/>
    <p:sldId id="277" r:id="rId16"/>
    <p:sldId id="296" r:id="rId17"/>
    <p:sldId id="264" r:id="rId18"/>
    <p:sldId id="291" r:id="rId19"/>
    <p:sldId id="265" r:id="rId20"/>
    <p:sldId id="266" r:id="rId21"/>
    <p:sldId id="278" r:id="rId22"/>
    <p:sldId id="290" r:id="rId23"/>
    <p:sldId id="267" r:id="rId24"/>
    <p:sldId id="268" r:id="rId25"/>
    <p:sldId id="269" r:id="rId26"/>
    <p:sldId id="279" r:id="rId27"/>
    <p:sldId id="280" r:id="rId28"/>
    <p:sldId id="289" r:id="rId29"/>
    <p:sldId id="282" r:id="rId30"/>
    <p:sldId id="287" r:id="rId31"/>
    <p:sldId id="284" r:id="rId32"/>
    <p:sldId id="283" r:id="rId33"/>
    <p:sldId id="293" r:id="rId34"/>
    <p:sldId id="294" r:id="rId35"/>
    <p:sldId id="295" r:id="rId36"/>
    <p:sldId id="27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179CE-3616-4D09-AE59-EB933862473E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9A32B-E651-4482-B7CD-F7EDC296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8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A32B-E651-4482-B7CD-F7EDC29648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30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A32B-E651-4482-B7CD-F7EDC29648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2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63ED-1FDC-4045-BB01-68D5EE0ACE09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3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5944-7BE7-4DC3-9DFF-88DAC1B1E907}" type="datetime1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6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3AAE-0E85-4DC9-AC9C-0491282D1921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66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7185-CD8B-4CEB-A3CB-739AB943D863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24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1842-3E1C-430B-A9C7-0C4A27C87B36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4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1D91-B923-4E33-841D-332E40E0F641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68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CF8B-E429-4F43-9E40-0AAE768535C8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2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C4F0-70E7-4842-B953-009C6B4A1D1C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54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B5F9-6040-4723-BA56-CECF140A17CD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9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1EF1-674C-4943-8B35-7B5198D011CC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AC7B3D1-0C64-4285-922A-2D667CF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0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1FE7-351C-4712-93ED-2E106F8B09BA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5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06E4-4B2B-4DFF-8B49-FACAFE06039B}" type="datetime1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1A17-7A51-4C81-9DC5-E2820B20CF7F}" type="datetime1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8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2CCD-40B2-4DBC-BEC0-7629B20B7ED8}" type="datetime1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0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DB8B-4EFD-4496-BDBF-D5DCEB1DED2B}" type="datetime1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A3A2-1411-404A-B30B-596CDFC8ACEC}" type="datetime1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9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E7E0-91FF-4AAC-8B1E-4C976CD647D3}" type="datetime1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7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FF432B-1329-4717-B1A9-0F91D65C9A32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C7B3D1-0C64-4285-922A-2D667CF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8574" y="201263"/>
            <a:ext cx="8574622" cy="2616199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Neurologic Trauma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1619" y="3566608"/>
            <a:ext cx="8308531" cy="237148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Spinal Cord Injury (SCI)</a:t>
            </a:r>
          </a:p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DD0D-CCC6-4891-89CE-12B8E587CBCB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0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4312" y="0"/>
            <a:ext cx="10018713" cy="1311007"/>
          </a:xfrm>
        </p:spPr>
        <p:txBody>
          <a:bodyPr>
            <a:normAutofit/>
          </a:bodyPr>
          <a:lstStyle/>
          <a:p>
            <a:r>
              <a:rPr lang="en-US" sz="4400" b="1" dirty="0"/>
              <a:t>Mechanisms of injury 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84312" y="1796667"/>
            <a:ext cx="4895055" cy="4152442"/>
          </a:xfrm>
        </p:spPr>
        <p:txBody>
          <a:bodyPr>
            <a:normAutofit/>
          </a:bodyPr>
          <a:lstStyle/>
          <a:p>
            <a:r>
              <a:rPr lang="en-US" sz="4000" b="1" dirty="0"/>
              <a:t>Flexion</a:t>
            </a:r>
          </a:p>
          <a:p>
            <a:r>
              <a:rPr lang="en-US" sz="4000" b="1" dirty="0"/>
              <a:t>Hyperextension</a:t>
            </a:r>
          </a:p>
          <a:p>
            <a:r>
              <a:rPr lang="en-US" sz="4000" b="1" dirty="0"/>
              <a:t>Compression</a:t>
            </a:r>
          </a:p>
          <a:p>
            <a:r>
              <a:rPr lang="en-US" sz="4000" b="1" dirty="0"/>
              <a:t>Flexion-Rotation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2154" y="1172178"/>
            <a:ext cx="4870871" cy="560113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B7EF-94C8-45B4-8544-6484B0F26080}" type="datetime1">
              <a:rPr lang="en-US" smtClean="0"/>
              <a:t>12/25/2023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8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156771"/>
          </a:xfrm>
        </p:spPr>
        <p:txBody>
          <a:bodyPr/>
          <a:lstStyle/>
          <a:p>
            <a:r>
              <a:rPr lang="en-US" b="1" dirty="0"/>
              <a:t>Mechanisms of injury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156771"/>
            <a:ext cx="10018713" cy="463443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200" b="1" dirty="0"/>
              <a:t>SCI can be separated into two categories: </a:t>
            </a:r>
            <a:r>
              <a:rPr lang="en-US" sz="3200" b="1" dirty="0" smtClean="0"/>
              <a:t>primary </a:t>
            </a:r>
            <a:r>
              <a:rPr lang="en-US" sz="3200" b="1" dirty="0"/>
              <a:t>injuries and </a:t>
            </a:r>
            <a:r>
              <a:rPr lang="en-US" sz="3200" b="1" dirty="0" smtClean="0"/>
              <a:t>secondary injuries.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200" b="1" dirty="0" smtClean="0"/>
              <a:t> </a:t>
            </a:r>
            <a:r>
              <a:rPr lang="en-US" sz="3200" b="1" u="sng" dirty="0">
                <a:solidFill>
                  <a:srgbClr val="C00000"/>
                </a:solidFill>
              </a:rPr>
              <a:t>Primary injuries</a:t>
            </a:r>
            <a:r>
              <a:rPr lang="en-US" sz="3200" b="1" dirty="0"/>
              <a:t> are the result of the initial insult or trauma and </a:t>
            </a:r>
            <a:r>
              <a:rPr lang="en-US" sz="3200" b="1" dirty="0" smtClean="0"/>
              <a:t>are usually </a:t>
            </a:r>
            <a:r>
              <a:rPr lang="en-US" sz="3200" b="1" dirty="0"/>
              <a:t>permanent</a:t>
            </a:r>
            <a:r>
              <a:rPr lang="en-US" sz="3200" b="1" dirty="0" smtClean="0"/>
              <a:t>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200" b="1" dirty="0" smtClean="0"/>
              <a:t> </a:t>
            </a:r>
            <a:r>
              <a:rPr lang="en-US" sz="3200" b="1" u="sng" dirty="0">
                <a:solidFill>
                  <a:srgbClr val="C00000"/>
                </a:solidFill>
              </a:rPr>
              <a:t>Secondary injuries </a:t>
            </a:r>
            <a:r>
              <a:rPr lang="en-US" sz="3200" b="1" dirty="0"/>
              <a:t>resulting from SCI include edema </a:t>
            </a:r>
            <a:r>
              <a:rPr lang="en-US" sz="3200" b="1" dirty="0" smtClean="0"/>
              <a:t>and hemorrhage.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EDA3-309E-4093-BBE4-6A5D359D08AD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8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"/>
            <a:ext cx="10018713" cy="1266940"/>
          </a:xfrm>
        </p:spPr>
        <p:txBody>
          <a:bodyPr/>
          <a:lstStyle/>
          <a:p>
            <a:r>
              <a:rPr lang="en-US" b="1" dirty="0"/>
              <a:t>Mechanisms of injury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702" y="1068637"/>
            <a:ext cx="10810515" cy="56736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b="1" dirty="0"/>
              <a:t>Damage in SCI ranges from transient </a:t>
            </a:r>
            <a:r>
              <a:rPr lang="en-US" sz="3200" b="1" dirty="0">
                <a:solidFill>
                  <a:srgbClr val="FF0000"/>
                </a:solidFill>
              </a:rPr>
              <a:t>concussion</a:t>
            </a:r>
            <a:r>
              <a:rPr lang="en-US" sz="3200" b="1" dirty="0"/>
              <a:t> (from which the patient </a:t>
            </a:r>
            <a:r>
              <a:rPr lang="en-US" sz="3200" b="1" dirty="0" smtClean="0"/>
              <a:t>fully recovers</a:t>
            </a:r>
            <a:r>
              <a:rPr lang="en-US" sz="3200" b="1" dirty="0"/>
              <a:t>) to </a:t>
            </a:r>
            <a:r>
              <a:rPr lang="en-US" sz="3200" b="1" dirty="0">
                <a:solidFill>
                  <a:srgbClr val="00B050"/>
                </a:solidFill>
              </a:rPr>
              <a:t>contusion,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0070C0"/>
                </a:solidFill>
              </a:rPr>
              <a:t>laceration, </a:t>
            </a:r>
            <a:r>
              <a:rPr lang="en-US" sz="3200" b="1" dirty="0"/>
              <a:t>and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compression</a:t>
            </a:r>
            <a:r>
              <a:rPr lang="en-US" sz="3200" b="1" dirty="0"/>
              <a:t> of the spinal cord </a:t>
            </a:r>
            <a:r>
              <a:rPr lang="en-US" sz="3200" b="1" dirty="0" smtClean="0"/>
              <a:t>tissue (either </a:t>
            </a:r>
            <a:r>
              <a:rPr lang="en-US" sz="3200" b="1" dirty="0"/>
              <a:t>alone or in combination), to complete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transection</a:t>
            </a:r>
            <a:r>
              <a:rPr lang="en-US" sz="3200" b="1" dirty="0"/>
              <a:t> (severing) of the </a:t>
            </a:r>
            <a:r>
              <a:rPr lang="en-US" sz="3200" b="1" dirty="0" smtClean="0"/>
              <a:t>spinal cord </a:t>
            </a:r>
            <a:r>
              <a:rPr lang="en-US" sz="3200" b="1" dirty="0"/>
              <a:t>(which renders the patient paralyzed below the level of the injury). </a:t>
            </a:r>
            <a:endParaRPr lang="en-US" sz="3200" b="1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D23D-C46C-4C38-8E38-201276C3A575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08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-85379"/>
            <a:ext cx="10018713" cy="1253168"/>
          </a:xfrm>
        </p:spPr>
        <p:txBody>
          <a:bodyPr/>
          <a:lstStyle/>
          <a:p>
            <a:r>
              <a:rPr lang="en-US" b="1" dirty="0"/>
              <a:t>Mechanisms of injury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957" y="1276120"/>
            <a:ext cx="10018713" cy="5372559"/>
          </a:xfrm>
        </p:spPr>
        <p:txBody>
          <a:bodyPr/>
          <a:lstStyle/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US" sz="3200" b="1" dirty="0"/>
              <a:t>The vertebrae most frequently involved are the fifth, sixth, and seventh cervical vertebrae (C5–C7), the 12th thoracic vertebra (T12), and the first lumbar vertebra (L1). </a:t>
            </a:r>
          </a:p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US" sz="3200" b="1" dirty="0"/>
              <a:t>These vertebrae are most susceptible because there is a greater range of mobility in the vertebral column in these areas.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8988-CE6A-4C6D-A17B-A5052CB96464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51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b="1" dirty="0" smtClean="0"/>
              <a:t>Clinical </a:t>
            </a:r>
            <a:r>
              <a:rPr lang="en-US" sz="4400" b="1" dirty="0"/>
              <a:t>Manifestations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227" y="876299"/>
            <a:ext cx="11112773" cy="538128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US" sz="3200" b="1" dirty="0" smtClean="0"/>
              <a:t>Manifestations </a:t>
            </a:r>
            <a:r>
              <a:rPr lang="en-US" sz="3200" b="1" dirty="0"/>
              <a:t>of SCI depend on the type and level of </a:t>
            </a:r>
            <a:r>
              <a:rPr lang="en-US" sz="3200" b="1" dirty="0" smtClean="0"/>
              <a:t>injury.</a:t>
            </a:r>
            <a:endParaRPr lang="en-US" sz="3200" b="1" dirty="0"/>
          </a:p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US" sz="3200" b="1" u="sng" dirty="0" smtClean="0">
                <a:solidFill>
                  <a:srgbClr val="C00000"/>
                </a:solidFill>
              </a:rPr>
              <a:t>A complete </a:t>
            </a:r>
            <a:r>
              <a:rPr lang="en-US" sz="3200" b="1" u="sng" dirty="0">
                <a:solidFill>
                  <a:srgbClr val="C00000"/>
                </a:solidFill>
              </a:rPr>
              <a:t>spinal cord lesion </a:t>
            </a:r>
            <a:r>
              <a:rPr lang="en-US" sz="3200" b="1" dirty="0"/>
              <a:t>signifies loss of both sensory and voluntary </a:t>
            </a:r>
            <a:r>
              <a:rPr lang="en-US" sz="3200" b="1" dirty="0" smtClean="0"/>
              <a:t>motor communication </a:t>
            </a:r>
            <a:r>
              <a:rPr lang="en-US" sz="3200" b="1" dirty="0"/>
              <a:t>from the brain to the periphery, resulting in </a:t>
            </a:r>
            <a:r>
              <a:rPr lang="en-US" sz="3200" b="1" u="sng" dirty="0">
                <a:solidFill>
                  <a:srgbClr val="C00000"/>
                </a:solidFill>
              </a:rPr>
              <a:t>paraplegia </a:t>
            </a:r>
            <a:r>
              <a:rPr lang="en-US" sz="3200" b="1" u="sng" dirty="0" smtClean="0"/>
              <a:t>or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smtClean="0">
                <a:solidFill>
                  <a:srgbClr val="C00000"/>
                </a:solidFill>
              </a:rPr>
              <a:t>tetraplegia</a:t>
            </a:r>
            <a:r>
              <a:rPr lang="en-US" sz="3200" b="1" u="sng" dirty="0">
                <a:solidFill>
                  <a:srgbClr val="C00000"/>
                </a:solidFill>
              </a:rPr>
              <a:t>.</a:t>
            </a:r>
            <a:r>
              <a:rPr lang="en-US" sz="3200" b="1" dirty="0"/>
              <a:t> </a:t>
            </a:r>
            <a:endParaRPr lang="en-US" sz="32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D91-5C4D-4C10-B88A-95EBB7572B8F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17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45" y="-297455"/>
            <a:ext cx="10018713" cy="1752599"/>
          </a:xfrm>
        </p:spPr>
        <p:txBody>
          <a:bodyPr/>
          <a:lstStyle/>
          <a:p>
            <a:r>
              <a:rPr lang="en-US" b="1" dirty="0"/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594" y="1068635"/>
            <a:ext cx="10982405" cy="588300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endParaRPr lang="en-US" sz="3200" b="1" dirty="0" smtClean="0"/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3300" b="1" u="sng" dirty="0" smtClean="0">
                <a:solidFill>
                  <a:srgbClr val="C00000"/>
                </a:solidFill>
              </a:rPr>
              <a:t>Incomplete </a:t>
            </a:r>
            <a:r>
              <a:rPr lang="en-US" sz="3300" b="1" u="sng" dirty="0">
                <a:solidFill>
                  <a:srgbClr val="C00000"/>
                </a:solidFill>
              </a:rPr>
              <a:t>spinal cord lesion </a:t>
            </a:r>
            <a:r>
              <a:rPr lang="en-US" sz="3300" b="1" dirty="0"/>
              <a:t>denotes that the ability of the spinal cord to relay messages to and from the brain is not completely absent. Sensory and/or motor fibers are preserved below the lesion</a:t>
            </a:r>
            <a:r>
              <a:rPr lang="en-US" sz="3300" b="1" dirty="0" smtClean="0"/>
              <a:t>.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US" sz="3300" b="1" dirty="0"/>
              <a:t>Paralysis of all four extremities occurs (tetraplegia) if cervical cord is involved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US" sz="3300" b="1" dirty="0"/>
              <a:t>When damage is low in cervical cord, arms are rarely completely paralyzed 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US" sz="3300" b="1" dirty="0"/>
              <a:t>Paraplegia results if thoracic or lumbar cord is damaged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endParaRPr lang="en-US" sz="3200" b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11B1-2590-4C69-9A46-345132727A20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0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1EF1-674C-4943-8B35-7B5198D011CC}" type="datetime1">
              <a:rPr lang="en-US" smtClean="0"/>
              <a:t>12/26/2023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79" y="926569"/>
            <a:ext cx="7579603" cy="504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68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"/>
            <a:ext cx="10018713" cy="1035586"/>
          </a:xfrm>
        </p:spPr>
        <p:txBody>
          <a:bodyPr/>
          <a:lstStyle/>
          <a:p>
            <a:r>
              <a:rPr lang="en-US" b="1" dirty="0"/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525" y="1035587"/>
            <a:ext cx="10656279" cy="565165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/>
              <a:t>If conscious, the patient usually complains of acute pain in the back or </a:t>
            </a:r>
            <a:r>
              <a:rPr lang="en-US" sz="3000" b="1" dirty="0" smtClean="0"/>
              <a:t>neck, which </a:t>
            </a:r>
            <a:r>
              <a:rPr lang="en-US" sz="3000" b="1" dirty="0"/>
              <a:t>may radiate along the involved nerve. </a:t>
            </a:r>
            <a:endParaRPr lang="en-US" sz="3000" b="1" dirty="0" smtClean="0"/>
          </a:p>
          <a:p>
            <a:pPr>
              <a:lnSpc>
                <a:spcPct val="120000"/>
              </a:lnSpc>
            </a:pPr>
            <a:r>
              <a:rPr lang="en-US" sz="3000" b="1" dirty="0"/>
              <a:t>Respiratory dysfunction is related to the level of injury. The </a:t>
            </a:r>
            <a:r>
              <a:rPr lang="en-US" sz="3000" b="1" dirty="0" smtClean="0"/>
              <a:t>muscles contributing </a:t>
            </a:r>
            <a:r>
              <a:rPr lang="en-US" sz="3000" b="1" dirty="0"/>
              <a:t>to respiration are the diaphragm (C4), </a:t>
            </a:r>
            <a:r>
              <a:rPr lang="en-US" sz="3000" b="1" dirty="0" smtClean="0"/>
              <a:t>inter-</a:t>
            </a:r>
            <a:r>
              <a:rPr lang="en-US" sz="3000" b="1" dirty="0" err="1" smtClean="0"/>
              <a:t>costals</a:t>
            </a:r>
            <a:r>
              <a:rPr lang="en-US" sz="3000" b="1" dirty="0" smtClean="0"/>
              <a:t> </a:t>
            </a:r>
            <a:r>
              <a:rPr lang="en-US" sz="3000" b="1" dirty="0"/>
              <a:t>(T1–T6), </a:t>
            </a:r>
            <a:r>
              <a:rPr lang="en-US" sz="3000" b="1" dirty="0" smtClean="0"/>
              <a:t>and abdominals </a:t>
            </a:r>
            <a:r>
              <a:rPr lang="en-US" sz="3000" b="1" dirty="0"/>
              <a:t>(T6–T12). </a:t>
            </a:r>
            <a:endParaRPr lang="en-US" sz="3000" b="1" dirty="0" smtClean="0"/>
          </a:p>
          <a:p>
            <a:pPr>
              <a:lnSpc>
                <a:spcPct val="120000"/>
              </a:lnSpc>
            </a:pPr>
            <a:r>
              <a:rPr lang="en-US" sz="3000" b="1" dirty="0" smtClean="0"/>
              <a:t>Injuries </a:t>
            </a:r>
            <a:r>
              <a:rPr lang="en-US" sz="3000" b="1" dirty="0"/>
              <a:t>at C4 or above (causing paralysis of </a:t>
            </a:r>
            <a:r>
              <a:rPr lang="en-US" sz="3000" b="1" dirty="0" smtClean="0"/>
              <a:t>the diaphragm</a:t>
            </a:r>
            <a:r>
              <a:rPr lang="en-US" sz="3000" b="1" dirty="0"/>
              <a:t>) often will require ventilator </a:t>
            </a:r>
            <a:r>
              <a:rPr lang="en-US" sz="3000" b="1" dirty="0" smtClean="0"/>
              <a:t>support</a:t>
            </a:r>
          </a:p>
          <a:p>
            <a:pPr>
              <a:lnSpc>
                <a:spcPct val="120000"/>
              </a:lnSpc>
            </a:pPr>
            <a:r>
              <a:rPr lang="en-US" sz="3000" b="1" dirty="0" smtClean="0"/>
              <a:t>Injuries </a:t>
            </a:r>
            <a:r>
              <a:rPr lang="en-US" sz="3000" b="1" dirty="0"/>
              <a:t>of T12 and above </a:t>
            </a:r>
            <a:r>
              <a:rPr lang="en-US" sz="3000" b="1" dirty="0" smtClean="0"/>
              <a:t>will have </a:t>
            </a:r>
            <a:r>
              <a:rPr lang="en-US" sz="3000" b="1" dirty="0"/>
              <a:t>impact on respiratory function.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61F4-9AF3-4BF0-916B-183E467B5635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6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10" y="903383"/>
            <a:ext cx="7267336" cy="4731611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03AC-E78E-46B9-9275-3C7D1CFD0555}" type="datetime1">
              <a:rPr lang="en-US" smtClean="0"/>
              <a:t>12/25/2023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86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223093"/>
            <a:ext cx="10018713" cy="102181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Assessment </a:t>
            </a:r>
            <a:r>
              <a:rPr lang="en-US" b="1" dirty="0"/>
              <a:t>and Diagnostic Findings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871" y="1244907"/>
            <a:ext cx="10994129" cy="537072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b="1" dirty="0" smtClean="0"/>
              <a:t>A </a:t>
            </a:r>
            <a:r>
              <a:rPr lang="en-US" sz="2800" b="1" dirty="0"/>
              <a:t>detailed neurologic </a:t>
            </a:r>
            <a:r>
              <a:rPr lang="en-US" sz="2800" b="1" dirty="0" smtClean="0"/>
              <a:t>examination.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b="1" dirty="0" smtClean="0"/>
              <a:t> X-rays 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b="1" dirty="0" smtClean="0"/>
              <a:t>CT scan used </a:t>
            </a:r>
            <a:r>
              <a:rPr lang="en-US" sz="2800" b="1" dirty="0"/>
              <a:t>to assess stability of injury, location, and degree of bone </a:t>
            </a:r>
            <a:r>
              <a:rPr lang="en-US" sz="2800" b="1" dirty="0" smtClean="0"/>
              <a:t>injury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b="1" dirty="0" smtClean="0"/>
              <a:t> </a:t>
            </a:r>
            <a:r>
              <a:rPr lang="en-US" sz="2800" b="1" dirty="0"/>
              <a:t>An </a:t>
            </a:r>
            <a:r>
              <a:rPr lang="en-US" sz="2800" b="1" dirty="0" smtClean="0"/>
              <a:t>MRI scan </a:t>
            </a:r>
            <a:r>
              <a:rPr lang="en-US" sz="2800" b="1" dirty="0"/>
              <a:t>may be </a:t>
            </a:r>
            <a:r>
              <a:rPr lang="en-US" sz="2800" b="1" dirty="0" smtClean="0"/>
              <a:t>ordered if there </a:t>
            </a:r>
            <a:r>
              <a:rPr lang="en-US" sz="2800" b="1" dirty="0"/>
              <a:t>is unexplained neurologic deficit </a:t>
            </a:r>
            <a:endParaRPr lang="en-US" sz="2800" b="1" dirty="0" smtClean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b="1" dirty="0" smtClean="0"/>
              <a:t>Continuous ECG </a:t>
            </a:r>
            <a:r>
              <a:rPr lang="en-US" sz="2800" b="1" dirty="0"/>
              <a:t>monitoring may </a:t>
            </a:r>
            <a:r>
              <a:rPr lang="en-US" sz="2800" b="1" dirty="0" smtClean="0"/>
              <a:t>be indicated because </a:t>
            </a:r>
            <a:r>
              <a:rPr lang="en-US" sz="2800" b="1" dirty="0"/>
              <a:t>bradycardia </a:t>
            </a:r>
            <a:r>
              <a:rPr lang="en-US" sz="2800" b="1" dirty="0" smtClean="0"/>
              <a:t>and asystole are </a:t>
            </a:r>
            <a:r>
              <a:rPr lang="en-US" sz="2800" b="1" dirty="0"/>
              <a:t>common in patients with </a:t>
            </a:r>
            <a:r>
              <a:rPr lang="en-US" sz="2800" b="1" dirty="0" smtClean="0"/>
              <a:t>acute SCI. 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DB1F-D982-4ADF-92D6-9E594E54A8EE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7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75" y="1"/>
            <a:ext cx="10018713" cy="1189822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Outline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075" y="1090672"/>
            <a:ext cx="10018713" cy="548639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Definition of </a:t>
            </a:r>
            <a:r>
              <a:rPr lang="en-US" sz="3200" b="1" dirty="0"/>
              <a:t>spinal cord </a:t>
            </a:r>
            <a:r>
              <a:rPr lang="en-US" sz="3200" b="1" dirty="0" smtClean="0"/>
              <a:t>injury </a:t>
            </a:r>
            <a:endParaRPr lang="en-US" sz="3200" b="1" dirty="0"/>
          </a:p>
          <a:p>
            <a:r>
              <a:rPr lang="en-US" sz="3200" b="1" dirty="0" smtClean="0"/>
              <a:t>Causes </a:t>
            </a:r>
            <a:r>
              <a:rPr lang="en-US" sz="3200" b="1" dirty="0"/>
              <a:t>of spinal cord </a:t>
            </a:r>
            <a:r>
              <a:rPr lang="en-US" sz="3200" b="1" dirty="0" smtClean="0"/>
              <a:t>injury </a:t>
            </a:r>
            <a:endParaRPr lang="en-US" sz="3200" b="1" dirty="0"/>
          </a:p>
          <a:p>
            <a:r>
              <a:rPr lang="en-US" sz="3200" b="1" dirty="0" smtClean="0"/>
              <a:t>Mechanisms </a:t>
            </a:r>
            <a:r>
              <a:rPr lang="en-US" sz="3200" b="1" dirty="0"/>
              <a:t>of injury </a:t>
            </a:r>
          </a:p>
          <a:p>
            <a:r>
              <a:rPr lang="en-US" sz="3200" b="1" dirty="0" smtClean="0"/>
              <a:t>Types </a:t>
            </a:r>
            <a:r>
              <a:rPr lang="en-US" sz="3200" b="1" dirty="0"/>
              <a:t>of injury </a:t>
            </a:r>
            <a:r>
              <a:rPr lang="en-US" sz="3200" b="1" dirty="0" smtClean="0"/>
              <a:t>affecting </a:t>
            </a:r>
            <a:r>
              <a:rPr lang="en-US" sz="3200" b="1" dirty="0"/>
              <a:t>spinal cord </a:t>
            </a:r>
            <a:endParaRPr lang="en-US" sz="3200" b="1" dirty="0" smtClean="0"/>
          </a:p>
          <a:p>
            <a:r>
              <a:rPr lang="en-US" sz="3200" b="1" dirty="0" smtClean="0"/>
              <a:t>Signs </a:t>
            </a:r>
            <a:r>
              <a:rPr lang="en-US" sz="3200" b="1" dirty="0"/>
              <a:t>and symptoms </a:t>
            </a:r>
            <a:endParaRPr lang="en-US" sz="3200" b="1" dirty="0" smtClean="0"/>
          </a:p>
          <a:p>
            <a:r>
              <a:rPr lang="en-US" sz="3200" b="1" dirty="0" smtClean="0"/>
              <a:t>Diagnostic </a:t>
            </a:r>
            <a:r>
              <a:rPr lang="en-US" sz="3200" b="1" dirty="0"/>
              <a:t>procedures </a:t>
            </a:r>
          </a:p>
          <a:p>
            <a:r>
              <a:rPr lang="en-US" sz="3200" b="1" dirty="0" smtClean="0"/>
              <a:t>Therapeutic </a:t>
            </a:r>
            <a:r>
              <a:rPr lang="en-US" sz="3200" b="1" dirty="0"/>
              <a:t>interventions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AFC2-89EF-477F-8972-B794DCD81365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276" y="616944"/>
            <a:ext cx="10018713" cy="6940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Emergency </a:t>
            </a:r>
            <a:r>
              <a:rPr lang="en-US" sz="4400" b="1" dirty="0"/>
              <a:t>Management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022" y="1046602"/>
            <a:ext cx="10894978" cy="581139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3200" b="1" dirty="0" smtClean="0"/>
              <a:t>The </a:t>
            </a:r>
            <a:r>
              <a:rPr lang="en-US" sz="3200" b="1" dirty="0"/>
              <a:t>immediate </a:t>
            </a:r>
            <a:r>
              <a:rPr lang="en-US" sz="3200" b="1" dirty="0" smtClean="0"/>
              <a:t>management </a:t>
            </a:r>
            <a:r>
              <a:rPr lang="en-US" sz="3200" b="1" dirty="0"/>
              <a:t>at the scene of the injury is critical because </a:t>
            </a:r>
            <a:r>
              <a:rPr lang="en-US" sz="3200" b="1" dirty="0" smtClean="0"/>
              <a:t>improper handling </a:t>
            </a:r>
            <a:r>
              <a:rPr lang="en-US" sz="3200" b="1" dirty="0"/>
              <a:t>of the patient can cause further damage and loss of neurologic function.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3200" b="1" dirty="0"/>
              <a:t>Any patient who </a:t>
            </a:r>
            <a:r>
              <a:rPr lang="en-US" sz="3200" b="1" dirty="0" smtClean="0"/>
              <a:t>has head </a:t>
            </a:r>
            <a:r>
              <a:rPr lang="en-US" sz="3200" b="1" dirty="0"/>
              <a:t>and neck must be considered to </a:t>
            </a:r>
            <a:r>
              <a:rPr lang="en-US" sz="3200" b="1" dirty="0" smtClean="0"/>
              <a:t>have SCI </a:t>
            </a:r>
            <a:r>
              <a:rPr lang="en-US" sz="3200" b="1" dirty="0"/>
              <a:t>until such an injury is ruled out</a:t>
            </a:r>
            <a:r>
              <a:rPr lang="en-US" sz="3200" b="1" dirty="0" smtClean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DDBF-4CB3-4BA8-BFBC-94B43A62B307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86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176" y="1"/>
            <a:ext cx="10018713" cy="1222872"/>
          </a:xfrm>
        </p:spPr>
        <p:txBody>
          <a:bodyPr/>
          <a:lstStyle/>
          <a:p>
            <a:r>
              <a:rPr lang="en-US" b="1" dirty="0"/>
              <a:t>Emergency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398" y="1222873"/>
            <a:ext cx="10722378" cy="563512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40000"/>
              </a:lnSpc>
              <a:spcAft>
                <a:spcPts val="1200"/>
              </a:spcAft>
            </a:pPr>
            <a:endParaRPr lang="en-US" sz="3200" b="1" dirty="0" smtClean="0"/>
          </a:p>
          <a:p>
            <a:pPr>
              <a:lnSpc>
                <a:spcPct val="160000"/>
              </a:lnSpc>
              <a:spcAft>
                <a:spcPts val="1200"/>
              </a:spcAft>
            </a:pPr>
            <a:r>
              <a:rPr lang="en-US" sz="4500" b="1" u="sng" dirty="0" smtClean="0">
                <a:solidFill>
                  <a:srgbClr val="C00000"/>
                </a:solidFill>
              </a:rPr>
              <a:t>Initial </a:t>
            </a:r>
            <a:r>
              <a:rPr lang="en-US" sz="4500" b="1" u="sng" dirty="0">
                <a:solidFill>
                  <a:srgbClr val="C00000"/>
                </a:solidFill>
              </a:rPr>
              <a:t>care must </a:t>
            </a:r>
            <a:r>
              <a:rPr lang="en-US" sz="4500" b="1" u="sng" dirty="0" smtClean="0">
                <a:solidFill>
                  <a:srgbClr val="C00000"/>
                </a:solidFill>
              </a:rPr>
              <a:t>include:</a:t>
            </a:r>
          </a:p>
          <a:p>
            <a:pPr lvl="1">
              <a:lnSpc>
                <a:spcPct val="160000"/>
              </a:lnSpc>
              <a:spcAft>
                <a:spcPts val="1200"/>
              </a:spcAft>
            </a:pPr>
            <a:r>
              <a:rPr lang="en-US" sz="4500" b="1" dirty="0"/>
              <a:t>A</a:t>
            </a:r>
            <a:r>
              <a:rPr lang="en-US" sz="4500" b="1" dirty="0" smtClean="0"/>
              <a:t> </a:t>
            </a:r>
            <a:r>
              <a:rPr lang="en-US" sz="4500" b="1" dirty="0"/>
              <a:t>rapid </a:t>
            </a:r>
            <a:r>
              <a:rPr lang="en-US" sz="4500" b="1" dirty="0" smtClean="0"/>
              <a:t>assessment</a:t>
            </a:r>
          </a:p>
          <a:p>
            <a:pPr lvl="1">
              <a:lnSpc>
                <a:spcPct val="160000"/>
              </a:lnSpc>
              <a:spcAft>
                <a:spcPts val="1200"/>
              </a:spcAft>
            </a:pPr>
            <a:r>
              <a:rPr lang="en-US" sz="4500" b="1" dirty="0" smtClean="0"/>
              <a:t> Immobilization</a:t>
            </a:r>
          </a:p>
          <a:p>
            <a:pPr lvl="1">
              <a:lnSpc>
                <a:spcPct val="160000"/>
              </a:lnSpc>
              <a:spcAft>
                <a:spcPts val="1200"/>
              </a:spcAft>
            </a:pPr>
            <a:r>
              <a:rPr lang="en-US" sz="4500" b="1" dirty="0" smtClean="0"/>
              <a:t>Extrication (helping people getting out of the damaged vehicle)</a:t>
            </a:r>
            <a:endParaRPr lang="en-US" sz="4500" b="1" dirty="0" smtClean="0"/>
          </a:p>
          <a:p>
            <a:pPr lvl="1">
              <a:lnSpc>
                <a:spcPct val="160000"/>
              </a:lnSpc>
              <a:spcAft>
                <a:spcPts val="1200"/>
              </a:spcAft>
            </a:pPr>
            <a:r>
              <a:rPr lang="en-US" sz="4500" b="1" dirty="0"/>
              <a:t>S</a:t>
            </a:r>
            <a:r>
              <a:rPr lang="en-US" sz="4500" b="1" dirty="0" smtClean="0"/>
              <a:t>tabilization </a:t>
            </a:r>
            <a:r>
              <a:rPr lang="en-US" sz="4500" b="1" dirty="0"/>
              <a:t>or control of life-threatening </a:t>
            </a:r>
            <a:r>
              <a:rPr lang="en-US" sz="4500" b="1" dirty="0" smtClean="0"/>
              <a:t>injuries</a:t>
            </a:r>
          </a:p>
          <a:p>
            <a:pPr lvl="1">
              <a:lnSpc>
                <a:spcPct val="160000"/>
              </a:lnSpc>
              <a:spcAft>
                <a:spcPts val="1200"/>
              </a:spcAft>
            </a:pPr>
            <a:r>
              <a:rPr lang="en-US" sz="4500" b="1" dirty="0"/>
              <a:t>T</a:t>
            </a:r>
            <a:r>
              <a:rPr lang="en-US" sz="4500" b="1" dirty="0" smtClean="0"/>
              <a:t>ransportation </a:t>
            </a:r>
            <a:r>
              <a:rPr lang="en-US" sz="4500" b="1" dirty="0"/>
              <a:t>to the most appropriate medical </a:t>
            </a:r>
            <a:r>
              <a:rPr lang="en-US" sz="4500" b="1" dirty="0" smtClean="0"/>
              <a:t>facility </a:t>
            </a:r>
          </a:p>
          <a:p>
            <a:pPr>
              <a:lnSpc>
                <a:spcPct val="140000"/>
              </a:lnSpc>
              <a:spcAft>
                <a:spcPts val="1200"/>
              </a:spcAft>
            </a:pPr>
            <a:endParaRPr lang="en-US" sz="3200" b="1" dirty="0" smtClean="0"/>
          </a:p>
          <a:p>
            <a:pPr>
              <a:lnSpc>
                <a:spcPct val="140000"/>
              </a:lnSpc>
              <a:spcAft>
                <a:spcPts val="1200"/>
              </a:spcAft>
            </a:pPr>
            <a:endParaRPr lang="en-US" sz="3200" b="1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E9FA-09BD-4A91-BAD3-947B7B59CD94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54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09320"/>
            <a:ext cx="10018713" cy="834528"/>
          </a:xfrm>
        </p:spPr>
        <p:txBody>
          <a:bodyPr/>
          <a:lstStyle/>
          <a:p>
            <a:r>
              <a:rPr lang="en-US" b="1" dirty="0"/>
              <a:t>Emergency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287" y="1597448"/>
            <a:ext cx="10983274" cy="504756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US" sz="2800" b="1" dirty="0"/>
              <a:t>At the scene of the injury, the patient must be immobilized on a spinal (back) board, with the head and neck maintained in a neutral position, to prevent an incomplete injury from becoming complete. </a:t>
            </a:r>
            <a:endParaRPr lang="en-US" sz="2800" b="1" dirty="0" smtClean="0"/>
          </a:p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US" sz="2800" b="1" dirty="0"/>
              <a:t>One member of the team must assume control of the patient’s head to prevent flexion, rotation, or extension; this is done by placing the hands on both sides of the patient’s head at about ear level to limit movement and maintain alignment while a spinal board and cervical device is applied</a:t>
            </a:r>
          </a:p>
          <a:p>
            <a:endParaRPr lang="en-US" sz="2800" b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5A33-3E2E-4DF5-AD31-DF6A8FD83B42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35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0"/>
            <a:ext cx="10018713" cy="1277957"/>
          </a:xfrm>
        </p:spPr>
        <p:txBody>
          <a:bodyPr/>
          <a:lstStyle/>
          <a:p>
            <a:r>
              <a:rPr lang="en-US" b="1" dirty="0"/>
              <a:t>Emergency </a:t>
            </a:r>
            <a:r>
              <a:rPr lang="en-US" b="1" dirty="0" smtClean="0"/>
              <a:t>Management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65021" y="2164097"/>
            <a:ext cx="3879527" cy="2642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49" y="1672011"/>
            <a:ext cx="5913303" cy="362710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173F-5B57-4FC0-ACC0-A854DEAB9935}" type="datetime1">
              <a:rPr lang="en-US" smtClean="0"/>
              <a:t>12/25/2023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46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190" y="-341523"/>
            <a:ext cx="10018713" cy="1752599"/>
          </a:xfrm>
        </p:spPr>
        <p:txBody>
          <a:bodyPr/>
          <a:lstStyle/>
          <a:p>
            <a:r>
              <a:rPr lang="en-US" b="1" dirty="0"/>
              <a:t>Emergency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71033" y="1411076"/>
            <a:ext cx="10491026" cy="49961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b="1" dirty="0"/>
              <a:t>Head blocks should also be considered, as they will further limit any neck movement</a:t>
            </a:r>
            <a:r>
              <a:rPr lang="en-US" sz="3200" b="1" dirty="0" smtClean="0"/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b="1" dirty="0" smtClean="0"/>
              <a:t> </a:t>
            </a:r>
            <a:r>
              <a:rPr lang="en-US" sz="3200" b="1" dirty="0"/>
              <a:t>Any twisting movement may irreversibly damage the spinal cord by causing bony fragment or disc movement or exacerbating ligamentous injury, causing further </a:t>
            </a:r>
            <a:r>
              <a:rPr lang="en-US" sz="3200" b="1" dirty="0" smtClean="0"/>
              <a:t>instability.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3A84-2BB4-4EBC-9237-34ED18DD033B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90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429" y="0"/>
            <a:ext cx="10018713" cy="1255923"/>
          </a:xfrm>
        </p:spPr>
        <p:txBody>
          <a:bodyPr/>
          <a:lstStyle/>
          <a:p>
            <a:r>
              <a:rPr lang="en-US" b="1" dirty="0"/>
              <a:t>Emergency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871" y="1255923"/>
            <a:ext cx="10480009" cy="499064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200" b="1" dirty="0"/>
              <a:t>During </a:t>
            </a:r>
            <a:r>
              <a:rPr lang="en-US" sz="3200" b="1" dirty="0" smtClean="0"/>
              <a:t>treatment in </a:t>
            </a:r>
            <a:r>
              <a:rPr lang="en-US" sz="3200" b="1" dirty="0"/>
              <a:t>the emergency and x-ray departments, the patient is kept on the transfer board.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200" b="1" dirty="0"/>
              <a:t>The patient must always be maintained in an extended position. </a:t>
            </a:r>
            <a:endParaRPr lang="en-US" sz="3200" b="1" dirty="0" smtClean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200" b="1" dirty="0" smtClean="0"/>
              <a:t>No </a:t>
            </a:r>
            <a:r>
              <a:rPr lang="en-US" sz="3200" b="1" dirty="0"/>
              <a:t>part of </a:t>
            </a:r>
            <a:r>
              <a:rPr lang="en-US" sz="3200" b="1" dirty="0" smtClean="0"/>
              <a:t>the body </a:t>
            </a:r>
            <a:r>
              <a:rPr lang="en-US" sz="3200" b="1" dirty="0"/>
              <a:t>should be twisted or turned, and the patient is not allowed to sit </a:t>
            </a:r>
            <a:r>
              <a:rPr lang="en-US" sz="3200" b="1" dirty="0" smtClean="0"/>
              <a:t>up.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E950-169E-495C-B92D-575381327650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15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b="1" dirty="0" smtClean="0"/>
              <a:t>Acute Medical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551" y="1399143"/>
            <a:ext cx="11364324" cy="5100810"/>
          </a:xfrm>
        </p:spPr>
        <p:txBody>
          <a:bodyPr>
            <a:normAutofit/>
          </a:bodyPr>
          <a:lstStyle/>
          <a:p>
            <a:r>
              <a:rPr lang="en-US" sz="3600" b="1" dirty="0"/>
              <a:t>The goals of management are </a:t>
            </a:r>
            <a:r>
              <a:rPr lang="en-US" sz="3600" b="1" dirty="0" smtClean="0"/>
              <a:t>to: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b="1" dirty="0" smtClean="0"/>
              <a:t> </a:t>
            </a:r>
            <a:r>
              <a:rPr lang="en-US" sz="3200" b="1" dirty="0"/>
              <a:t>prevent secondary </a:t>
            </a:r>
            <a:r>
              <a:rPr lang="en-US" sz="3200" b="1" dirty="0" smtClean="0"/>
              <a:t>injury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b="1" dirty="0" smtClean="0"/>
              <a:t> observe for symptoms </a:t>
            </a:r>
            <a:r>
              <a:rPr lang="en-US" sz="3200" b="1" dirty="0"/>
              <a:t>of progressive neurologic </a:t>
            </a:r>
            <a:r>
              <a:rPr lang="en-US" sz="3200" b="1" dirty="0" smtClean="0"/>
              <a:t>deficits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b="1" dirty="0"/>
              <a:t> </a:t>
            </a:r>
            <a:r>
              <a:rPr lang="en-US" sz="3200" b="1" dirty="0" smtClean="0"/>
              <a:t>prevent complications</a:t>
            </a:r>
          </a:p>
          <a:p>
            <a:r>
              <a:rPr lang="en-US" sz="3600" b="1" dirty="0" smtClean="0"/>
              <a:t> The patient </a:t>
            </a:r>
            <a:r>
              <a:rPr lang="en-US" sz="3600" b="1" dirty="0"/>
              <a:t>is resuscitated as necessary, and oxygenation </a:t>
            </a:r>
            <a:r>
              <a:rPr lang="en-US" sz="3600" b="1" dirty="0" smtClean="0"/>
              <a:t>an cardiovascular stability are </a:t>
            </a:r>
            <a:r>
              <a:rPr lang="en-US" sz="3600" b="1" dirty="0"/>
              <a:t>maintained.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5678-1094-414E-86FC-3D1C6A23FDB2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27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178805"/>
          </a:xfrm>
        </p:spPr>
        <p:txBody>
          <a:bodyPr/>
          <a:lstStyle/>
          <a:p>
            <a:r>
              <a:rPr lang="en-US" b="1" dirty="0"/>
              <a:t>Acute Medical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388125"/>
            <a:ext cx="10018713" cy="5469875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3200" b="1" dirty="0"/>
              <a:t>Cervical fractures can be reduced, and the cervical spine aligned with some form of skeletal traction, such as with skeletal tongs or with the use of the halo device</a:t>
            </a:r>
            <a:r>
              <a:rPr lang="en-US" sz="3200" b="1" dirty="0" smtClean="0"/>
              <a:t>.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3200" b="1" dirty="0"/>
              <a:t>Thoracic and lumbar injuries are usually treated with surgical intervention, followed by immobilization with a fitted brace. Traction is often not indicated either before or after surgery, due to the relative stability of the spine in these regions.</a:t>
            </a:r>
            <a:endParaRPr lang="en-US" sz="3200" b="1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64C1-FEEA-44EE-B26A-3C3AF8B80C06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65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242152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900" b="1" dirty="0" smtClean="0"/>
              <a:t>Skeletal </a:t>
            </a:r>
            <a:r>
              <a:rPr lang="en-US" sz="4900" b="1" dirty="0"/>
              <a:t>traction</a:t>
            </a:r>
            <a:br>
              <a:rPr lang="en-US" sz="4900" b="1" dirty="0"/>
            </a:b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090670"/>
            <a:ext cx="10546109" cy="5238519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spcAft>
                <a:spcPts val="1200"/>
              </a:spcAft>
            </a:pPr>
            <a:r>
              <a:rPr lang="en-US" sz="3200" b="1" dirty="0"/>
              <a:t>Realignment or reduction of injury </a:t>
            </a:r>
          </a:p>
          <a:p>
            <a:pPr>
              <a:spcAft>
                <a:spcPts val="1200"/>
              </a:spcAft>
            </a:pPr>
            <a:r>
              <a:rPr lang="en-US" sz="3200" b="1" dirty="0"/>
              <a:t>Provided by rope from center of tongs over a pulley that has weights attached at end</a:t>
            </a:r>
          </a:p>
          <a:p>
            <a:pPr>
              <a:spcAft>
                <a:spcPts val="1200"/>
              </a:spcAft>
            </a:pPr>
            <a:r>
              <a:rPr lang="en-US" sz="3200" b="1" dirty="0"/>
              <a:t>Traction must be maintained at all times</a:t>
            </a:r>
          </a:p>
          <a:p>
            <a:pPr>
              <a:spcAft>
                <a:spcPts val="1200"/>
              </a:spcAft>
            </a:pPr>
            <a:r>
              <a:rPr lang="en-US" sz="3200" b="1" dirty="0"/>
              <a:t>If dislodged, stabilize head and then call for help</a:t>
            </a:r>
          </a:p>
          <a:p>
            <a:pPr>
              <a:spcAft>
                <a:spcPts val="1200"/>
              </a:spcAft>
            </a:pPr>
            <a:r>
              <a:rPr lang="en-US" sz="3200" b="1" dirty="0"/>
              <a:t>Sites of tong insertion can become </a:t>
            </a:r>
            <a:r>
              <a:rPr lang="en-US" sz="3200" b="1" dirty="0" smtClean="0"/>
              <a:t>infected. Clean </a:t>
            </a:r>
            <a:r>
              <a:rPr lang="en-US" sz="3200" b="1" dirty="0"/>
              <a:t>twice daily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CED9-A343-4CF4-9195-B7F404A75985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16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236" t="30845" r="38735" b="6991"/>
          <a:stretch/>
        </p:blipFill>
        <p:spPr>
          <a:xfrm>
            <a:off x="3988106" y="0"/>
            <a:ext cx="4880473" cy="68185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B991-42D9-4FF7-8379-DDF2F9A3D530}" type="datetime1">
              <a:rPr lang="en-US" smtClean="0"/>
              <a:t>12/25/2023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0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8" y="484742"/>
            <a:ext cx="10018713" cy="925417"/>
          </a:xfrm>
        </p:spPr>
        <p:txBody>
          <a:bodyPr/>
          <a:lstStyle/>
          <a:p>
            <a:r>
              <a:rPr lang="en-US" b="1" dirty="0" smtClean="0"/>
              <a:t>Intended learning outcomes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12" y="727114"/>
            <a:ext cx="10413907" cy="55910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 smtClean="0"/>
              <a:t>Define spinal cord injury</a:t>
            </a:r>
          </a:p>
          <a:p>
            <a:pPr>
              <a:lnSpc>
                <a:spcPct val="110000"/>
              </a:lnSpc>
            </a:pPr>
            <a:r>
              <a:rPr lang="en-US" sz="3200" b="1" dirty="0"/>
              <a:t>Identify the population at risk for spinal cord injury </a:t>
            </a:r>
          </a:p>
          <a:p>
            <a:pPr>
              <a:lnSpc>
                <a:spcPct val="110000"/>
              </a:lnSpc>
            </a:pPr>
            <a:r>
              <a:rPr lang="en-US" sz="3200" b="1" dirty="0" smtClean="0"/>
              <a:t>Describe </a:t>
            </a:r>
            <a:r>
              <a:rPr lang="en-US" sz="3200" b="1" dirty="0"/>
              <a:t>the mechanisms of injury, clinical signs and </a:t>
            </a:r>
            <a:r>
              <a:rPr lang="en-US" sz="3200" b="1" dirty="0" smtClean="0"/>
              <a:t>symptoms, and diagnostic testing </a:t>
            </a:r>
          </a:p>
          <a:p>
            <a:pPr>
              <a:lnSpc>
                <a:spcPct val="110000"/>
              </a:lnSpc>
            </a:pPr>
            <a:r>
              <a:rPr lang="en-US" sz="3200" b="1" dirty="0" smtClean="0"/>
              <a:t>Describe  </a:t>
            </a:r>
            <a:r>
              <a:rPr lang="en-US" sz="3200" b="1" dirty="0"/>
              <a:t>treatment </a:t>
            </a:r>
            <a:r>
              <a:rPr lang="en-US" sz="3200" b="1" dirty="0" smtClean="0"/>
              <a:t>for </a:t>
            </a:r>
            <a:r>
              <a:rPr lang="en-US" sz="3200" b="1" dirty="0"/>
              <a:t>patients with </a:t>
            </a:r>
            <a:r>
              <a:rPr lang="en-US" sz="3200" b="1" dirty="0" smtClean="0"/>
              <a:t>spinal </a:t>
            </a:r>
            <a:r>
              <a:rPr lang="en-US" sz="3200" b="1" dirty="0"/>
              <a:t>cord injury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80B2-E02E-457C-97C9-16188AA8F7A5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9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0"/>
            <a:ext cx="10018713" cy="1650881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en-US" b="1" dirty="0" smtClean="0"/>
              <a:t>Skeletal Traction Device By Weights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39" y="1650881"/>
            <a:ext cx="5916058" cy="493004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E17D-6B71-4789-AA35-4EC80B5BDB24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70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640" t="39197" r="30513" b="24017"/>
          <a:stretch/>
        </p:blipFill>
        <p:spPr>
          <a:xfrm>
            <a:off x="1776313" y="881348"/>
            <a:ext cx="9801742" cy="508979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ED27-580A-4CDB-8EDD-2F72CD5FEEC2}" type="datetime1">
              <a:rPr lang="en-US" smtClean="0"/>
              <a:t>12/25/2023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47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344277"/>
            <a:ext cx="10018713" cy="105486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Surgical </a:t>
            </a:r>
            <a:r>
              <a:rPr lang="en-US" b="1" dirty="0"/>
              <a:t>Management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819" y="221713"/>
            <a:ext cx="10707691" cy="6305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Surgery </a:t>
            </a:r>
            <a:r>
              <a:rPr lang="en-US" sz="3200" b="1" dirty="0"/>
              <a:t>is indicated in any of the following situations:</a:t>
            </a:r>
          </a:p>
          <a:p>
            <a:pPr lvl="1"/>
            <a:r>
              <a:rPr lang="en-US" sz="2800" b="1" dirty="0"/>
              <a:t>Compression of the cord is evident.</a:t>
            </a:r>
          </a:p>
          <a:p>
            <a:pPr lvl="1"/>
            <a:r>
              <a:rPr lang="en-US" sz="2800" b="1" dirty="0"/>
              <a:t>The injury results in a fragmented or unstable vertebral body.</a:t>
            </a:r>
          </a:p>
          <a:p>
            <a:pPr lvl="1"/>
            <a:r>
              <a:rPr lang="en-US" sz="2800" b="1" dirty="0"/>
              <a:t>The injury involves a wound that penetrates the cord.</a:t>
            </a:r>
          </a:p>
          <a:p>
            <a:pPr lvl="1"/>
            <a:r>
              <a:rPr lang="en-US" sz="2800" b="1" dirty="0"/>
              <a:t>Bony fragments are in the spinal canal.</a:t>
            </a:r>
          </a:p>
          <a:p>
            <a:pPr lvl="1"/>
            <a:r>
              <a:rPr lang="en-US" sz="2800" b="1" dirty="0"/>
              <a:t>The patient’s neurologic </a:t>
            </a:r>
            <a:r>
              <a:rPr lang="en-US" sz="2800" b="1" dirty="0" smtClean="0"/>
              <a:t>status </a:t>
            </a:r>
            <a:r>
              <a:rPr lang="en-US" sz="2800" b="1" dirty="0"/>
              <a:t>is </a:t>
            </a:r>
            <a:r>
              <a:rPr lang="en-US" sz="2800" b="1" dirty="0" smtClean="0"/>
              <a:t>deteriorating.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9D01-E471-4366-BABF-5DB9EC5DF938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 of Acute Complications of Spinal Cord Injury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sz="3200" b="1" dirty="0" smtClean="0"/>
              <a:t>Spinal </a:t>
            </a:r>
            <a:r>
              <a:rPr lang="en-US" sz="3200" b="1" dirty="0"/>
              <a:t>and Neurogenic </a:t>
            </a:r>
            <a:r>
              <a:rPr lang="en-US" sz="3200" b="1" dirty="0" smtClean="0"/>
              <a:t>Shock</a:t>
            </a:r>
          </a:p>
          <a:p>
            <a:pPr>
              <a:spcAft>
                <a:spcPts val="1800"/>
              </a:spcAft>
            </a:pPr>
            <a:r>
              <a:rPr lang="en-US" sz="3200" b="1" dirty="0"/>
              <a:t>Venous </a:t>
            </a:r>
            <a:r>
              <a:rPr lang="en-US" sz="3200" b="1" dirty="0" smtClean="0"/>
              <a:t>Thromboembolism (VTE)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2199-A785-40C6-BD56-BFE76ACF4E8B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0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333041"/>
          </a:xfrm>
        </p:spPr>
        <p:txBody>
          <a:bodyPr/>
          <a:lstStyle/>
          <a:p>
            <a:r>
              <a:rPr lang="en-US" b="1" dirty="0"/>
              <a:t>Spinal and Neurogenic </a:t>
            </a:r>
            <a:r>
              <a:rPr lang="en-US" b="1" dirty="0" smtClean="0"/>
              <a:t>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837281"/>
            <a:ext cx="10391873" cy="60207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3000" b="1" dirty="0"/>
              <a:t>Neurogenic shock develops as a result of the loss of autonomic nervous </a:t>
            </a:r>
            <a:r>
              <a:rPr lang="en-US" sz="3000" b="1" dirty="0" smtClean="0"/>
              <a:t>system function </a:t>
            </a:r>
            <a:r>
              <a:rPr lang="en-US" sz="3000" b="1" dirty="0"/>
              <a:t>below the level of the lesion. </a:t>
            </a:r>
            <a:endParaRPr lang="en-US" sz="3000" b="1" dirty="0" smtClean="0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3000" b="1" dirty="0" smtClean="0"/>
              <a:t>The </a:t>
            </a:r>
            <a:r>
              <a:rPr lang="en-US" sz="3000" b="1" dirty="0"/>
              <a:t>vital organs are affected, </a:t>
            </a:r>
            <a:r>
              <a:rPr lang="en-US" sz="3000" b="1" dirty="0" smtClean="0"/>
              <a:t>causing decreases </a:t>
            </a:r>
            <a:r>
              <a:rPr lang="en-US" sz="3000" b="1" dirty="0"/>
              <a:t>in blood pressure, heart rate, and cardiac output, as well as </a:t>
            </a:r>
            <a:r>
              <a:rPr lang="en-US" sz="3000" b="1" dirty="0" smtClean="0"/>
              <a:t>venous pooling </a:t>
            </a:r>
            <a:r>
              <a:rPr lang="en-US" sz="3000" b="1" dirty="0"/>
              <a:t>in the extremities and peripheral </a:t>
            </a:r>
            <a:r>
              <a:rPr lang="en-US" sz="3000" b="1" dirty="0" smtClean="0"/>
              <a:t>vasodilation.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3000" b="1" dirty="0"/>
              <a:t>Hypotension and shock can further damage the spinal cord; therefore, the </a:t>
            </a:r>
            <a:r>
              <a:rPr lang="en-US" sz="3000" b="1" dirty="0" smtClean="0"/>
              <a:t>mean arterial </a:t>
            </a:r>
            <a:r>
              <a:rPr lang="en-US" sz="3000" b="1" dirty="0"/>
              <a:t>pressure (MAP) should be maintained at 85 mm Hg or </a:t>
            </a:r>
            <a:r>
              <a:rPr lang="en-US" sz="3000" b="1" dirty="0" smtClean="0"/>
              <a:t>higher.</a:t>
            </a:r>
            <a:endParaRPr lang="en-US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66DC-DBF1-4030-9AAA-EFDC439F81D0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7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"/>
            <a:ext cx="10018713" cy="1266940"/>
          </a:xfrm>
        </p:spPr>
        <p:txBody>
          <a:bodyPr/>
          <a:lstStyle/>
          <a:p>
            <a:r>
              <a:rPr lang="en-US" b="1" dirty="0"/>
              <a:t>Venous Thromboembolism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769" y="633470"/>
            <a:ext cx="10931701" cy="622452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3000" b="1" dirty="0" smtClean="0"/>
              <a:t>Patients </a:t>
            </a:r>
            <a:r>
              <a:rPr lang="en-US" sz="3000" b="1" dirty="0"/>
              <a:t>who develop VTE are at high risk for both deep vein thrombosis (DVT) and PE due to immobility, flaccidity, and decreased vasomotor tone (Wang et al., 2017). </a:t>
            </a:r>
            <a:endParaRPr lang="en-US" sz="3000" b="1" dirty="0" smtClean="0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3000" b="1" dirty="0" smtClean="0"/>
              <a:t>Manifestations </a:t>
            </a:r>
            <a:r>
              <a:rPr lang="en-US" sz="3000" b="1" dirty="0"/>
              <a:t>of PE include pleuritic chest pain, anxiety, shortness of breath, and abnormal blood gas values (increased PaCO2 and decreased PaO2 ). </a:t>
            </a:r>
            <a:endParaRPr lang="en-US" sz="3000" b="1" dirty="0" smtClean="0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3000" b="1" dirty="0"/>
              <a:t>Low-dose anticoagulation therapy usually is initiated to prevent DVT and PE, along with the use of anti-embolism stockings or sequential pneumatic compression devices (SCDs)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2E64-D825-4B2A-9428-2246CCA9B2F9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18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02107" y="1632179"/>
            <a:ext cx="10018712" cy="3124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smtClean="0"/>
              <a:t>End of the lecture</a:t>
            </a:r>
          </a:p>
          <a:p>
            <a:pPr marL="0" indent="0" algn="ctr">
              <a:buNone/>
            </a:pPr>
            <a:r>
              <a:rPr lang="en-US" sz="8000" b="1" dirty="0" smtClean="0"/>
              <a:t>Thank you </a:t>
            </a:r>
            <a:endParaRPr lang="en-US" sz="8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56E2-AACE-4B30-8D53-FE8987DAC400}" type="datetime1">
              <a:rPr lang="en-US" smtClean="0"/>
              <a:t>12/25/2023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110" y="286439"/>
            <a:ext cx="10018713" cy="1222872"/>
          </a:xfrm>
        </p:spPr>
        <p:txBody>
          <a:bodyPr>
            <a:normAutofit/>
          </a:bodyPr>
          <a:lstStyle/>
          <a:p>
            <a:r>
              <a:rPr lang="en-US" b="1" dirty="0"/>
              <a:t>The Spinal </a:t>
            </a:r>
            <a:r>
              <a:rPr lang="en-US" b="1" dirty="0" smtClean="0"/>
              <a:t>Cord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072" y="1399143"/>
            <a:ext cx="10998928" cy="527707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/>
              <a:t>The </a:t>
            </a:r>
            <a:r>
              <a:rPr lang="en-US" sz="3200" b="1" dirty="0"/>
              <a:t>spinal cord is continuous with the medulla, extending from the </a:t>
            </a:r>
            <a:r>
              <a:rPr lang="en-US" sz="3200" b="1" dirty="0" smtClean="0"/>
              <a:t>cerebral hemispheres </a:t>
            </a:r>
            <a:r>
              <a:rPr lang="en-US" sz="3200" b="1" dirty="0"/>
              <a:t>and serving as the connection between the brain and </a:t>
            </a:r>
            <a:r>
              <a:rPr lang="en-US" sz="3200" b="1" dirty="0" smtClean="0"/>
              <a:t>the periphery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pPr>
              <a:spcAft>
                <a:spcPts val="1200"/>
              </a:spcAft>
            </a:pPr>
            <a:r>
              <a:rPr lang="en-US" sz="3200" b="1" dirty="0" smtClean="0"/>
              <a:t>Approximately </a:t>
            </a:r>
            <a:r>
              <a:rPr lang="en-US" sz="3200" b="1" dirty="0"/>
              <a:t>45 </a:t>
            </a:r>
            <a:r>
              <a:rPr lang="en-US" sz="3200" b="1" dirty="0" smtClean="0"/>
              <a:t>cm </a:t>
            </a:r>
            <a:r>
              <a:rPr lang="en-US" sz="3200" b="1" dirty="0"/>
              <a:t>long and about the thickness of </a:t>
            </a:r>
            <a:r>
              <a:rPr lang="en-US" sz="3200" b="1" dirty="0" smtClean="0"/>
              <a:t>a finger.</a:t>
            </a:r>
          </a:p>
          <a:p>
            <a:pPr>
              <a:spcAft>
                <a:spcPts val="1200"/>
              </a:spcAft>
            </a:pPr>
            <a:r>
              <a:rPr lang="en-US" sz="3200" b="1" dirty="0" smtClean="0"/>
              <a:t>It </a:t>
            </a:r>
            <a:r>
              <a:rPr lang="en-US" sz="3200" b="1" dirty="0"/>
              <a:t>extends from the foramen magnum at the base of the skull to </a:t>
            </a:r>
            <a:r>
              <a:rPr lang="en-US" sz="3200" b="1" dirty="0" smtClean="0"/>
              <a:t>the lower </a:t>
            </a:r>
            <a:r>
              <a:rPr lang="en-US" sz="3200" b="1" dirty="0"/>
              <a:t>border of the first lumbar vertebra, where it tapers to a fibrous </a:t>
            </a:r>
            <a:r>
              <a:rPr lang="en-US" sz="3200" b="1" dirty="0" smtClean="0"/>
              <a:t>band called </a:t>
            </a:r>
            <a:r>
              <a:rPr lang="en-US" sz="3200" b="1" dirty="0"/>
              <a:t>the conus </a:t>
            </a:r>
            <a:r>
              <a:rPr lang="en-US" sz="3200" b="1" dirty="0" err="1"/>
              <a:t>medullaris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0B1-67F5-49EA-BAFA-0399AAF33A5C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352540"/>
            <a:ext cx="10018713" cy="1400059"/>
          </a:xfrm>
        </p:spPr>
        <p:txBody>
          <a:bodyPr/>
          <a:lstStyle/>
          <a:p>
            <a:r>
              <a:rPr lang="en-US" b="1" dirty="0"/>
              <a:t>The Spinal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2061072"/>
            <a:ext cx="10018713" cy="3810919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US" sz="3200" b="1" dirty="0"/>
              <a:t>Continuing below the second lumbar space are the nerve roots that extend beyond the conus, which are called the cauda equine because they resemble a horse’s tail. </a:t>
            </a:r>
          </a:p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US" sz="3200" b="1" dirty="0"/>
              <a:t>Meninges surround the spinal cord.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70BC-B4EF-4298-A96C-2BF7B3D0CD74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1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429" y="0"/>
            <a:ext cx="10018713" cy="1752599"/>
          </a:xfrm>
        </p:spPr>
        <p:txBody>
          <a:bodyPr/>
          <a:lstStyle/>
          <a:p>
            <a:r>
              <a:rPr lang="en-US" b="1" dirty="0"/>
              <a:t>Vertebral Column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971" y="992435"/>
            <a:ext cx="10773791" cy="55736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b="1" dirty="0" smtClean="0"/>
              <a:t>The </a:t>
            </a:r>
            <a:r>
              <a:rPr lang="en-US" sz="2800" b="1" dirty="0"/>
              <a:t>bones of the vertebral column surround and protect the spinal cord </a:t>
            </a:r>
            <a:r>
              <a:rPr lang="en-US" sz="2800" b="1" dirty="0" smtClean="0"/>
              <a:t>and normally </a:t>
            </a:r>
            <a:r>
              <a:rPr lang="en-US" sz="2800" b="1" dirty="0"/>
              <a:t>consist of 7 cervical, 12 thoracic, and 5 lumbar vertebrae, as well </a:t>
            </a:r>
            <a:r>
              <a:rPr lang="en-US" sz="2800" b="1" dirty="0" smtClean="0"/>
              <a:t>as the </a:t>
            </a:r>
            <a:r>
              <a:rPr lang="en-US" sz="2800" b="1" dirty="0"/>
              <a:t>sacrum (a fused mass of 5 vertebrae) and terminate in the coccyx</a:t>
            </a:r>
            <a:r>
              <a:rPr lang="en-US" sz="2800" b="1" dirty="0" smtClean="0"/>
              <a:t>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b="1" dirty="0" smtClean="0"/>
              <a:t> Nerve roots </a:t>
            </a:r>
            <a:r>
              <a:rPr lang="en-US" sz="2800" b="1" dirty="0"/>
              <a:t>exit from the vertebral column through the intervertebral </a:t>
            </a:r>
            <a:r>
              <a:rPr lang="en-US" sz="2800" b="1" dirty="0" smtClean="0"/>
              <a:t>foramina.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b="1" dirty="0" smtClean="0"/>
              <a:t>The </a:t>
            </a:r>
            <a:r>
              <a:rPr lang="en-US" sz="2800" b="1" dirty="0"/>
              <a:t>vertebrae are separated by discs, except for the first </a:t>
            </a:r>
            <a:r>
              <a:rPr lang="en-US" sz="2800" b="1" dirty="0" smtClean="0"/>
              <a:t>and second </a:t>
            </a:r>
            <a:r>
              <a:rPr lang="en-US" sz="2800" b="1" dirty="0"/>
              <a:t>cervical, the sacral, and the coccygeal vertebrae. 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B1B2-7B1D-4E21-951B-780D45B3F832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24" y="-2"/>
            <a:ext cx="6830457" cy="6830457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603" y="-3"/>
            <a:ext cx="3288739" cy="683045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2EF6-8D1D-4EBD-83EF-E27428FF15CA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2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91" y="-99152"/>
            <a:ext cx="10018713" cy="1200839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Definition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991" y="991518"/>
            <a:ext cx="10711361" cy="5326656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Spinal cord injury (SCI</a:t>
            </a:r>
            <a:r>
              <a:rPr lang="en-US" sz="3200" b="1" dirty="0" smtClean="0"/>
              <a:t>), is an </a:t>
            </a:r>
            <a:r>
              <a:rPr lang="en-US" sz="3200" b="1" dirty="0"/>
              <a:t>injury to the spinal cord, vertebral </a:t>
            </a:r>
            <a:r>
              <a:rPr lang="en-US" sz="3200" b="1" dirty="0" smtClean="0"/>
              <a:t>column, supporting </a:t>
            </a:r>
            <a:r>
              <a:rPr lang="en-US" sz="3200" b="1" dirty="0"/>
              <a:t>soft tissue, or intervertebral discs caused by </a:t>
            </a:r>
            <a:r>
              <a:rPr lang="en-US" sz="3200" b="1" dirty="0" smtClean="0"/>
              <a:t>trauma.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/>
              <a:t>Common </a:t>
            </a:r>
            <a:r>
              <a:rPr lang="en-US" sz="3200" b="1" dirty="0"/>
              <a:t>causes are </a:t>
            </a:r>
            <a:r>
              <a:rPr lang="en-US" sz="3200" b="1" dirty="0" smtClean="0"/>
              <a:t>motor vehicle </a:t>
            </a:r>
            <a:r>
              <a:rPr lang="en-US" sz="3200" b="1" dirty="0"/>
              <a:t>crashes, falls, violence (predominantly gunshot wounds), and </a:t>
            </a:r>
            <a:r>
              <a:rPr lang="en-US" sz="3200" b="1" dirty="0" smtClean="0"/>
              <a:t>sports related injuries.</a:t>
            </a:r>
          </a:p>
          <a:p>
            <a:pPr>
              <a:lnSpc>
                <a:spcPct val="120000"/>
              </a:lnSpc>
            </a:pPr>
            <a:r>
              <a:rPr lang="en-US" sz="3200" b="1" dirty="0"/>
              <a:t>Males account for 78% of patients with </a:t>
            </a:r>
            <a:r>
              <a:rPr lang="en-US" sz="3200" b="1" dirty="0" smtClean="0"/>
              <a:t>SCI.</a:t>
            </a:r>
          </a:p>
          <a:p>
            <a:pPr>
              <a:lnSpc>
                <a:spcPct val="120000"/>
              </a:lnSpc>
            </a:pPr>
            <a:r>
              <a:rPr lang="en-US" sz="3200" b="1" dirty="0"/>
              <a:t>The predominant risk factors for SCI include younger age, male gender, </a:t>
            </a:r>
            <a:r>
              <a:rPr lang="en-US" sz="3200" b="1" dirty="0" smtClean="0"/>
              <a:t>and alcohol </a:t>
            </a:r>
            <a:r>
              <a:rPr lang="en-US" sz="3200" b="1" dirty="0"/>
              <a:t>and illicit drug </a:t>
            </a:r>
            <a:r>
              <a:rPr lang="en-US" sz="3200" b="1" dirty="0" smtClean="0"/>
              <a:t>abuse.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F0FD-3A1B-4410-B49B-8F36DB0BB786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18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82" y="1575411"/>
            <a:ext cx="5513229" cy="39109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07" y="1013551"/>
            <a:ext cx="4967873" cy="50347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954D-1412-4476-A89F-B652C9AB7A2A}" type="datetime1">
              <a:rPr lang="en-US" smtClean="0"/>
              <a:t>12/25/2023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B3D1-0C64-4285-922A-2D667CF243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38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5347</TotalTime>
  <Words>1546</Words>
  <Application>Microsoft Office PowerPoint</Application>
  <PresentationFormat>Widescreen</PresentationFormat>
  <Paragraphs>199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Corbel</vt:lpstr>
      <vt:lpstr>Courier New</vt:lpstr>
      <vt:lpstr>Parallax</vt:lpstr>
      <vt:lpstr>Neurologic Trauma</vt:lpstr>
      <vt:lpstr>Outline </vt:lpstr>
      <vt:lpstr>Intended learning outcomes </vt:lpstr>
      <vt:lpstr>The Spinal Cord</vt:lpstr>
      <vt:lpstr>The Spinal Cord</vt:lpstr>
      <vt:lpstr>Vertebral Column </vt:lpstr>
      <vt:lpstr>PowerPoint Presentation</vt:lpstr>
      <vt:lpstr>Definition </vt:lpstr>
      <vt:lpstr>PowerPoint Presentation</vt:lpstr>
      <vt:lpstr>Mechanisms of injury </vt:lpstr>
      <vt:lpstr>Mechanisms of injury </vt:lpstr>
      <vt:lpstr>Mechanisms of injury </vt:lpstr>
      <vt:lpstr>Mechanisms of injury </vt:lpstr>
      <vt:lpstr> Clinical Manifestations </vt:lpstr>
      <vt:lpstr>Clinical Manifestations</vt:lpstr>
      <vt:lpstr>PowerPoint Presentation</vt:lpstr>
      <vt:lpstr>Clinical Manifestations</vt:lpstr>
      <vt:lpstr>PowerPoint Presentation</vt:lpstr>
      <vt:lpstr> Assessment and Diagnostic Findings </vt:lpstr>
      <vt:lpstr> Emergency Management </vt:lpstr>
      <vt:lpstr>Emergency Management</vt:lpstr>
      <vt:lpstr>Emergency Management</vt:lpstr>
      <vt:lpstr>Emergency Management</vt:lpstr>
      <vt:lpstr>Emergency Management</vt:lpstr>
      <vt:lpstr>Emergency Management</vt:lpstr>
      <vt:lpstr>Acute Medical Management</vt:lpstr>
      <vt:lpstr>Acute Medical Management</vt:lpstr>
      <vt:lpstr> Skeletal traction </vt:lpstr>
      <vt:lpstr>PowerPoint Presentation</vt:lpstr>
      <vt:lpstr> Skeletal Traction Device By Weights</vt:lpstr>
      <vt:lpstr>PowerPoint Presentation</vt:lpstr>
      <vt:lpstr> Surgical Management </vt:lpstr>
      <vt:lpstr>Management of Acute Complications of Spinal Cord Injury </vt:lpstr>
      <vt:lpstr>Spinal and Neurogenic Shock</vt:lpstr>
      <vt:lpstr>Venous Thromboembolism 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33</cp:revision>
  <dcterms:created xsi:type="dcterms:W3CDTF">2023-12-19T17:05:26Z</dcterms:created>
  <dcterms:modified xsi:type="dcterms:W3CDTF">2023-12-25T21:15:56Z</dcterms:modified>
</cp:coreProperties>
</file>