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1" r:id="rId17"/>
    <p:sldId id="274" r:id="rId18"/>
    <p:sldId id="290" r:id="rId19"/>
    <p:sldId id="275" r:id="rId20"/>
    <p:sldId id="276" r:id="rId21"/>
    <p:sldId id="284" r:id="rId22"/>
    <p:sldId id="277" r:id="rId23"/>
    <p:sldId id="278" r:id="rId24"/>
    <p:sldId id="279" r:id="rId25"/>
    <p:sldId id="286" r:id="rId26"/>
    <p:sldId id="280" r:id="rId27"/>
    <p:sldId id="287" r:id="rId28"/>
    <p:sldId id="281" r:id="rId29"/>
    <p:sldId id="289" r:id="rId30"/>
    <p:sldId id="288" r:id="rId31"/>
    <p:sldId id="282" r:id="rId32"/>
    <p:sldId id="28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8FE83-4E11-4DCE-AFDF-9640A04594E7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E5589-A075-42CD-9B33-C8B306959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3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ABE61-15AD-440E-94F5-C2F7A3966193}" type="datetime1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9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67B84-1815-4C99-9FFE-1A8767E0E7D5}" type="datetime1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1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7AC8-7DA2-41FA-865C-E864C83D3031}" type="datetime1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2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BCBE-37FB-4F3B-8D34-3D699842174A}" type="datetime1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3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7EBBC-4B04-4FA5-9545-8D1440AE479A}" type="datetime1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2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EC4E-AE15-43F1-9339-9E9DDD3971E7}" type="datetime1">
              <a:rPr lang="en-US" smtClean="0"/>
              <a:t>12/30/2023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23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DB68-1276-473F-A80A-0D33C594216C}" type="datetime1">
              <a:rPr lang="en-US" smtClean="0"/>
              <a:t>12/30/2023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4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0619-C6BB-43D8-9537-D7AD6D908335}" type="datetime1">
              <a:rPr lang="en-US" smtClean="0"/>
              <a:t>12/30/2023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95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6914-089D-4C78-98F0-CF0E6928FDEC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5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9B35-AE63-4B0A-8673-1C41651A2AFE}" type="datetime1">
              <a:rPr lang="en-US" smtClean="0"/>
              <a:t>12/30/2023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34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9856-48A1-4E05-BE12-7E9DDD62961A}" type="datetime1">
              <a:rPr lang="en-US" smtClean="0"/>
              <a:t>12/30/2023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84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07DCC-6467-4C83-96DB-9A6348B0D897}" type="datetime1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499C0-930D-475B-A815-D2891178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0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CD0000"/>
                </a:solidFill>
                <a:latin typeface="Arial" panose="020B0604020202020204" pitchFamily="34" charset="0"/>
              </a:rPr>
              <a:t>Poisoning Emergencies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874C-F355-46A9-84EE-1F828D2E13B1}" type="datetime1">
              <a:rPr lang="en-US" smtClean="0"/>
              <a:t>12/30/2023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21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Food poisoning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694" y="1427163"/>
            <a:ext cx="10537901" cy="51149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Ingestion of food that contains bacteria or the toxins that bacteria produce or that has been contaminated by chemicals</a:t>
            </a:r>
          </a:p>
          <a:p>
            <a:pPr eaLnBrk="1" hangingPunct="1"/>
            <a:r>
              <a:rPr lang="en-US" altLang="en-US" dirty="0"/>
              <a:t>Food is saved at room temperature for too long period of time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Many types of food poisoning</a:t>
            </a:r>
          </a:p>
          <a:p>
            <a:pPr lvl="1" eaLnBrk="1" hangingPunct="1"/>
            <a:r>
              <a:rPr lang="en-US" altLang="en-US" sz="2800" dirty="0"/>
              <a:t>Botulism</a:t>
            </a:r>
          </a:p>
          <a:p>
            <a:pPr lvl="1" eaLnBrk="1" hangingPunct="1"/>
            <a:r>
              <a:rPr lang="en-US" altLang="en-US" sz="2800" dirty="0"/>
              <a:t>Salmonella</a:t>
            </a:r>
          </a:p>
          <a:p>
            <a:pPr lvl="1" eaLnBrk="1" hangingPunct="1"/>
            <a:r>
              <a:rPr lang="en-US" altLang="en-US" sz="2800" dirty="0"/>
              <a:t>Staph food poisoning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First aid care</a:t>
            </a:r>
          </a:p>
          <a:p>
            <a:pPr lvl="1" eaLnBrk="1" hangingPunct="1"/>
            <a:r>
              <a:rPr lang="en-US" altLang="en-US" sz="2800" dirty="0"/>
              <a:t>Give nothing by mouth.</a:t>
            </a:r>
          </a:p>
          <a:p>
            <a:pPr lvl="1" eaLnBrk="1" hangingPunct="1"/>
            <a:r>
              <a:rPr lang="en-US" altLang="en-US" sz="2800" dirty="0"/>
              <a:t>Call PCC and initiate EMS.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371600" y="6419851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73738C"/>
                </a:solidFill>
              </a:rPr>
              <a:t>© 2012 Pearson Education, Inc.</a:t>
            </a:r>
            <a:endParaRPr lang="en-US" altLang="en-US" sz="1000" b="1">
              <a:solidFill>
                <a:srgbClr val="73738C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C2BF-E68A-45D4-B966-58ABDD25F566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Botulism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66251" y="1690687"/>
            <a:ext cx="10493835" cy="431350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altLang="en-US" sz="3600" dirty="0" smtClean="0"/>
              <a:t>The most fatal type of food poisoning 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altLang="en-US" sz="3600" dirty="0" smtClean="0"/>
              <a:t>Serious illness caused by a nerve toxin that is produced by the bacterium Clostridium botulinum.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altLang="en-US" sz="3600" dirty="0" smtClean="0"/>
              <a:t>All symptoms are related to the muscle paralysis caused by the bacterial toxin.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C380-BA5E-4C21-BE9A-23B935A2D342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1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30213"/>
            <a:ext cx="746760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82" y="4913313"/>
            <a:ext cx="7467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423712"/>
            <a:ext cx="4472831" cy="20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57C6-78C8-4469-B737-3119AABF4699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44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63" y="4082668"/>
            <a:ext cx="8913444" cy="20977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7282"/>
            <a:ext cx="8606779" cy="370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77A0-8C32-4548-85E5-BC81471A1E16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62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50912" y="365125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Activated Charcoal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659" y="1690688"/>
            <a:ext cx="11401541" cy="486727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</a:rPr>
              <a:t>What is activated charcoal?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3200" dirty="0"/>
              <a:t>When consumed (as a liquid), acts like a sponge to keep poison from being absorbed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3200" dirty="0"/>
              <a:t>Only works when poison is still in stomach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3200" dirty="0"/>
              <a:t>Activated charcoal does not bind to alcohol, acids, </a:t>
            </a:r>
            <a:r>
              <a:rPr lang="en-US" altLang="en-US" sz="3200" dirty="0" err="1"/>
              <a:t>alkalies</a:t>
            </a:r>
            <a:r>
              <a:rPr lang="en-US" altLang="en-US" sz="3200" dirty="0"/>
              <a:t>, potassium, ferrous sulfate, kerosene, gasoline, or metals,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3200" dirty="0"/>
              <a:t>Follow directions given by PCC.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73738C"/>
                </a:solidFill>
              </a:rPr>
              <a:t>© 2012 Pearson Education, Inc.</a:t>
            </a:r>
            <a:endParaRPr lang="en-US" altLang="en-US" sz="1000" b="1">
              <a:solidFill>
                <a:srgbClr val="73738C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039B-5D5C-466B-B792-A65D06E6136E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63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Activated Charcoal</a:t>
            </a:r>
            <a:endParaRPr lang="en-US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76" y="2703428"/>
            <a:ext cx="3584478" cy="290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7325914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045" y="2622014"/>
            <a:ext cx="4186820" cy="294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F5F0-11C7-43F8-B349-745A7552B84E}" type="datetime1">
              <a:rPr lang="en-US" smtClean="0"/>
              <a:t>12/30/2023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41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98124" y="111737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Activated Charcoal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37300"/>
            <a:ext cx="10035448" cy="5120664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When to use activated charcoal</a:t>
            </a:r>
          </a:p>
          <a:p>
            <a:pPr lvl="1" eaLnBrk="1" hangingPunct="1"/>
            <a:r>
              <a:rPr lang="en-US" altLang="en-US" sz="2800" dirty="0"/>
              <a:t>Within a few hours after poison is ingested</a:t>
            </a:r>
          </a:p>
          <a:p>
            <a:pPr lvl="1" eaLnBrk="1" hangingPunct="1"/>
            <a:r>
              <a:rPr lang="en-US" altLang="en-US" sz="2800" dirty="0"/>
              <a:t>Use should first be approved by PCC</a:t>
            </a:r>
          </a:p>
          <a:p>
            <a:pPr lvl="1" eaLnBrk="1" hangingPunct="1">
              <a:buFontTx/>
              <a:buNone/>
            </a:pPr>
            <a:endParaRPr lang="en-US" altLang="en-US" sz="2800" dirty="0"/>
          </a:p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When not to use activated charcoal</a:t>
            </a:r>
          </a:p>
          <a:p>
            <a:pPr lvl="1" eaLnBrk="1" hangingPunct="1"/>
            <a:r>
              <a:rPr lang="en-US" altLang="en-US" sz="2800" dirty="0"/>
              <a:t>When PCC advises not to do so</a:t>
            </a:r>
          </a:p>
          <a:p>
            <a:pPr lvl="1" eaLnBrk="1" hangingPunct="1"/>
            <a:r>
              <a:rPr lang="en-US" altLang="en-US" sz="2800" dirty="0"/>
              <a:t>When the patient is not fully conscious</a:t>
            </a:r>
          </a:p>
          <a:p>
            <a:pPr lvl="1" eaLnBrk="1" hangingPunct="1"/>
            <a:r>
              <a:rPr lang="en-US" altLang="en-US" sz="2800" dirty="0"/>
              <a:t>If the poison was an acid or alkali</a:t>
            </a:r>
          </a:p>
          <a:p>
            <a:pPr lvl="1" eaLnBrk="1" hangingPunct="1"/>
            <a:r>
              <a:rPr lang="en-US" altLang="en-US" sz="2800" dirty="0"/>
              <a:t>When or if the patient cannot swallow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73738C"/>
                </a:solidFill>
              </a:rPr>
              <a:t>© 2012 Pearson Education, Inc.</a:t>
            </a:r>
            <a:endParaRPr lang="en-US" altLang="en-US" sz="1000" b="1">
              <a:solidFill>
                <a:srgbClr val="73738C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4F2A-A44A-485B-87DB-A93087015E9A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40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69350" y="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Activated Charcoal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781" y="1325563"/>
            <a:ext cx="11000610" cy="4568114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en-US" sz="3200" b="1" dirty="0">
                <a:solidFill>
                  <a:srgbClr val="FF0000"/>
                </a:solidFill>
              </a:rPr>
              <a:t>Dose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3200" dirty="0"/>
              <a:t>1 gram per kilogram of body weight</a:t>
            </a:r>
            <a:r>
              <a:rPr lang="en-US" altLang="en-US" sz="3200" dirty="0" smtClean="0"/>
              <a:t> </a:t>
            </a:r>
            <a:endParaRPr lang="en-US" altLang="en-US" sz="3200" dirty="0"/>
          </a:p>
          <a:p>
            <a:pPr lvl="1" eaLnBrk="1" hangingPunct="1">
              <a:lnSpc>
                <a:spcPct val="120000"/>
              </a:lnSpc>
            </a:pPr>
            <a:r>
              <a:rPr lang="en-US" altLang="en-US" sz="3200" dirty="0"/>
              <a:t>Typical dose is between 25</a:t>
            </a:r>
            <a:r>
              <a:rPr lang="en-GB" altLang="en-US" sz="3200" dirty="0" smtClean="0"/>
              <a:t>–</a:t>
            </a:r>
            <a:r>
              <a:rPr lang="en-US" altLang="en-US" sz="3200" dirty="0"/>
              <a:t>50 grams for adults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3200" dirty="0"/>
              <a:t>Typical infant/children dose is 12.5</a:t>
            </a:r>
            <a:r>
              <a:rPr lang="en-GB" altLang="en-US" sz="3200" dirty="0" smtClean="0"/>
              <a:t>–</a:t>
            </a:r>
            <a:r>
              <a:rPr lang="en-US" altLang="en-US" sz="3200" dirty="0"/>
              <a:t>25 grams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3200" dirty="0"/>
              <a:t>repeated doses every two to six hours are more effective than a single dose</a:t>
            </a:r>
            <a:r>
              <a:rPr lang="en-US" altLang="en-US" sz="3200" dirty="0" smtClean="0"/>
              <a:t>.</a:t>
            </a:r>
            <a:endParaRPr lang="en-US" altLang="en-US" sz="3200" dirty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73738C"/>
                </a:solidFill>
              </a:rPr>
              <a:t>© 2012 Pearson Education, Inc.</a:t>
            </a:r>
            <a:endParaRPr lang="en-US" altLang="en-US" sz="1000" b="1">
              <a:solidFill>
                <a:srgbClr val="73738C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9978-71E0-44CD-9566-10D45ABE04EE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71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Activated Charcoal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3200" b="1" dirty="0" smtClean="0">
                <a:solidFill>
                  <a:srgbClr val="FF0000"/>
                </a:solidFill>
              </a:rPr>
              <a:t>How to administer activated charcoal</a:t>
            </a:r>
          </a:p>
          <a:p>
            <a:pPr lvl="1">
              <a:lnSpc>
                <a:spcPct val="110000"/>
              </a:lnSpc>
            </a:pPr>
            <a:r>
              <a:rPr lang="en-US" altLang="en-US" sz="3200" dirty="0" smtClean="0"/>
              <a:t>Shake container thoroughly.</a:t>
            </a:r>
          </a:p>
          <a:p>
            <a:pPr lvl="1">
              <a:lnSpc>
                <a:spcPct val="110000"/>
              </a:lnSpc>
            </a:pPr>
            <a:r>
              <a:rPr lang="en-US" altLang="en-US" sz="3200" dirty="0" smtClean="0"/>
              <a:t>Have victim drink </a:t>
            </a:r>
          </a:p>
          <a:p>
            <a:pPr lvl="1">
              <a:lnSpc>
                <a:spcPct val="110000"/>
              </a:lnSpc>
            </a:pPr>
            <a:r>
              <a:rPr lang="en-US" altLang="en-US" sz="3200" dirty="0" smtClean="0"/>
              <a:t>Record the time administered and the dose amount given.</a:t>
            </a:r>
          </a:p>
          <a:p>
            <a:pPr lvl="1">
              <a:lnSpc>
                <a:spcPct val="110000"/>
              </a:lnSpc>
            </a:pPr>
            <a:r>
              <a:rPr lang="en-US" altLang="en-US" sz="3200" dirty="0" smtClean="0"/>
              <a:t>Repeat dose once if patient vomits.</a:t>
            </a:r>
          </a:p>
          <a:p>
            <a:pPr lvl="1">
              <a:lnSpc>
                <a:spcPct val="110000"/>
              </a:lnSpc>
            </a:pPr>
            <a:r>
              <a:rPr lang="en-US" altLang="en-US" sz="3200" dirty="0" smtClean="0"/>
              <a:t>Give nothing per mouth after </a:t>
            </a:r>
            <a:r>
              <a:rPr lang="en-US" altLang="en-US" sz="3200" dirty="0" err="1" smtClean="0"/>
              <a:t>administeration</a:t>
            </a:r>
            <a:endParaRPr lang="en-US" altLang="en-US" sz="32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F5EF-2577-46E7-8E56-D037C4BE79C5}" type="datetime1">
              <a:rPr lang="en-US" smtClean="0"/>
              <a:t>12/30/2023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40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46125" y="365125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Inhaled Poisons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4" y="1690688"/>
            <a:ext cx="10455275" cy="4566893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en-US" sz="3200" dirty="0"/>
              <a:t>Defined as taking toxins into the body through the lungs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3200" dirty="0"/>
              <a:t>Common to fires, industrial sites, cleaning solvents, and sometimes drug abuse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3200" dirty="0"/>
              <a:t>Fast first aid treatment is critical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3200" dirty="0"/>
              <a:t>Toxins are rapidly absorbed and circulated in body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3200" dirty="0"/>
              <a:t>Longer exposure = more damage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73738C"/>
                </a:solidFill>
              </a:rPr>
              <a:t>© 2012 Pearson Education, Inc.</a:t>
            </a:r>
            <a:endParaRPr lang="en-US" altLang="en-US" sz="1000" b="1">
              <a:solidFill>
                <a:srgbClr val="73738C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22AD-4AA3-466F-AF6B-F4C040840EC6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10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46125" y="33825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Introduction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663" y="1266176"/>
            <a:ext cx="7777583" cy="5178691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en-US" sz="3200" b="1" dirty="0">
                <a:solidFill>
                  <a:srgbClr val="FF0000"/>
                </a:solidFill>
              </a:rPr>
              <a:t>A poison </a:t>
            </a:r>
            <a:r>
              <a:rPr lang="en-US" altLang="en-US" sz="3200" dirty="0"/>
              <a:t>is any substance–liquid, solid, or gas– that impairs health or causes death by its chemical action</a:t>
            </a:r>
            <a:r>
              <a:rPr lang="en-US" altLang="en-US" sz="3200" dirty="0">
                <a:sym typeface="Wingdings" panose="05000000000000000000" pitchFamily="2" charset="2"/>
              </a:rPr>
              <a:t></a:t>
            </a:r>
            <a:r>
              <a:rPr lang="en-US" altLang="en-US" sz="3200" dirty="0"/>
              <a:t> purposeful or accidental scenarios.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200" b="1" dirty="0">
                <a:solidFill>
                  <a:srgbClr val="FF0000"/>
                </a:solidFill>
              </a:rPr>
              <a:t>Poisons may enter the body in four ways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3200" dirty="0"/>
              <a:t>Ingesting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3200" dirty="0"/>
              <a:t>Inhaling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3200" dirty="0"/>
              <a:t>Penetration/injection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3200" dirty="0"/>
              <a:t>Absorption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73738C"/>
                </a:solidFill>
              </a:rPr>
              <a:t>© 2012 Pearson Education, Inc.</a:t>
            </a:r>
            <a:endParaRPr lang="en-US" altLang="en-US" sz="1000" b="1">
              <a:solidFill>
                <a:srgbClr val="73738C"/>
              </a:solidFill>
            </a:endParaRPr>
          </a:p>
        </p:txBody>
      </p:sp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060" y="2434728"/>
            <a:ext cx="4139219" cy="348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394E-E1B2-40B9-BC06-35D99FC0DEEB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61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69007" y="31379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Inhaled Poisons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533" y="1639353"/>
            <a:ext cx="10733451" cy="4684329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en-US" sz="3600" dirty="0">
                <a:solidFill>
                  <a:srgbClr val="FF0000"/>
                </a:solidFill>
              </a:rPr>
              <a:t>Inhaled poisoning general symptoms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3200" dirty="0"/>
              <a:t>Trouble breathing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3200" dirty="0"/>
              <a:t>Chest pain or tightness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3200" dirty="0"/>
              <a:t>Nausea and vomiting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3200" dirty="0"/>
              <a:t>Changes in mental status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3200" dirty="0"/>
              <a:t>Visual changes, ringing in ears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3200" dirty="0"/>
              <a:t>Possible seizures</a:t>
            </a:r>
          </a:p>
          <a:p>
            <a:pPr lvl="1" eaLnBrk="1" hangingPunct="1">
              <a:lnSpc>
                <a:spcPct val="100000"/>
              </a:lnSpc>
            </a:pPr>
            <a:endParaRPr lang="en-US" altLang="en-US" sz="3200" dirty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73738C"/>
                </a:solidFill>
              </a:rPr>
              <a:t>© 2012 Pearson Education, Inc.</a:t>
            </a:r>
            <a:endParaRPr lang="en-US" altLang="en-US" sz="1000" b="1">
              <a:solidFill>
                <a:srgbClr val="73738C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48792-7F6D-42C0-8A23-768A81CF3D7D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22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Inhaled Poisons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en-US" sz="3600" b="1" dirty="0" smtClean="0">
                <a:solidFill>
                  <a:srgbClr val="FF0000"/>
                </a:solidFill>
              </a:rPr>
              <a:t>General first aid care</a:t>
            </a:r>
          </a:p>
          <a:p>
            <a:pPr lvl="1">
              <a:lnSpc>
                <a:spcPct val="130000"/>
              </a:lnSpc>
              <a:spcAft>
                <a:spcPts val="600"/>
              </a:spcAft>
            </a:pPr>
            <a:r>
              <a:rPr lang="en-US" altLang="en-US" sz="3200" dirty="0" smtClean="0"/>
              <a:t>Move victim to fresh air immediately.</a:t>
            </a:r>
          </a:p>
          <a:p>
            <a:pPr lvl="1">
              <a:lnSpc>
                <a:spcPct val="130000"/>
              </a:lnSpc>
              <a:spcAft>
                <a:spcPts val="600"/>
              </a:spcAft>
            </a:pPr>
            <a:r>
              <a:rPr lang="en-US" altLang="en-US" sz="3200" dirty="0" smtClean="0"/>
              <a:t>Monitor ABCs.</a:t>
            </a:r>
          </a:p>
          <a:p>
            <a:pPr lvl="1">
              <a:lnSpc>
                <a:spcPct val="130000"/>
              </a:lnSpc>
              <a:spcAft>
                <a:spcPts val="600"/>
              </a:spcAft>
            </a:pPr>
            <a:r>
              <a:rPr lang="en-US" altLang="en-US" sz="3200" dirty="0" smtClean="0"/>
              <a:t>If victim is not breathing, artificially ventilate.</a:t>
            </a:r>
          </a:p>
          <a:p>
            <a:pPr lvl="1">
              <a:lnSpc>
                <a:spcPct val="130000"/>
              </a:lnSpc>
              <a:spcAft>
                <a:spcPts val="600"/>
              </a:spcAft>
            </a:pPr>
            <a:r>
              <a:rPr lang="en-US" altLang="en-US" sz="3200" dirty="0" smtClean="0"/>
              <a:t>Activate EMS immediately.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CBE5-F9B7-4460-AE9D-4D744EA117BE}" type="datetime1">
              <a:rPr lang="en-US" smtClean="0"/>
              <a:t>12/30/2023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78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46125" y="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Inhaled Poisons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373" y="1092506"/>
            <a:ext cx="11203236" cy="5029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Carbon monoxide poisoning</a:t>
            </a:r>
          </a:p>
          <a:p>
            <a:pPr lvl="1" eaLnBrk="1" hangingPunct="1"/>
            <a:r>
              <a:rPr lang="en-US" altLang="en-US" sz="3200" dirty="0"/>
              <a:t>Colorless and odorless gas</a:t>
            </a:r>
          </a:p>
          <a:p>
            <a:pPr lvl="1" eaLnBrk="1" hangingPunct="1"/>
            <a:r>
              <a:rPr lang="en-US" altLang="en-US" sz="3200" dirty="0"/>
              <a:t>Formed from incomplete combustion</a:t>
            </a:r>
          </a:p>
          <a:p>
            <a:pPr lvl="1" eaLnBrk="1" hangingPunct="1"/>
            <a:r>
              <a:rPr lang="en-US" altLang="en-US" sz="3200" dirty="0"/>
              <a:t>Binds sites in blood that carry oxygen </a:t>
            </a:r>
            <a:r>
              <a:rPr lang="en-US" altLang="en-US" sz="3200" dirty="0">
                <a:sym typeface="Wingdings" panose="05000000000000000000" pitchFamily="2" charset="2"/>
              </a:rPr>
              <a:t> affinity of hemoglobin for </a:t>
            </a:r>
            <a:r>
              <a:rPr lang="en-US" altLang="en-US" sz="3200" dirty="0" smtClean="0">
                <a:sym typeface="Wingdings" panose="05000000000000000000" pitchFamily="2" charset="2"/>
              </a:rPr>
              <a:t>CO is </a:t>
            </a:r>
            <a:r>
              <a:rPr lang="en-US" altLang="en-US" sz="3200" dirty="0">
                <a:sym typeface="Wingdings" panose="05000000000000000000" pitchFamily="2" charset="2"/>
              </a:rPr>
              <a:t>200 times greater than that for </a:t>
            </a:r>
            <a:r>
              <a:rPr lang="en-US" altLang="en-US" sz="3200" dirty="0" smtClean="0">
                <a:sym typeface="Wingdings" panose="05000000000000000000" pitchFamily="2" charset="2"/>
              </a:rPr>
              <a:t>O2</a:t>
            </a:r>
            <a:endParaRPr lang="en-US" altLang="en-US" sz="3200" dirty="0"/>
          </a:p>
          <a:p>
            <a:pPr lvl="1" eaLnBrk="1" hangingPunct="1"/>
            <a:r>
              <a:rPr lang="en-US" altLang="en-US" sz="3200" dirty="0"/>
              <a:t>Cellular death due to lack of oxygen</a:t>
            </a:r>
          </a:p>
          <a:p>
            <a:pPr lvl="1" eaLnBrk="1" hangingPunct="1"/>
            <a:r>
              <a:rPr lang="en-US" altLang="en-US" sz="3200" dirty="0"/>
              <a:t>It takes only a few minutes to die from </a:t>
            </a:r>
            <a:r>
              <a:rPr lang="en-US" altLang="en-US" sz="3200" dirty="0" smtClean="0"/>
              <a:t>CO poisoning</a:t>
            </a:r>
            <a:r>
              <a:rPr lang="en-US" altLang="en-US" sz="3200" dirty="0"/>
              <a:t>.</a:t>
            </a:r>
          </a:p>
          <a:p>
            <a:pPr lvl="1" eaLnBrk="1" hangingPunct="1"/>
            <a:r>
              <a:rPr lang="en-US" altLang="en-US" sz="3200" dirty="0"/>
              <a:t>Frequently occurs in the home (furnaces, gas stoves,  etc.)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73738C"/>
                </a:solidFill>
              </a:rPr>
              <a:t>© 2012 Pearson Education, Inc.</a:t>
            </a:r>
            <a:endParaRPr lang="en-US" altLang="en-US" sz="1000" b="1">
              <a:solidFill>
                <a:srgbClr val="73738C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63E9-1E09-473B-855E-5B776DD1E2E8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46125" y="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Inhaled Poisons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271" y="1325563"/>
            <a:ext cx="11467642" cy="471011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sz="3000" b="1" dirty="0">
                <a:solidFill>
                  <a:srgbClr val="FF0000"/>
                </a:solidFill>
              </a:rPr>
              <a:t>Carbon monoxide poisoning symptoms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3000" dirty="0"/>
              <a:t>Presents initially with flu-like symptoms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3000" dirty="0"/>
              <a:t>Low-level exposure causes headache, ear-ringing, muscle weakness, shortness of breath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3000" dirty="0"/>
              <a:t>Moderate exposure causes severe headache and nausea, visual disturbances, muddy thinking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3000" dirty="0"/>
              <a:t>High exposure causes stupor, fainting, heart arrhythmias, vision loss, convulsions, </a:t>
            </a:r>
            <a:r>
              <a:rPr lang="en-US" altLang="en-US" sz="3000" dirty="0" smtClean="0"/>
              <a:t>coma</a:t>
            </a:r>
            <a:endParaRPr lang="en-US" altLang="en-US" sz="3000" dirty="0"/>
          </a:p>
          <a:p>
            <a:pPr lvl="1" eaLnBrk="1" hangingPunct="1">
              <a:lnSpc>
                <a:spcPct val="110000"/>
              </a:lnSpc>
            </a:pPr>
            <a:r>
              <a:rPr lang="en-US" altLang="en-US" sz="3000" dirty="0"/>
              <a:t>A tell-tale sign is that household pets will also have symptoms.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73738C"/>
                </a:solidFill>
              </a:rPr>
              <a:t>© 2012 Pearson Education, Inc.</a:t>
            </a:r>
            <a:endParaRPr lang="en-US" altLang="en-US" sz="1000" b="1">
              <a:solidFill>
                <a:srgbClr val="73738C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2FA-47DE-4457-B472-47E1E9A5D498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9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46125" y="13944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Injected Poisons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948" y="1477179"/>
            <a:ext cx="10515869" cy="4405828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3200" b="1" dirty="0">
                <a:solidFill>
                  <a:srgbClr val="FF0000"/>
                </a:solidFill>
              </a:rPr>
              <a:t>What is an injected poison?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3200" dirty="0"/>
              <a:t>Poison that enters the body through a break in the skin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3200" dirty="0"/>
              <a:t>Originates with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substances such as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drugs, bites from certain animals, stings from certain insects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3200" dirty="0"/>
              <a:t>Generally causes immediate reaction at injection site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3200" dirty="0"/>
              <a:t>Greatest danger from injected poisons is anaphylactic shock.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73738C"/>
                </a:solidFill>
              </a:rPr>
              <a:t>© 2012 Pearson Education, Inc.</a:t>
            </a:r>
            <a:endParaRPr lang="en-US" altLang="en-US" sz="1000" b="1">
              <a:solidFill>
                <a:srgbClr val="73738C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15F8-1A70-4805-BCE1-9BD33408B3A7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0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Injected Poisons</a:t>
            </a:r>
            <a:endParaRPr lang="en-US" b="1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61" y="2313542"/>
            <a:ext cx="4428348" cy="327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426" y="2785881"/>
            <a:ext cx="5779244" cy="28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2E48-F895-44AF-BFB8-15EFF3118BD8}" type="datetime1">
              <a:rPr lang="en-US" smtClean="0"/>
              <a:t>12/30/2023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86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Injected Poisons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270" y="1690688"/>
            <a:ext cx="8918422" cy="3816176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3200" b="1" dirty="0">
                <a:solidFill>
                  <a:srgbClr val="FF0000"/>
                </a:solidFill>
              </a:rPr>
              <a:t>General symptoms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3200" dirty="0"/>
              <a:t>Irritation/distress at injection site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3200" dirty="0"/>
              <a:t>Weakness, dizziness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3200" dirty="0"/>
              <a:t>Chills, fever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3200" dirty="0"/>
              <a:t>Nausea and/or vomiting</a:t>
            </a:r>
          </a:p>
          <a:p>
            <a:pPr lvl="1" eaLnBrk="1" hangingPunct="1">
              <a:buFontTx/>
              <a:buNone/>
            </a:pPr>
            <a:endParaRPr lang="en-US" altLang="en-US" dirty="0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73738C"/>
                </a:solidFill>
              </a:rPr>
              <a:t>© 2012 Pearson Education, Inc.</a:t>
            </a:r>
            <a:endParaRPr lang="en-US" altLang="en-US" sz="1000" b="1">
              <a:solidFill>
                <a:srgbClr val="73738C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3331-29CB-43D0-9F83-06E77DF53F8B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5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Injected Poisons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en-US" sz="3200" b="1" dirty="0" smtClean="0">
                <a:solidFill>
                  <a:srgbClr val="FF0000"/>
                </a:solidFill>
              </a:rPr>
              <a:t>Management for injected poisonings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altLang="en-US" sz="3200" dirty="0" smtClean="0"/>
              <a:t>Activate EMS.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altLang="en-US" sz="3200" dirty="0" smtClean="0"/>
              <a:t>Protect yourself.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altLang="en-US" sz="3200" dirty="0" smtClean="0"/>
              <a:t>Maintain airway, breathing, circulation.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altLang="en-US" sz="3200" dirty="0" smtClean="0"/>
              <a:t>Attempt to identify insect, reptile, or animal.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1FD8-FC9C-4171-86EE-F3AB77FFC495}" type="datetime1">
              <a:rPr lang="en-US" smtClean="0"/>
              <a:t>12/30/2023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49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Absorbed Poisons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814" y="1690688"/>
            <a:ext cx="8229600" cy="48815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3200" b="1" dirty="0">
                <a:solidFill>
                  <a:srgbClr val="FF0000"/>
                </a:solidFill>
              </a:rPr>
              <a:t>Absorption of Poisons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3200" dirty="0"/>
              <a:t>Can originate from wet or dry chemicals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3200" dirty="0"/>
              <a:t>Sources include plants and industrial chemicals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3200" dirty="0"/>
              <a:t>Poisonous element in most plants is </a:t>
            </a:r>
            <a:r>
              <a:rPr lang="en-US" altLang="en-US" sz="3200" dirty="0" err="1"/>
              <a:t>urushiol</a:t>
            </a:r>
            <a:r>
              <a:rPr lang="en-US" altLang="en-US" sz="3200" dirty="0"/>
              <a:t> (oily organic allergen) 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3200" dirty="0"/>
              <a:t>causes burns, lesions, and inflammation</a:t>
            </a:r>
            <a:r>
              <a:rPr lang="en-US" altLang="en-US" sz="3200" dirty="0" smtClean="0"/>
              <a:t>.</a:t>
            </a:r>
            <a:endParaRPr lang="en-US" altLang="en-US" sz="3200" dirty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73738C"/>
                </a:solidFill>
              </a:rPr>
              <a:t>© 2012 Pearson Education, Inc.</a:t>
            </a:r>
            <a:endParaRPr lang="en-US" altLang="en-US" sz="1000" b="1">
              <a:solidFill>
                <a:srgbClr val="73738C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2F00-481C-4953-B652-58F9B6E01535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49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Absorbed Poisons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altLang="en-US" sz="3200" b="1" dirty="0" smtClean="0">
                <a:solidFill>
                  <a:srgbClr val="FF0000"/>
                </a:solidFill>
              </a:rPr>
              <a:t>General response from exposure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altLang="en-US" sz="3200" dirty="0" smtClean="0"/>
              <a:t>Mild irritation often limited to exposed site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altLang="en-US" sz="3200" dirty="0" smtClean="0"/>
              <a:t>Itching, redness, blisters, stinging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altLang="en-US" sz="3200" dirty="0" smtClean="0"/>
              <a:t>Some people may have a severe and/or systemic reaction to absorbed poisons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E861-2B8F-45CA-8A70-4E79E7509AAF}" type="datetime1">
              <a:rPr lang="en-US" smtClean="0"/>
              <a:t>12/30/2023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62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46125" y="190355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Ingested Poisons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264" y="1515918"/>
            <a:ext cx="10915497" cy="4862848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en-US" sz="3600" dirty="0"/>
              <a:t>Children are the most common victims of ingested poisons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3600" dirty="0"/>
              <a:t>Most common items causing poisoning when swallowed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3600" dirty="0"/>
              <a:t>Aspirin, acetaminophen, alcohol, cleaners, petroleum distillates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3600" dirty="0"/>
              <a:t>Poisonous plants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73738C"/>
                </a:solidFill>
              </a:rPr>
              <a:t>© 2012 Pearson Education, Inc.</a:t>
            </a:r>
            <a:endParaRPr lang="en-US" altLang="en-US" sz="1000" b="1">
              <a:solidFill>
                <a:srgbClr val="73738C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83D8-368A-4970-9ADE-A132586CD5CB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09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Absorbed Poisons</a:t>
            </a:r>
            <a:endParaRPr lang="en-US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2" y="2633031"/>
            <a:ext cx="3990650" cy="262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535" y="2633031"/>
            <a:ext cx="5376110" cy="262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A648-DC6E-4F7B-852E-18E3C3E0D849}" type="datetime1">
              <a:rPr lang="en-US" smtClean="0"/>
              <a:t>12/30/2023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99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Absorbed Poisons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762" y="1690688"/>
            <a:ext cx="10372649" cy="46323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Signs and symptoms of poisonous plant contact and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absorbed poison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3200" dirty="0"/>
              <a:t>Traces of substance on skin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3200" dirty="0"/>
              <a:t>Fluid filled, oozing blisters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3200" dirty="0"/>
              <a:t>Itching, burning, pain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3200" dirty="0"/>
              <a:t>Swelling with a rash lasting 1 to 3 weeks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3200" dirty="0"/>
              <a:t>Skin infections from irritation and scratching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73738C"/>
                </a:solidFill>
              </a:rPr>
              <a:t>© 2012 Pearson Education, Inc.</a:t>
            </a:r>
            <a:endParaRPr lang="en-US" altLang="en-US" sz="1000" b="1">
              <a:solidFill>
                <a:srgbClr val="73738C"/>
              </a:solidFill>
            </a:endParaRP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213" y="2467778"/>
            <a:ext cx="3923739" cy="190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CC6-433A-4220-8796-FF607D986C09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256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Absorbed Poisons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746" y="1690687"/>
            <a:ext cx="11397218" cy="464401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30000"/>
              </a:lnSpc>
              <a:spcAft>
                <a:spcPts val="600"/>
              </a:spcAft>
            </a:pPr>
            <a:r>
              <a:rPr lang="en-US" altLang="en-US" b="1" dirty="0">
                <a:solidFill>
                  <a:srgbClr val="FF0000"/>
                </a:solidFill>
              </a:rPr>
              <a:t>Management for absorbed poisoning</a:t>
            </a:r>
          </a:p>
          <a:p>
            <a:pPr lvl="1" eaLnBrk="1" hangingPunct="1">
              <a:lnSpc>
                <a:spcPct val="130000"/>
              </a:lnSpc>
              <a:spcAft>
                <a:spcPts val="600"/>
              </a:spcAft>
            </a:pPr>
            <a:r>
              <a:rPr lang="en-US" altLang="en-US" sz="2800" dirty="0"/>
              <a:t>Protect yourself from exposure.</a:t>
            </a:r>
          </a:p>
          <a:p>
            <a:pPr lvl="1" eaLnBrk="1" hangingPunct="1">
              <a:lnSpc>
                <a:spcPct val="130000"/>
              </a:lnSpc>
              <a:spcAft>
                <a:spcPts val="600"/>
              </a:spcAft>
            </a:pPr>
            <a:r>
              <a:rPr lang="en-US" altLang="en-US" sz="2800" dirty="0"/>
              <a:t>Brush any dry chemicals or solid poisons from skin.</a:t>
            </a:r>
          </a:p>
          <a:p>
            <a:pPr lvl="1" eaLnBrk="1" hangingPunct="1">
              <a:lnSpc>
                <a:spcPct val="130000"/>
              </a:lnSpc>
              <a:spcAft>
                <a:spcPts val="600"/>
              </a:spcAft>
            </a:pPr>
            <a:r>
              <a:rPr lang="en-US" altLang="en-US" sz="2800" dirty="0"/>
              <a:t>Irrigate affected area with large amounts of water for at least </a:t>
            </a:r>
            <a:r>
              <a:rPr lang="en-US" altLang="en-US" sz="2800" dirty="0" smtClean="0"/>
              <a:t>20 </a:t>
            </a:r>
            <a:r>
              <a:rPr lang="en-US" altLang="en-US" sz="2800" dirty="0" err="1" smtClean="0"/>
              <a:t>mins</a:t>
            </a:r>
            <a:r>
              <a:rPr lang="en-US" altLang="en-US" sz="2800" dirty="0" smtClean="0"/>
              <a:t>.</a:t>
            </a:r>
            <a:endParaRPr lang="en-US" altLang="en-US" sz="2800" dirty="0"/>
          </a:p>
          <a:p>
            <a:pPr lvl="1" eaLnBrk="1" hangingPunct="1">
              <a:lnSpc>
                <a:spcPct val="130000"/>
              </a:lnSpc>
              <a:spcAft>
                <a:spcPts val="600"/>
              </a:spcAft>
            </a:pPr>
            <a:r>
              <a:rPr lang="en-US" altLang="en-US" sz="2800" dirty="0" smtClean="0"/>
              <a:t>Apply </a:t>
            </a:r>
            <a:r>
              <a:rPr lang="en-US" altLang="en-US" sz="2800" dirty="0"/>
              <a:t>cold compress for pain, and apply colloidal oatmeal paste, baking soda or OTC cortisone, calamine, or antihistamine preparations. </a:t>
            </a:r>
          </a:p>
          <a:p>
            <a:pPr lvl="1" eaLnBrk="1" hangingPunct="1">
              <a:lnSpc>
                <a:spcPct val="130000"/>
              </a:lnSpc>
              <a:spcAft>
                <a:spcPts val="600"/>
              </a:spcAft>
            </a:pPr>
            <a:r>
              <a:rPr lang="en-US" altLang="en-US" sz="2800" dirty="0"/>
              <a:t>Severe reactions require prompt medical attention.</a:t>
            </a:r>
          </a:p>
          <a:p>
            <a:pPr lvl="1" eaLnBrk="1" hangingPunct="1"/>
            <a:endParaRPr lang="en-US" altLang="en-US" sz="2000" dirty="0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73738C"/>
                </a:solidFill>
              </a:rPr>
              <a:t>© 2012 Pearson Education, Inc.</a:t>
            </a:r>
            <a:endParaRPr lang="en-US" altLang="en-US" sz="1000" b="1">
              <a:solidFill>
                <a:srgbClr val="73738C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7579-236C-48C5-AAEF-05B7E047B615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Ingested Poisons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40669"/>
            <a:ext cx="6752422" cy="4716912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3200" dirty="0"/>
              <a:t>Ingested poisons stay in stomach short time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3200" dirty="0"/>
              <a:t>Majority of absorption occurs in small intestine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3200" u="sng" dirty="0"/>
              <a:t>The goal of first aid care </a:t>
            </a:r>
            <a:r>
              <a:rPr lang="en-US" altLang="en-US" sz="3200" dirty="0">
                <a:sym typeface="Wingdings" panose="05000000000000000000" pitchFamily="2" charset="2"/>
              </a:rPr>
              <a:t> </a:t>
            </a:r>
            <a:r>
              <a:rPr lang="en-US" altLang="en-US" sz="3200" dirty="0"/>
              <a:t>to get the victim to the hospital as quickly as possible in order to get rid of poison before it enters the intestinal tract.</a:t>
            </a:r>
          </a:p>
        </p:txBody>
      </p:sp>
      <p:pic>
        <p:nvPicPr>
          <p:cNvPr id="6148" name="Picture 4" descr="7325914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832" y="2209991"/>
            <a:ext cx="3857625" cy="352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73738C"/>
                </a:solidFill>
              </a:rPr>
              <a:t>© 2012 Pearson Education, Inc.</a:t>
            </a:r>
            <a:endParaRPr lang="en-US" altLang="en-US" sz="1000" b="1">
              <a:solidFill>
                <a:srgbClr val="73738C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00FA-FF91-4BB1-B8ED-717C69020BAC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42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779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Ingested Poisons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3458" y="1423353"/>
            <a:ext cx="11379506" cy="501049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  <a:spcAft>
                <a:spcPts val="600"/>
              </a:spcAft>
            </a:pPr>
            <a:r>
              <a:rPr lang="en-US" altLang="en-US" b="1" dirty="0">
                <a:solidFill>
                  <a:srgbClr val="FF0000"/>
                </a:solidFill>
              </a:rPr>
              <a:t>Poison Control Centers (PCC)</a:t>
            </a:r>
          </a:p>
          <a:p>
            <a:pPr lvl="1" eaLnBrk="1" hangingPunct="1">
              <a:lnSpc>
                <a:spcPct val="110000"/>
              </a:lnSpc>
              <a:spcAft>
                <a:spcPts val="600"/>
              </a:spcAft>
            </a:pPr>
            <a:r>
              <a:rPr lang="en-US" altLang="en-US" sz="2800" dirty="0"/>
              <a:t>Specialized health care centers that provide information and advice to people who have been poisoned</a:t>
            </a:r>
          </a:p>
          <a:p>
            <a:pPr lvl="1" eaLnBrk="1" hangingPunct="1">
              <a:lnSpc>
                <a:spcPct val="110000"/>
              </a:lnSpc>
              <a:spcAft>
                <a:spcPts val="600"/>
              </a:spcAft>
            </a:pPr>
            <a:r>
              <a:rPr lang="en-US" altLang="en-US" sz="2800" dirty="0"/>
              <a:t>Numbers are staffed by professionals 24/7.</a:t>
            </a:r>
            <a:r>
              <a:rPr lang="en-US" altLang="en-US" sz="2800" dirty="0" smtClean="0"/>
              <a:t>  </a:t>
            </a:r>
            <a:endParaRPr lang="en-US" altLang="en-US" sz="2800" dirty="0"/>
          </a:p>
          <a:p>
            <a:pPr lvl="1" eaLnBrk="1" hangingPunct="1">
              <a:lnSpc>
                <a:spcPct val="110000"/>
              </a:lnSpc>
              <a:spcAft>
                <a:spcPts val="600"/>
              </a:spcAft>
            </a:pPr>
            <a:r>
              <a:rPr lang="en-US" altLang="en-US" sz="2800" dirty="0"/>
              <a:t>Call PCC as early as possible.</a:t>
            </a:r>
          </a:p>
          <a:p>
            <a:pPr lvl="1" eaLnBrk="1" hangingPunct="1">
              <a:lnSpc>
                <a:spcPct val="110000"/>
              </a:lnSpc>
              <a:spcAft>
                <a:spcPts val="600"/>
              </a:spcAft>
            </a:pPr>
            <a:r>
              <a:rPr lang="en-US" altLang="en-US" sz="2800" dirty="0"/>
              <a:t>If the poisoning victim is conscious</a:t>
            </a:r>
            <a:r>
              <a:rPr lang="en-US" altLang="en-US" sz="2800" dirty="0">
                <a:sym typeface="Wingdings" panose="05000000000000000000" pitchFamily="2" charset="2"/>
              </a:rPr>
              <a:t></a:t>
            </a:r>
            <a:r>
              <a:rPr lang="en-US" altLang="en-US" sz="2800" dirty="0"/>
              <a:t> call the poison control center before you do anything else.</a:t>
            </a:r>
          </a:p>
          <a:p>
            <a:pPr lvl="1" eaLnBrk="1" hangingPunct="1">
              <a:lnSpc>
                <a:spcPct val="110000"/>
              </a:lnSpc>
              <a:spcAft>
                <a:spcPts val="600"/>
              </a:spcAft>
            </a:pPr>
            <a:r>
              <a:rPr lang="en-US" altLang="en-US" sz="2800" dirty="0"/>
              <a:t>If the victim is unconscious</a:t>
            </a:r>
            <a:r>
              <a:rPr lang="en-US" altLang="en-US" sz="2800" dirty="0">
                <a:sym typeface="Wingdings" panose="05000000000000000000" pitchFamily="2" charset="2"/>
              </a:rPr>
              <a:t></a:t>
            </a:r>
            <a:r>
              <a:rPr lang="en-US" altLang="en-US" sz="2800" dirty="0"/>
              <a:t> activate the EMS before calling poison control.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73738C"/>
                </a:solidFill>
              </a:rPr>
              <a:t>© 2012 Pearson Education, Inc.</a:t>
            </a:r>
            <a:endParaRPr lang="en-US" altLang="en-US" sz="1000" b="1">
              <a:solidFill>
                <a:srgbClr val="73738C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ECA8-FB27-4916-92BD-BB4A01FA1F89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71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46125" y="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Ingested Poisons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185" y="1325563"/>
            <a:ext cx="11033660" cy="5019943"/>
          </a:xfrm>
        </p:spPr>
        <p:txBody>
          <a:bodyPr>
            <a:no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altLang="en-US" sz="3600" b="1" dirty="0">
                <a:solidFill>
                  <a:srgbClr val="FF0000"/>
                </a:solidFill>
              </a:rPr>
              <a:t>Taking a history of a poisoned patient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3200" dirty="0"/>
              <a:t>What was swallowed? </a:t>
            </a:r>
            <a:r>
              <a:rPr lang="en-US" altLang="en-US" sz="3200" dirty="0">
                <a:solidFill>
                  <a:srgbClr val="FF0000"/>
                </a:solidFill>
              </a:rPr>
              <a:t>type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3200" dirty="0"/>
              <a:t>When was it swallowed? </a:t>
            </a:r>
            <a:r>
              <a:rPr lang="en-US" altLang="en-US" sz="3200" dirty="0">
                <a:solidFill>
                  <a:srgbClr val="FF0000"/>
                </a:solidFill>
              </a:rPr>
              <a:t>time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3200" dirty="0"/>
              <a:t>How much was swallowed? </a:t>
            </a:r>
            <a:r>
              <a:rPr lang="en-US" altLang="en-US" sz="3200" dirty="0">
                <a:solidFill>
                  <a:srgbClr val="FF0000"/>
                </a:solidFill>
              </a:rPr>
              <a:t>amount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3200" dirty="0"/>
              <a:t>Are there any underlying medical illnesses, allergies, drug use, or addictions? </a:t>
            </a:r>
            <a:r>
              <a:rPr lang="en-US" altLang="en-US" sz="3200" dirty="0">
                <a:solidFill>
                  <a:srgbClr val="FF0000"/>
                </a:solidFill>
              </a:rPr>
              <a:t>Past medical history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3200" dirty="0"/>
              <a:t>Is this a suicide attempt? Any psych history? Intake </a:t>
            </a:r>
            <a:r>
              <a:rPr lang="en-US" altLang="en-US" sz="3200" dirty="0" err="1"/>
              <a:t>senario</a:t>
            </a:r>
            <a:endParaRPr lang="en-US" altLang="en-US" sz="3200" dirty="0"/>
          </a:p>
          <a:p>
            <a:pPr lvl="1" eaLnBrk="1" hangingPunct="1">
              <a:spcAft>
                <a:spcPts val="600"/>
              </a:spcAft>
            </a:pPr>
            <a:r>
              <a:rPr lang="en-US" altLang="en-US" sz="3200" dirty="0"/>
              <a:t>Has anyone tried to induce vomiting? 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3200" dirty="0"/>
              <a:t>Has anything been given as an antidote?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73738C"/>
                </a:solidFill>
              </a:rPr>
              <a:t>© 2012 Pearson Education, Inc.</a:t>
            </a:r>
            <a:endParaRPr lang="en-US" altLang="en-US" sz="1000" b="1">
              <a:solidFill>
                <a:srgbClr val="73738C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50DC-657A-4508-BBC5-4B50357E21AB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9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Ingested Poisons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470" y="1566232"/>
            <a:ext cx="10741330" cy="4721225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en-US" sz="3200" b="1" dirty="0">
                <a:solidFill>
                  <a:srgbClr val="FF0000"/>
                </a:solidFill>
              </a:rPr>
              <a:t>Symptoms of ingested poisons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3200" dirty="0"/>
              <a:t>Nausea, vomiting, diarrhea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3200" dirty="0"/>
              <a:t>Excessive salivation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3200" dirty="0"/>
              <a:t>Varying levels of consciousness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3200" dirty="0"/>
              <a:t>Abdominal pain, tenderness, bloating, cramps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3200" dirty="0"/>
              <a:t>Burns or staining around mouth and oral cavity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3200" dirty="0"/>
              <a:t>Unusual breath or body odors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73738C"/>
                </a:solidFill>
              </a:rPr>
              <a:t>© 2012 Pearson Education, Inc.</a:t>
            </a:r>
            <a:endParaRPr lang="en-US" altLang="en-US" sz="1000" b="1">
              <a:solidFill>
                <a:srgbClr val="73738C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192D-D8B3-4A0A-9F11-A53F36B04831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43371" y="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Ingested Poisons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8118" y="1325563"/>
            <a:ext cx="11253998" cy="5108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First aid care for ingested poisons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800" dirty="0"/>
              <a:t>Activate EMS and call PCC.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800" dirty="0"/>
              <a:t>Establish and maintain an airway.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800" dirty="0"/>
              <a:t>Provide ventilations, if necessary.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800" dirty="0"/>
              <a:t>Remove any poison from mouth, if present.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800" dirty="0"/>
              <a:t>Follow directions provided by PCC regarding dilution.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2800" dirty="0"/>
              <a:t>DO NOT give anything by mouth for dilution.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the poison was a corrosive (acid) or caustic (alkali) </a:t>
            </a:r>
            <a:r>
              <a:rPr lang="en-US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800" dirty="0">
                <a:solidFill>
                  <a:srgbClr val="FF0000"/>
                </a:solidFill>
              </a:rPr>
              <a:t>you may consider immediately giving the victim one or two 8-ounce glasses of cold water or milk to dilute the poison.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73738C"/>
                </a:solidFill>
              </a:rPr>
              <a:t>© 2012 Pearson Education, Inc.</a:t>
            </a:r>
            <a:endParaRPr lang="en-US" altLang="en-US" sz="1000" b="1">
              <a:solidFill>
                <a:srgbClr val="73738C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E9B7-16D5-4E9B-9590-4CEE21FEE35E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3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Ingested Poisons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0237" y="1690688"/>
            <a:ext cx="11302390" cy="4632994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3200" dirty="0">
                <a:solidFill>
                  <a:srgbClr val="FF0000"/>
                </a:solidFill>
              </a:rPr>
              <a:t>Water or milk may cause a dry poison (such as a tablet) to dissolve and fills up the stomach, forcing stomach contents more quickly into the small intestine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3200" dirty="0"/>
              <a:t>Position patient on left side </a:t>
            </a:r>
            <a:r>
              <a:rPr lang="en-US" altLang="en-US" sz="3200" dirty="0">
                <a:sym typeface="Wingdings" panose="05000000000000000000" pitchFamily="2" charset="2"/>
              </a:rPr>
              <a:t> </a:t>
            </a:r>
            <a:r>
              <a:rPr lang="en-US" altLang="en-US" sz="3200" dirty="0">
                <a:solidFill>
                  <a:srgbClr val="FF0000"/>
                </a:solidFill>
              </a:rPr>
              <a:t>can delay movement of the poison into the small intestine as long as two hours.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3200" dirty="0"/>
              <a:t>Never induce vomiting.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altLang="en-US" sz="3200" dirty="0"/>
              <a:t>All poisoning victims must be seen by a physician.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889125" y="6557964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73738C"/>
                </a:solidFill>
              </a:rPr>
              <a:t>© 2012 Pearson Education, Inc.</a:t>
            </a:r>
            <a:endParaRPr lang="en-US" altLang="en-US" sz="1000" b="1">
              <a:solidFill>
                <a:srgbClr val="73738C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74FF-2086-475A-B4D2-4EB77C9E7C2D}" type="datetime1">
              <a:rPr lang="en-US" smtClean="0"/>
              <a:t>12/30/2023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99C0-930D-475B-A815-D2891178C3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8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1473</Words>
  <Application>Microsoft Office PowerPoint</Application>
  <PresentationFormat>Widescreen</PresentationFormat>
  <Paragraphs>264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Office Theme</vt:lpstr>
      <vt:lpstr>Poisoning Emergencies </vt:lpstr>
      <vt:lpstr>Introduction</vt:lpstr>
      <vt:lpstr>Ingested Poisons</vt:lpstr>
      <vt:lpstr>Ingested Poisons</vt:lpstr>
      <vt:lpstr>Ingested Poisons</vt:lpstr>
      <vt:lpstr>Ingested Poisons</vt:lpstr>
      <vt:lpstr>Ingested Poisons</vt:lpstr>
      <vt:lpstr>Ingested Poisons</vt:lpstr>
      <vt:lpstr>Ingested Poisons</vt:lpstr>
      <vt:lpstr>Food poisoning</vt:lpstr>
      <vt:lpstr>Botulism</vt:lpstr>
      <vt:lpstr>PowerPoint Presentation</vt:lpstr>
      <vt:lpstr>PowerPoint Presentation</vt:lpstr>
      <vt:lpstr>Activated Charcoal</vt:lpstr>
      <vt:lpstr>Activated Charcoal</vt:lpstr>
      <vt:lpstr>Activated Charcoal</vt:lpstr>
      <vt:lpstr>Activated Charcoal</vt:lpstr>
      <vt:lpstr>Activated Charcoal</vt:lpstr>
      <vt:lpstr>Inhaled Poisons</vt:lpstr>
      <vt:lpstr>Inhaled Poisons</vt:lpstr>
      <vt:lpstr>Inhaled Poisons</vt:lpstr>
      <vt:lpstr>Inhaled Poisons</vt:lpstr>
      <vt:lpstr>Inhaled Poisons</vt:lpstr>
      <vt:lpstr>Injected Poisons</vt:lpstr>
      <vt:lpstr>Injected Poisons</vt:lpstr>
      <vt:lpstr>Injected Poisons</vt:lpstr>
      <vt:lpstr>Injected Poisons</vt:lpstr>
      <vt:lpstr>Absorbed Poisons</vt:lpstr>
      <vt:lpstr>Absorbed Poisons</vt:lpstr>
      <vt:lpstr>Absorbed Poisons</vt:lpstr>
      <vt:lpstr>Absorbed Poisons</vt:lpstr>
      <vt:lpstr>Absorbed Poisons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Poisoning Emergencies </dc:title>
  <dc:creator>HP</dc:creator>
  <cp:lastModifiedBy>HP</cp:lastModifiedBy>
  <cp:revision>7</cp:revision>
  <dcterms:created xsi:type="dcterms:W3CDTF">2023-12-30T10:31:53Z</dcterms:created>
  <dcterms:modified xsi:type="dcterms:W3CDTF">2023-12-30T11:29:03Z</dcterms:modified>
</cp:coreProperties>
</file>