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9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65" r:id="rId14"/>
    <p:sldId id="281" r:id="rId15"/>
    <p:sldId id="266" r:id="rId16"/>
    <p:sldId id="267" r:id="rId17"/>
    <p:sldId id="268" r:id="rId18"/>
    <p:sldId id="269" r:id="rId19"/>
    <p:sldId id="282" r:id="rId20"/>
    <p:sldId id="270" r:id="rId21"/>
    <p:sldId id="271" r:id="rId22"/>
    <p:sldId id="272" r:id="rId23"/>
    <p:sldId id="283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3276-FEAB-45B5-8BFD-581773C56C04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E1A9-C6C5-4652-B4EB-CAC431527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D0000"/>
                </a:solidFill>
                <a:latin typeface="Arial" panose="020B0604020202020204" pitchFamily="34" charset="0"/>
              </a:rPr>
              <a:t>Musculoskeletal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8" y="1928179"/>
            <a:ext cx="5509163" cy="389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732591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1" r="23610" b="38710"/>
          <a:stretch>
            <a:fillRect/>
          </a:stretch>
        </p:blipFill>
        <p:spPr bwMode="auto">
          <a:xfrm>
            <a:off x="7348250" y="627963"/>
            <a:ext cx="3355077" cy="58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2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865" y="346043"/>
            <a:ext cx="9144000" cy="932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Dislocations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983" y="1394799"/>
            <a:ext cx="5613362" cy="4829731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Symptoms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/>
              <a:t>Pain, tenderness, deformity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/>
              <a:t>Difficulty or inability to move joint or Possible loss of motion 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/>
              <a:t>Loss of pulses below injury, tingling and numbness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17" y="1278119"/>
            <a:ext cx="1926625" cy="32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95" y="3045543"/>
            <a:ext cx="3142692" cy="3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460" y="518231"/>
            <a:ext cx="9144000" cy="584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Dislocation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59" y="1161256"/>
            <a:ext cx="10882829" cy="52285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Dislocation </a:t>
            </a:r>
            <a:r>
              <a:rPr lang="en-US" altLang="en-US" sz="3200" b="1" dirty="0">
                <a:solidFill>
                  <a:srgbClr val="FF0000"/>
                </a:solidFill>
              </a:rPr>
              <a:t>management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Assess quality of the victim’s pulse and sensory condition.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Provide RICE interventions.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Do NOT try to straighten ("reduce") the dislocation.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Immobilize in the position found </a:t>
            </a:r>
            <a:r>
              <a:rPr lang="en-US" altLang="en-US" sz="3200" dirty="0">
                <a:sym typeface="Wingdings" panose="05000000000000000000" pitchFamily="2" charset="2"/>
              </a:rPr>
              <a:t> Splint above and below the dislocated joint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Check the distal pulse and capillary refill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Treat for shock and activate EMS.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9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9217" y="0"/>
            <a:ext cx="718208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Common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559" y="1325563"/>
            <a:ext cx="11248354" cy="503117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Strains</a:t>
            </a:r>
          </a:p>
          <a:p>
            <a:pPr lvl="1" eaLnBrk="1" hangingPunct="1">
              <a:defRPr/>
            </a:pPr>
            <a:r>
              <a:rPr lang="en-US" altLang="en-US" sz="3200" dirty="0"/>
              <a:t>Injury to the muscles</a:t>
            </a:r>
          </a:p>
          <a:p>
            <a:pPr lvl="1" eaLnBrk="1" hangingPunct="1">
              <a:defRPr/>
            </a:pPr>
            <a:r>
              <a:rPr lang="en-US" altLang="en-US" sz="3200" dirty="0"/>
              <a:t>the muscle is stretched beyond its normal range of motion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the muscle to tear</a:t>
            </a:r>
          </a:p>
          <a:p>
            <a:pPr marL="0" lvl="1" indent="457200"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Signs and symptoms are:</a:t>
            </a:r>
          </a:p>
          <a:p>
            <a:pPr lvl="1" eaLnBrk="1" hangingPunct="1">
              <a:defRPr/>
            </a:pPr>
            <a:r>
              <a:rPr lang="en-US" altLang="en-US" sz="3200" dirty="0"/>
              <a:t>Extreme pain</a:t>
            </a:r>
          </a:p>
          <a:p>
            <a:pPr lvl="1" eaLnBrk="1" hangingPunct="1">
              <a:defRPr/>
            </a:pPr>
            <a:r>
              <a:rPr lang="en-US" altLang="en-US" sz="3200" dirty="0"/>
              <a:t>Severe tenderness</a:t>
            </a:r>
          </a:p>
          <a:p>
            <a:pPr lvl="1" eaLnBrk="1" hangingPunct="1">
              <a:defRPr/>
            </a:pPr>
            <a:r>
              <a:rPr lang="en-US" altLang="en-US" sz="3200" dirty="0"/>
              <a:t>Pain or stiffness if the muscle is moved</a:t>
            </a:r>
          </a:p>
          <a:p>
            <a:pPr lvl="1" eaLnBrk="1" hangingPunct="1">
              <a:defRPr/>
            </a:pPr>
            <a:r>
              <a:rPr lang="en-US" altLang="en-US" sz="3200" dirty="0"/>
              <a:t>A bump or indentation that can be seen or felt</a:t>
            </a:r>
          </a:p>
          <a:p>
            <a:pPr lvl="1" eaLnBrk="1" hangingPunct="1">
              <a:defRPr/>
            </a:pPr>
            <a:r>
              <a:rPr lang="en-US" altLang="en-US" sz="3200" dirty="0"/>
              <a:t>Loss of function of the injured muscle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7325911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r="57550" b="38710"/>
          <a:stretch>
            <a:fillRect/>
          </a:stretch>
        </p:blipFill>
        <p:spPr bwMode="auto">
          <a:xfrm>
            <a:off x="2060153" y="904859"/>
            <a:ext cx="2952522" cy="55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904859"/>
            <a:ext cx="4318612" cy="55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7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21058"/>
            <a:ext cx="9144000" cy="108188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Common Injuries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506" y="1579563"/>
            <a:ext cx="6659964" cy="46449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Contusions</a:t>
            </a:r>
          </a:p>
          <a:p>
            <a:pPr lvl="1" eaLnBrk="1" hangingPunct="1">
              <a:defRPr/>
            </a:pPr>
            <a:r>
              <a:rPr lang="en-US" altLang="en-US" sz="3200" dirty="0"/>
              <a:t>Bruising of muscle tissues</a:t>
            </a:r>
          </a:p>
          <a:p>
            <a:pPr marL="61913" lvl="1" indent="395288"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The signs and symptoms:</a:t>
            </a:r>
          </a:p>
          <a:p>
            <a:pPr marL="519113" lvl="1" indent="-457200">
              <a:buFontTx/>
              <a:buChar char="-"/>
              <a:defRPr/>
            </a:pPr>
            <a:r>
              <a:rPr lang="en-US" altLang="en-US" sz="3200" dirty="0"/>
              <a:t>Pain</a:t>
            </a:r>
          </a:p>
          <a:p>
            <a:pPr marL="519113" lvl="1" indent="-457200">
              <a:buFontTx/>
              <a:buChar char="-"/>
              <a:defRPr/>
            </a:pPr>
            <a:r>
              <a:rPr lang="en-US" altLang="en-US" sz="3200" dirty="0"/>
              <a:t>Tenderness</a:t>
            </a:r>
          </a:p>
          <a:p>
            <a:pPr marL="519113" lvl="1" indent="-457200">
              <a:buFontTx/>
              <a:buChar char="-"/>
              <a:defRPr/>
            </a:pPr>
            <a:r>
              <a:rPr lang="en-US" altLang="en-US" sz="3200" dirty="0"/>
              <a:t>Swelling</a:t>
            </a:r>
          </a:p>
          <a:p>
            <a:pPr marL="519113" lvl="1" indent="-457200">
              <a:buFontTx/>
              <a:buChar char="-"/>
              <a:defRPr/>
            </a:pPr>
            <a:r>
              <a:rPr lang="en-US" altLang="en-US" sz="3200" dirty="0"/>
              <a:t>Discoloration at the </a:t>
            </a:r>
            <a:r>
              <a:rPr lang="en-US" altLang="en-US" sz="3200" dirty="0" smtClean="0"/>
              <a:t>injury site</a:t>
            </a:r>
            <a:endParaRPr lang="en-US" altLang="en-US" sz="3200" dirty="0"/>
          </a:p>
          <a:p>
            <a:pPr marL="519113" lvl="1" indent="-457200">
              <a:defRPr/>
            </a:pPr>
            <a:r>
              <a:rPr lang="en-US" altLang="en-US" sz="3600" dirty="0"/>
              <a:t>use the RICE procedure.</a:t>
            </a:r>
          </a:p>
        </p:txBody>
      </p:sp>
      <p:pic>
        <p:nvPicPr>
          <p:cNvPr id="13316" name="Picture 4" descr="732591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9" t="2150" r="1476" b="38710"/>
          <a:stretch>
            <a:fillRect/>
          </a:stretch>
        </p:blipFill>
        <p:spPr bwMode="auto">
          <a:xfrm>
            <a:off x="8077200" y="762000"/>
            <a:ext cx="24892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Injuries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216" y="1690687"/>
            <a:ext cx="9072656" cy="2200275"/>
          </a:xfrm>
        </p:spPr>
        <p:txBody>
          <a:bodyPr/>
          <a:lstStyle/>
          <a:p>
            <a:pPr marL="61913" lvl="1" indent="395288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Cramp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An </a:t>
            </a:r>
            <a:r>
              <a:rPr lang="en-US" altLang="en-US" sz="2800" dirty="0"/>
              <a:t>uncontrolled spasm of a muscle.</a:t>
            </a:r>
          </a:p>
          <a:p>
            <a:pPr lvl="1" eaLnBrk="1" hangingPunct="1">
              <a:defRPr/>
            </a:pPr>
            <a:r>
              <a:rPr lang="en-US" altLang="en-US" sz="2800" dirty="0">
                <a:sym typeface="Wingdings" panose="05000000000000000000" pitchFamily="2" charset="2"/>
              </a:rPr>
              <a:t> severe pain and loss (or restriction) of movement.</a:t>
            </a:r>
            <a:endParaRPr lang="en-US" altLang="en-US" sz="28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1"/>
            <a:ext cx="7162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Cramp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771" y="1447800"/>
            <a:ext cx="7977723" cy="5410200"/>
          </a:xfrm>
        </p:spPr>
        <p:txBody>
          <a:bodyPr/>
          <a:lstStyle/>
          <a:p>
            <a:pPr marL="61913" lvl="1" indent="395288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Cramp</a:t>
            </a:r>
          </a:p>
          <a:p>
            <a:pPr marL="519113" lvl="1" indent="-457200">
              <a:lnSpc>
                <a:spcPct val="110000"/>
              </a:lnSpc>
              <a:buFontTx/>
              <a:buChar char="-"/>
              <a:defRPr/>
            </a:pPr>
            <a:r>
              <a:rPr lang="en-US" altLang="en-US" sz="3200" dirty="0"/>
              <a:t>don’t massage a cramp muscle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increase the pain </a:t>
            </a:r>
          </a:p>
          <a:p>
            <a:pPr marL="519113" lvl="1" indent="-457200">
              <a:lnSpc>
                <a:spcPct val="110000"/>
              </a:lnSpc>
              <a:buFontTx/>
              <a:buChar char="-"/>
              <a:defRPr/>
            </a:pPr>
            <a:r>
              <a:rPr lang="en-US" altLang="en-US" sz="3200" dirty="0"/>
              <a:t>Gently stretch the cramping muscle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gradual lengthening of the muscle </a:t>
            </a:r>
          </a:p>
          <a:p>
            <a:pPr marL="519113" lvl="1" indent="-457200">
              <a:lnSpc>
                <a:spcPct val="110000"/>
              </a:lnSpc>
              <a:buFontTx/>
              <a:buChar char="-"/>
              <a:defRPr/>
            </a:pPr>
            <a:r>
              <a:rPr lang="en-US" altLang="en-US" sz="3200" dirty="0"/>
              <a:t>Apply an ice pack over the cramped muscle.</a:t>
            </a:r>
          </a:p>
          <a:p>
            <a:pPr marL="519113" lvl="1" indent="-457200">
              <a:lnSpc>
                <a:spcPct val="110000"/>
              </a:lnSpc>
              <a:buFontTx/>
              <a:buChar char="-"/>
              <a:defRPr/>
            </a:pPr>
            <a:r>
              <a:rPr lang="en-US" altLang="en-US" sz="3200" dirty="0"/>
              <a:t>Encourage victim to drink a commercial electrolyte drink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71" y="1690688"/>
            <a:ext cx="2803522" cy="40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3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Injuries to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467" y="1635522"/>
            <a:ext cx="8229600" cy="18789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What is a bone fracture?</a:t>
            </a:r>
          </a:p>
          <a:p>
            <a:pPr lvl="1" eaLnBrk="1" hangingPunct="1"/>
            <a:r>
              <a:rPr lang="en-US" altLang="en-US" sz="3600" dirty="0"/>
              <a:t>Crack or break in the </a:t>
            </a:r>
            <a:r>
              <a:rPr lang="en-US" altLang="en-US" sz="3600" dirty="0" smtClean="0"/>
              <a:t>bone</a:t>
            </a:r>
            <a:endParaRPr lang="en-US" altLang="en-US" sz="3600" dirty="0"/>
          </a:p>
        </p:txBody>
      </p:sp>
      <p:pic>
        <p:nvPicPr>
          <p:cNvPr id="16388" name="Picture 4" descr="7325911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74" y="3514461"/>
            <a:ext cx="4642461" cy="30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57226"/>
            <a:ext cx="2466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081463"/>
            <a:ext cx="2514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</a:t>
            </a:r>
            <a:r>
              <a:rPr lang="en-US" altLang="en-US" dirty="0" smtClean="0"/>
              <a:t>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latin typeface="Times" panose="02020603050405020304" pitchFamily="18" charset="0"/>
              </a:rPr>
              <a:t>Closed fracture of the </a:t>
            </a:r>
            <a:r>
              <a:rPr lang="en-US" altLang="en-US" sz="3200" dirty="0" err="1">
                <a:latin typeface="Times" panose="02020603050405020304" pitchFamily="18" charset="0"/>
              </a:rPr>
              <a:t>humerus</a:t>
            </a:r>
            <a:r>
              <a:rPr lang="en-US" altLang="en-US" sz="3200" dirty="0">
                <a:latin typeface="Times" panose="02020603050405020304" pitchFamily="18" charset="0"/>
              </a:rPr>
              <a:t>. (the overlying skin is intact)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7325911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09" y="3166067"/>
            <a:ext cx="5081530" cy="31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4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Musculoskeletal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064" y="1831556"/>
            <a:ext cx="10421039" cy="420568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Components of the musculoskeletal system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Bones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Joints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Muscles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Tendons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Ligaments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9" y="3107876"/>
            <a:ext cx="6064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</a:t>
            </a:r>
            <a:r>
              <a:rPr lang="en-US" altLang="en-US" dirty="0" smtClean="0"/>
              <a:t>of Fractures</a:t>
            </a:r>
          </a:p>
        </p:txBody>
      </p:sp>
      <p:pic>
        <p:nvPicPr>
          <p:cNvPr id="17412" name="Picture 5" descr="7325911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86" y="2159306"/>
            <a:ext cx="3460970" cy="309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838199" y="1597446"/>
            <a:ext cx="764478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" panose="02020603050405020304" pitchFamily="18" charset="0"/>
              </a:rPr>
              <a:t>Open fracture of the fibula. (skin has been damaged or broken, either by the ends of the bone or by the blow that broke the bon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" panose="02020603050405020304" pitchFamily="18" charset="0"/>
              </a:rPr>
              <a:t>The bone might or might not protrude through the wound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" panose="02020603050405020304" pitchFamily="18" charset="0"/>
              </a:rPr>
              <a:t>you might or might not be able to see the bone through the wound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" panose="02020603050405020304" pitchFamily="18" charset="0"/>
              </a:rPr>
              <a:t>soft tissue and organs injuries </a:t>
            </a:r>
          </a:p>
        </p:txBody>
      </p:sp>
    </p:spTree>
    <p:extLst>
      <p:ext uri="{BB962C8B-B14F-4D97-AF65-F5344CB8AC3E}">
        <p14:creationId xmlns:p14="http://schemas.microsoft.com/office/powerpoint/2010/main" val="11761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365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Fractures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18437" name="Picture 7" descr="7325911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957638"/>
            <a:ext cx="2667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49" y="1585911"/>
            <a:ext cx="83518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19812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1034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7638"/>
            <a:ext cx="188753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Mechanisms of Injury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2000730"/>
            <a:ext cx="10354937" cy="3948378"/>
          </a:xfrm>
        </p:spPr>
        <p:txBody>
          <a:bodyPr/>
          <a:lstStyle/>
          <a:p>
            <a:pPr eaLnBrk="1" hangingPunct="1"/>
            <a:r>
              <a:rPr lang="en-US" altLang="en-US" dirty="0"/>
              <a:t>How much damage may have occurred</a:t>
            </a:r>
          </a:p>
          <a:p>
            <a:pPr eaLnBrk="1" hangingPunct="1"/>
            <a:r>
              <a:rPr lang="en-US" altLang="en-US" dirty="0"/>
              <a:t>Direct force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occurs at the point of impact.</a:t>
            </a:r>
          </a:p>
          <a:p>
            <a:pPr eaLnBrk="1" hangingPunct="1"/>
            <a:r>
              <a:rPr lang="en-US" altLang="en-US" dirty="0"/>
              <a:t>Indirect force</a:t>
            </a:r>
            <a:r>
              <a:rPr lang="en-US" altLang="en-US" dirty="0">
                <a:sym typeface="Wingdings" panose="05000000000000000000" pitchFamily="2" charset="2"/>
              </a:rPr>
              <a:t> away from the point of impact.</a:t>
            </a:r>
            <a:endParaRPr lang="en-US" altLang="en-US" dirty="0"/>
          </a:p>
          <a:p>
            <a:pPr eaLnBrk="1" hangingPunct="1"/>
            <a:r>
              <a:rPr lang="en-US" altLang="en-US" dirty="0"/>
              <a:t>Twisting force</a:t>
            </a:r>
            <a:r>
              <a:rPr lang="en-US" altLang="en-US" dirty="0">
                <a:sym typeface="Wingdings" panose="05000000000000000000" pitchFamily="2" charset="2"/>
              </a:rPr>
              <a:t> one part of the bone remains stationary while the rest of the bone twists.</a:t>
            </a:r>
            <a:endParaRPr lang="en-US" altLang="en-US" dirty="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Mechanisms of Injury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831"/>
            <a:ext cx="4438880" cy="330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7325911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10" y="2247831"/>
            <a:ext cx="4896390" cy="35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0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769" y="244872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en-US" b="1" dirty="0" smtClean="0">
                <a:solidFill>
                  <a:srgbClr val="FF0000"/>
                </a:solidFill>
              </a:rPr>
              <a:t>Bone injury symptoms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endParaRPr lang="en-US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94" y="1490443"/>
            <a:ext cx="10581970" cy="4844256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20000"/>
              </a:lnSpc>
            </a:pPr>
            <a:r>
              <a:rPr lang="en-US" altLang="en-US" sz="2800" dirty="0" smtClean="0"/>
              <a:t>Deformity</a:t>
            </a:r>
            <a:r>
              <a:rPr lang="en-US" altLang="en-US" sz="2800" dirty="0"/>
              <a:t>, loss of function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Pain and tenderness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Visible signs of injury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Swelling, discoloration, crepitus (grating)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Rapid and immediate swelling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Discoloration or redness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Open wound, with or without exposed bone ends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Guarding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800" dirty="0"/>
              <a:t>Possible loss of function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12" y="303214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Bone injury management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450" y="1614489"/>
            <a:ext cx="11126021" cy="4943475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 smtClean="0"/>
              <a:t>Fractures </a:t>
            </a:r>
            <a:r>
              <a:rPr lang="en-US" altLang="en-US" sz="3200" dirty="0" smtClean="0"/>
              <a:t>should be treated in priority order, as follows: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3200" dirty="0" smtClean="0"/>
              <a:t>Spinal fractures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3200" dirty="0" smtClean="0"/>
              <a:t>Fractures of the head and rib cage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3200" dirty="0" smtClean="0"/>
              <a:t>Pelvic fractures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3200" dirty="0" smtClean="0"/>
              <a:t>Fractures of the lower limbs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3200" dirty="0" smtClean="0"/>
              <a:t>Fractures of the upper limbs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en-US" sz="3200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2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Bone injury management</a:t>
            </a:r>
            <a:endParaRPr lang="en-US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99303" y="1857510"/>
            <a:ext cx="10559936" cy="45808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3600" dirty="0" smtClean="0"/>
              <a:t>Your priority in caring is immobilization of any suspected fracture or extensive soft-tissue injury. </a:t>
            </a:r>
          </a:p>
          <a:p>
            <a:pPr>
              <a:lnSpc>
                <a:spcPct val="130000"/>
              </a:lnSpc>
            </a:pPr>
            <a:r>
              <a:rPr lang="en-US" altLang="en-US" sz="3600" dirty="0" smtClean="0"/>
              <a:t>You should immobilize before you apply ice or elevate the injured </a:t>
            </a:r>
            <a:r>
              <a:rPr lang="en-US" altLang="en-US" sz="3600" dirty="0" smtClean="0"/>
              <a:t>part.</a:t>
            </a:r>
            <a:endParaRPr lang="en-US" altLang="en-US" sz="3600" dirty="0" smtClean="0"/>
          </a:p>
          <a:p>
            <a:pPr>
              <a:lnSpc>
                <a:spcPct val="130000"/>
              </a:lnSpc>
            </a:pPr>
            <a:r>
              <a:rPr lang="en-US" altLang="en-US" sz="3600" dirty="0" smtClean="0"/>
              <a:t>Remember–if there was enough force to damage the pelvis or to cause severe head or facial injuries, assume there are also injuries to the spine.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205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449" y="109233"/>
            <a:ext cx="9144000" cy="106680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 smtClean="0"/>
              <a:t>Bone injury management</a:t>
            </a:r>
            <a:endParaRPr lang="en-US" alt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6033"/>
            <a:ext cx="11774466" cy="512999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00000"/>
              </a:lnSpc>
            </a:pPr>
            <a:r>
              <a:rPr lang="en-US" altLang="en-US" sz="3200" dirty="0" smtClean="0"/>
              <a:t>Uncover </a:t>
            </a:r>
            <a:r>
              <a:rPr lang="en-US" altLang="en-US" sz="3200" dirty="0"/>
              <a:t>and manually stabilize and immobilize injured limb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Minimizes damage to soft tissue, muscle, or bone 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Prevents a closed fracture from becoming an open one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Prevents more damage to surrounding nerves, blood vessels, and other tissues from the broken bone ends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Minimizes bleeding and swelling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Diminishes pain, which helps control shock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/>
              <a:t>Prevents restriction of blood flow by bone ends compressing blood </a:t>
            </a:r>
            <a:r>
              <a:rPr lang="en-US" altLang="en-US" sz="3200" dirty="0" smtClean="0"/>
              <a:t>vessels</a:t>
            </a:r>
            <a:endParaRPr lang="en-US" altLang="en-US" sz="32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178" y="288099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Bone injury management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80" y="1521434"/>
            <a:ext cx="11839401" cy="3182938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3200" dirty="0" smtClean="0"/>
              <a:t>Assess </a:t>
            </a:r>
            <a:r>
              <a:rPr lang="en-US" altLang="en-US" sz="3200" dirty="0"/>
              <a:t>motor, sensory, blood-flow capacities.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3200" dirty="0"/>
              <a:t>Treat with RICE procedures.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3200" dirty="0"/>
              <a:t>immobilizing joints above and below the fracture.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3200" dirty="0"/>
              <a:t>Stabilize with equipment, if possible. 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67" y="3754439"/>
            <a:ext cx="484361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6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64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600" dirty="0" smtClean="0">
                <a:solidFill>
                  <a:srgbClr val="FF0000"/>
                </a:solidFill>
              </a:rPr>
              <a:t>Functions of the skeletal system</a:t>
            </a:r>
          </a:p>
          <a:p>
            <a:pPr lvl="1">
              <a:lnSpc>
                <a:spcPct val="120000"/>
              </a:lnSpc>
            </a:pPr>
            <a:r>
              <a:rPr lang="en-US" altLang="en-US" sz="3600" dirty="0" smtClean="0"/>
              <a:t>Gives shape to the body</a:t>
            </a:r>
          </a:p>
          <a:p>
            <a:pPr lvl="1">
              <a:lnSpc>
                <a:spcPct val="120000"/>
              </a:lnSpc>
            </a:pPr>
            <a:r>
              <a:rPr lang="en-US" altLang="en-US" sz="3600" dirty="0" smtClean="0"/>
              <a:t>Supports the body</a:t>
            </a:r>
          </a:p>
          <a:p>
            <a:pPr lvl="1">
              <a:lnSpc>
                <a:spcPct val="120000"/>
              </a:lnSpc>
            </a:pPr>
            <a:r>
              <a:rPr lang="en-US" altLang="en-US" sz="3600" dirty="0" smtClean="0"/>
              <a:t>Provides the foundation for locomotion or movement</a:t>
            </a:r>
          </a:p>
          <a:p>
            <a:pPr lvl="1">
              <a:lnSpc>
                <a:spcPct val="120000"/>
              </a:lnSpc>
            </a:pPr>
            <a:r>
              <a:rPr lang="en-US" altLang="en-US" sz="3600" dirty="0" smtClean="0"/>
              <a:t>Protects major body organs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Common Injuries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31837"/>
            <a:ext cx="6564682" cy="3674087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Sprains,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Dislocations,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Strains,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Cramps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Fractures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" y="517335"/>
            <a:ext cx="2661212" cy="26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" y="3657601"/>
            <a:ext cx="7196627" cy="25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43" y="2767103"/>
            <a:ext cx="2919469" cy="38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45" y="689251"/>
            <a:ext cx="409249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4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744" y="0"/>
            <a:ext cx="6807507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Common Injuries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177" y="984520"/>
            <a:ext cx="7529808" cy="5695681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FF0000"/>
                </a:solidFill>
              </a:rPr>
              <a:t>Sprains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Injury to the ligaments (connect bone to bone)</a:t>
            </a:r>
            <a:r>
              <a:rPr lang="en-US" altLang="en-US" sz="2800" dirty="0">
                <a:sym typeface="Wingdings" panose="05000000000000000000" pitchFamily="2" charset="2"/>
              </a:rPr>
              <a:t> sudden twisting of the joint beyond its normal range of motion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/>
              <a:t>stretched and partially or completely torn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FF0000"/>
                </a:solidFill>
              </a:rPr>
              <a:t>Sprain symptoms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Pain and swelling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Deformity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Skin discoloration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Loss of function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6149" name="Picture 5" descr="732591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3" b="38710"/>
          <a:stretch>
            <a:fillRect/>
          </a:stretch>
        </p:blipFill>
        <p:spPr bwMode="auto">
          <a:xfrm>
            <a:off x="8384805" y="1090670"/>
            <a:ext cx="3467840" cy="48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48" y="4025901"/>
            <a:ext cx="328694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Injuries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798" y="1690688"/>
            <a:ext cx="10786698" cy="485169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Sprain management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provide care based on the acronym RICE </a:t>
            </a:r>
            <a:r>
              <a:rPr lang="en-US" alt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solidFill>
                  <a:srgbClr val="000000"/>
                </a:solidFill>
              </a:rPr>
              <a:t> Rest, Ice, Compression, Elevation (RICE)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Do not allow the victim to use the sprained joint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Apple ice </a:t>
            </a:r>
            <a:r>
              <a:rPr lang="en-US" alt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solidFill>
                  <a:srgbClr val="000000"/>
                </a:solidFill>
              </a:rPr>
              <a:t>10-20 minutes every 1-2 </a:t>
            </a:r>
            <a:r>
              <a:rPr lang="en-US" altLang="en-US" sz="3200" dirty="0" err="1">
                <a:solidFill>
                  <a:srgbClr val="000000"/>
                </a:solidFill>
              </a:rPr>
              <a:t>hr</a:t>
            </a:r>
            <a:r>
              <a:rPr lang="en-US" altLang="en-US" sz="3200" dirty="0">
                <a:solidFill>
                  <a:srgbClr val="000000"/>
                </a:solidFill>
              </a:rPr>
              <a:t> for first 24-48 hrs.</a:t>
            </a: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Compression should wear the bandage continuously for 18-24 </a:t>
            </a:r>
            <a:r>
              <a:rPr lang="en-US" altLang="en-US" sz="3200" dirty="0" err="1">
                <a:solidFill>
                  <a:srgbClr val="000000"/>
                </a:solidFill>
              </a:rPr>
              <a:t>hrs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3200" dirty="0">
                <a:solidFill>
                  <a:srgbClr val="000000"/>
                </a:solidFill>
              </a:rPr>
              <a:t>Active EMS or transport victim to medical facility.</a:t>
            </a:r>
            <a:endParaRPr lang="en-US" altLang="en-US" sz="3200" dirty="0" smtClean="0">
              <a:solidFill>
                <a:srgbClr val="000000"/>
              </a:solidFill>
            </a:endParaRPr>
          </a:p>
          <a:p>
            <a:pPr lvl="1" eaLnBrk="1" hangingPunct="1"/>
            <a:endParaRPr lang="en-US" alt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3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Injuries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216" y="1690688"/>
            <a:ext cx="10738921" cy="45118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600" dirty="0">
                <a:solidFill>
                  <a:srgbClr val="FF0000"/>
                </a:solidFill>
              </a:rPr>
              <a:t>Sprain management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Leave the fingers and toes exposed so that you can make sure the bandage is not too tight. 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Reassess </a:t>
            </a:r>
            <a:r>
              <a:rPr lang="en-US" altLang="en-US" sz="3200" b="1" dirty="0">
                <a:solidFill>
                  <a:srgbClr val="FF0000"/>
                </a:solidFill>
              </a:rPr>
              <a:t>distal perfusion </a:t>
            </a:r>
            <a:r>
              <a:rPr lang="en-US" altLang="en-US" sz="3200" dirty="0">
                <a:solidFill>
                  <a:srgbClr val="000000"/>
                </a:solidFill>
              </a:rPr>
              <a:t>and </a:t>
            </a:r>
            <a:r>
              <a:rPr lang="en-US" altLang="en-US" sz="3200" b="1" dirty="0">
                <a:solidFill>
                  <a:srgbClr val="FF0000"/>
                </a:solidFill>
              </a:rPr>
              <a:t>motor/sensory</a:t>
            </a:r>
            <a:r>
              <a:rPr lang="en-US" altLang="en-US" sz="3200" dirty="0">
                <a:solidFill>
                  <a:srgbClr val="000000"/>
                </a:solidFill>
              </a:rPr>
              <a:t> during application to identify whether the bandage is too tight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Pale skin, pain, tingling, and numbness</a:t>
            </a:r>
            <a:endParaRPr lang="en-US" altLang="en-US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828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Common Injuries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3274"/>
            <a:ext cx="10112566" cy="37280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Dislocations</a:t>
            </a:r>
          </a:p>
          <a:p>
            <a:pPr lvl="1" eaLnBrk="1" hangingPunct="1"/>
            <a:r>
              <a:rPr lang="en-US" altLang="en-US" sz="3200" dirty="0"/>
              <a:t>The separation of a bone end from a joint, leaving the bone end out of alignment with the joint.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967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Wingdings</vt:lpstr>
      <vt:lpstr>Office Theme</vt:lpstr>
      <vt:lpstr>Musculoskeletal Injuries</vt:lpstr>
      <vt:lpstr>The Musculoskeletal System</vt:lpstr>
      <vt:lpstr>The Musculoskeletal System</vt:lpstr>
      <vt:lpstr>Common Injuries</vt:lpstr>
      <vt:lpstr>PowerPoint Presentation</vt:lpstr>
      <vt:lpstr>Common Injuries</vt:lpstr>
      <vt:lpstr>Common Injuries</vt:lpstr>
      <vt:lpstr>Common Injuries</vt:lpstr>
      <vt:lpstr>Common Injuries</vt:lpstr>
      <vt:lpstr>PowerPoint Presentation</vt:lpstr>
      <vt:lpstr>Dislocations</vt:lpstr>
      <vt:lpstr>Dislocation</vt:lpstr>
      <vt:lpstr>Common Injuries</vt:lpstr>
      <vt:lpstr>PowerPoint Presentation</vt:lpstr>
      <vt:lpstr>Common Injuries</vt:lpstr>
      <vt:lpstr>Common Injuries</vt:lpstr>
      <vt:lpstr>Cramp management</vt:lpstr>
      <vt:lpstr>Injuries to Bones</vt:lpstr>
      <vt:lpstr>Types of Fractures</vt:lpstr>
      <vt:lpstr>Types of Fractures</vt:lpstr>
      <vt:lpstr>Types of Fractures</vt:lpstr>
      <vt:lpstr>Mechanisms of Injury</vt:lpstr>
      <vt:lpstr>Mechanisms of Injury</vt:lpstr>
      <vt:lpstr> Bone injury symptoms </vt:lpstr>
      <vt:lpstr> Bone injury management </vt:lpstr>
      <vt:lpstr>Bone injury management</vt:lpstr>
      <vt:lpstr>Bone injury management</vt:lpstr>
      <vt:lpstr> Bone injury management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Injuries</dc:title>
  <dc:creator>HP</dc:creator>
  <cp:lastModifiedBy>HP</cp:lastModifiedBy>
  <cp:revision>6</cp:revision>
  <dcterms:created xsi:type="dcterms:W3CDTF">2023-12-30T16:00:35Z</dcterms:created>
  <dcterms:modified xsi:type="dcterms:W3CDTF">2023-12-30T16:36:50Z</dcterms:modified>
</cp:coreProperties>
</file>