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92" r:id="rId6"/>
    <p:sldId id="263" r:id="rId7"/>
    <p:sldId id="260" r:id="rId8"/>
    <p:sldId id="262" r:id="rId9"/>
    <p:sldId id="261" r:id="rId10"/>
    <p:sldId id="264" r:id="rId11"/>
    <p:sldId id="265" r:id="rId12"/>
    <p:sldId id="266" r:id="rId13"/>
    <p:sldId id="293" r:id="rId14"/>
    <p:sldId id="267" r:id="rId15"/>
    <p:sldId id="268" r:id="rId16"/>
    <p:sldId id="270" r:id="rId17"/>
    <p:sldId id="269" r:id="rId18"/>
    <p:sldId id="294" r:id="rId19"/>
    <p:sldId id="271" r:id="rId20"/>
    <p:sldId id="272" r:id="rId21"/>
    <p:sldId id="276" r:id="rId22"/>
    <p:sldId id="273" r:id="rId23"/>
    <p:sldId id="274" r:id="rId24"/>
    <p:sldId id="275" r:id="rId25"/>
    <p:sldId id="277" r:id="rId26"/>
    <p:sldId id="280" r:id="rId27"/>
    <p:sldId id="278" r:id="rId28"/>
    <p:sldId id="279" r:id="rId29"/>
    <p:sldId id="281" r:id="rId30"/>
    <p:sldId id="282" r:id="rId31"/>
    <p:sldId id="283" r:id="rId32"/>
    <p:sldId id="284" r:id="rId33"/>
    <p:sldId id="285" r:id="rId34"/>
    <p:sldId id="290" r:id="rId35"/>
    <p:sldId id="287" r:id="rId36"/>
    <p:sldId id="286" r:id="rId37"/>
    <p:sldId id="291" r:id="rId38"/>
    <p:sldId id="289" r:id="rId39"/>
  </p:sldIdLst>
  <p:sldSz cx="12192000" cy="6858000"/>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181" autoAdjust="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D2E3D-1E47-4875-8337-5192C7B49089}" type="datetimeFigureOut">
              <a:rPr lang="en-US" smtClean="0"/>
              <a:t>11/21/2023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A3094-9FDB-4EC5-BC36-F070E45BCA05}" type="slidenum">
              <a:rPr lang="en-US" smtClean="0"/>
              <a:t>‹#›</a:t>
            </a:fld>
            <a:endParaRPr lang="en-US"/>
          </a:p>
        </p:txBody>
      </p:sp>
    </p:spTree>
    <p:extLst>
      <p:ext uri="{BB962C8B-B14F-4D97-AF65-F5344CB8AC3E}">
        <p14:creationId xmlns:p14="http://schemas.microsoft.com/office/powerpoint/2010/main" val="2140381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xmlns:a="http://schemas.openxmlformats.org/drawingml/2006/main">
              <a:rPr lang="ar" sz="1200" cap="none" dirty="0" smtClean="0"/>
              <a:t>الجذع: الجذع، الجسم بدون الأطراف والرأس</a:t>
            </a:r>
          </a:p>
          <a:p>
            <a:endParaRPr lang="en-US" dirty="0"/>
          </a:p>
        </p:txBody>
      </p:sp>
      <p:sp>
        <p:nvSpPr>
          <p:cNvPr id="4" name="Slide Number Placeholder 3"/>
          <p:cNvSpPr>
            <a:spLocks noGrp="1"/>
          </p:cNvSpPr>
          <p:nvPr>
            <p:ph type="sldNum" sz="quarter" idx="10"/>
          </p:nvPr>
        </p:nvSpPr>
        <p:spPr/>
        <p:txBody>
          <a:bodyPr/>
          <a:lstStyle/>
          <a:p>
            <a:fld id="{6F7A3094-9FDB-4EC5-BC36-F070E45BCA05}" type="slidenum">
              <a:rPr lang="en-US" smtClean="0"/>
              <a:t>15</a:t>
            </a:fld>
            <a:endParaRPr lang="en-US"/>
          </a:p>
        </p:txBody>
      </p:sp>
    </p:spTree>
    <p:extLst>
      <p:ext uri="{BB962C8B-B14F-4D97-AF65-F5344CB8AC3E}">
        <p14:creationId xmlns:p14="http://schemas.microsoft.com/office/powerpoint/2010/main" val="1197069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xmlns:a="http://schemas.openxmlformats.org/drawingml/2006/main">
              <a:rPr lang="ar" dirty="0" smtClean="0"/>
              <a:t>إذا تم نقل الثعبان إلى قسم الطوارئ، فيجب توخي ضرورة لأن الثعبان غالبًا ما يكون في حالة ذهول وليس ميتًا.</a:t>
            </a:r>
            <a:endParaRPr xmlns:a="http://schemas.openxmlformats.org/drawingml/2006/main" lang="en-US" dirty="0"/>
          </a:p>
        </p:txBody>
      </p:sp>
      <p:sp>
        <p:nvSpPr>
          <p:cNvPr id="4" name="Slide Number Placeholder 3"/>
          <p:cNvSpPr>
            <a:spLocks noGrp="1"/>
          </p:cNvSpPr>
          <p:nvPr>
            <p:ph type="sldNum" sz="quarter" idx="10"/>
          </p:nvPr>
        </p:nvSpPr>
        <p:spPr/>
        <p:txBody>
          <a:bodyPr/>
          <a:lstStyle/>
          <a:p>
            <a:fld id="{6F7A3094-9FDB-4EC5-BC36-F070E45BCA05}" type="slidenum">
              <a:rPr lang="en-US" smtClean="0"/>
              <a:t>27</a:t>
            </a:fld>
            <a:endParaRPr lang="en-US"/>
          </a:p>
        </p:txBody>
      </p:sp>
    </p:spTree>
    <p:extLst>
      <p:ext uri="{BB962C8B-B14F-4D97-AF65-F5344CB8AC3E}">
        <p14:creationId xmlns:p14="http://schemas.microsoft.com/office/powerpoint/2010/main" val="1335102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xmlns:a="http://schemas.openxmlformats.org/drawingml/2006/main">
              <a:rPr lang="ar" dirty="0" smtClean="0"/>
              <a:t>(ثقوب الأنياب).: </a:t>
            </a:r>
            <a:r xmlns:a="http://schemas.openxmlformats.org/drawingml/2006/main">
              <a:rPr lang="ar" dirty="0" smtClean="0"/>
              <a:t>ثقوب الأنياب</a:t>
            </a:r>
            <a:endParaRPr xmlns:a="http://schemas.openxmlformats.org/drawingml/2006/main" lang="en-US" dirty="0"/>
          </a:p>
        </p:txBody>
      </p:sp>
      <p:sp>
        <p:nvSpPr>
          <p:cNvPr id="4" name="Slide Number Placeholder 3"/>
          <p:cNvSpPr>
            <a:spLocks noGrp="1"/>
          </p:cNvSpPr>
          <p:nvPr>
            <p:ph type="sldNum" sz="quarter" idx="10"/>
          </p:nvPr>
        </p:nvSpPr>
        <p:spPr/>
        <p:txBody>
          <a:bodyPr/>
          <a:lstStyle/>
          <a:p>
            <a:fld id="{6F7A3094-9FDB-4EC5-BC36-F070E45BCA05}" type="slidenum">
              <a:rPr lang="en-US" smtClean="0"/>
              <a:t>28</a:t>
            </a:fld>
            <a:endParaRPr lang="en-US"/>
          </a:p>
        </p:txBody>
      </p:sp>
    </p:spTree>
    <p:extLst>
      <p:ext uri="{BB962C8B-B14F-4D97-AF65-F5344CB8AC3E}">
        <p14:creationId xmlns:p14="http://schemas.microsoft.com/office/powerpoint/2010/main" val="120568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00EE06-E601-440B-B433-DE7606597EF9}" type="datetime1">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324356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465261-0FAB-4FAF-A5E1-A95652D445AF}"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2806100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D6FB1D-F4BA-46E5-A808-E01BCF774C51}"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1710892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36D68FE-1D53-44F4-B0BF-80E0C205630E}"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45402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3D9282B-C408-4384-B9C4-4DF23B1669D3}"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1606733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9C6461E-60E2-4DF9-9750-9C23976420DE}" type="datetime1">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555696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7ED1CE4E-51AA-4D70-AA8F-C277CBA517E1}" type="datetime1">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639170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965EA7-0C0E-40FA-A4D7-0475E3DC6A36}" type="datetime1">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4736613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D7B13B-AD33-494C-8B38-D71BCDD6C988}" type="datetime1">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552040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3108CD-2C68-479B-A190-7FED53C3D37A}" type="datetime1">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4292259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9EEE2B-956A-43ED-94C2-C271180B10CA}" type="datetime1">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853627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18B147-D9D1-4A1D-B5F6-05BCAFC478C4}"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42023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6C2646-BD5E-4BD8-A2CF-BBF6AAE24E2A}" type="datetime1">
              <a:rPr lang="en-US" smtClean="0"/>
              <a:t>11/21/2023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1270877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8AE607-9787-4FF6-9C47-D084D35F30EB}" type="datetime1">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53285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09C137B7-D5D7-4B9E-9E94-B279609E0655}" type="datetime1">
              <a:rPr lang="en-US" smtClean="0"/>
              <a:t>11/21/2023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715343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B77FCA0-8C12-4215-A9B5-6925ED2208F5}"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1681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79661C-C6BB-41BF-86FC-FDDBC8938413}" type="datetime1">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A3AFF-876F-460D-89A8-E152503688C1}" type="slidenum">
              <a:rPr lang="en-US" smtClean="0"/>
              <a:t>‹#›</a:t>
            </a:fld>
            <a:endParaRPr lang="en-US"/>
          </a:p>
        </p:txBody>
      </p:sp>
    </p:spTree>
    <p:extLst>
      <p:ext uri="{BB962C8B-B14F-4D97-AF65-F5344CB8AC3E}">
        <p14:creationId xmlns:p14="http://schemas.microsoft.com/office/powerpoint/2010/main" val="326401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01B79DD2-438D-4566-9673-188AE4B68C23}" type="datetime1">
              <a:rPr lang="en-US" smtClean="0"/>
              <a:t>11/21/2023</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76CA3AFF-876F-460D-89A8-E152503688C1}" type="slidenum">
              <a:rPr lang="en-US" smtClean="0"/>
              <a:t>‹#›</a:t>
            </a:fld>
            <a:endParaRPr lang="en-US"/>
          </a:p>
        </p:txBody>
      </p:sp>
    </p:spTree>
    <p:extLst>
      <p:ext uri="{BB962C8B-B14F-4D97-AF65-F5344CB8AC3E}">
        <p14:creationId xmlns:p14="http://schemas.microsoft.com/office/powerpoint/2010/main" val="3734235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5218" y="1349829"/>
            <a:ext cx="8689976" cy="1397724"/>
          </a:xfrm>
        </p:spPr>
        <p:txBody>
          <a:bodyPr>
            <a:normAutofit fontScale="90000"/>
          </a:bodyPr>
          <a:lstStyle/>
          <a:p>
            <a:r xmlns:a="http://schemas.openxmlformats.org/drawingml/2006/main">
              <a:rPr lang="ar" b="1" dirty="0"/>
              <a:t>البيئية </a:t>
            </a:r>
            <a:r xmlns:a="http://schemas.openxmlformats.org/drawingml/2006/main">
              <a:rPr lang="ar" b="1" dirty="0" smtClean="0"/>
              <a:t>(2)</a:t>
            </a:r>
            <a:endParaRPr xmlns:a="http://schemas.openxmlformats.org/drawingml/2006/main" lang="en-US" dirty="0"/>
          </a:p>
        </p:txBody>
      </p:sp>
      <p:sp>
        <p:nvSpPr>
          <p:cNvPr id="3" name="Subtitle 2"/>
          <p:cNvSpPr>
            <a:spLocks noGrp="1"/>
          </p:cNvSpPr>
          <p:nvPr>
            <p:ph type="subTitle" idx="1"/>
          </p:nvPr>
        </p:nvSpPr>
        <p:spPr>
          <a:xfrm>
            <a:off x="1751012" y="3065418"/>
            <a:ext cx="8689976" cy="2192382"/>
          </a:xfrm>
        </p:spPr>
        <p:txBody>
          <a:bodyPr>
            <a:normAutofit/>
          </a:bodyPr>
          <a:lstStyle/>
          <a:p>
            <a:r xmlns:a="http://schemas.openxmlformats.org/drawingml/2006/main">
              <a:rPr lang="ar" sz="4000" dirty="0" smtClean="0">
                <a:solidFill>
                  <a:srgbClr val="FF0000"/>
                </a:solidFill>
              </a:rPr>
              <a:t>الغرق </a:t>
            </a:r>
            <a:endParaRPr xmlns:a="http://schemas.openxmlformats.org/drawingml/2006/main" lang="en-US" sz="4000" dirty="0">
              <a:solidFill>
                <a:srgbClr val="FF0000"/>
              </a:solidFill>
            </a:endParaRPr>
            <a:r xmlns:a="http://schemas.openxmlformats.org/drawingml/2006/main">
              <a:rPr lang="ar" sz="4000" dirty="0">
                <a:solidFill>
                  <a:srgbClr val="FF0000"/>
                </a:solidFill>
              </a:rPr>
              <a:t>غير المميت</a:t>
            </a:r>
          </a:p>
          <a:p>
            <a:r xmlns:a="http://schemas.openxmlformats.org/drawingml/2006/main">
              <a:rPr lang="ar" sz="4000" dirty="0">
                <a:solidFill>
                  <a:srgbClr val="FF0000"/>
                </a:solidFill>
              </a:rPr>
              <a:t>لدغات الحيوانات والبشر</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1</a:t>
            </a:fld>
            <a:endParaRPr lang="en-US"/>
          </a:p>
        </p:txBody>
      </p:sp>
    </p:spTree>
    <p:extLst>
      <p:ext uri="{BB962C8B-B14F-4D97-AF65-F5344CB8AC3E}">
        <p14:creationId xmlns:p14="http://schemas.microsoft.com/office/powerpoint/2010/main" val="1712591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166949"/>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130001" y="973720"/>
            <a:ext cx="11748490" cy="5792839"/>
          </a:xfrm>
        </p:spPr>
        <p:txBody>
          <a:bodyPr>
            <a:noAutofit/>
          </a:bodyPr>
          <a:lstStyle/>
          <a:p>
            <a:pPr xmlns:a="http://schemas.openxmlformats.org/drawingml/2006/main">
              <a:spcAft>
                <a:spcPts val="1200"/>
              </a:spcAft>
              <a:bidi/>
            </a:pPr>
            <a:r xmlns:a="http://schemas.openxmlformats.org/drawingml/2006/main">
              <a:rPr lang="ar" sz="2800" cap="none" dirty="0"/>
              <a:t>إذا </a:t>
            </a:r>
            <a:r xmlns:a="http://schemas.openxmlformats.org/drawingml/2006/main">
              <a:rPr lang="ar" sz="2800" cap="none" dirty="0" smtClean="0"/>
              <a:t>كان هناك صراع عنيف مرتبط بحادثة الغرق غير المميتة، فإن الحماض الناجم عن ممارسة الرياضة وسرعة التنفس يمكن أن يؤدي إلى الاختناق.</a:t>
            </a:r>
          </a:p>
          <a:p>
            <a:pPr xmlns:a="http://schemas.openxmlformats.org/drawingml/2006/main">
              <a:spcAft>
                <a:spcPts val="1200"/>
              </a:spcAft>
              <a:bidi/>
            </a:pPr>
            <a:r xmlns:a="http://schemas.openxmlformats.org/drawingml/2006/main">
              <a:rPr lang="ar" sz="2800" cap="none" dirty="0"/>
              <a:t>الأكسجين </a:t>
            </a:r>
            <a:r xmlns:a="http://schemas.openxmlformats.org/drawingml/2006/main">
              <a:rPr lang="ar" sz="2800" cap="none" dirty="0" smtClean="0"/>
              <a:t>والحماض في النهاية إلى انقطاع النفس وفقدان الوعي.</a:t>
            </a:r>
          </a:p>
          <a:p>
            <a:pPr xmlns:a="http://schemas.openxmlformats.org/drawingml/2006/main">
              <a:spcAft>
                <a:spcPts val="1200"/>
              </a:spcAft>
              <a:bidi/>
            </a:pPr>
            <a:r xmlns:a="http://schemas.openxmlformats.org/drawingml/2006/main">
              <a:rPr lang="ar" sz="2800" cap="none" dirty="0"/>
              <a:t>عندما </a:t>
            </a:r>
            <a:r xmlns:a="http://schemas.openxmlformats.org/drawingml/2006/main">
              <a:rPr lang="ar" sz="2800" cap="none" dirty="0" smtClean="0"/>
              <a:t>يفقد الضحية وعيه ويحاول التنفس للمرة الأخيرة، يحدث التنفس العميق.</a:t>
            </a:r>
          </a:p>
          <a:p>
            <a:pPr xmlns:a="http://schemas.openxmlformats.org/drawingml/2006/main">
              <a:spcAft>
                <a:spcPts val="1200"/>
              </a:spcAft>
              <a:bidi/>
            </a:pPr>
            <a:r xmlns:a="http://schemas.openxmlformats.org/drawingml/2006/main">
              <a:rPr lang="ar" sz="2800" cap="none" dirty="0"/>
              <a:t>الماء </a:t>
            </a:r>
            <a:r xmlns:a="http://schemas.openxmlformats.org/drawingml/2006/main">
              <a:rPr lang="ar" sz="2800" cap="none" dirty="0" smtClean="0"/>
              <a:t>بشكل سلبي إلى المجاري الهوائية قبل الموت.</a:t>
            </a:r>
          </a:p>
          <a:p>
            <a:pPr xmlns:a="http://schemas.openxmlformats.org/drawingml/2006/main">
              <a:spcAft>
                <a:spcPts val="1200"/>
              </a:spcAft>
              <a:bidi/>
            </a:pPr>
            <a:r xmlns:a="http://schemas.openxmlformats.org/drawingml/2006/main">
              <a:rPr lang="ar" sz="2800" cap="none" dirty="0"/>
              <a:t>الإنعاش </a:t>
            </a:r>
            <a:r xmlns:a="http://schemas.openxmlformats.org/drawingml/2006/main">
              <a:rPr lang="ar" sz="2800" cap="none" dirty="0" smtClean="0"/>
              <a:t>، نقص الأكسجين والحماض هي المضاعفات الرئيسية التي يعاني منها الشخص الذي تعرض للغرق غير المميت؛ والتدخل الفوري في قسم الطوارئ أمر ضروري.</a:t>
            </a:r>
          </a:p>
          <a:p>
            <a:pPr>
              <a:spcAft>
                <a:spcPts val="1200"/>
              </a:spcAft>
            </a:pPr>
            <a:endParaRPr lang="en-US" sz="2400" dirty="0"/>
          </a:p>
        </p:txBody>
      </p:sp>
      <p:sp>
        <p:nvSpPr>
          <p:cNvPr id="4" name="Slide Number Placeholder 3"/>
          <p:cNvSpPr>
            <a:spLocks noGrp="1"/>
          </p:cNvSpPr>
          <p:nvPr>
            <p:ph type="sldNum" sz="quarter" idx="12"/>
          </p:nvPr>
        </p:nvSpPr>
        <p:spPr/>
        <p:txBody>
          <a:bodyPr/>
          <a:lstStyle/>
          <a:p>
            <a:fld id="{76CA3AFF-876F-460D-89A8-E152503688C1}" type="slidenum">
              <a:rPr lang="en-US" smtClean="0"/>
              <a:t>10</a:t>
            </a:fld>
            <a:endParaRPr lang="en-US"/>
          </a:p>
        </p:txBody>
      </p:sp>
    </p:spTree>
    <p:extLst>
      <p:ext uri="{BB962C8B-B14F-4D97-AF65-F5344CB8AC3E}">
        <p14:creationId xmlns:p14="http://schemas.microsoft.com/office/powerpoint/2010/main" val="1923939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
            <a:ext cx="10364451" cy="1186874"/>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608348" y="1308794"/>
            <a:ext cx="10974051" cy="4726246"/>
          </a:xfrm>
        </p:spPr>
        <p:txBody>
          <a:bodyPr>
            <a:noAutofit/>
          </a:bodyPr>
          <a:lstStyle/>
          <a:p>
            <a:r xmlns:a="http://schemas.openxmlformats.org/drawingml/2006/main">
              <a:rPr lang="ar" sz="2800" cap="none" dirty="0">
                <a:solidFill>
                  <a:srgbClr val="FF0000"/>
                </a:solidFill>
              </a:rPr>
              <a:t>الناتجة </a:t>
            </a:r>
            <a:r xmlns:a="http://schemas.openxmlformats.org/drawingml/2006/main">
              <a:rPr lang="ar" sz="2800" cap="none" dirty="0" smtClean="0">
                <a:solidFill>
                  <a:srgbClr val="FF0000"/>
                </a:solidFill>
              </a:rPr>
              <a:t>والإصابة الرئوية على نوع السائل (ماء عذب أو مالح) وحجم الشفط.</a:t>
            </a:r>
          </a:p>
          <a:p>
            <a:r xmlns:a="http://schemas.openxmlformats.org/drawingml/2006/main">
              <a:rPr lang="ar" sz="2800" b="1" u="sng" cap="none" dirty="0" smtClean="0"/>
              <a:t>استنشاق المياه العذبة </a:t>
            </a:r>
            <a:r xmlns:a="http://schemas.openxmlformats.org/drawingml/2006/main">
              <a:rPr lang="ar" sz="2800" cap="none" dirty="0" smtClean="0"/>
              <a:t>إلى فقدان المادة الخافضة للتوتر السطحي، وبالتالي عدم القدرة على توسيع الرئتين.</a:t>
            </a:r>
          </a:p>
          <a:p>
            <a:r xmlns:a="http://schemas.openxmlformats.org/drawingml/2006/main">
              <a:rPr lang="ar" sz="2800" b="1" u="sng" cap="none" dirty="0" smtClean="0"/>
              <a:t>استنشاق الماء المالح </a:t>
            </a:r>
            <a:r xmlns:a="http://schemas.openxmlformats.org/drawingml/2006/main">
              <a:rPr lang="ar" sz="2800" b="1" u="sng" cap="none" dirty="0"/>
              <a:t>إلى </a:t>
            </a:r>
            <a:r xmlns:a="http://schemas.openxmlformats.org/drawingml/2006/main">
              <a:rPr lang="ar" sz="2800" cap="none" dirty="0" smtClean="0"/>
              <a:t>حدوث وذمة رئوية بسبب التأثيرات الأسموزي للملح داخل الرئتين.</a:t>
            </a:r>
          </a:p>
          <a:p>
            <a:r xmlns:a="http://schemas.openxmlformats.org/drawingml/2006/main">
              <a:rPr lang="ar" sz="2800" cap="none" dirty="0"/>
              <a:t>إذا </a:t>
            </a:r>
            <a:r xmlns:a="http://schemas.openxmlformats.org/drawingml/2006/main">
              <a:rPr lang="ar" sz="2800" cap="none" dirty="0" smtClean="0"/>
              <a:t>نجا الشخص من الغمر، فقد يحدث له متلازمة الضائقة التنفسية الحادة، مما يؤدي إلى نقص الأكسجين، وفرط ثاني أكسيد الكربون في الدم، والحماض التنفسي أو الأيضي.</a:t>
            </a:r>
            <a:endParaRPr xmlns:a="http://schemas.openxmlformats.org/drawingml/2006/main" lang="en-US" sz="2800" cap="none" dirty="0"/>
          </a:p>
        </p:txBody>
      </p:sp>
      <p:sp>
        <p:nvSpPr>
          <p:cNvPr id="4" name="Slide Number Placeholder 3"/>
          <p:cNvSpPr>
            <a:spLocks noGrp="1"/>
          </p:cNvSpPr>
          <p:nvPr>
            <p:ph type="sldNum" sz="quarter" idx="12"/>
          </p:nvPr>
        </p:nvSpPr>
        <p:spPr/>
        <p:txBody>
          <a:bodyPr/>
          <a:lstStyle/>
          <a:p>
            <a:fld id="{76CA3AFF-876F-460D-89A8-E152503688C1}" type="slidenum">
              <a:rPr lang="en-US" smtClean="0"/>
              <a:t>11</a:t>
            </a:fld>
            <a:endParaRPr lang="en-US"/>
          </a:p>
        </p:txBody>
      </p:sp>
    </p:spTree>
    <p:extLst>
      <p:ext uri="{BB962C8B-B14F-4D97-AF65-F5344CB8AC3E}">
        <p14:creationId xmlns:p14="http://schemas.microsoft.com/office/powerpoint/2010/main" val="1504598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5066" y="60960"/>
            <a:ext cx="10364451" cy="1079863"/>
          </a:xfrm>
        </p:spPr>
        <p:txBody>
          <a:bodyPr>
            <a:normAutofit fontScale="90000"/>
          </a:bodyPr>
          <a:lstStyle/>
          <a:p>
            <a:r xmlns:a="http://schemas.openxmlformats.org/drawingml/2006/main">
              <a:rPr lang="ar" dirty="0" smtClean="0"/>
              <a:t> </a:t>
            </a:r>
            <a:br xmlns:a="http://schemas.openxmlformats.org/drawingml/2006/main">
              <a:rPr lang="en-US" dirty="0" smtClean="0"/>
            </a:br>
            <a:r xmlns:a="http://schemas.openxmlformats.org/drawingml/2006/main">
              <a:rPr lang="ar" dirty="0" smtClean="0"/>
              <a:t>الغرق غير المميت/ </a:t>
            </a:r>
            <a:r xmlns:a="http://schemas.openxmlformats.org/drawingml/2006/main">
              <a:rPr lang="ar" dirty="0"/>
              <a:t>الإدارة</a:t>
            </a:r>
            <a:br xmlns:a="http://schemas.openxmlformats.org/drawingml/2006/main">
              <a:rPr lang="en-US" dirty="0"/>
            </a:br>
            <a:endParaRPr xmlns:a="http://schemas.openxmlformats.org/drawingml/2006/main" lang="en-US" dirty="0"/>
          </a:p>
        </p:txBody>
      </p:sp>
      <p:sp>
        <p:nvSpPr>
          <p:cNvPr id="3" name="Content Placeholder 2"/>
          <p:cNvSpPr>
            <a:spLocks noGrp="1"/>
          </p:cNvSpPr>
          <p:nvPr>
            <p:ph sz="quarter" idx="13"/>
          </p:nvPr>
        </p:nvSpPr>
        <p:spPr>
          <a:xfrm>
            <a:off x="426093" y="1219199"/>
            <a:ext cx="11173723" cy="5225143"/>
          </a:xfrm>
        </p:spPr>
        <p:txBody>
          <a:bodyPr>
            <a:normAutofit/>
          </a:bodyPr>
          <a:lstStyle/>
          <a:p>
            <a:r xmlns:a="http://schemas.openxmlformats.org/drawingml/2006/main">
              <a:rPr lang="ar" sz="2600" cap="none" dirty="0">
                <a:solidFill>
                  <a:srgbClr val="FF0000"/>
                </a:solidFill>
              </a:rPr>
              <a:t>العلاجية </a:t>
            </a:r>
            <a:r xmlns:a="http://schemas.openxmlformats.org/drawingml/2006/main">
              <a:rPr lang="ar" sz="2600" cap="none" dirty="0" smtClean="0">
                <a:solidFill>
                  <a:srgbClr val="FF0000"/>
                </a:solidFill>
              </a:rPr>
              <a:t>الحفاظ على تدفق الدم إلى المخ والأكسجين الكافي.</a:t>
            </a:r>
          </a:p>
          <a:p>
            <a:r xmlns:a="http://schemas.openxmlformats.org/drawingml/2006/main">
              <a:rPr lang="ar" sz="2600" b="1" u="sng" cap="none" dirty="0" smtClean="0"/>
              <a:t>الإنعاش القلبي الرئوي </a:t>
            </a:r>
            <a:r xmlns:a="http://schemas.openxmlformats.org/drawingml/2006/main">
              <a:rPr lang="ar" sz="2600" cap="none" dirty="0" smtClean="0"/>
              <a:t>هو العامل الذي له التأثير الأكبر على البقاء على قيد الحياة.</a:t>
            </a:r>
          </a:p>
          <a:p>
            <a:r xmlns:a="http://schemas.openxmlformats.org/drawingml/2006/main">
              <a:rPr lang="ar" sz="2600" cap="none" dirty="0"/>
              <a:t>الأكثر </a:t>
            </a:r>
            <a:r xmlns:a="http://schemas.openxmlformats.org/drawingml/2006/main">
              <a:rPr lang="ar" sz="2600" cap="none" dirty="0" smtClean="0"/>
              <a:t>أهمية في الإنعاش هي إدارة نقص الأكسجين، والحماض، وانخفاض حرارة الجسم.</a:t>
            </a:r>
          </a:p>
          <a:p>
            <a:r xmlns:a="http://schemas.openxmlformats.org/drawingml/2006/main">
              <a:rPr lang="ar" sz="2600" cap="none" dirty="0" smtClean="0"/>
              <a:t>يتم الوقاية من نقص الأكسجين وإدارته من خلال ضمان وجود مجرى هوائي وتنفس مناسب، وبالتالي تحسين التهوية والأكسجين.</a:t>
            </a:r>
          </a:p>
          <a:p>
            <a:r xmlns:a="http://schemas.openxmlformats.org/drawingml/2006/main">
              <a:rPr lang="ar" sz="2600" cap="none" dirty="0" smtClean="0"/>
              <a:t>يتم مراقبة غازات الدم الشرياني لتقييم مستويات الأكسجين وثاني أكسيد الكربون والبيكربونات ودرجة </a:t>
            </a:r>
            <a:r xmlns:a="http://schemas.openxmlformats.org/drawingml/2006/main">
              <a:rPr lang="ar" sz="2600" cap="none" dirty="0" err="1" smtClean="0"/>
              <a:t>الحموضة. </a:t>
            </a:r>
            <a:r xmlns:a="http://schemas.openxmlformats.org/drawingml/2006/main">
              <a:rPr lang="ar" sz="2600" cap="none" dirty="0" smtClean="0"/>
              <a:t>تحدد هذه المعلمات نوع الدعم </a:t>
            </a:r>
            <a:r xmlns:a="http://schemas.openxmlformats.org/drawingml/2006/main">
              <a:rPr lang="ar" sz="2600" cap="none" dirty="0" err="1" smtClean="0"/>
              <a:t>التنفسي </a:t>
            </a:r>
            <a:r xmlns:a="http://schemas.openxmlformats.org/drawingml/2006/main">
              <a:rPr lang="ar" sz="2600" cap="none" dirty="0" smtClean="0"/>
              <a:t>المطلوب.</a:t>
            </a:r>
          </a:p>
        </p:txBody>
      </p:sp>
      <p:sp>
        <p:nvSpPr>
          <p:cNvPr id="4" name="Slide Number Placeholder 3"/>
          <p:cNvSpPr>
            <a:spLocks noGrp="1"/>
          </p:cNvSpPr>
          <p:nvPr>
            <p:ph type="sldNum" sz="quarter" idx="12"/>
          </p:nvPr>
        </p:nvSpPr>
        <p:spPr/>
        <p:txBody>
          <a:bodyPr/>
          <a:lstStyle/>
          <a:p>
            <a:fld id="{76CA3AFF-876F-460D-89A8-E152503688C1}" type="slidenum">
              <a:rPr lang="en-US" smtClean="0"/>
              <a:t>12</a:t>
            </a:fld>
            <a:endParaRPr lang="en-US"/>
          </a:p>
        </p:txBody>
      </p:sp>
    </p:spTree>
    <p:extLst>
      <p:ext uri="{BB962C8B-B14F-4D97-AF65-F5344CB8AC3E}">
        <p14:creationId xmlns:p14="http://schemas.microsoft.com/office/powerpoint/2010/main" val="26508467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smtClean="0"/>
              <a:t/>
            </a:r>
            <a:br xmlns:a="http://schemas.openxmlformats.org/drawingml/2006/main">
              <a:rPr lang="en-US" dirty="0" smtClean="0"/>
            </a:br>
            <a:endParaRPr xmlns:a="http://schemas.openxmlformats.org/drawingml/2006/main" lang="en-US" dirty="0"/>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091544" y="2079752"/>
            <a:ext cx="6148250" cy="4091381"/>
          </a:xfrm>
          <a:prstGeom prst="rect">
            <a:avLst/>
          </a:prstGeom>
        </p:spPr>
      </p:pic>
      <p:sp>
        <p:nvSpPr>
          <p:cNvPr id="5" name="Slide Number Placeholder 4"/>
          <p:cNvSpPr>
            <a:spLocks noGrp="1"/>
          </p:cNvSpPr>
          <p:nvPr>
            <p:ph type="sldNum" sz="quarter" idx="12"/>
          </p:nvPr>
        </p:nvSpPr>
        <p:spPr/>
        <p:txBody>
          <a:bodyPr/>
          <a:lstStyle/>
          <a:p>
            <a:fld id="{76CA3AFF-876F-460D-89A8-E152503688C1}" type="slidenum">
              <a:rPr lang="en-US" smtClean="0"/>
              <a:t>13</a:t>
            </a:fld>
            <a:endParaRPr lang="en-US"/>
          </a:p>
        </p:txBody>
      </p:sp>
    </p:spTree>
    <p:extLst>
      <p:ext uri="{BB962C8B-B14F-4D97-AF65-F5344CB8AC3E}">
        <p14:creationId xmlns:p14="http://schemas.microsoft.com/office/powerpoint/2010/main" val="1132606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288869"/>
          </a:xfrm>
        </p:spPr>
        <p:txBody>
          <a:bodyPr/>
          <a:lstStyle/>
          <a:p>
            <a:r xmlns:a="http://schemas.openxmlformats.org/drawingml/2006/main">
              <a:rPr lang="ar" dirty="0" smtClean="0"/>
              <a:t>الغرق </a:t>
            </a:r>
            <a:r xmlns:a="http://schemas.openxmlformats.org/drawingml/2006/main">
              <a:rPr lang="ar" dirty="0"/>
              <a:t>غير المميت </a:t>
            </a:r>
            <a:r xmlns:a="http://schemas.openxmlformats.org/drawingml/2006/main">
              <a:rPr lang="ar" dirty="0"/>
              <a:t>/ </a:t>
            </a:r>
            <a:r xmlns:a="http://schemas.openxmlformats.org/drawingml/2006/main">
              <a:rPr lang="ar" dirty="0">
                <a:solidFill>
                  <a:srgbClr val="FF0000"/>
                </a:solidFill>
              </a:rPr>
              <a:t>الإدارة</a:t>
            </a:r>
            <a:r xmlns:a="http://schemas.openxmlformats.org/drawingml/2006/main">
              <a:rPr lang="ar" dirty="0" smtClean="0">
                <a:solidFill>
                  <a:srgbClr val="FF0000"/>
                </a:solidFill>
              </a:rPr>
              <a:t> </a:t>
            </a:r>
            <a:endParaRPr xmlns:a="http://schemas.openxmlformats.org/drawingml/2006/main" lang="en-US" dirty="0">
              <a:solidFill>
                <a:srgbClr val="FF0000"/>
              </a:solidFill>
            </a:endParaRPr>
          </a:p>
        </p:txBody>
      </p:sp>
      <p:sp>
        <p:nvSpPr>
          <p:cNvPr id="3" name="Content Placeholder 2"/>
          <p:cNvSpPr>
            <a:spLocks noGrp="1"/>
          </p:cNvSpPr>
          <p:nvPr>
            <p:ph sz="quarter" idx="13"/>
          </p:nvPr>
        </p:nvSpPr>
        <p:spPr>
          <a:xfrm>
            <a:off x="495762" y="1410789"/>
            <a:ext cx="11025678" cy="4911634"/>
          </a:xfrm>
        </p:spPr>
        <p:txBody>
          <a:bodyPr>
            <a:normAutofit fontScale="92500"/>
          </a:bodyPr>
          <a:lstStyle/>
          <a:p>
            <a:r xmlns:a="http://schemas.openxmlformats.org/drawingml/2006/main">
              <a:rPr lang="ar" sz="2800" cap="none" dirty="0"/>
              <a:t>يؤدي </a:t>
            </a:r>
            <a:r xmlns:a="http://schemas.openxmlformats.org/drawingml/2006/main">
              <a:rPr lang="ar" sz="2800" cap="none" dirty="0" smtClean="0"/>
              <a:t>استخدام التنبيب الرغامي مع ضغط نهاية الزفير الإيجابي إلى تحسين الأكسجين، ويمنع الشفط، ويصحح التحويلة داخل الرئة واضطرابات التهوية والتروية (الناجمة عن شفط الماء).</a:t>
            </a:r>
          </a:p>
          <a:p>
            <a:r xmlns:a="http://schemas.openxmlformats.org/drawingml/2006/main">
              <a:rPr lang="ar" sz="2800" cap="none" dirty="0"/>
              <a:t>إذا </a:t>
            </a:r>
            <a:r xmlns:a="http://schemas.openxmlformats.org/drawingml/2006/main">
              <a:rPr lang="ar" sz="2800" cap="none" dirty="0" smtClean="0"/>
              <a:t>كان المريض يتنفس بشكل تلقائي، قد يتم إعطاؤه الأكسجين الإضافي بواسطة القناع.</a:t>
            </a:r>
          </a:p>
          <a:p>
            <a:r xmlns:a="http://schemas.openxmlformats.org/drawingml/2006/main">
              <a:rPr lang="ar" sz="2800" cap="none" dirty="0" smtClean="0"/>
              <a:t>يكون من الضروري استخدام أنبوب القصبة الهوائية إذا كان المريض لا يتنفس بشكل تلقائي.</a:t>
            </a:r>
          </a:p>
          <a:p>
            <a:r xmlns:a="http://schemas.openxmlformats.org/drawingml/2006/main">
              <a:rPr lang="ar" sz="2800" cap="none" dirty="0"/>
              <a:t>بسبب </a:t>
            </a:r>
            <a:r xmlns:a="http://schemas.openxmlformats.org/drawingml/2006/main">
              <a:rPr lang="ar" sz="2800" cap="none" dirty="0" smtClean="0"/>
              <a:t>الغمر، عادة ما يكون المريض يعاني من انخفاض حرارة الجسم. يتم استخدام مسبار شرجي أو جهاز قياس أساسي آخر لتحديد درجة انخفاض حرارة الجسم.</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14</a:t>
            </a:fld>
            <a:endParaRPr lang="en-US"/>
          </a:p>
        </p:txBody>
      </p:sp>
    </p:spTree>
    <p:extLst>
      <p:ext uri="{BB962C8B-B14F-4D97-AF65-F5344CB8AC3E}">
        <p14:creationId xmlns:p14="http://schemas.microsoft.com/office/powerpoint/2010/main" val="2683278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الغرق غير المميت / </a:t>
            </a:r>
            <a:r xmlns:a="http://schemas.openxmlformats.org/drawingml/2006/main">
              <a:rPr lang="ar" dirty="0">
                <a:solidFill>
                  <a:srgbClr val="FF0000"/>
                </a:solidFill>
              </a:rPr>
              <a:t>الإدارة</a:t>
            </a:r>
          </a:p>
        </p:txBody>
      </p:sp>
      <p:sp>
        <p:nvSpPr>
          <p:cNvPr id="3" name="Content Placeholder 2"/>
          <p:cNvSpPr>
            <a:spLocks noGrp="1"/>
          </p:cNvSpPr>
          <p:nvPr>
            <p:ph sz="quarter" idx="13"/>
          </p:nvPr>
        </p:nvSpPr>
        <p:spPr>
          <a:xfrm>
            <a:off x="286756" y="1348189"/>
            <a:ext cx="11304353" cy="5130988"/>
          </a:xfrm>
        </p:spPr>
        <p:txBody>
          <a:bodyPr>
            <a:noAutofit/>
          </a:bodyPr>
          <a:lstStyle/>
          <a:p>
            <a:pPr xmlns:a="http://schemas.openxmlformats.org/drawingml/2006/main">
              <a:spcAft>
                <a:spcPts val="1200"/>
              </a:spcAft>
              <a:bidi/>
            </a:pPr>
            <a:r xmlns:a="http://schemas.openxmlformats.org/drawingml/2006/main">
              <a:rPr lang="ar" sz="2800" cap="none" dirty="0"/>
              <a:t>الموصوفة </a:t>
            </a:r>
            <a:r xmlns:a="http://schemas.openxmlformats.org/drawingml/2006/main">
              <a:rPr lang="ar" sz="2800" cap="none" dirty="0" smtClean="0"/>
              <a:t>(على سبيل المثال، التدفئة خارج الجسم، وغسيل الكلى البريتوني الدافئ، واستنشاق الأكسجين الدافئ على شكل رذاذ، وتدفئة الجذع) أثناء الإنعاش.</a:t>
            </a:r>
          </a:p>
          <a:p>
            <a:pPr xmlns:a="http://schemas.openxmlformats.org/drawingml/2006/main">
              <a:spcAft>
                <a:spcPts val="1200"/>
              </a:spcAft>
              <a:bidi/>
            </a:pPr>
            <a:r xmlns:a="http://schemas.openxmlformats.org/drawingml/2006/main">
              <a:rPr lang="ar" sz="2800" cap="none" dirty="0"/>
              <a:t>اختيار </a:t>
            </a:r>
            <a:r xmlns:a="http://schemas.openxmlformats.org/drawingml/2006/main">
              <a:rPr lang="ar" sz="2800" cap="none" dirty="0" smtClean="0"/>
              <a:t>طريقة التدفئة حسب شدة ومدة انخفاض حرارة الجسم والموارد المتاحة.</a:t>
            </a:r>
          </a:p>
          <a:p>
            <a:pPr xmlns:a="http://schemas.openxmlformats.org/drawingml/2006/main">
              <a:spcAft>
                <a:spcPts val="1200"/>
              </a:spcAft>
              <a:bidi/>
            </a:pPr>
            <a:r xmlns:a="http://schemas.openxmlformats.org/drawingml/2006/main">
              <a:rPr lang="ar" sz="2800" cap="none" dirty="0" smtClean="0"/>
              <a:t>يتم استخدام توسيع حجم الأوعية الدموية والعوامل المؤثرة على التقلص العضلي لعلاج انخفاض ضغط الدم وضعف تدفق الدم إلى الأنسجة.</a:t>
            </a:r>
          </a:p>
          <a:p>
            <a:pPr xmlns:a="http://schemas.openxmlformats.org/drawingml/2006/main">
              <a:spcAft>
                <a:spcPts val="1200"/>
              </a:spcAft>
              <a:bidi/>
            </a:pPr>
            <a:r xmlns:a="http://schemas.openxmlformats.org/drawingml/2006/main">
              <a:rPr lang="ar" sz="2800" cap="none" dirty="0" smtClean="0"/>
              <a:t>تم البدء في مراقبة تخطيط كهربية القلب</a:t>
            </a:r>
          </a:p>
        </p:txBody>
      </p:sp>
      <p:sp>
        <p:nvSpPr>
          <p:cNvPr id="4" name="Slide Number Placeholder 3"/>
          <p:cNvSpPr>
            <a:spLocks noGrp="1"/>
          </p:cNvSpPr>
          <p:nvPr>
            <p:ph type="sldNum" sz="quarter" idx="12"/>
          </p:nvPr>
        </p:nvSpPr>
        <p:spPr/>
        <p:txBody>
          <a:bodyPr/>
          <a:lstStyle/>
          <a:p>
            <a:fld id="{76CA3AFF-876F-460D-89A8-E152503688C1}" type="slidenum">
              <a:rPr lang="en-US" smtClean="0"/>
              <a:t>15</a:t>
            </a:fld>
            <a:endParaRPr lang="en-US"/>
          </a:p>
        </p:txBody>
      </p:sp>
    </p:spTree>
    <p:extLst>
      <p:ext uri="{BB962C8B-B14F-4D97-AF65-F5344CB8AC3E}">
        <p14:creationId xmlns:p14="http://schemas.microsoft.com/office/powerpoint/2010/main" val="1971913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
            <a:ext cx="10364451" cy="1036320"/>
          </a:xfrm>
        </p:spPr>
        <p:txBody>
          <a:bodyPr/>
          <a:lstStyle/>
          <a:p>
            <a:r xmlns:a="http://schemas.openxmlformats.org/drawingml/2006/main">
              <a:rPr lang="ar" dirty="0"/>
              <a:t>الغرق غير المميت / </a:t>
            </a:r>
            <a:r xmlns:a="http://schemas.openxmlformats.org/drawingml/2006/main">
              <a:rPr lang="ar" dirty="0">
                <a:solidFill>
                  <a:srgbClr val="FF0000"/>
                </a:solidFill>
              </a:rPr>
              <a:t>الإدارة</a:t>
            </a:r>
          </a:p>
        </p:txBody>
      </p:sp>
      <p:sp>
        <p:nvSpPr>
          <p:cNvPr id="3" name="Content Placeholder 2"/>
          <p:cNvSpPr>
            <a:spLocks noGrp="1"/>
          </p:cNvSpPr>
          <p:nvPr>
            <p:ph sz="quarter" idx="13"/>
          </p:nvPr>
        </p:nvSpPr>
        <p:spPr>
          <a:xfrm>
            <a:off x="260632" y="1125915"/>
            <a:ext cx="11478522" cy="5222634"/>
          </a:xfrm>
        </p:spPr>
        <p:txBody>
          <a:bodyPr>
            <a:normAutofit/>
          </a:bodyPr>
          <a:lstStyle/>
          <a:p>
            <a:pPr xmlns:a="http://schemas.openxmlformats.org/drawingml/2006/main">
              <a:spcAft>
                <a:spcPts val="1800"/>
              </a:spcAft>
              <a:bidi/>
            </a:pPr>
            <a:r xmlns:a="http://schemas.openxmlformats.org/drawingml/2006/main">
              <a:rPr lang="ar" sz="3200" cap="none" dirty="0"/>
              <a:t>قسطرة </a:t>
            </a:r>
            <a:r xmlns:a="http://schemas.openxmlformats.org/drawingml/2006/main">
              <a:rPr lang="ar" sz="3200" cap="none" dirty="0" smtClean="0"/>
              <a:t>بولية ثابتة لقياس كمية البول.</a:t>
            </a:r>
          </a:p>
          <a:p>
            <a:pPr xmlns:a="http://schemas.openxmlformats.org/drawingml/2006/main">
              <a:spcAft>
                <a:spcPts val="1800"/>
              </a:spcAft>
              <a:bidi/>
            </a:pPr>
            <a:r xmlns:a="http://schemas.openxmlformats.org/drawingml/2006/main">
              <a:rPr lang="ar" sz="3200" cap="none" dirty="0" smtClean="0"/>
              <a:t>يتم استخدام التنبيب الأنفي المعدي لتخفيف الضغط عن المعدة ومنع المريض من شفط محتويات المعدة.</a:t>
            </a:r>
          </a:p>
          <a:p>
            <a:pPr xmlns:a="http://schemas.openxmlformats.org/drawingml/2006/main">
              <a:spcAft>
                <a:spcPts val="1800"/>
              </a:spcAft>
              <a:bidi/>
            </a:pPr>
            <a:r xmlns:a="http://schemas.openxmlformats.org/drawingml/2006/main">
              <a:rPr lang="ar" sz="3200" cap="none" dirty="0" smtClean="0"/>
              <a:t>حتى لو بدا المريض بصحة جيدة، يستمر المراقبة الدقيقة مع قياس العلامات الحيوية المتسلسلة، وقيم غازات الدم الشرياني المتسلسلة، ومراقبة تخطيط كهربية القلب، وتقييم الضغط داخل الجمجمة، ومستويات إلكتروليت المصل، والمدخول والمخرج، والأشعة السينية المتسلسلة على الصدر.</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16</a:t>
            </a:fld>
            <a:endParaRPr lang="en-US"/>
          </a:p>
        </p:txBody>
      </p:sp>
    </p:spTree>
    <p:extLst>
      <p:ext uri="{BB962C8B-B14F-4D97-AF65-F5344CB8AC3E}">
        <p14:creationId xmlns:p14="http://schemas.microsoft.com/office/powerpoint/2010/main" val="425775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الغرق غير المميت / </a:t>
            </a:r>
            <a:r xmlns:a="http://schemas.openxmlformats.org/drawingml/2006/main">
              <a:rPr lang="ar" dirty="0" smtClean="0">
                <a:solidFill>
                  <a:srgbClr val="FF0000"/>
                </a:solidFill>
              </a:rPr>
              <a:t>المضاعفات</a:t>
            </a:r>
            <a:endParaRPr xmlns:a="http://schemas.openxmlformats.org/drawingml/2006/main" lang="en-US" dirty="0">
              <a:solidFill>
                <a:srgbClr val="FF0000"/>
              </a:solidFill>
            </a:endParaRPr>
          </a:p>
        </p:txBody>
      </p:sp>
      <p:sp>
        <p:nvSpPr>
          <p:cNvPr id="3" name="Content Placeholder 2"/>
          <p:cNvSpPr>
            <a:spLocks noGrp="1"/>
          </p:cNvSpPr>
          <p:nvPr>
            <p:ph sz="quarter" idx="13"/>
          </p:nvPr>
        </p:nvSpPr>
        <p:spPr>
          <a:xfrm>
            <a:off x="913774" y="1522361"/>
            <a:ext cx="10363826" cy="4695559"/>
          </a:xfrm>
        </p:spPr>
        <p:txBody>
          <a:bodyPr>
            <a:normAutofit/>
          </a:bodyPr>
          <a:lstStyle/>
          <a:p>
            <a:r xmlns:a="http://schemas.openxmlformats.org/drawingml/2006/main">
              <a:rPr lang="ar" sz="2800" cap="none" dirty="0" smtClean="0"/>
              <a:t>إصابة دماغية ناجمة عن نقص الأكسجين أو نقص </a:t>
            </a:r>
            <a:r xmlns:a="http://schemas.openxmlformats.org/drawingml/2006/main">
              <a:rPr lang="ar" sz="2800" cap="none" dirty="0"/>
              <a:t>التروية</a:t>
            </a:r>
          </a:p>
          <a:p>
            <a:r xmlns:a="http://schemas.openxmlformats.org/drawingml/2006/main">
              <a:rPr lang="ar" sz="2800" cap="none" dirty="0" smtClean="0"/>
              <a:t>مرض الضائقة التنفسية الحادة</a:t>
            </a:r>
          </a:p>
          <a:p>
            <a:r xmlns:a="http://schemas.openxmlformats.org/drawingml/2006/main">
              <a:rPr lang="ar" sz="2800" cap="none" dirty="0" smtClean="0"/>
              <a:t>السكتة القلبية التي تهدد </a:t>
            </a:r>
            <a:r xmlns:a="http://schemas.openxmlformats.org/drawingml/2006/main">
              <a:rPr lang="ar" sz="2800" cap="none" dirty="0"/>
              <a:t>الحياة</a:t>
            </a:r>
          </a:p>
          <a:p>
            <a:pPr xmlns:a="http://schemas.openxmlformats.org/drawingml/2006/main" marL="0" indent="0">
              <a:buNone/>
              <a:bidi/>
            </a:pPr>
            <a:r xmlns:a="http://schemas.openxmlformats.org/drawingml/2006/main">
              <a:rPr lang="ar" sz="2800" b="1" cap="none" dirty="0"/>
              <a:t>أن </a:t>
            </a:r>
            <a:r xmlns:a="http://schemas.openxmlformats.org/drawingml/2006/main">
              <a:rPr lang="ar" sz="2800" b="1" cap="none" dirty="0" smtClean="0"/>
              <a:t>المريض معرض أيضًا لخطر متزايد للإصابة بـ:</a:t>
            </a:r>
          </a:p>
          <a:p>
            <a:r xmlns:a="http://schemas.openxmlformats.org/drawingml/2006/main">
              <a:rPr lang="ar" sz="2800" cap="none" dirty="0" smtClean="0"/>
              <a:t>الطموح؛</a:t>
            </a:r>
          </a:p>
          <a:p>
            <a:r xmlns:a="http://schemas.openxmlformats.org/drawingml/2006/main">
              <a:rPr lang="ar" sz="2800" cap="none" dirty="0"/>
              <a:t>القيء </a:t>
            </a:r>
            <a:r xmlns:a="http://schemas.openxmlformats.org/drawingml/2006/main">
              <a:rPr lang="ar" sz="2800" cap="none" dirty="0" smtClean="0"/>
              <a:t>بشكل متكرر عند المرضى الذين يحتاجون إلى التنفس الاصطناعي وفي ما يصل إلى 86٪ من المرضى الذين يحتاجون إلى الإنعاش القلبي الرئوي.</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17</a:t>
            </a:fld>
            <a:endParaRPr lang="en-US"/>
          </a:p>
        </p:txBody>
      </p:sp>
    </p:spTree>
    <p:extLst>
      <p:ext uri="{BB962C8B-B14F-4D97-AF65-F5344CB8AC3E}">
        <p14:creationId xmlns:p14="http://schemas.microsoft.com/office/powerpoint/2010/main" val="2520342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عضات الحيوانات والبشر.</a:t>
            </a:r>
          </a:p>
        </p:txBody>
      </p:sp>
      <p:pic>
        <p:nvPicPr>
          <p:cNvPr id="4" name="Content Placeholder 3"/>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692038" y="2203268"/>
            <a:ext cx="4314232" cy="3232079"/>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2831" y="2186237"/>
            <a:ext cx="5118711" cy="3249110"/>
          </a:xfrm>
          <a:prstGeom prst="rect">
            <a:avLst/>
          </a:prstGeom>
        </p:spPr>
      </p:pic>
      <p:sp>
        <p:nvSpPr>
          <p:cNvPr id="6" name="Slide Number Placeholder 5"/>
          <p:cNvSpPr>
            <a:spLocks noGrp="1"/>
          </p:cNvSpPr>
          <p:nvPr>
            <p:ph type="sldNum" sz="quarter" idx="12"/>
          </p:nvPr>
        </p:nvSpPr>
        <p:spPr/>
        <p:txBody>
          <a:bodyPr/>
          <a:lstStyle/>
          <a:p>
            <a:fld id="{76CA3AFF-876F-460D-89A8-E152503688C1}" type="slidenum">
              <a:rPr lang="en-US" smtClean="0"/>
              <a:t>18</a:t>
            </a:fld>
            <a:endParaRPr lang="en-US"/>
          </a:p>
        </p:txBody>
      </p:sp>
    </p:spTree>
    <p:extLst>
      <p:ext uri="{BB962C8B-B14F-4D97-AF65-F5344CB8AC3E}">
        <p14:creationId xmlns:p14="http://schemas.microsoft.com/office/powerpoint/2010/main" val="4078923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smtClean="0"/>
              <a:t>عضات الحيوانات والبشر.</a:t>
            </a:r>
            <a:endParaRPr xmlns:a="http://schemas.openxmlformats.org/drawingml/2006/main" lang="en-US" dirty="0"/>
          </a:p>
        </p:txBody>
      </p:sp>
      <p:sp>
        <p:nvSpPr>
          <p:cNvPr id="3" name="Content Placeholder 2"/>
          <p:cNvSpPr>
            <a:spLocks noGrp="1"/>
          </p:cNvSpPr>
          <p:nvPr>
            <p:ph sz="quarter" idx="13"/>
          </p:nvPr>
        </p:nvSpPr>
        <p:spPr>
          <a:xfrm>
            <a:off x="652517" y="1332412"/>
            <a:ext cx="10694752" cy="4911634"/>
          </a:xfrm>
        </p:spPr>
        <p:txBody>
          <a:bodyPr>
            <a:noAutofit/>
          </a:bodyPr>
          <a:lstStyle/>
          <a:p>
            <a:r xmlns:a="http://schemas.openxmlformats.org/drawingml/2006/main">
              <a:rPr lang="ar" sz="2800" cap="none" dirty="0" smtClean="0"/>
              <a:t>اللدغات هي سبب شائع لزيارة قسم الطوارئ.</a:t>
            </a:r>
          </a:p>
          <a:p>
            <a:r xmlns:a="http://schemas.openxmlformats.org/drawingml/2006/main">
              <a:rPr lang="ar" sz="2800" cap="none" dirty="0"/>
              <a:t>الكلاب </a:t>
            </a:r>
            <a:r xmlns:a="http://schemas.openxmlformats.org/drawingml/2006/main">
              <a:rPr lang="ar" sz="2800" cap="none" dirty="0" smtClean="0"/>
              <a:t>ما بين 80% إلى 90% من هذه العضات وهي مسؤولة عن غالبية الوفيات الناجمة عن عضات الحيوانات غير السامة.</a:t>
            </a:r>
          </a:p>
          <a:p>
            <a:r xmlns:a="http://schemas.openxmlformats.org/drawingml/2006/main">
              <a:rPr lang="ar" sz="2800" cap="none" dirty="0" smtClean="0"/>
              <a:t>لدغات القطط تحمل مخاطر عالية للإصابة بالعدوى بسبب وجود </a:t>
            </a:r>
            <a:r xmlns:a="http://schemas.openxmlformats.org/drawingml/2006/main">
              <a:rPr lang="ar" sz="2800" cap="none" dirty="0" err="1" smtClean="0"/>
              <a:t>الباستوريلا </a:t>
            </a:r>
            <a:r xmlns:a="http://schemas.openxmlformats.org/drawingml/2006/main">
              <a:rPr lang="ar" sz="2800" cap="none" dirty="0" smtClean="0"/>
              <a:t>في لعابها.</a:t>
            </a:r>
          </a:p>
          <a:p>
            <a:r xmlns:a="http://schemas.openxmlformats.org/drawingml/2006/main">
              <a:rPr lang="ar" sz="2800" cap="none" dirty="0"/>
              <a:t>جميع </a:t>
            </a:r>
            <a:r xmlns:a="http://schemas.openxmlformats.org/drawingml/2006/main">
              <a:rPr lang="ar" sz="2800" cap="none" dirty="0" smtClean="0"/>
              <a:t>عضات الحيوانات إلى السلطات الصحية العامة، والتي يجب أن توفر فحص متابعة للحيوان المخالف بحثًا عن داء الكلب.</a:t>
            </a:r>
          </a:p>
        </p:txBody>
      </p:sp>
      <p:sp>
        <p:nvSpPr>
          <p:cNvPr id="4" name="Slide Number Placeholder 3"/>
          <p:cNvSpPr>
            <a:spLocks noGrp="1"/>
          </p:cNvSpPr>
          <p:nvPr>
            <p:ph type="sldNum" sz="quarter" idx="12"/>
          </p:nvPr>
        </p:nvSpPr>
        <p:spPr/>
        <p:txBody>
          <a:bodyPr/>
          <a:lstStyle/>
          <a:p>
            <a:fld id="{76CA3AFF-876F-460D-89A8-E152503688C1}" type="slidenum">
              <a:rPr lang="en-US" smtClean="0"/>
              <a:t>19</a:t>
            </a:fld>
            <a:endParaRPr lang="en-US"/>
          </a:p>
        </p:txBody>
      </p:sp>
    </p:spTree>
    <p:extLst>
      <p:ext uri="{BB962C8B-B14F-4D97-AF65-F5344CB8AC3E}">
        <p14:creationId xmlns:p14="http://schemas.microsoft.com/office/powerpoint/2010/main" val="1966472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xmlns:a="http://schemas.openxmlformats.org/drawingml/2006/main">
              <a:rPr lang="ar" sz="6600" dirty="0" smtClean="0"/>
              <a:t>المخطط التفصيلي</a:t>
            </a:r>
            <a:endParaRPr xmlns:a="http://schemas.openxmlformats.org/drawingml/2006/main" lang="en-US" sz="6600" dirty="0"/>
          </a:p>
        </p:txBody>
      </p:sp>
      <p:sp>
        <p:nvSpPr>
          <p:cNvPr id="3" name="Content Placeholder 2"/>
          <p:cNvSpPr>
            <a:spLocks noGrp="1"/>
          </p:cNvSpPr>
          <p:nvPr>
            <p:ph sz="quarter" idx="13"/>
          </p:nvPr>
        </p:nvSpPr>
        <p:spPr/>
        <p:txBody>
          <a:bodyPr>
            <a:normAutofit/>
          </a:bodyPr>
          <a:lstStyle/>
          <a:p>
            <a:r xmlns:a="http://schemas.openxmlformats.org/drawingml/2006/main">
              <a:rPr lang="ar" sz="3200" dirty="0" smtClean="0"/>
              <a:t>الغرق </a:t>
            </a:r>
            <a:r xmlns:a="http://schemas.openxmlformats.org/drawingml/2006/main">
              <a:rPr lang="ar" sz="3200" dirty="0"/>
              <a:t>غير المميت</a:t>
            </a:r>
          </a:p>
          <a:p>
            <a:r xmlns:a="http://schemas.openxmlformats.org/drawingml/2006/main">
              <a:rPr lang="ar" sz="3200" dirty="0" smtClean="0"/>
              <a:t>لدغات الحيوانات والبشر</a:t>
            </a:r>
            <a:endParaRPr xmlns:a="http://schemas.openxmlformats.org/drawingml/2006/main" lang="en-US" sz="3200" dirty="0"/>
          </a:p>
        </p:txBody>
      </p:sp>
      <p:sp>
        <p:nvSpPr>
          <p:cNvPr id="4" name="Slide Number Placeholder 3"/>
          <p:cNvSpPr>
            <a:spLocks noGrp="1"/>
          </p:cNvSpPr>
          <p:nvPr>
            <p:ph type="sldNum" sz="quarter" idx="12"/>
          </p:nvPr>
        </p:nvSpPr>
        <p:spPr/>
        <p:txBody>
          <a:bodyPr/>
          <a:lstStyle/>
          <a:p>
            <a:fld id="{76CA3AFF-876F-460D-89A8-E152503688C1}" type="slidenum">
              <a:rPr lang="en-US" smtClean="0"/>
              <a:t>2</a:t>
            </a:fld>
            <a:endParaRPr lang="en-US"/>
          </a:p>
        </p:txBody>
      </p:sp>
    </p:spTree>
    <p:extLst>
      <p:ext uri="{BB962C8B-B14F-4D97-AF65-F5344CB8AC3E}">
        <p14:creationId xmlns:p14="http://schemas.microsoft.com/office/powerpoint/2010/main" val="3504639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0"/>
            <a:ext cx="10364451" cy="1596177"/>
          </a:xfrm>
        </p:spPr>
        <p:txBody>
          <a:bodyPr/>
          <a:lstStyle/>
          <a:p>
            <a:r xmlns:a="http://schemas.openxmlformats.org/drawingml/2006/main">
              <a:rPr lang="ar" dirty="0"/>
              <a:t>عضات الحيوانات والبشر.</a:t>
            </a:r>
          </a:p>
        </p:txBody>
      </p:sp>
      <p:sp>
        <p:nvSpPr>
          <p:cNvPr id="3" name="Content Placeholder 2"/>
          <p:cNvSpPr>
            <a:spLocks noGrp="1"/>
          </p:cNvSpPr>
          <p:nvPr>
            <p:ph sz="quarter" idx="13"/>
          </p:nvPr>
        </p:nvSpPr>
        <p:spPr>
          <a:xfrm>
            <a:off x="521887" y="1478817"/>
            <a:ext cx="10886341" cy="4800063"/>
          </a:xfrm>
        </p:spPr>
        <p:txBody>
          <a:bodyPr>
            <a:normAutofit/>
          </a:bodyPr>
          <a:lstStyle/>
          <a:p>
            <a:r xmlns:a="http://schemas.openxmlformats.org/drawingml/2006/main">
              <a:rPr lang="ar" sz="2800" cap="none" dirty="0"/>
              <a:t>إذا </a:t>
            </a:r>
            <a:r xmlns:a="http://schemas.openxmlformats.org/drawingml/2006/main">
              <a:rPr lang="ar" sz="2800" cap="none" dirty="0" smtClean="0"/>
              <a:t>لم يكن من الممكن تحديد مكان الحيوان والتحقق من تطعيمه ضد داء الكلب، فيجب تقديم العلاج الوقائي ضد داء الكلب للشخص الذي تعرض للعض.</a:t>
            </a:r>
          </a:p>
          <a:p>
            <a:r xmlns:a="http://schemas.openxmlformats.org/drawingml/2006/main">
              <a:rPr lang="ar" sz="2800" cap="none" dirty="0" smtClean="0"/>
              <a:t>غالبًا ما ترتبط عضات الإنسان بالاغتصاب أو الاعتداءات الجنسية أو أشكال أخرى من الاعتداء.</a:t>
            </a:r>
          </a:p>
          <a:p>
            <a:r xmlns:a="http://schemas.openxmlformats.org/drawingml/2006/main">
              <a:rPr lang="ar" sz="2800" cap="none" dirty="0"/>
              <a:t>فم </a:t>
            </a:r>
            <a:r xmlns:a="http://schemas.openxmlformats.org/drawingml/2006/main">
              <a:rPr lang="ar" sz="2800" cap="none" dirty="0" smtClean="0"/>
              <a:t>الإنسان على بكتيريا أكثر من تلك الموجودة في معظم الحيوانات الأخرى، لذا فإن خطر الإصابة بعدوى مرتبطة بالعض مرتفع.</a:t>
            </a:r>
          </a:p>
          <a:p>
            <a:r xmlns:a="http://schemas.openxmlformats.org/drawingml/2006/main">
              <a:rPr lang="ar" sz="2800" cap="none" dirty="0" smtClean="0"/>
              <a:t>اعتمادًا على الظروف المحيطة بالحدث، قد يؤخر الضحية طلب العلاج.</a:t>
            </a:r>
          </a:p>
          <a:p>
            <a:endParaRPr lang="en-US" cap="none" dirty="0"/>
          </a:p>
        </p:txBody>
      </p:sp>
      <p:sp>
        <p:nvSpPr>
          <p:cNvPr id="4" name="Slide Number Placeholder 3"/>
          <p:cNvSpPr>
            <a:spLocks noGrp="1"/>
          </p:cNvSpPr>
          <p:nvPr>
            <p:ph type="sldNum" sz="quarter" idx="12"/>
          </p:nvPr>
        </p:nvSpPr>
        <p:spPr/>
        <p:txBody>
          <a:bodyPr/>
          <a:lstStyle/>
          <a:p>
            <a:fld id="{76CA3AFF-876F-460D-89A8-E152503688C1}" type="slidenum">
              <a:rPr lang="en-US" smtClean="0"/>
              <a:t>20</a:t>
            </a:fld>
            <a:endParaRPr lang="en-US"/>
          </a:p>
        </p:txBody>
      </p:sp>
    </p:spTree>
    <p:extLst>
      <p:ext uri="{BB962C8B-B14F-4D97-AF65-F5344CB8AC3E}">
        <p14:creationId xmlns:p14="http://schemas.microsoft.com/office/powerpoint/2010/main" val="1447798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عضات الحيوانات والبشر.</a:t>
            </a:r>
          </a:p>
        </p:txBody>
      </p:sp>
      <p:sp>
        <p:nvSpPr>
          <p:cNvPr id="3" name="Content Placeholder 2"/>
          <p:cNvSpPr>
            <a:spLocks noGrp="1"/>
          </p:cNvSpPr>
          <p:nvPr>
            <p:ph sz="quarter" idx="13"/>
          </p:nvPr>
        </p:nvSpPr>
        <p:spPr>
          <a:xfrm>
            <a:off x="504471" y="1322063"/>
            <a:ext cx="10999551" cy="5104863"/>
          </a:xfrm>
        </p:spPr>
        <p:txBody>
          <a:bodyPr>
            <a:noAutofit/>
          </a:bodyPr>
          <a:lstStyle/>
          <a:p>
            <a:pPr xmlns:a="http://schemas.openxmlformats.org/drawingml/2006/main">
              <a:spcAft>
                <a:spcPts val="1800"/>
              </a:spcAft>
              <a:bidi/>
            </a:pPr>
            <a:r xmlns:a="http://schemas.openxmlformats.org/drawingml/2006/main">
              <a:rPr lang="ar" sz="2800" cap="none" dirty="0"/>
              <a:t>ممرضة </a:t>
            </a:r>
            <a:r xmlns:a="http://schemas.openxmlformats.org/drawingml/2006/main">
              <a:rPr lang="ar" sz="2800" cap="none" dirty="0" smtClean="0"/>
              <a:t>قسم الطوارئ فحص أي أنسجة مقضومة بحثًا عن صديد أو احمرار أو نخر.</a:t>
            </a:r>
          </a:p>
          <a:p>
            <a:pPr xmlns:a="http://schemas.openxmlformats.org/drawingml/2006/main">
              <a:spcAft>
                <a:spcPts val="1800"/>
              </a:spcAft>
              <a:bidi/>
            </a:pPr>
            <a:r xmlns:a="http://schemas.openxmlformats.org/drawingml/2006/main">
              <a:rPr lang="ar" sz="2800" cap="none" dirty="0"/>
              <a:t>مقدم </a:t>
            </a:r>
            <a:r xmlns:a="http://schemas.openxmlformats.org/drawingml/2006/main">
              <a:rPr lang="ar" sz="2800" cap="none" dirty="0" smtClean="0"/>
              <a:t>الرعاية الصحية التقاط الصور، والتي يمكن استخدامها كدليل في الإجراءات الجنائية والقانونية.</a:t>
            </a:r>
          </a:p>
          <a:p>
            <a:pPr xmlns:a="http://schemas.openxmlformats.org/drawingml/2006/main">
              <a:spcAft>
                <a:spcPts val="1800"/>
              </a:spcAft>
              <a:bidi/>
            </a:pPr>
            <a:r xmlns:a="http://schemas.openxmlformats.org/drawingml/2006/main">
              <a:rPr lang="ar" sz="2800" cap="none" dirty="0"/>
              <a:t>الخاصة </a:t>
            </a:r>
            <a:r xmlns:a="http://schemas.openxmlformats.org/drawingml/2006/main">
              <a:rPr lang="ar" sz="2800" cap="none" dirty="0" smtClean="0"/>
              <a:t>بجمع الأدلة الجنائية للتصوير باستخدام جهاز القياس وبدونه.</a:t>
            </a:r>
          </a:p>
          <a:p>
            <a:pPr xmlns:a="http://schemas.openxmlformats.org/drawingml/2006/main">
              <a:spcAft>
                <a:spcPts val="1800"/>
              </a:spcAft>
              <a:bidi/>
            </a:pPr>
            <a:r xmlns:a="http://schemas.openxmlformats.org/drawingml/2006/main">
              <a:rPr lang="ar" sz="2800" cap="none" dirty="0"/>
              <a:t>غسل </a:t>
            </a:r>
            <a:r xmlns:a="http://schemas.openxmlformats.org/drawingml/2006/main">
              <a:rPr lang="ar" sz="2800" cap="none" dirty="0" smtClean="0"/>
              <a:t>المنطقة بالماء والصابون، يليه إعطاء المضادات الحيوية ومضاد الكزاز حسب الوصفة.</a:t>
            </a:r>
          </a:p>
          <a:p>
            <a:endParaRPr lang="en-US" sz="2800" dirty="0"/>
          </a:p>
        </p:txBody>
      </p:sp>
      <p:sp>
        <p:nvSpPr>
          <p:cNvPr id="4" name="Slide Number Placeholder 3"/>
          <p:cNvSpPr>
            <a:spLocks noGrp="1"/>
          </p:cNvSpPr>
          <p:nvPr>
            <p:ph type="sldNum" sz="quarter" idx="12"/>
          </p:nvPr>
        </p:nvSpPr>
        <p:spPr/>
        <p:txBody>
          <a:bodyPr/>
          <a:lstStyle/>
          <a:p>
            <a:fld id="{76CA3AFF-876F-460D-89A8-E152503688C1}" type="slidenum">
              <a:rPr lang="en-US" smtClean="0"/>
              <a:t>21</a:t>
            </a:fld>
            <a:endParaRPr lang="en-US"/>
          </a:p>
        </p:txBody>
      </p:sp>
    </p:spTree>
    <p:extLst>
      <p:ext uri="{BB962C8B-B14F-4D97-AF65-F5344CB8AC3E}">
        <p14:creationId xmlns:p14="http://schemas.microsoft.com/office/powerpoint/2010/main" val="1730623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
            <a:ext cx="10364451" cy="1193074"/>
          </a:xfrm>
        </p:spPr>
        <p:txBody>
          <a:bodyPr/>
          <a:lstStyle/>
          <a:p>
            <a:r xmlns:a="http://schemas.openxmlformats.org/drawingml/2006/main">
              <a:rPr lang="ar" dirty="0"/>
              <a:t>لدغات الثعابين</a:t>
            </a:r>
          </a:p>
        </p:txBody>
      </p:sp>
      <p:sp>
        <p:nvSpPr>
          <p:cNvPr id="3" name="Content Placeholder 2"/>
          <p:cNvSpPr>
            <a:spLocks noGrp="1"/>
          </p:cNvSpPr>
          <p:nvPr>
            <p:ph sz="quarter" idx="13"/>
          </p:nvPr>
        </p:nvSpPr>
        <p:spPr>
          <a:xfrm>
            <a:off x="443511" y="975361"/>
            <a:ext cx="10973426" cy="5495108"/>
          </a:xfrm>
        </p:spPr>
        <p:txBody>
          <a:bodyPr>
            <a:noAutofit/>
          </a:bodyPr>
          <a:lstStyle/>
          <a:p>
            <a:pPr xmlns:a="http://schemas.openxmlformats.org/drawingml/2006/main">
              <a:spcAft>
                <a:spcPts val="1200"/>
              </a:spcAft>
              <a:bidi/>
            </a:pPr>
            <a:r xmlns:a="http://schemas.openxmlformats.org/drawingml/2006/main">
              <a:rPr lang="ar" sz="2800" cap="none" dirty="0"/>
              <a:t>في </a:t>
            </a:r>
            <a:r xmlns:a="http://schemas.openxmlformats.org/drawingml/2006/main">
              <a:rPr lang="ar" sz="2800" cap="none" dirty="0" smtClean="0"/>
              <a:t>جميع أنحاء العالم، يتعرض ما بين 4.5 و5.4 مليون شخص للدغات الثعابين كل عام، ويموت ما بين 81 ألفًا إلى 138 ألف شخص بسبب المضاعفات </a:t>
            </a:r>
            <a:r xmlns:a="http://schemas.openxmlformats.org/drawingml/2006/main">
              <a:rPr lang="ar" cap="none" dirty="0" smtClean="0"/>
              <a:t>(منظمة الصحة العالمية، 2019).</a:t>
            </a:r>
            <a:endParaRPr xmlns:a="http://schemas.openxmlformats.org/drawingml/2006/main" lang="en-US" sz="2800" cap="none" dirty="0" smtClean="0"/>
          </a:p>
          <a:p>
            <a:pPr xmlns:a="http://schemas.openxmlformats.org/drawingml/2006/main">
              <a:spcAft>
                <a:spcPts val="1200"/>
              </a:spcAft>
              <a:bidi/>
            </a:pPr>
            <a:r xmlns:a="http://schemas.openxmlformats.org/drawingml/2006/main">
              <a:rPr lang="ar" sz="2800" cap="none" dirty="0"/>
              <a:t>الأطفال </a:t>
            </a:r>
            <a:r xmlns:a="http://schemas.openxmlformats.org/drawingml/2006/main">
              <a:rPr lang="ar" sz="2800" cap="none" dirty="0" smtClean="0"/>
              <a:t>الذين تتراوح أعمارهم بين 1 إلى 9 سنوات هم الضحايا الأكثر عرضة للخطر.</a:t>
            </a:r>
          </a:p>
          <a:p>
            <a:pPr xmlns:a="http://schemas.openxmlformats.org/drawingml/2006/main">
              <a:spcAft>
                <a:spcPts val="1200"/>
              </a:spcAft>
              <a:bidi/>
            </a:pPr>
            <a:r xmlns:a="http://schemas.openxmlformats.org/drawingml/2006/main">
              <a:rPr lang="ar" sz="2800" cap="none" dirty="0"/>
              <a:t>أكبر </a:t>
            </a:r>
            <a:r xmlns:a="http://schemas.openxmlformats.org/drawingml/2006/main">
              <a:rPr lang="ar" sz="2800" cap="none" dirty="0" smtClean="0"/>
              <a:t>عدد من اللدغات خلال ساعات النهار وأوائل المساء من أشهر الصيف.</a:t>
            </a:r>
          </a:p>
          <a:p>
            <a:pPr xmlns:a="http://schemas.openxmlformats.org/drawingml/2006/main">
              <a:spcAft>
                <a:spcPts val="1200"/>
              </a:spcAft>
              <a:bidi/>
            </a:pPr>
            <a:r xmlns:a="http://schemas.openxmlformats.org/drawingml/2006/main">
              <a:rPr lang="ar" sz="2800" cap="none" dirty="0"/>
              <a:t>الموقع </a:t>
            </a:r>
            <a:r xmlns:a="http://schemas.openxmlformats.org/drawingml/2006/main">
              <a:rPr lang="ar" sz="2800" cap="none" dirty="0" smtClean="0"/>
              <a:t>الأكثر شيوعا هو الطرف العلوي.</a:t>
            </a:r>
          </a:p>
          <a:p>
            <a:pPr xmlns:a="http://schemas.openxmlformats.org/drawingml/2006/main">
              <a:spcAft>
                <a:spcPts val="1200"/>
              </a:spcAft>
              <a:bidi/>
            </a:pPr>
            <a:r xmlns:a="http://schemas.openxmlformats.org/drawingml/2006/main">
              <a:rPr lang="ar" sz="2800" cap="none" dirty="0"/>
              <a:t>من </a:t>
            </a:r>
            <a:r xmlns:a="http://schemas.openxmlformats.org/drawingml/2006/main">
              <a:rPr lang="ar" sz="2800" cap="none" dirty="0" smtClean="0"/>
              <a:t>لدغات أفعى بيت فايبر، 75% إلى 80% تؤدي إلى التسمم (حقن مادة سامة عن طريق اللدغة أو الشوكة أو العض أو أي وسيلة أخرى)؛ أما الباقي فيؤدي إلى ما يسمى باللدغات الجافة.</a:t>
            </a:r>
          </a:p>
        </p:txBody>
      </p:sp>
      <p:sp>
        <p:nvSpPr>
          <p:cNvPr id="4" name="Slide Number Placeholder 3"/>
          <p:cNvSpPr>
            <a:spLocks noGrp="1"/>
          </p:cNvSpPr>
          <p:nvPr>
            <p:ph type="sldNum" sz="quarter" idx="12"/>
          </p:nvPr>
        </p:nvSpPr>
        <p:spPr/>
        <p:txBody>
          <a:bodyPr/>
          <a:lstStyle/>
          <a:p>
            <a:fld id="{76CA3AFF-876F-460D-89A8-E152503688C1}" type="slidenum">
              <a:rPr lang="en-US" smtClean="0"/>
              <a:t>22</a:t>
            </a:fld>
            <a:endParaRPr lang="en-US"/>
          </a:p>
        </p:txBody>
      </p:sp>
    </p:spTree>
    <p:extLst>
      <p:ext uri="{BB962C8B-B14F-4D97-AF65-F5344CB8AC3E}">
        <p14:creationId xmlns:p14="http://schemas.microsoft.com/office/powerpoint/2010/main" val="3122645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259617"/>
            <a:ext cx="10364451" cy="1140823"/>
          </a:xfrm>
        </p:spPr>
        <p:txBody>
          <a:bodyPr/>
          <a:lstStyle/>
          <a:p>
            <a:r xmlns:a="http://schemas.openxmlformats.org/drawingml/2006/main">
              <a:rPr lang="ar" dirty="0"/>
              <a:t>لدغات الثعابين</a:t>
            </a:r>
          </a:p>
        </p:txBody>
      </p:sp>
      <p:sp>
        <p:nvSpPr>
          <p:cNvPr id="3" name="Content Placeholder 2"/>
          <p:cNvSpPr>
            <a:spLocks noGrp="1"/>
          </p:cNvSpPr>
          <p:nvPr>
            <p:ph sz="quarter" idx="13"/>
          </p:nvPr>
        </p:nvSpPr>
        <p:spPr>
          <a:xfrm>
            <a:off x="416760" y="1400440"/>
            <a:ext cx="10860840" cy="4939399"/>
          </a:xfrm>
        </p:spPr>
        <p:txBody>
          <a:bodyPr>
            <a:normAutofit/>
          </a:bodyPr>
          <a:lstStyle/>
          <a:p>
            <a:pPr xmlns:a="http://schemas.openxmlformats.org/drawingml/2006/main">
              <a:spcAft>
                <a:spcPts val="1200"/>
              </a:spcAft>
              <a:bidi/>
            </a:pPr>
            <a:r xmlns:a="http://schemas.openxmlformats.org/drawingml/2006/main">
              <a:rPr lang="ar" sz="3000" cap="none" dirty="0"/>
              <a:t>لدغات </a:t>
            </a:r>
            <a:r xmlns:a="http://schemas.openxmlformats.org/drawingml/2006/main">
              <a:rPr lang="ar" sz="3000" cap="none" dirty="0" smtClean="0"/>
              <a:t>الثعابين السامة هي حالة طبية طارئة.</a:t>
            </a:r>
          </a:p>
          <a:p>
            <a:pPr xmlns:a="http://schemas.openxmlformats.org/drawingml/2006/main">
              <a:spcAft>
                <a:spcPts val="1200"/>
              </a:spcAft>
              <a:bidi/>
            </a:pPr>
            <a:r xmlns:a="http://schemas.openxmlformats.org/drawingml/2006/main">
              <a:rPr lang="ar" sz="3000" cap="none" dirty="0" smtClean="0"/>
              <a:t>يتم العثور على 19 نوعًا مختلفًا من الثعابين السامة في مناطق مختلفة داخل الولايات المتحدة.</a:t>
            </a:r>
          </a:p>
          <a:p>
            <a:pPr xmlns:a="http://schemas.openxmlformats.org/drawingml/2006/main">
              <a:spcAft>
                <a:spcPts val="1200"/>
              </a:spcAft>
              <a:bidi/>
            </a:pPr>
            <a:r xmlns:a="http://schemas.openxmlformats.org/drawingml/2006/main">
              <a:rPr lang="ar" sz="3000" cap="none" dirty="0"/>
              <a:t>الممرضون </a:t>
            </a:r>
            <a:r xmlns:a="http://schemas.openxmlformats.org/drawingml/2006/main">
              <a:rPr lang="ar" sz="3000" cap="none" dirty="0" smtClean="0"/>
              <a:t>على دراية بأنواع الثعابين الشائعة في المنطقة الجغرافية التي يمارسون فيها عملهم.</a:t>
            </a:r>
          </a:p>
          <a:p>
            <a:pPr>
              <a:spcAft>
                <a:spcPts val="1200"/>
              </a:spcAft>
            </a:pPr>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23</a:t>
            </a:fld>
            <a:endParaRPr lang="en-US"/>
          </a:p>
        </p:txBody>
      </p:sp>
    </p:spTree>
    <p:extLst>
      <p:ext uri="{BB962C8B-B14F-4D97-AF65-F5344CB8AC3E}">
        <p14:creationId xmlns:p14="http://schemas.microsoft.com/office/powerpoint/2010/main" val="30818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107" y="0"/>
            <a:ext cx="10364451" cy="1596177"/>
          </a:xfrm>
        </p:spPr>
        <p:txBody>
          <a:bodyPr/>
          <a:lstStyle/>
          <a:p>
            <a:r xmlns:a="http://schemas.openxmlformats.org/drawingml/2006/main">
              <a:rPr lang="ar" dirty="0"/>
              <a:t>المظاهر السريرية</a:t>
            </a:r>
          </a:p>
        </p:txBody>
      </p:sp>
      <p:sp>
        <p:nvSpPr>
          <p:cNvPr id="3" name="Content Placeholder 2"/>
          <p:cNvSpPr>
            <a:spLocks noGrp="1"/>
          </p:cNvSpPr>
          <p:nvPr>
            <p:ph sz="quarter" idx="13"/>
          </p:nvPr>
        </p:nvSpPr>
        <p:spPr>
          <a:xfrm>
            <a:off x="470264" y="1596177"/>
            <a:ext cx="10738294" cy="4686851"/>
          </a:xfrm>
        </p:spPr>
        <p:txBody>
          <a:bodyPr>
            <a:noAutofit/>
          </a:bodyPr>
          <a:lstStyle/>
          <a:p>
            <a:r xmlns:a="http://schemas.openxmlformats.org/drawingml/2006/main">
              <a:rPr lang="ar" sz="2800" cap="none" dirty="0"/>
              <a:t>الأفعى </a:t>
            </a:r>
            <a:r xmlns:a="http://schemas.openxmlformats.org/drawingml/2006/main">
              <a:rPr lang="ar" sz="2800" cap="none" dirty="0" smtClean="0"/>
              <a:t>في المقام الأول من البروتينات وله مجموعة واسعة من التأثيرات الفسيولوجية.</a:t>
            </a:r>
          </a:p>
          <a:p>
            <a:r xmlns:a="http://schemas.openxmlformats.org/drawingml/2006/main">
              <a:rPr lang="ar" sz="2800" cap="none" dirty="0" smtClean="0"/>
              <a:t>وقد يؤثر على العديد من أجهزة الجسم، وخاصة الجهاز العصبي، والقلب والأوعية الدموية، والجهاز التنفسي.</a:t>
            </a:r>
          </a:p>
          <a:p>
            <a:r xmlns:a="http://schemas.openxmlformats.org/drawingml/2006/main">
              <a:rPr lang="ar" sz="2800" cap="none" dirty="0"/>
              <a:t>الكلاسيكية </a:t>
            </a:r>
            <a:r xmlns:a="http://schemas.openxmlformats.org/drawingml/2006/main">
              <a:rPr lang="ar" sz="2800" cap="none" dirty="0" smtClean="0"/>
              <a:t>للتسمم هي </a:t>
            </a:r>
            <a:r xmlns:a="http://schemas.openxmlformats.org/drawingml/2006/main">
              <a:rPr lang="ar" sz="2800" b="1" u="sng" cap="none" dirty="0" smtClean="0"/>
              <a:t>الوذمة، والكدمات، والفقاعات النزفية، مما يؤدي إلى نخر في موقع التسمم </a:t>
            </a:r>
            <a:r xmlns:a="http://schemas.openxmlformats.org/drawingml/2006/main">
              <a:rPr lang="ar" sz="2800" cap="none" dirty="0" smtClean="0"/>
              <a:t>.</a:t>
            </a:r>
          </a:p>
        </p:txBody>
      </p:sp>
      <p:sp>
        <p:nvSpPr>
          <p:cNvPr id="4" name="Slide Number Placeholder 3"/>
          <p:cNvSpPr>
            <a:spLocks noGrp="1"/>
          </p:cNvSpPr>
          <p:nvPr>
            <p:ph type="sldNum" sz="quarter" idx="12"/>
          </p:nvPr>
        </p:nvSpPr>
        <p:spPr/>
        <p:txBody>
          <a:bodyPr/>
          <a:lstStyle/>
          <a:p>
            <a:fld id="{76CA3AFF-876F-460D-89A8-E152503688C1}" type="slidenum">
              <a:rPr lang="en-US" smtClean="0"/>
              <a:t>24</a:t>
            </a:fld>
            <a:endParaRPr lang="en-US"/>
          </a:p>
        </p:txBody>
      </p:sp>
    </p:spTree>
    <p:extLst>
      <p:ext uri="{BB962C8B-B14F-4D97-AF65-F5344CB8AC3E}">
        <p14:creationId xmlns:p14="http://schemas.microsoft.com/office/powerpoint/2010/main" val="3838852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74" y="182880"/>
            <a:ext cx="10364451" cy="1149531"/>
          </a:xfrm>
        </p:spPr>
        <p:txBody>
          <a:bodyPr/>
          <a:lstStyle/>
          <a:p>
            <a:r xmlns:a="http://schemas.openxmlformats.org/drawingml/2006/main">
              <a:rPr lang="ar" dirty="0"/>
              <a:t>المظاهر السريرية</a:t>
            </a:r>
          </a:p>
        </p:txBody>
      </p:sp>
      <p:sp>
        <p:nvSpPr>
          <p:cNvPr id="3" name="Content Placeholder 2"/>
          <p:cNvSpPr>
            <a:spLocks noGrp="1"/>
          </p:cNvSpPr>
          <p:nvPr>
            <p:ph sz="quarter" idx="13"/>
          </p:nvPr>
        </p:nvSpPr>
        <p:spPr>
          <a:xfrm>
            <a:off x="913774" y="1531069"/>
            <a:ext cx="4738089" cy="4930691"/>
          </a:xfrm>
        </p:spPr>
        <p:txBody>
          <a:bodyPr>
            <a:normAutofit/>
          </a:bodyPr>
          <a:lstStyle/>
          <a:p>
            <a:pPr xmlns:a="http://schemas.openxmlformats.org/drawingml/2006/main" marL="0" indent="0">
              <a:buNone/>
              <a:bidi/>
            </a:pPr>
            <a:r xmlns:a="http://schemas.openxmlformats.org/drawingml/2006/main">
              <a:rPr lang="ar" sz="2800" b="1" u="sng" dirty="0"/>
              <a:t>الأعراض ما </a:t>
            </a:r>
            <a:r xmlns:a="http://schemas.openxmlformats.org/drawingml/2006/main">
              <a:rPr lang="ar" sz="2800" b="1" u="sng" dirty="0" smtClean="0"/>
              <a:t>يلي:</a:t>
            </a:r>
          </a:p>
          <a:p>
            <a:r xmlns:a="http://schemas.openxmlformats.org/drawingml/2006/main">
              <a:rPr lang="ar" sz="2800" cap="none" dirty="0" smtClean="0"/>
              <a:t>ألم العقدة </a:t>
            </a:r>
            <a:r xmlns:a="http://schemas.openxmlformats.org/drawingml/2006/main">
              <a:rPr lang="ar" sz="2800" cap="none" dirty="0"/>
              <a:t>الليمفاوية</a:t>
            </a:r>
          </a:p>
          <a:p>
            <a:r xmlns:a="http://schemas.openxmlformats.org/drawingml/2006/main">
              <a:rPr lang="ar" sz="2800" cap="none" dirty="0" smtClean="0"/>
              <a:t>الغثيان والقيء</a:t>
            </a:r>
          </a:p>
          <a:p>
            <a:r xmlns:a="http://schemas.openxmlformats.org/drawingml/2006/main">
              <a:rPr lang="ar" sz="2800" cap="none" dirty="0"/>
              <a:t>خدر</a:t>
            </a:r>
            <a:r xmlns:a="http://schemas.openxmlformats.org/drawingml/2006/main">
              <a:rPr lang="ar" sz="2800" cap="none" dirty="0" smtClean="0"/>
              <a:t>​</a:t>
            </a:r>
          </a:p>
          <a:p>
            <a:r xmlns:a="http://schemas.openxmlformats.org/drawingml/2006/main">
              <a:rPr lang="ar" sz="2800" cap="none" dirty="0"/>
              <a:t>طعم </a:t>
            </a:r>
            <a:r xmlns:a="http://schemas.openxmlformats.org/drawingml/2006/main">
              <a:rPr lang="ar" sz="2800" cap="none" dirty="0" smtClean="0"/>
              <a:t>معدني في الفم.</a:t>
            </a:r>
          </a:p>
        </p:txBody>
      </p:sp>
      <p:sp>
        <p:nvSpPr>
          <p:cNvPr id="5" name="Content Placeholder 4"/>
          <p:cNvSpPr>
            <a:spLocks noGrp="1"/>
          </p:cNvSpPr>
          <p:nvPr>
            <p:ph sz="quarter" idx="14"/>
          </p:nvPr>
        </p:nvSpPr>
        <p:spPr>
          <a:xfrm>
            <a:off x="5651862" y="1531068"/>
            <a:ext cx="5468983" cy="4930691"/>
          </a:xfrm>
        </p:spPr>
        <p:txBody>
          <a:bodyPr>
            <a:normAutofit/>
          </a:bodyPr>
          <a:lstStyle/>
          <a:p>
            <a:pPr xmlns:a="http://schemas.openxmlformats.org/drawingml/2006/main" marL="0" indent="0">
              <a:buNone/>
              <a:bidi/>
            </a:pPr>
            <a:r xmlns:a="http://schemas.openxmlformats.org/drawingml/2006/main">
              <a:rPr lang="ar" sz="2800" b="1" u="sng" dirty="0"/>
              <a:t>بدون علاج حاسم، قد تتطور هذه المظاهر السريرية لتشمل:</a:t>
            </a:r>
          </a:p>
          <a:p>
            <a:r xmlns:a="http://schemas.openxmlformats.org/drawingml/2006/main">
              <a:rPr lang="ar" sz="2800" dirty="0"/>
              <a:t>التجميعات </a:t>
            </a:r>
            <a:r xmlns:a="http://schemas.openxmlformats.org/drawingml/2006/main">
              <a:rPr lang="ar" sz="2800" cap="none" dirty="0" smtClean="0"/>
              <a:t>،</a:t>
            </a:r>
          </a:p>
          <a:p>
            <a:r xmlns:a="http://schemas.openxmlformats.org/drawingml/2006/main">
              <a:rPr lang="ar" sz="2800" cap="none" dirty="0" smtClean="0"/>
              <a:t>انخفاض ضغط </a:t>
            </a:r>
            <a:r xmlns:a="http://schemas.openxmlformats.org/drawingml/2006/main">
              <a:rPr lang="ar" sz="2800" cap="none" dirty="0"/>
              <a:t>الدم</a:t>
            </a:r>
          </a:p>
          <a:p>
            <a:r xmlns:a="http://schemas.openxmlformats.org/drawingml/2006/main">
              <a:rPr lang="ar" sz="2800" cap="none" dirty="0" err="1" smtClean="0"/>
              <a:t>تنميل</a:t>
            </a:r>
            <a:r xmlns:a="http://schemas.openxmlformats.org/drawingml/2006/main">
              <a:rPr lang="ar" sz="2800" cap="none" dirty="0" smtClean="0"/>
              <a:t>​</a:t>
            </a:r>
          </a:p>
          <a:p>
            <a:r xmlns:a="http://schemas.openxmlformats.org/drawingml/2006/main">
              <a:rPr lang="ar" sz="2800" cap="none" dirty="0"/>
              <a:t>النوبات </a:t>
            </a:r>
            <a:r xmlns:a="http://schemas.openxmlformats.org/drawingml/2006/main">
              <a:rPr lang="ar" sz="2800" cap="none" dirty="0" smtClean="0"/>
              <a:t>،</a:t>
            </a:r>
          </a:p>
          <a:p>
            <a:r xmlns:a="http://schemas.openxmlformats.org/drawingml/2006/main">
              <a:rPr lang="ar" sz="2800" cap="none" dirty="0" smtClean="0"/>
              <a:t>غيبوبة</a:t>
            </a:r>
          </a:p>
          <a:p>
            <a:endParaRPr lang="en-US" dirty="0"/>
          </a:p>
        </p:txBody>
      </p:sp>
      <p:sp>
        <p:nvSpPr>
          <p:cNvPr id="2" name="Slide Number Placeholder 1"/>
          <p:cNvSpPr>
            <a:spLocks noGrp="1"/>
          </p:cNvSpPr>
          <p:nvPr>
            <p:ph type="sldNum" sz="quarter" idx="12"/>
          </p:nvPr>
        </p:nvSpPr>
        <p:spPr/>
        <p:txBody>
          <a:bodyPr/>
          <a:lstStyle/>
          <a:p>
            <a:fld id="{76CA3AFF-876F-460D-89A8-E152503688C1}" type="slidenum">
              <a:rPr lang="en-US" smtClean="0"/>
              <a:t>25</a:t>
            </a:fld>
            <a:endParaRPr lang="en-US"/>
          </a:p>
        </p:txBody>
      </p:sp>
    </p:spTree>
    <p:extLst>
      <p:ext uri="{BB962C8B-B14F-4D97-AF65-F5344CB8AC3E}">
        <p14:creationId xmlns:p14="http://schemas.microsoft.com/office/powerpoint/2010/main" val="37980388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1"/>
            <a:ext cx="10364451" cy="1123406"/>
          </a:xfrm>
        </p:spPr>
        <p:txBody>
          <a:bodyPr/>
          <a:lstStyle/>
          <a:p>
            <a:r xmlns:a="http://schemas.openxmlformats.org/drawingml/2006/main">
              <a:rPr lang="ar" dirty="0" smtClean="0"/>
              <a:t>إدارة</a:t>
            </a:r>
            <a:endParaRPr xmlns:a="http://schemas.openxmlformats.org/drawingml/2006/main" lang="en-US" dirty="0"/>
          </a:p>
        </p:txBody>
      </p:sp>
      <p:sp>
        <p:nvSpPr>
          <p:cNvPr id="3" name="Content Placeholder 2"/>
          <p:cNvSpPr>
            <a:spLocks noGrp="1"/>
          </p:cNvSpPr>
          <p:nvPr>
            <p:ph sz="quarter" idx="13"/>
          </p:nvPr>
        </p:nvSpPr>
        <p:spPr>
          <a:xfrm>
            <a:off x="774437" y="1313354"/>
            <a:ext cx="10363826" cy="4939400"/>
          </a:xfrm>
        </p:spPr>
        <p:txBody>
          <a:bodyPr>
            <a:noAutofit/>
          </a:bodyPr>
          <a:lstStyle/>
          <a:p>
            <a:pPr xmlns:a="http://schemas.openxmlformats.org/drawingml/2006/main" marL="0" indent="0">
              <a:buNone/>
              <a:bidi/>
            </a:pPr>
            <a:r xmlns:a="http://schemas.openxmlformats.org/drawingml/2006/main">
              <a:rPr lang="ar" sz="2800" b="1" u="sng" dirty="0" smtClean="0"/>
              <a:t>الأولية </a:t>
            </a:r>
            <a:r xmlns:a="http://schemas.openxmlformats.org/drawingml/2006/main">
              <a:rPr lang="ar" sz="2800" b="1" u="sng" dirty="0"/>
              <a:t>في موقع لدغة الثعبان ما </a:t>
            </a:r>
            <a:r xmlns:a="http://schemas.openxmlformats.org/drawingml/2006/main">
              <a:rPr lang="ar" sz="2800" b="1" u="sng" dirty="0" smtClean="0"/>
              <a:t>يلي:</a:t>
            </a:r>
          </a:p>
          <a:p>
            <a:r xmlns:a="http://schemas.openxmlformats.org/drawingml/2006/main">
              <a:rPr lang="ar" sz="2800" cap="none" dirty="0"/>
              <a:t>جعل </a:t>
            </a:r>
            <a:r xmlns:a="http://schemas.openxmlformats.org/drawingml/2006/main">
              <a:rPr lang="ar" sz="2800" cap="none" dirty="0" smtClean="0"/>
              <a:t>الشخص يستلقي،</a:t>
            </a:r>
          </a:p>
          <a:p>
            <a:r xmlns:a="http://schemas.openxmlformats.org/drawingml/2006/main">
              <a:rPr lang="ar" sz="2800" cap="none" dirty="0"/>
              <a:t>إزالة </a:t>
            </a:r>
            <a:r xmlns:a="http://schemas.openxmlformats.org/drawingml/2006/main">
              <a:rPr lang="ar" sz="2800" cap="none" dirty="0" smtClean="0"/>
              <a:t>العناصر الضيقة مثل الحلقات،</a:t>
            </a:r>
          </a:p>
          <a:p>
            <a:r xmlns:a="http://schemas.openxmlformats.org/drawingml/2006/main">
              <a:rPr lang="ar" sz="2800" cap="none" dirty="0"/>
              <a:t>توفير </a:t>
            </a:r>
            <a:r xmlns:a="http://schemas.openxmlformats.org/drawingml/2006/main">
              <a:rPr lang="ar" sz="2800" cap="none" dirty="0" smtClean="0"/>
              <a:t>الدفء،</a:t>
            </a:r>
          </a:p>
          <a:p>
            <a:r xmlns:a="http://schemas.openxmlformats.org/drawingml/2006/main">
              <a:rPr lang="ar" sz="2800" cap="none" dirty="0"/>
              <a:t>ج- </a:t>
            </a:r>
            <a:r xmlns:a="http://schemas.openxmlformats.org/drawingml/2006/main">
              <a:rPr lang="ar" sz="2800" cap="none" dirty="0" smtClean="0"/>
              <a:t>إمساك الجرح،</a:t>
            </a:r>
          </a:p>
          <a:p>
            <a:r xmlns:a="http://schemas.openxmlformats.org/drawingml/2006/main">
              <a:rPr lang="ar" sz="2800" cap="none" dirty="0"/>
              <a:t>ج- </a:t>
            </a:r>
            <a:r xmlns:a="http://schemas.openxmlformats.org/drawingml/2006/main">
              <a:rPr lang="ar" sz="2800" cap="none" dirty="0" smtClean="0"/>
              <a:t>تغطية الجرح بضمادة خفيفة معقمة،</a:t>
            </a:r>
          </a:p>
          <a:p>
            <a:r xmlns:a="http://schemas.openxmlformats.org/drawingml/2006/main">
              <a:rPr lang="ar" sz="2800" cap="none" dirty="0" smtClean="0"/>
              <a:t>تثبيت جزء الجسم المصاب أسفل مستوى القلب.</a:t>
            </a:r>
          </a:p>
          <a:p>
            <a:r xmlns:a="http://schemas.openxmlformats.org/drawingml/2006/main">
              <a:rPr lang="ar" sz="2800" cap="none" dirty="0" smtClean="0"/>
              <a:t>مجالس الاستشارات المجتمعية </a:t>
            </a:r>
            <a:r xmlns:a="http://schemas.openxmlformats.org/drawingml/2006/main">
              <a:rPr lang="ar" sz="2800" cap="none" dirty="0"/>
              <a:t>هي أولويات الرعاية.</a:t>
            </a:r>
          </a:p>
          <a:p>
            <a:endParaRPr lang="en-US" sz="2800" cap="none" dirty="0"/>
          </a:p>
        </p:txBody>
      </p:sp>
      <p:sp>
        <p:nvSpPr>
          <p:cNvPr id="4" name="Slide Number Placeholder 3"/>
          <p:cNvSpPr>
            <a:spLocks noGrp="1"/>
          </p:cNvSpPr>
          <p:nvPr>
            <p:ph type="sldNum" sz="quarter" idx="12"/>
          </p:nvPr>
        </p:nvSpPr>
        <p:spPr/>
        <p:txBody>
          <a:bodyPr/>
          <a:lstStyle/>
          <a:p>
            <a:fld id="{76CA3AFF-876F-460D-89A8-E152503688C1}" type="slidenum">
              <a:rPr lang="en-US" smtClean="0"/>
              <a:t>26</a:t>
            </a:fld>
            <a:endParaRPr lang="en-US"/>
          </a:p>
        </p:txBody>
      </p:sp>
    </p:spTree>
    <p:extLst>
      <p:ext uri="{BB962C8B-B14F-4D97-AF65-F5344CB8AC3E}">
        <p14:creationId xmlns:p14="http://schemas.microsoft.com/office/powerpoint/2010/main" val="1172048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
            <a:ext cx="10364451" cy="1158240"/>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495762" y="1254035"/>
            <a:ext cx="10694752" cy="5059679"/>
          </a:xfrm>
        </p:spPr>
        <p:txBody>
          <a:bodyPr>
            <a:normAutofit lnSpcReduction="10000"/>
          </a:bodyPr>
          <a:lstStyle/>
          <a:p>
            <a:r xmlns:a="http://schemas.openxmlformats.org/drawingml/2006/main">
              <a:rPr lang="ar" sz="2800" cap="none" dirty="0"/>
              <a:t>الشق </a:t>
            </a:r>
            <a:r xmlns:a="http://schemas.openxmlformats.org/drawingml/2006/main">
              <a:rPr lang="ar" sz="2800" cap="none" dirty="0" smtClean="0"/>
              <a:t>والشفط أو العاصبة.</a:t>
            </a:r>
          </a:p>
          <a:p>
            <a:r xmlns:a="http://schemas.openxmlformats.org/drawingml/2006/main">
              <a:rPr lang="ar" sz="2800" cap="none" dirty="0"/>
              <a:t>الكزاز </a:t>
            </a:r>
            <a:r xmlns:a="http://schemas.openxmlformats.org/drawingml/2006/main">
              <a:rPr lang="ar" sz="2800" cap="none" dirty="0" smtClean="0"/>
              <a:t>والمسكنات حسب الضرورة.</a:t>
            </a:r>
          </a:p>
          <a:p>
            <a:r xmlns:a="http://schemas.openxmlformats.org/drawingml/2006/main">
              <a:rPr lang="ar" sz="2800" cap="none" dirty="0"/>
              <a:t>الأولي </a:t>
            </a:r>
            <a:r xmlns:a="http://schemas.openxmlformats.org/drawingml/2006/main">
              <a:rPr lang="ar" sz="2800" cap="none" dirty="0" smtClean="0"/>
              <a:t>في قسم الطوارئ بسرعة ويتضمن معلومات حول ما يلي: ما إذا كانت الثعبان سامة أو غير سامة؛ عدم إحضار الثعبان للتعريف به - حتى سم الثعبان الميت سام.</a:t>
            </a:r>
          </a:p>
          <a:p>
            <a:r xmlns:a="http://schemas.openxmlformats.org/drawingml/2006/main">
              <a:rPr lang="ar" sz="2800" cap="none" dirty="0"/>
              <a:t>لا </a:t>
            </a:r>
            <a:r xmlns:a="http://schemas.openxmlformats.org/drawingml/2006/main">
              <a:rPr lang="ar" sz="2800" cap="none" dirty="0" smtClean="0"/>
              <a:t>تتعامل مع أي ثعبان يتم إحضاره إلى قسم الطوارئ.</a:t>
            </a:r>
          </a:p>
          <a:p>
            <a:r xmlns:a="http://schemas.openxmlformats.org/drawingml/2006/main">
              <a:rPr lang="ar" sz="2800" cap="none" dirty="0" smtClean="0"/>
              <a:t>إذا تم نقل الثعبان إلى قسم الطوارئ، فيجب اتخاذ الحذر لأن الثعبان يكون في كثير من الأحيان في حالة ذهول وليس ميتًا.</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27</a:t>
            </a:fld>
            <a:endParaRPr lang="en-US"/>
          </a:p>
        </p:txBody>
      </p:sp>
    </p:spTree>
    <p:extLst>
      <p:ext uri="{BB962C8B-B14F-4D97-AF65-F5344CB8AC3E}">
        <p14:creationId xmlns:p14="http://schemas.microsoft.com/office/powerpoint/2010/main" val="498999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530596" y="1278521"/>
            <a:ext cx="10990843" cy="4956816"/>
          </a:xfrm>
        </p:spPr>
        <p:txBody>
          <a:bodyPr>
            <a:noAutofit/>
          </a:bodyPr>
          <a:lstStyle/>
          <a:p>
            <a:r xmlns:a="http://schemas.openxmlformats.org/drawingml/2006/main">
              <a:rPr lang="ar" sz="2800" cap="none" dirty="0"/>
              <a:t>العضة </a:t>
            </a:r>
            <a:r xmlns:a="http://schemas.openxmlformats.org/drawingml/2006/main">
              <a:rPr lang="ar" sz="2800" cap="none" dirty="0" smtClean="0"/>
              <a:t>سليمة لمدة تصل إلى 90 دقيقة بعد موت الثعبان.</a:t>
            </a:r>
          </a:p>
          <a:p>
            <a:r xmlns:a="http://schemas.openxmlformats.org/drawingml/2006/main">
              <a:rPr lang="ar" sz="2800" cap="none" dirty="0"/>
              <a:t>أين </a:t>
            </a:r>
            <a:r xmlns:a="http://schemas.openxmlformats.org/drawingml/2006/main">
              <a:rPr lang="ar" sz="2800" cap="none" dirty="0" smtClean="0"/>
              <a:t>ومتى حدثت العضة وظروف العضة وتسلسل الأحداث والعلامات والأعراض (ثقب الأنياب والألم والوذمة واحمرار العضة والأنسجة القريبة).</a:t>
            </a:r>
          </a:p>
          <a:p>
            <a:r xmlns:a="http://schemas.openxmlformats.org/drawingml/2006/main">
              <a:rPr lang="ar" sz="2800" cap="none" dirty="0"/>
              <a:t>خطورة </a:t>
            </a:r>
            <a:r xmlns:a="http://schemas.openxmlformats.org/drawingml/2006/main">
              <a:rPr lang="ar" sz="2800" cap="none" dirty="0" smtClean="0"/>
              <a:t>التأثيرات السامة.</a:t>
            </a:r>
          </a:p>
          <a:p>
            <a:r xmlns:a="http://schemas.openxmlformats.org/drawingml/2006/main">
              <a:rPr lang="ar" sz="2800" cap="none" dirty="0"/>
              <a:t>اتصل </a:t>
            </a:r>
            <a:r xmlns:a="http://schemas.openxmlformats.org/drawingml/2006/main">
              <a:rPr lang="ar" sz="2800" cap="none" dirty="0" smtClean="0"/>
              <a:t>بجميع مراكز مكافحة السموم المحلية للحصول على معلومات حول عرض لدغة الثعبان الغريبة وإدارتها، حسب الضرورة.</a:t>
            </a:r>
          </a:p>
          <a:p>
            <a:endParaRPr lang="en-US" sz="2400" cap="none" dirty="0"/>
          </a:p>
        </p:txBody>
      </p:sp>
      <p:sp>
        <p:nvSpPr>
          <p:cNvPr id="4" name="Slide Number Placeholder 3"/>
          <p:cNvSpPr>
            <a:spLocks noGrp="1"/>
          </p:cNvSpPr>
          <p:nvPr>
            <p:ph type="sldNum" sz="quarter" idx="12"/>
          </p:nvPr>
        </p:nvSpPr>
        <p:spPr/>
        <p:txBody>
          <a:bodyPr/>
          <a:lstStyle/>
          <a:p>
            <a:fld id="{76CA3AFF-876F-460D-89A8-E152503688C1}" type="slidenum">
              <a:rPr lang="en-US" smtClean="0"/>
              <a:t>28</a:t>
            </a:fld>
            <a:endParaRPr lang="en-US"/>
          </a:p>
        </p:txBody>
      </p:sp>
    </p:spTree>
    <p:extLst>
      <p:ext uri="{BB962C8B-B14F-4D97-AF65-F5344CB8AC3E}">
        <p14:creationId xmlns:p14="http://schemas.microsoft.com/office/powerpoint/2010/main" val="3257640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913774" y="1596178"/>
            <a:ext cx="10363826" cy="4195022"/>
          </a:xfrm>
        </p:spPr>
        <p:txBody>
          <a:bodyPr>
            <a:normAutofit/>
          </a:bodyPr>
          <a:lstStyle/>
          <a:p>
            <a:r xmlns:a="http://schemas.openxmlformats.org/drawingml/2006/main">
              <a:rPr lang="ar" sz="3000" cap="none" dirty="0"/>
              <a:t>حيوية </a:t>
            </a:r>
            <a:r xmlns:a="http://schemas.openxmlformats.org/drawingml/2006/main">
              <a:rPr lang="ar" sz="3000" cap="none" dirty="0" smtClean="0"/>
              <a:t>.</a:t>
            </a:r>
          </a:p>
          <a:p>
            <a:r xmlns:a="http://schemas.openxmlformats.org/drawingml/2006/main">
              <a:rPr lang="ar" sz="3000" cap="none" dirty="0"/>
              <a:t>محيط </a:t>
            </a:r>
            <a:r xmlns:a="http://schemas.openxmlformats.org/drawingml/2006/main">
              <a:rPr lang="ar" sz="3000" cap="none" dirty="0" smtClean="0"/>
              <a:t>الطرف أو المنطقة الملدغة في عدة نقاط.</a:t>
            </a:r>
          </a:p>
          <a:p>
            <a:r xmlns:a="http://schemas.openxmlformats.org/drawingml/2006/main">
              <a:rPr lang="ar" sz="3000" cap="none" dirty="0" smtClean="0"/>
              <a:t>يتم مقارنة محيط الطرف الذي تم عضه مع محيط الطرف المقابل.</a:t>
            </a:r>
          </a:p>
          <a:p>
            <a:r xmlns:a="http://schemas.openxmlformats.org/drawingml/2006/main">
              <a:rPr lang="ar" sz="3000" cap="none" dirty="0"/>
              <a:t>المختبر </a:t>
            </a:r>
            <a:r xmlns:a="http://schemas.openxmlformats.org/drawingml/2006/main">
              <a:rPr lang="ar" sz="3000" cap="none" dirty="0" smtClean="0"/>
              <a:t>(تعداد الدم الكامل، تحليل البول، ودراسات التخثر).</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29</a:t>
            </a:fld>
            <a:endParaRPr lang="en-US"/>
          </a:p>
        </p:txBody>
      </p:sp>
    </p:spTree>
    <p:extLst>
      <p:ext uri="{BB962C8B-B14F-4D97-AF65-F5344CB8AC3E}">
        <p14:creationId xmlns:p14="http://schemas.microsoft.com/office/powerpoint/2010/main" val="286679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smtClean="0"/>
              <a:t>نتائج التعلم المقصودة</a:t>
            </a:r>
            <a:endParaRPr xmlns:a="http://schemas.openxmlformats.org/drawingml/2006/main" lang="en-US" dirty="0"/>
          </a:p>
        </p:txBody>
      </p:sp>
      <p:sp>
        <p:nvSpPr>
          <p:cNvPr id="3" name="Content Placeholder 2"/>
          <p:cNvSpPr>
            <a:spLocks noGrp="1"/>
          </p:cNvSpPr>
          <p:nvPr>
            <p:ph sz="quarter" idx="13"/>
          </p:nvPr>
        </p:nvSpPr>
        <p:spPr>
          <a:xfrm>
            <a:off x="495763" y="1439423"/>
            <a:ext cx="10668626" cy="4808977"/>
          </a:xfrm>
        </p:spPr>
        <p:txBody>
          <a:bodyPr>
            <a:normAutofit lnSpcReduction="10000"/>
          </a:bodyPr>
          <a:lstStyle/>
          <a:p>
            <a:pPr xmlns:a="http://schemas.openxmlformats.org/drawingml/2006/main" marL="514350" indent="-514350">
              <a:buFont typeface="+mj-lt"/>
              <a:buAutoNum type="arabicPeriod"/>
              <a:bidi/>
            </a:pPr>
            <a:r xmlns:a="http://schemas.openxmlformats.org/drawingml/2006/main">
              <a:rPr lang="ar" sz="3000" cap="none" dirty="0" smtClean="0"/>
              <a:t>تعريف الغرق غير المميت</a:t>
            </a:r>
          </a:p>
          <a:p>
            <a:pPr xmlns:a="http://schemas.openxmlformats.org/drawingml/2006/main" marL="514350" indent="-514350">
              <a:buFont typeface="+mj-lt"/>
              <a:buAutoNum type="arabicPeriod"/>
              <a:bidi/>
            </a:pPr>
            <a:r xmlns:a="http://schemas.openxmlformats.org/drawingml/2006/main">
              <a:rPr lang="ar" sz="3000" cap="none" dirty="0" smtClean="0"/>
              <a:t>التعرف على أسباب الغرق غير المميت.</a:t>
            </a:r>
          </a:p>
          <a:p>
            <a:pPr xmlns:a="http://schemas.openxmlformats.org/drawingml/2006/main" marL="514350" indent="-514350">
              <a:buFont typeface="+mj-lt"/>
              <a:buAutoNum type="arabicPeriod"/>
              <a:bidi/>
            </a:pPr>
            <a:r xmlns:a="http://schemas.openxmlformats.org/drawingml/2006/main">
              <a:rPr lang="ar" sz="3000" cap="none" dirty="0"/>
              <a:t>التعرف </a:t>
            </a:r>
            <a:r xmlns:a="http://schemas.openxmlformats.org/drawingml/2006/main">
              <a:rPr lang="ar" sz="3000" cap="none" dirty="0" smtClean="0"/>
              <a:t>على علامات وأعراض الغرق غير المميت.</a:t>
            </a:r>
          </a:p>
          <a:p>
            <a:pPr xmlns:a="http://schemas.openxmlformats.org/drawingml/2006/main" marL="514350" indent="-514350">
              <a:buFont typeface="+mj-lt"/>
              <a:buAutoNum type="arabicPeriod"/>
              <a:bidi/>
            </a:pPr>
            <a:r xmlns:a="http://schemas.openxmlformats.org/drawingml/2006/main">
              <a:rPr lang="ar" sz="3000" cap="none" dirty="0"/>
              <a:t>اشرح </a:t>
            </a:r>
            <a:r xmlns:a="http://schemas.openxmlformats.org/drawingml/2006/main">
              <a:rPr lang="ar" sz="3000" cap="none" dirty="0" smtClean="0"/>
              <a:t>كيفية إدارة حالات الطوارئ للمرضى الذين يعانون من الغرق غير المميت.</a:t>
            </a:r>
          </a:p>
          <a:p>
            <a:pPr xmlns:a="http://schemas.openxmlformats.org/drawingml/2006/main" marL="514350" indent="-514350">
              <a:buFont typeface="+mj-lt"/>
              <a:buAutoNum type="arabicPeriod"/>
              <a:bidi/>
            </a:pPr>
            <a:r xmlns:a="http://schemas.openxmlformats.org/drawingml/2006/main">
              <a:rPr lang="ar" sz="3000" cap="none" dirty="0"/>
              <a:t>التعرف </a:t>
            </a:r>
            <a:r xmlns:a="http://schemas.openxmlformats.org/drawingml/2006/main">
              <a:rPr lang="ar" sz="3000" cap="none" dirty="0" smtClean="0"/>
              <a:t>على علامات وأعراض عضات الحيوانات والبشر.</a:t>
            </a:r>
          </a:p>
          <a:p>
            <a:pPr xmlns:a="http://schemas.openxmlformats.org/drawingml/2006/main" marL="514350" indent="-514350">
              <a:buFont typeface="+mj-lt"/>
              <a:buAutoNum type="arabicPeriod"/>
              <a:bidi/>
            </a:pPr>
            <a:r xmlns:a="http://schemas.openxmlformats.org/drawingml/2006/main">
              <a:rPr lang="ar" sz="3000" cap="none" dirty="0"/>
              <a:t>شرح </a:t>
            </a:r>
            <a:r xmlns:a="http://schemas.openxmlformats.org/drawingml/2006/main">
              <a:rPr lang="ar" sz="3000" cap="none" dirty="0" smtClean="0"/>
              <a:t>كيفية التعامل مع الحالات الطارئة للمرضى الذين يعانون من عضات الحيوانات والبشر.</a:t>
            </a:r>
          </a:p>
          <a:p>
            <a:endParaRPr lang="en-US" dirty="0" smtClean="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z="1400" smtClean="0"/>
              <a:t>3</a:t>
            </a:fld>
            <a:endParaRPr lang="en-US" sz="1400" dirty="0"/>
          </a:p>
        </p:txBody>
      </p:sp>
    </p:spTree>
    <p:extLst>
      <p:ext uri="{BB962C8B-B14F-4D97-AF65-F5344CB8AC3E}">
        <p14:creationId xmlns:p14="http://schemas.microsoft.com/office/powerpoint/2010/main" val="32215959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617683" y="1287229"/>
            <a:ext cx="11069220" cy="5157114"/>
          </a:xfrm>
        </p:spPr>
        <p:txBody>
          <a:bodyPr>
            <a:normAutofit/>
          </a:bodyPr>
          <a:lstStyle/>
          <a:p>
            <a:pPr xmlns:a="http://schemas.openxmlformats.org/drawingml/2006/main">
              <a:spcAft>
                <a:spcPts val="1200"/>
              </a:spcAft>
              <a:bidi/>
            </a:pPr>
            <a:r xmlns:a="http://schemas.openxmlformats.org/drawingml/2006/main">
              <a:rPr lang="ar" sz="3200" cap="none" dirty="0"/>
              <a:t>مسار </a:t>
            </a:r>
            <a:r xmlns:a="http://schemas.openxmlformats.org/drawingml/2006/main">
              <a:rPr lang="ar" sz="3200" cap="none" dirty="0" smtClean="0"/>
              <a:t>وتشخيص إصابات لدغات الثعابين على نوع وكمية السم المحقون؛ والمكان من الجسم الذي حدثت فيه اللدغة؛ والصحة العامة، وعمر وحجم المريض.</a:t>
            </a:r>
          </a:p>
          <a:p>
            <a:pPr xmlns:a="http://schemas.openxmlformats.org/drawingml/2006/main">
              <a:spcAft>
                <a:spcPts val="1200"/>
              </a:spcAft>
              <a:bidi/>
            </a:pPr>
            <a:r xmlns:a="http://schemas.openxmlformats.org/drawingml/2006/main">
              <a:rPr lang="ar" sz="3200" cap="none" dirty="0"/>
              <a:t>يوجد </a:t>
            </a:r>
            <a:r xmlns:a="http://schemas.openxmlformats.org/drawingml/2006/main">
              <a:rPr lang="ar" sz="3200" cap="none" dirty="0" smtClean="0"/>
              <a:t>بروتوكول محدد لعلاج لدغات الثعابين.</a:t>
            </a:r>
          </a:p>
          <a:p>
            <a:pPr xmlns:a="http://schemas.openxmlformats.org/drawingml/2006/main">
              <a:spcAft>
                <a:spcPts val="1200"/>
              </a:spcAft>
              <a:bidi/>
            </a:pPr>
            <a:r xmlns:a="http://schemas.openxmlformats.org/drawingml/2006/main">
              <a:rPr lang="ar" sz="3200" cap="none" dirty="0"/>
              <a:t>بشكل </a:t>
            </a:r>
            <a:r xmlns:a="http://schemas.openxmlformats.org/drawingml/2006/main">
              <a:rPr lang="ar" sz="3200" cap="none" dirty="0" smtClean="0"/>
              <a:t>عام، لا يتم استخدام الثلج، أو العاصبات، أو الهيبارين، أو الكورتيكوستيرويدات أثناء المرحلة الحادة.</a:t>
            </a:r>
          </a:p>
        </p:txBody>
      </p:sp>
      <p:sp>
        <p:nvSpPr>
          <p:cNvPr id="4" name="Slide Number Placeholder 3"/>
          <p:cNvSpPr>
            <a:spLocks noGrp="1"/>
          </p:cNvSpPr>
          <p:nvPr>
            <p:ph type="sldNum" sz="quarter" idx="12"/>
          </p:nvPr>
        </p:nvSpPr>
        <p:spPr/>
        <p:txBody>
          <a:bodyPr/>
          <a:lstStyle/>
          <a:p>
            <a:fld id="{76CA3AFF-876F-460D-89A8-E152503688C1}" type="slidenum">
              <a:rPr lang="en-US" smtClean="0"/>
              <a:t>30</a:t>
            </a:fld>
            <a:endParaRPr lang="en-US"/>
          </a:p>
        </p:txBody>
      </p:sp>
    </p:spTree>
    <p:extLst>
      <p:ext uri="{BB962C8B-B14F-4D97-AF65-F5344CB8AC3E}">
        <p14:creationId xmlns:p14="http://schemas.microsoft.com/office/powerpoint/2010/main" val="993009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8917"/>
            <a:ext cx="10364451" cy="1596177"/>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452844" y="1605094"/>
            <a:ext cx="11068595" cy="4647660"/>
          </a:xfrm>
        </p:spPr>
        <p:txBody>
          <a:bodyPr>
            <a:normAutofit/>
          </a:bodyPr>
          <a:lstStyle/>
          <a:p>
            <a:r xmlns:a="http://schemas.openxmlformats.org/drawingml/2006/main">
              <a:rPr lang="ar" sz="2800" b="1" u="sng" cap="none" dirty="0"/>
              <a:t>الكورتيكوستيرويدات </a:t>
            </a:r>
            <a:r xmlns:a="http://schemas.openxmlformats.org/drawingml/2006/main">
              <a:rPr lang="ar" sz="2800" b="1" u="sng" cap="none" dirty="0" smtClean="0"/>
              <a:t>في أول 6 إلى 8 ساعات بعد اللدغة </a:t>
            </a:r>
            <a:r xmlns:a="http://schemas.openxmlformats.org/drawingml/2006/main">
              <a:rPr lang="ar" sz="2800" u="sng" cap="none" dirty="0" smtClean="0"/>
              <a:t>لأنها قد تثبط إنتاج الأجسام المضادة وتعوق عمل مضاد السم (مضاد السموم المصنوع من سم الثعبان ويستخدم لعلاج لدغات الثعابين).</a:t>
            </a:r>
          </a:p>
          <a:p>
            <a:r xmlns:a="http://schemas.openxmlformats.org/drawingml/2006/main">
              <a:rPr lang="ar" sz="2800" cap="none" dirty="0" smtClean="0"/>
              <a:t>يمكن استخدام السوائل الوريدية لعلاج انخفاض ضغط الدم.</a:t>
            </a:r>
          </a:p>
          <a:p>
            <a:r xmlns:a="http://schemas.openxmlformats.org/drawingml/2006/main">
              <a:rPr lang="ar" sz="2800" cap="none" dirty="0" smtClean="0"/>
              <a:t>إذا تم استخدام أدوية تضيق الأوعية الدموية لعلاج انخفاض ضغط الدم، فيجب أن يكون استخدامها قصير الأمد.</a:t>
            </a:r>
          </a:p>
        </p:txBody>
      </p:sp>
      <p:sp>
        <p:nvSpPr>
          <p:cNvPr id="4" name="Slide Number Placeholder 3"/>
          <p:cNvSpPr>
            <a:spLocks noGrp="1"/>
          </p:cNvSpPr>
          <p:nvPr>
            <p:ph type="sldNum" sz="quarter" idx="12"/>
          </p:nvPr>
        </p:nvSpPr>
        <p:spPr/>
        <p:txBody>
          <a:bodyPr/>
          <a:lstStyle/>
          <a:p>
            <a:fld id="{76CA3AFF-876F-460D-89A8-E152503688C1}" type="slidenum">
              <a:rPr lang="en-US" smtClean="0"/>
              <a:t>31</a:t>
            </a:fld>
            <a:endParaRPr lang="en-US"/>
          </a:p>
        </p:txBody>
      </p:sp>
    </p:spTree>
    <p:extLst>
      <p:ext uri="{BB962C8B-B14F-4D97-AF65-F5344CB8AC3E}">
        <p14:creationId xmlns:p14="http://schemas.microsoft.com/office/powerpoint/2010/main" val="1671905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5065" y="409303"/>
            <a:ext cx="10364451" cy="1123406"/>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339633" y="1532709"/>
            <a:ext cx="11042470" cy="4591058"/>
          </a:xfrm>
        </p:spPr>
        <p:txBody>
          <a:bodyPr>
            <a:noAutofit/>
          </a:bodyPr>
          <a:lstStyle/>
          <a:p>
            <a:r xmlns:a="http://schemas.openxmlformats.org/drawingml/2006/main">
              <a:rPr lang="ar" sz="2800" cap="none" dirty="0"/>
              <a:t>المريض </a:t>
            </a:r>
            <a:r xmlns:a="http://schemas.openxmlformats.org/drawingml/2006/main">
              <a:rPr lang="ar" sz="2800" cap="none" dirty="0" smtClean="0"/>
              <a:t>دون مراقبة أبدًا.</a:t>
            </a:r>
          </a:p>
          <a:p>
            <a:r xmlns:a="http://schemas.openxmlformats.org/drawingml/2006/main">
              <a:rPr lang="ar" sz="2800" cap="none" dirty="0"/>
              <a:t>إعطاء </a:t>
            </a:r>
            <a:r xmlns:a="http://schemas.openxmlformats.org/drawingml/2006/main">
              <a:rPr lang="ar" sz="2800" cap="none" dirty="0" smtClean="0"/>
              <a:t>مضاد للسم على الرغم من أن التسمم لا يحدث دائمًا، إلا أنه يجب دائمًا الشك فيه مع لدغات الثعابين.</a:t>
            </a:r>
          </a:p>
          <a:p>
            <a:r xmlns:a="http://schemas.openxmlformats.org/drawingml/2006/main">
              <a:rPr lang="ar" sz="2800" cap="none" dirty="0"/>
              <a:t>إن </a:t>
            </a:r>
            <a:r xmlns:a="http://schemas.openxmlformats.org/drawingml/2006/main">
              <a:rPr lang="ar" sz="2800" cap="none" dirty="0" smtClean="0"/>
              <a:t>تقييم العلامات والأعراض التقدمية أمر ضروري قبل النظر في إعطاء مضاد السم، والذي يكون أكثر فعالية إذا تم إعطاؤه </a:t>
            </a:r>
            <a:r xmlns:a="http://schemas.openxmlformats.org/drawingml/2006/main">
              <a:rPr lang="ar" sz="2800" b="1" u="sng" cap="none" dirty="0" smtClean="0"/>
              <a:t>في غضون 4 ساعات وليس أكثر من 12 ساعة بعد لدغة الثعبان.</a:t>
            </a:r>
          </a:p>
        </p:txBody>
      </p:sp>
      <p:sp>
        <p:nvSpPr>
          <p:cNvPr id="4" name="Slide Number Placeholder 3"/>
          <p:cNvSpPr>
            <a:spLocks noGrp="1"/>
          </p:cNvSpPr>
          <p:nvPr>
            <p:ph type="sldNum" sz="quarter" idx="12"/>
          </p:nvPr>
        </p:nvSpPr>
        <p:spPr/>
        <p:txBody>
          <a:bodyPr/>
          <a:lstStyle/>
          <a:p>
            <a:fld id="{76CA3AFF-876F-460D-89A8-E152503688C1}" type="slidenum">
              <a:rPr lang="en-US" smtClean="0"/>
              <a:t>32</a:t>
            </a:fld>
            <a:endParaRPr lang="en-US"/>
          </a:p>
        </p:txBody>
      </p:sp>
    </p:spTree>
    <p:extLst>
      <p:ext uri="{BB962C8B-B14F-4D97-AF65-F5344CB8AC3E}">
        <p14:creationId xmlns:p14="http://schemas.microsoft.com/office/powerpoint/2010/main" val="3288188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504471" y="1470109"/>
            <a:ext cx="10773753" cy="4861022"/>
          </a:xfrm>
        </p:spPr>
        <p:txBody>
          <a:bodyPr>
            <a:noAutofit/>
          </a:bodyPr>
          <a:lstStyle/>
          <a:p>
            <a:pPr xmlns:a="http://schemas.openxmlformats.org/drawingml/2006/main">
              <a:spcAft>
                <a:spcPts val="1200"/>
              </a:spcAft>
              <a:bidi/>
            </a:pPr>
            <a:r xmlns:a="http://schemas.openxmlformats.org/drawingml/2006/main">
              <a:rPr lang="ar" sz="3200" cap="none" dirty="0"/>
              <a:t>قرار </a:t>
            </a:r>
            <a:r xmlns:a="http://schemas.openxmlformats.org/drawingml/2006/main">
              <a:rPr lang="ar" sz="3200" cap="none" dirty="0" smtClean="0"/>
              <a:t>إعطاء مضادات السموم على تفاقم إصابة الأنسجة ووجود أعراض جهازية </a:t>
            </a:r>
            <a:r xmlns:a="http://schemas.openxmlformats.org/drawingml/2006/main">
              <a:rPr lang="ar" sz="3200" cap="none" dirty="0" err="1" smtClean="0"/>
              <a:t>وتخثر الدم </a:t>
            </a:r>
            <a:r xmlns:a="http://schemas.openxmlformats.org/drawingml/2006/main">
              <a:rPr lang="ar" sz="3200" cap="none" dirty="0" smtClean="0"/>
              <a:t>.</a:t>
            </a:r>
          </a:p>
          <a:p>
            <a:pPr xmlns:a="http://schemas.openxmlformats.org/drawingml/2006/main">
              <a:spcAft>
                <a:spcPts val="1200"/>
              </a:spcAft>
              <a:bidi/>
            </a:pPr>
            <a:r xmlns:a="http://schemas.openxmlformats.org/drawingml/2006/main">
              <a:rPr lang="ar" sz="3200" cap="none" dirty="0" smtClean="0"/>
              <a:t>لا تقتصر اضطرابات التخثر على التسمم الشديد.</a:t>
            </a:r>
          </a:p>
          <a:p>
            <a:pPr xmlns:a="http://schemas.openxmlformats.org/drawingml/2006/main">
              <a:spcAft>
                <a:spcPts val="1200"/>
              </a:spcAft>
              <a:bidi/>
            </a:pPr>
            <a:r xmlns:a="http://schemas.openxmlformats.org/drawingml/2006/main">
              <a:rPr lang="ar" sz="3200" cap="none" dirty="0"/>
              <a:t>الجرعة </a:t>
            </a:r>
            <a:r xmlns:a="http://schemas.openxmlformats.org/drawingml/2006/main">
              <a:rPr lang="ar" sz="3200" cap="none" dirty="0" smtClean="0"/>
              <a:t>على نوع الثعبان ومدى شدة اللدغة.</a:t>
            </a:r>
          </a:p>
        </p:txBody>
      </p:sp>
      <p:sp>
        <p:nvSpPr>
          <p:cNvPr id="4" name="Slide Number Placeholder 3"/>
          <p:cNvSpPr>
            <a:spLocks noGrp="1"/>
          </p:cNvSpPr>
          <p:nvPr>
            <p:ph type="sldNum" sz="quarter" idx="12"/>
          </p:nvPr>
        </p:nvSpPr>
        <p:spPr/>
        <p:txBody>
          <a:bodyPr/>
          <a:lstStyle/>
          <a:p>
            <a:fld id="{76CA3AFF-876F-460D-89A8-E152503688C1}" type="slidenum">
              <a:rPr lang="en-US" smtClean="0"/>
              <a:t>33</a:t>
            </a:fld>
            <a:endParaRPr lang="en-US"/>
          </a:p>
        </p:txBody>
      </p:sp>
    </p:spTree>
    <p:extLst>
      <p:ext uri="{BB962C8B-B14F-4D97-AF65-F5344CB8AC3E}">
        <p14:creationId xmlns:p14="http://schemas.microsoft.com/office/powerpoint/2010/main" val="24349727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1"/>
            <a:ext cx="10364451" cy="1254034"/>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495763" y="1254034"/>
            <a:ext cx="10363826" cy="5172891"/>
          </a:xfrm>
        </p:spPr>
        <p:txBody>
          <a:bodyPr>
            <a:normAutofit/>
          </a:bodyPr>
          <a:lstStyle/>
          <a:p>
            <a:pPr xmlns:a="http://schemas.openxmlformats.org/drawingml/2006/main">
              <a:spcAft>
                <a:spcPts val="1200"/>
              </a:spcAft>
              <a:bidi/>
            </a:pPr>
            <a:r xmlns:a="http://schemas.openxmlformats.org/drawingml/2006/main">
              <a:rPr lang="ar" sz="3200" cap="none" dirty="0" smtClean="0"/>
              <a:t>العلاج </a:t>
            </a:r>
            <a:r xmlns:a="http://schemas.openxmlformats.org/drawingml/2006/main">
              <a:rPr lang="ar" sz="3200" cap="none" dirty="0"/>
              <a:t>المسبق </a:t>
            </a:r>
            <a:r xmlns:a="http://schemas.openxmlformats.org/drawingml/2006/main">
              <a:rPr lang="ar" sz="3200" cap="none" dirty="0"/>
              <a:t>بمضادات </a:t>
            </a:r>
            <a:r xmlns:a="http://schemas.openxmlformats.org/drawingml/2006/main">
              <a:rPr lang="ar" sz="3200" cap="none" dirty="0" smtClean="0"/>
              <a:t>الهيستامين ضروريًا، لأنها قد تقلل من الاستجابة التحسسية لمضاد السم.</a:t>
            </a:r>
          </a:p>
          <a:p>
            <a:pPr xmlns:a="http://schemas.openxmlformats.org/drawingml/2006/main">
              <a:spcAft>
                <a:spcPts val="1200"/>
              </a:spcAft>
              <a:bidi/>
            </a:pPr>
            <a:r xmlns:a="http://schemas.openxmlformats.org/drawingml/2006/main">
              <a:rPr lang="ar" sz="3200" cap="none" dirty="0"/>
              <a:t>الأنتيفينين </a:t>
            </a:r>
            <a:r xmlns:a="http://schemas.openxmlformats.org/drawingml/2006/main">
              <a:rPr lang="ar" sz="3200" cap="none" dirty="0" smtClean="0"/>
              <a:t>عن طريق الحقن الوريدي كلما أمكن ذلك، على الرغم من أنه يمكن استخدام الحقن العضلي.</a:t>
            </a:r>
          </a:p>
          <a:p>
            <a:pPr xmlns:a="http://schemas.openxmlformats.org/drawingml/2006/main">
              <a:spcAft>
                <a:spcPts val="1200"/>
              </a:spcAft>
              <a:bidi/>
            </a:pPr>
            <a:r xmlns:a="http://schemas.openxmlformats.org/drawingml/2006/main">
              <a:rPr lang="ar" sz="3200" cap="none" dirty="0"/>
              <a:t>اعتمادًا </a:t>
            </a:r>
            <a:r xmlns:a="http://schemas.openxmlformats.org/drawingml/2006/main">
              <a:rPr lang="ar" sz="3200" cap="none" dirty="0" smtClean="0"/>
              <a:t>على شدة لدغة الثعبان، يتم تخفيف مضاد السم في 500 إلى 1000 مل من محلول ملحي عادي.</a:t>
            </a:r>
          </a:p>
          <a:p>
            <a:endParaRPr lang="en-US" sz="2400" dirty="0"/>
          </a:p>
          <a:p>
            <a:endParaRPr lang="en-US" sz="2400" dirty="0" smtClean="0"/>
          </a:p>
        </p:txBody>
      </p:sp>
      <p:sp>
        <p:nvSpPr>
          <p:cNvPr id="4" name="Slide Number Placeholder 3"/>
          <p:cNvSpPr>
            <a:spLocks noGrp="1"/>
          </p:cNvSpPr>
          <p:nvPr>
            <p:ph type="sldNum" sz="quarter" idx="12"/>
          </p:nvPr>
        </p:nvSpPr>
        <p:spPr/>
        <p:txBody>
          <a:bodyPr/>
          <a:lstStyle/>
          <a:p>
            <a:fld id="{76CA3AFF-876F-460D-89A8-E152503688C1}" type="slidenum">
              <a:rPr lang="en-US" smtClean="0"/>
              <a:t>34</a:t>
            </a:fld>
            <a:endParaRPr lang="en-US"/>
          </a:p>
        </p:txBody>
      </p:sp>
    </p:spTree>
    <p:extLst>
      <p:ext uri="{BB962C8B-B14F-4D97-AF65-F5344CB8AC3E}">
        <p14:creationId xmlns:p14="http://schemas.microsoft.com/office/powerpoint/2010/main" val="30575283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0"/>
            <a:ext cx="10364451" cy="1027611"/>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321590" y="1306285"/>
            <a:ext cx="11069221" cy="4920343"/>
          </a:xfrm>
        </p:spPr>
        <p:txBody>
          <a:bodyPr>
            <a:normAutofit/>
          </a:bodyPr>
          <a:lstStyle/>
          <a:p>
            <a:pPr xmlns:a="http://schemas.openxmlformats.org/drawingml/2006/main">
              <a:spcAft>
                <a:spcPts val="1200"/>
              </a:spcAft>
              <a:bidi/>
            </a:pPr>
            <a:r xmlns:a="http://schemas.openxmlformats.org/drawingml/2006/main">
              <a:rPr lang="ar" sz="2800" cap="none" dirty="0"/>
              <a:t>التسريب </a:t>
            </a:r>
            <a:r xmlns:a="http://schemas.openxmlformats.org/drawingml/2006/main">
              <a:rPr lang="ar" sz="2800" cap="none" dirty="0" smtClean="0"/>
              <a:t>ببطء، ويتم زيادة المعدل بعد 10 دقائق إذا لم يكن هناك أي رد فعل.</a:t>
            </a:r>
          </a:p>
          <a:p>
            <a:pPr xmlns:a="http://schemas.openxmlformats.org/drawingml/2006/main">
              <a:spcAft>
                <a:spcPts val="1200"/>
              </a:spcAft>
              <a:bidi/>
            </a:pPr>
            <a:r xmlns:a="http://schemas.openxmlformats.org/drawingml/2006/main">
              <a:rPr lang="ar" sz="2800" cap="none" dirty="0"/>
              <a:t>الجرعة </a:t>
            </a:r>
            <a:r xmlns:a="http://schemas.openxmlformats.org/drawingml/2006/main">
              <a:rPr lang="ar" sz="2800" cap="none" dirty="0" smtClean="0"/>
              <a:t>الكاملة خلال أول 4 إلى 6 ساعات بعد اللدغة.</a:t>
            </a:r>
          </a:p>
          <a:p>
            <a:pPr xmlns:a="http://schemas.openxmlformats.org/drawingml/2006/main">
              <a:spcAft>
                <a:spcPts val="1200"/>
              </a:spcAft>
              <a:bidi/>
            </a:pPr>
            <a:r xmlns:a="http://schemas.openxmlformats.org/drawingml/2006/main">
              <a:rPr lang="ar" sz="2800" cap="none" dirty="0"/>
              <a:t>الجرعة </a:t>
            </a:r>
            <a:r xmlns:a="http://schemas.openxmlformats.org/drawingml/2006/main">
              <a:rPr lang="ar" sz="2800" cap="none" dirty="0" smtClean="0"/>
              <a:t>الأولية حتى تقل الأعراض، وبعد ذلك يجب قياس محيط الجزء المصاب كل 30 إلى 60 </a:t>
            </a:r>
            <a:r xmlns:a="http://schemas.openxmlformats.org/drawingml/2006/main">
              <a:rPr lang="ar" sz="2800" cap="none" dirty="0" err="1" smtClean="0"/>
              <a:t>دقيقة </a:t>
            </a:r>
            <a:r xmlns:a="http://schemas.openxmlformats.org/drawingml/2006/main">
              <a:rPr lang="ar" sz="2800" cap="none" dirty="0" smtClean="0"/>
              <a:t>لمدة 48 </a:t>
            </a:r>
            <a:r xmlns:a="http://schemas.openxmlformats.org/drawingml/2006/main">
              <a:rPr lang="ar" sz="2800" cap="none" dirty="0" err="1" smtClean="0"/>
              <a:t>ساعة التالية </a:t>
            </a:r>
            <a:r xmlns:a="http://schemas.openxmlformats.org/drawingml/2006/main">
              <a:rPr lang="ar" sz="2800" cap="none" dirty="0" smtClean="0"/>
              <a:t>للكشف عن أعراض متلازمة الحيز (التورم وفقدان النبض وزيادة الألم </a:t>
            </a:r>
            <a:r xmlns:a="http://schemas.openxmlformats.org/drawingml/2006/main">
              <a:rPr lang="ar" sz="2800" cap="none" dirty="0" err="1" smtClean="0"/>
              <a:t>والتنميل </a:t>
            </a:r>
            <a:r xmlns:a="http://schemas.openxmlformats.org/drawingml/2006/main">
              <a:rPr lang="ar" sz="2800" cap="none" dirty="0" smtClean="0"/>
              <a:t>).</a:t>
            </a:r>
          </a:p>
        </p:txBody>
      </p:sp>
      <p:sp>
        <p:nvSpPr>
          <p:cNvPr id="4" name="Slide Number Placeholder 3"/>
          <p:cNvSpPr>
            <a:spLocks noGrp="1"/>
          </p:cNvSpPr>
          <p:nvPr>
            <p:ph type="sldNum" sz="quarter" idx="12"/>
          </p:nvPr>
        </p:nvSpPr>
        <p:spPr/>
        <p:txBody>
          <a:bodyPr/>
          <a:lstStyle/>
          <a:p>
            <a:fld id="{76CA3AFF-876F-460D-89A8-E152503688C1}" type="slidenum">
              <a:rPr lang="en-US" smtClean="0"/>
              <a:t>35</a:t>
            </a:fld>
            <a:endParaRPr lang="en-US"/>
          </a:p>
        </p:txBody>
      </p:sp>
    </p:spTree>
    <p:extLst>
      <p:ext uri="{BB962C8B-B14F-4D97-AF65-F5344CB8AC3E}">
        <p14:creationId xmlns:p14="http://schemas.microsoft.com/office/powerpoint/2010/main" val="31606655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729" y="139338"/>
            <a:ext cx="10364451" cy="1045028"/>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365757" y="1184365"/>
            <a:ext cx="11591112" cy="5538652"/>
          </a:xfrm>
        </p:spPr>
        <p:txBody>
          <a:bodyPr>
            <a:normAutofit fontScale="92500"/>
          </a:bodyPr>
          <a:lstStyle/>
          <a:p>
            <a:r xmlns:a="http://schemas.openxmlformats.org/drawingml/2006/main">
              <a:rPr lang="ar" sz="2800" cap="none" dirty="0"/>
              <a:t>يوجد </a:t>
            </a:r>
            <a:r xmlns:a="http://schemas.openxmlformats.org/drawingml/2006/main">
              <a:rPr lang="ar" sz="2800" cap="none" dirty="0" smtClean="0"/>
              <a:t>حد لعدد قوارير مضادات السموم التي يمكن إعطاؤها.</a:t>
            </a:r>
          </a:p>
          <a:p>
            <a:r xmlns:a="http://schemas.openxmlformats.org/drawingml/2006/main">
              <a:rPr lang="ar" sz="2800" cap="none" dirty="0" smtClean="0"/>
              <a:t>ويعتمد قرار الاستمرار في إعطاء القوارير على الأعراض التي يعاني منها المريض.</a:t>
            </a:r>
          </a:p>
          <a:p>
            <a:r xmlns:a="http://schemas.openxmlformats.org/drawingml/2006/main">
              <a:rPr lang="ar" sz="2800" cap="none" dirty="0"/>
              <a:t>السبب </a:t>
            </a:r>
            <a:r xmlns:a="http://schemas.openxmlformats.org/drawingml/2006/main">
              <a:rPr lang="ar" sz="2800" cap="none" dirty="0" smtClean="0"/>
              <a:t>الأكثر شيوعا لرد الفعل التحسسي تجاه مضاد السم هو التسريب السريع للغاية.</a:t>
            </a:r>
          </a:p>
          <a:p>
            <a:r xmlns:a="http://schemas.openxmlformats.org/drawingml/2006/main">
              <a:rPr lang="ar" sz="2800" cap="none" dirty="0"/>
              <a:t>التفاعلات </a:t>
            </a:r>
            <a:r xmlns:a="http://schemas.openxmlformats.org/drawingml/2006/main">
              <a:rPr lang="ar" sz="2800" cap="none" dirty="0" smtClean="0"/>
              <a:t>من الشعور بامتلاء الوجه، </a:t>
            </a:r>
            <a:r xmlns:a="http://schemas.openxmlformats.org/drawingml/2006/main">
              <a:rPr lang="ar" sz="2800" cap="none" dirty="0" err="1" smtClean="0"/>
              <a:t>والشرى </a:t>
            </a:r>
            <a:r xmlns:a="http://schemas.openxmlformats.org/drawingml/2006/main">
              <a:rPr lang="ar" sz="2800" cap="none" dirty="0" smtClean="0"/>
              <a:t>، والحكة، والتوعك، والقلق.</a:t>
            </a:r>
          </a:p>
          <a:p>
            <a:r xmlns:a="http://schemas.openxmlformats.org/drawingml/2006/main">
              <a:rPr lang="ar" sz="2800" cap="none" dirty="0" smtClean="0"/>
              <a:t>قد تتبع هذه الأعراض تسرع القلب، وضيق التنفس، وانخفاض ضغط الدم، والصدمة.</a:t>
            </a:r>
          </a:p>
          <a:p>
            <a:r xmlns:a="http://schemas.openxmlformats.org/drawingml/2006/main">
              <a:rPr lang="ar" sz="2800" cap="none" dirty="0"/>
              <a:t>في هذه الحالة، يجب إيقاف التسريب على الفور وإعطاء ديفينهيدرامين عن طريق الوريد. يتم استخدام المواد المضيق للأوعية الدموية للمرضى الذين يعانون من الصدمة، ويجب أن تكون معدات الإنعاش في وضع الاستعداد أثناء تسريب مضاد السم.</a:t>
            </a:r>
          </a:p>
          <a:p>
            <a:endParaRPr lang="en-US" sz="2800" cap="none" dirty="0" smtClean="0"/>
          </a:p>
        </p:txBody>
      </p:sp>
      <p:sp>
        <p:nvSpPr>
          <p:cNvPr id="4" name="Slide Number Placeholder 3"/>
          <p:cNvSpPr>
            <a:spLocks noGrp="1"/>
          </p:cNvSpPr>
          <p:nvPr>
            <p:ph type="sldNum" sz="quarter" idx="12"/>
          </p:nvPr>
        </p:nvSpPr>
        <p:spPr/>
        <p:txBody>
          <a:bodyPr/>
          <a:lstStyle/>
          <a:p>
            <a:fld id="{76CA3AFF-876F-460D-89A8-E152503688C1}" type="slidenum">
              <a:rPr lang="en-US" smtClean="0"/>
              <a:t>36</a:t>
            </a:fld>
            <a:endParaRPr lang="en-US"/>
          </a:p>
        </p:txBody>
      </p:sp>
    </p:spTree>
    <p:extLst>
      <p:ext uri="{BB962C8B-B14F-4D97-AF65-F5344CB8AC3E}">
        <p14:creationId xmlns:p14="http://schemas.microsoft.com/office/powerpoint/2010/main" val="32003301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018903"/>
          </a:xfrm>
        </p:spPr>
        <p:txBody>
          <a:bodyPr/>
          <a:lstStyle/>
          <a:p>
            <a:r xmlns:a="http://schemas.openxmlformats.org/drawingml/2006/main">
              <a:rPr lang="ar" dirty="0"/>
              <a:t>إدارة</a:t>
            </a:r>
          </a:p>
        </p:txBody>
      </p:sp>
      <p:sp>
        <p:nvSpPr>
          <p:cNvPr id="3" name="Content Placeholder 2"/>
          <p:cNvSpPr>
            <a:spLocks noGrp="1"/>
          </p:cNvSpPr>
          <p:nvPr>
            <p:ph sz="quarter" idx="13"/>
          </p:nvPr>
        </p:nvSpPr>
        <p:spPr>
          <a:xfrm>
            <a:off x="382551" y="1082372"/>
            <a:ext cx="11025677" cy="5222634"/>
          </a:xfrm>
        </p:spPr>
        <p:txBody>
          <a:bodyPr>
            <a:normAutofit/>
          </a:bodyPr>
          <a:lstStyle/>
          <a:p>
            <a:pPr xmlns:a="http://schemas.openxmlformats.org/drawingml/2006/main">
              <a:spcAft>
                <a:spcPts val="1800"/>
              </a:spcAft>
              <a:bidi/>
            </a:pPr>
            <a:r xmlns:a="http://schemas.openxmlformats.org/drawingml/2006/main">
              <a:rPr lang="ar" sz="3000" cap="none" dirty="0"/>
              <a:t>ومن </a:t>
            </a:r>
            <a:r xmlns:a="http://schemas.openxmlformats.org/drawingml/2006/main">
              <a:rPr lang="ar" sz="3000" cap="none" dirty="0" smtClean="0"/>
              <a:t>المهم ملاحظة أن مرض المصل (فرط الحساسية) يمكن أن يحدث خلال الأسابيع القليلة الأولى بعد الخروج من المستشفى.</a:t>
            </a:r>
          </a:p>
          <a:p>
            <a:pPr xmlns:a="http://schemas.openxmlformats.org/drawingml/2006/main">
              <a:spcAft>
                <a:spcPts val="1800"/>
              </a:spcAft>
              <a:bidi/>
            </a:pPr>
            <a:r xmlns:a="http://schemas.openxmlformats.org/drawingml/2006/main">
              <a:rPr lang="ar" sz="3000" cap="none" dirty="0"/>
              <a:t>المريض </a:t>
            </a:r>
            <a:r xmlns:a="http://schemas.openxmlformats.org/drawingml/2006/main">
              <a:rPr lang="ar" sz="3000" cap="none" dirty="0" smtClean="0"/>
              <a:t>وأفراد أسرة المريض حول </a:t>
            </a:r>
            <a:r xmlns:a="http://schemas.openxmlformats.org/drawingml/2006/main">
              <a:rPr lang="ar" sz="3000" b="1" u="sng" cap="none" dirty="0" smtClean="0"/>
              <a:t>المظاهر السريرية لمرض المصل </a:t>
            </a:r>
            <a:r xmlns:a="http://schemas.openxmlformats.org/drawingml/2006/main">
              <a:rPr lang="ar" sz="3000" cap="none" dirty="0" smtClean="0"/>
              <a:t>(أي الحمى؛ الطفح الجلدي الذي يبدأ على الصدر وينتشر إلى الظهر؛ آلام المفاصل؛ اضطرابات الجهاز الهضمي [مثل الغثيان والقيء والإسهال وآلام البطن] والصداع) والعودة إلى قسم الطوارئ إذا حدثت.</a:t>
            </a:r>
          </a:p>
          <a:p>
            <a:endParaRPr lang="en-US" sz="2800" cap="none" dirty="0" smtClean="0"/>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37</a:t>
            </a:fld>
            <a:endParaRPr lang="en-US"/>
          </a:p>
        </p:txBody>
      </p:sp>
    </p:spTree>
    <p:extLst>
      <p:ext uri="{BB962C8B-B14F-4D97-AF65-F5344CB8AC3E}">
        <p14:creationId xmlns:p14="http://schemas.microsoft.com/office/powerpoint/2010/main" val="342499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827314" y="1600608"/>
            <a:ext cx="10363200" cy="3424237"/>
          </a:xfrm>
        </p:spPr>
        <p:txBody>
          <a:bodyPr>
            <a:normAutofit/>
          </a:bodyPr>
          <a:lstStyle/>
          <a:p>
            <a:pPr xmlns:a="http://schemas.openxmlformats.org/drawingml/2006/main" marL="0" indent="0" algn="ctr">
              <a:buNone/>
              <a:bidi/>
            </a:pPr>
            <a:r xmlns:a="http://schemas.openxmlformats.org/drawingml/2006/main">
              <a:rPr lang="ar" sz="6000" dirty="0" smtClean="0"/>
              <a:t>شكرًا لك</a:t>
            </a:r>
          </a:p>
          <a:p>
            <a:pPr xmlns:a="http://schemas.openxmlformats.org/drawingml/2006/main" marL="0" indent="0" algn="ctr">
              <a:buNone/>
              <a:bidi/>
            </a:pPr>
            <a:r xmlns:a="http://schemas.openxmlformats.org/drawingml/2006/main">
              <a:rPr lang="ar" sz="6000" dirty="0" smtClean="0"/>
              <a:t>أي سؤال</a:t>
            </a:r>
            <a:endParaRPr xmlns:a="http://schemas.openxmlformats.org/drawingml/2006/main" lang="en-US" sz="6000" dirty="0"/>
          </a:p>
        </p:txBody>
      </p:sp>
      <p:sp>
        <p:nvSpPr>
          <p:cNvPr id="4" name="Slide Number Placeholder 3"/>
          <p:cNvSpPr>
            <a:spLocks noGrp="1"/>
          </p:cNvSpPr>
          <p:nvPr>
            <p:ph type="sldNum" sz="quarter" idx="12"/>
          </p:nvPr>
        </p:nvSpPr>
        <p:spPr/>
        <p:txBody>
          <a:bodyPr/>
          <a:lstStyle/>
          <a:p>
            <a:fld id="{76CA3AFF-876F-460D-89A8-E152503688C1}" type="slidenum">
              <a:rPr lang="en-US" smtClean="0"/>
              <a:t>38</a:t>
            </a:fld>
            <a:endParaRPr lang="en-US"/>
          </a:p>
        </p:txBody>
      </p:sp>
    </p:spTree>
    <p:extLst>
      <p:ext uri="{BB962C8B-B14F-4D97-AF65-F5344CB8AC3E}">
        <p14:creationId xmlns:p14="http://schemas.microsoft.com/office/powerpoint/2010/main" val="3173107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0"/>
            <a:ext cx="10364451" cy="1596177"/>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442886" y="1470110"/>
            <a:ext cx="11017594" cy="4634599"/>
          </a:xfrm>
        </p:spPr>
        <p:txBody>
          <a:bodyPr>
            <a:noAutofit/>
          </a:bodyPr>
          <a:lstStyle/>
          <a:p>
            <a:r xmlns:a="http://schemas.openxmlformats.org/drawingml/2006/main">
              <a:rPr lang="ar" sz="2800" cap="none" dirty="0"/>
              <a:t>المميت </a:t>
            </a:r>
            <a:r xmlns:a="http://schemas.openxmlformats.org/drawingml/2006/main">
              <a:rPr lang="ar" sz="2800" cap="none" dirty="0" smtClean="0"/>
              <a:t>بأنه البقاء على قيد الحياة لمدة 24 ساعة على الأقل بعد الغمر الذي تسبب في توقف التنفس.</a:t>
            </a:r>
          </a:p>
          <a:p>
            <a:r xmlns:a="http://schemas.openxmlformats.org/drawingml/2006/main">
              <a:rPr lang="ar" sz="2800" cap="none" dirty="0" smtClean="0"/>
              <a:t>النتيجة الأكثر شيوعا هي نقص الأكسجين في الدم </a:t>
            </a:r>
            <a:r xmlns:a="http://schemas.openxmlformats.org/drawingml/2006/main">
              <a:rPr lang="ar" sz="2800" cap="none" dirty="0"/>
              <a:t>.</a:t>
            </a:r>
          </a:p>
          <a:p>
            <a:r xmlns:a="http://schemas.openxmlformats.org/drawingml/2006/main">
              <a:rPr lang="ar" sz="2800" cap="none" dirty="0"/>
              <a:t>الأطفال </a:t>
            </a:r>
            <a:r xmlns:a="http://schemas.openxmlformats.org/drawingml/2006/main">
              <a:rPr lang="ar" sz="2800" cap="none" dirty="0" smtClean="0"/>
              <a:t>الذين تقل أعمارهم عن 5 سنوات وأولئك الذين تزيد أعمارهم عن 85 عامًا هم الأكثر عرضة لخطر الغرق.</a:t>
            </a:r>
          </a:p>
          <a:p>
            <a:r xmlns:a="http://schemas.openxmlformats.org/drawingml/2006/main">
              <a:rPr lang="ar" sz="2800" cap="none" dirty="0"/>
              <a:t>التقديرات </a:t>
            </a:r>
            <a:r xmlns:a="http://schemas.openxmlformats.org/drawingml/2006/main">
              <a:rPr lang="ar" sz="2800" cap="none" dirty="0" smtClean="0"/>
              <a:t>إلى حدوث ما يقرب من 320 ألف حالة غرق في جميع أنحاء العالم سنويًا، وهو ما يمثل 7% من الوفيات العالمية الناجمة عن الإصابات غير المقصودة </a:t>
            </a:r>
            <a:r xmlns:a="http://schemas.openxmlformats.org/drawingml/2006/main">
              <a:rPr lang="ar" cap="none" dirty="0" smtClean="0"/>
              <a:t>(منظمة الصحة العالمية، 2020).</a:t>
            </a:r>
          </a:p>
          <a:p>
            <a:pPr marL="0" indent="0">
              <a:buNone/>
            </a:pPr>
            <a:endParaRPr lang="en-US" sz="2800" dirty="0" smtClean="0"/>
          </a:p>
        </p:txBody>
      </p:sp>
      <p:sp>
        <p:nvSpPr>
          <p:cNvPr id="4" name="Slide Number Placeholder 3"/>
          <p:cNvSpPr>
            <a:spLocks noGrp="1"/>
          </p:cNvSpPr>
          <p:nvPr>
            <p:ph type="sldNum" sz="quarter" idx="12"/>
          </p:nvPr>
        </p:nvSpPr>
        <p:spPr/>
        <p:txBody>
          <a:bodyPr/>
          <a:lstStyle/>
          <a:p>
            <a:fld id="{76CA3AFF-876F-460D-89A8-E152503688C1}" type="slidenum">
              <a:rPr lang="en-US" smtClean="0"/>
              <a:t>4</a:t>
            </a:fld>
            <a:endParaRPr lang="en-US"/>
          </a:p>
        </p:txBody>
      </p:sp>
    </p:spTree>
    <p:extLst>
      <p:ext uri="{BB962C8B-B14F-4D97-AF65-F5344CB8AC3E}">
        <p14:creationId xmlns:p14="http://schemas.microsoft.com/office/powerpoint/2010/main" val="3272287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dirty="0"/>
              <a:t>الغرق غير المميت</a:t>
            </a:r>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5832647" y="2214694"/>
            <a:ext cx="5445580" cy="3721886"/>
          </a:xfr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9303" y="2151017"/>
            <a:ext cx="5133448" cy="3785563"/>
          </a:xfrm>
          <a:prstGeom prst="rect">
            <a:avLst/>
          </a:prstGeom>
        </p:spPr>
      </p:pic>
      <p:sp>
        <p:nvSpPr>
          <p:cNvPr id="7" name="Slide Number Placeholder 6"/>
          <p:cNvSpPr>
            <a:spLocks noGrp="1"/>
          </p:cNvSpPr>
          <p:nvPr>
            <p:ph type="sldNum" sz="quarter" idx="12"/>
          </p:nvPr>
        </p:nvSpPr>
        <p:spPr/>
        <p:txBody>
          <a:bodyPr/>
          <a:lstStyle/>
          <a:p>
            <a:fld id="{76CA3AFF-876F-460D-89A8-E152503688C1}" type="slidenum">
              <a:rPr lang="en-US" smtClean="0"/>
              <a:t>5</a:t>
            </a:fld>
            <a:endParaRPr lang="en-US"/>
          </a:p>
        </p:txBody>
      </p:sp>
    </p:spTree>
    <p:extLst>
      <p:ext uri="{BB962C8B-B14F-4D97-AF65-F5344CB8AC3E}">
        <p14:creationId xmlns:p14="http://schemas.microsoft.com/office/powerpoint/2010/main" val="2744376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913774" y="1504943"/>
            <a:ext cx="10363826" cy="4791354"/>
          </a:xfrm>
        </p:spPr>
        <p:txBody>
          <a:bodyPr>
            <a:normAutofit/>
          </a:bodyPr>
          <a:lstStyle/>
          <a:p>
            <a:pPr xmlns:a="http://schemas.openxmlformats.org/drawingml/2006/main">
              <a:spcAft>
                <a:spcPts val="1800"/>
              </a:spcAft>
              <a:bidi/>
            </a:pPr>
            <a:r xmlns:a="http://schemas.openxmlformats.org/drawingml/2006/main">
              <a:rPr lang="ar" sz="2800" cap="none" dirty="0" smtClean="0"/>
              <a:t>يمكن منع الغرق غير المميت والغرق غير المميت عن طريق تجنب التيارات العكسية قبالة الشاطئ؛ حيث أن حوالي 85% من حالات الغرق على الشاطئ تنطوي على تيار عكسي </a:t>
            </a:r>
            <a:r xmlns:a="http://schemas.openxmlformats.org/drawingml/2006/main">
              <a:rPr lang="ar" sz="2800" cap="none" dirty="0"/>
              <a:t>.</a:t>
            </a:r>
          </a:p>
          <a:p>
            <a:pPr xmlns:a="http://schemas.openxmlformats.org/drawingml/2006/main">
              <a:spcAft>
                <a:spcPts val="1800"/>
              </a:spcAft>
              <a:bidi/>
            </a:pPr>
            <a:r xmlns:a="http://schemas.openxmlformats.org/drawingml/2006/main">
              <a:rPr lang="ar" sz="2800" cap="none" dirty="0"/>
              <a:t>حمام </a:t>
            </a:r>
            <a:r xmlns:a="http://schemas.openxmlformats.org/drawingml/2006/main">
              <a:rPr lang="ar" sz="2800" cap="none" dirty="0" smtClean="0"/>
              <a:t>السباحة عن طريق إحاطة حمام السباحة بسياج، وبوابة ذاتية الإغلاق، وتوفير دروس السباحة.</a:t>
            </a:r>
          </a:p>
          <a:p>
            <a:pPr xmlns:a="http://schemas.openxmlformats.org/drawingml/2006/main">
              <a:spcAft>
                <a:spcPts val="1800"/>
              </a:spcAft>
              <a:bidi/>
            </a:pPr>
            <a:r xmlns:a="http://schemas.openxmlformats.org/drawingml/2006/main">
              <a:rPr lang="ar" sz="2800" cap="none" dirty="0"/>
              <a:t>لا يزال الإشراف بالقرب من المياه هو أفضل إجراء للوقاية.</a:t>
            </a:r>
            <a:endParaRPr xmlns:a="http://schemas.openxmlformats.org/drawingml/2006/main" lang="en-US" sz="2800" cap="none" dirty="0" smtClean="0"/>
          </a:p>
          <a:p>
            <a:pPr>
              <a:spcAft>
                <a:spcPts val="1800"/>
              </a:spcAft>
            </a:pPr>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6</a:t>
            </a:fld>
            <a:endParaRPr lang="en-US"/>
          </a:p>
        </p:txBody>
      </p:sp>
    </p:spTree>
    <p:extLst>
      <p:ext uri="{BB962C8B-B14F-4D97-AF65-F5344CB8AC3E}">
        <p14:creationId xmlns:p14="http://schemas.microsoft.com/office/powerpoint/2010/main" val="174319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5397" y="0"/>
            <a:ext cx="10364451" cy="1596177"/>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835397" y="1809744"/>
            <a:ext cx="10711544" cy="4390759"/>
          </a:xfrm>
        </p:spPr>
        <p:txBody>
          <a:bodyPr>
            <a:normAutofit/>
          </a:bodyPr>
          <a:lstStyle/>
          <a:p>
            <a:pPr xmlns:a="http://schemas.openxmlformats.org/drawingml/2006/main">
              <a:spcAft>
                <a:spcPts val="1800"/>
              </a:spcAft>
              <a:bidi/>
            </a:pPr>
            <a:r xmlns:a="http://schemas.openxmlformats.org/drawingml/2006/main">
              <a:rPr lang="ar" sz="2800" cap="none" dirty="0" smtClean="0"/>
              <a:t>عند ركوب القارب، فإن جهاز التعويم الشخصي (PFD)، حتى بالنسبة للسباحين، يمنع وقوع حالات الغرق.</a:t>
            </a:r>
          </a:p>
          <a:p>
            <a:pPr xmlns:a="http://schemas.openxmlformats.org/drawingml/2006/main">
              <a:spcAft>
                <a:spcPts val="1800"/>
              </a:spcAft>
              <a:bidi/>
            </a:pPr>
            <a:r xmlns:a="http://schemas.openxmlformats.org/drawingml/2006/main">
              <a:rPr lang="ar" sz="2800" cap="none" dirty="0"/>
              <a:t>حوالي </a:t>
            </a:r>
            <a:r xmlns:a="http://schemas.openxmlformats.org/drawingml/2006/main">
              <a:rPr lang="ar" sz="2800" cap="none" dirty="0" smtClean="0"/>
              <a:t>50% من حالات الغرق غير المميتة دخول المستشفى للعلاج (منظمة الصحة العالمية، 2020).</a:t>
            </a:r>
          </a:p>
        </p:txBody>
      </p:sp>
      <p:sp>
        <p:nvSpPr>
          <p:cNvPr id="4" name="Slide Number Placeholder 3"/>
          <p:cNvSpPr>
            <a:spLocks noGrp="1"/>
          </p:cNvSpPr>
          <p:nvPr>
            <p:ph type="sldNum" sz="quarter" idx="12"/>
          </p:nvPr>
        </p:nvSpPr>
        <p:spPr/>
        <p:txBody>
          <a:bodyPr/>
          <a:lstStyle/>
          <a:p>
            <a:fld id="{76CA3AFF-876F-460D-89A8-E152503688C1}" type="slidenum">
              <a:rPr lang="en-US" smtClean="0"/>
              <a:t>7</a:t>
            </a:fld>
            <a:endParaRPr lang="en-US"/>
          </a:p>
        </p:txBody>
      </p:sp>
    </p:spTree>
    <p:extLst>
      <p:ext uri="{BB962C8B-B14F-4D97-AF65-F5344CB8AC3E}">
        <p14:creationId xmlns:p14="http://schemas.microsoft.com/office/powerpoint/2010/main" val="1668943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
            <a:ext cx="10364451" cy="1280160"/>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717518" y="1280161"/>
            <a:ext cx="10755712" cy="5096153"/>
          </a:xfrm>
        </p:spPr>
        <p:txBody>
          <a:bodyPr>
            <a:normAutofit lnSpcReduction="10000"/>
          </a:bodyPr>
          <a:lstStyle/>
          <a:p>
            <a:r xmlns:a="http://schemas.openxmlformats.org/drawingml/2006/main">
              <a:rPr lang="ar" sz="2400" b="1" dirty="0"/>
              <a:t>العوامل المرتبطة بالغرق والغرق غير المميت </a:t>
            </a:r>
            <a:r xmlns:a="http://schemas.openxmlformats.org/drawingml/2006/main">
              <a:rPr lang="ar" sz="2400" b="1" dirty="0" smtClean="0"/>
              <a:t>ما يلي:</a:t>
            </a:r>
          </a:p>
          <a:p>
            <a:r xmlns:a="http://schemas.openxmlformats.org/drawingml/2006/main">
              <a:rPr lang="ar" sz="2800" cap="none" dirty="0" smtClean="0"/>
              <a:t>تناول </a:t>
            </a:r>
            <a:r xmlns:a="http://schemas.openxmlformats.org/drawingml/2006/main">
              <a:rPr lang="ar" sz="2800" cap="none" dirty="0"/>
              <a:t>الكحول</a:t>
            </a:r>
          </a:p>
          <a:p>
            <a:r xmlns:a="http://schemas.openxmlformats.org/drawingml/2006/main">
              <a:rPr lang="ar" sz="2800" cap="none" dirty="0"/>
              <a:t>عدم </a:t>
            </a:r>
            <a:r xmlns:a="http://schemas.openxmlformats.org/drawingml/2006/main">
              <a:rPr lang="ar" sz="2800" cap="none" dirty="0" smtClean="0"/>
              <a:t>القدرة على السباحة</a:t>
            </a:r>
          </a:p>
          <a:p>
            <a:r xmlns:a="http://schemas.openxmlformats.org/drawingml/2006/main">
              <a:rPr lang="ar" sz="2800" cap="none" dirty="0" smtClean="0"/>
              <a:t>إصابات </a:t>
            </a:r>
            <a:r xmlns:a="http://schemas.openxmlformats.org/drawingml/2006/main">
              <a:rPr lang="ar" sz="2800" cap="none" dirty="0"/>
              <a:t>الغوص</a:t>
            </a:r>
          </a:p>
          <a:p>
            <a:r xmlns:a="http://schemas.openxmlformats.org/drawingml/2006/main">
              <a:rPr lang="ar" sz="2800" cap="none" dirty="0"/>
              <a:t>الجسم </a:t>
            </a:r>
            <a:r xmlns:a="http://schemas.openxmlformats.org/drawingml/2006/main">
              <a:rPr lang="ar" sz="2800" cap="none" dirty="0" smtClean="0"/>
              <a:t>والإرهاق</a:t>
            </a:r>
          </a:p>
          <a:p>
            <a:r xmlns:a="http://schemas.openxmlformats.org/drawingml/2006/main">
              <a:rPr lang="ar" sz="2800" cap="none" dirty="0"/>
              <a:t>أغلب </a:t>
            </a:r>
            <a:r xmlns:a="http://schemas.openxmlformats.org/drawingml/2006/main">
              <a:rPr lang="ar" sz="2800" cap="none" dirty="0" smtClean="0"/>
              <a:t>حالات الغرق في المسابح والبحيرات وأحواض الاستحمام.</a:t>
            </a:r>
          </a:p>
          <a:p>
            <a:r xmlns:a="http://schemas.openxmlformats.org/drawingml/2006/main">
              <a:rPr lang="ar" sz="2800" cap="none" dirty="0"/>
              <a:t>الانتحار </a:t>
            </a:r>
            <a:r xmlns:a="http://schemas.openxmlformats.org/drawingml/2006/main">
              <a:rPr lang="ar" sz="2800" cap="none" dirty="0" smtClean="0"/>
              <a:t>بالغرق في حمامات السباحة ونادرًا ما ينطوي على الكحول</a:t>
            </a:r>
            <a:r xmlns:a="http://schemas.openxmlformats.org/drawingml/2006/main">
              <a:rPr lang="ar" sz="2800" dirty="0" smtClean="0"/>
              <a:t> </a:t>
            </a:r>
            <a:r xmlns:a="http://schemas.openxmlformats.org/drawingml/2006/main">
              <a:rPr lang="ar" sz="2800" dirty="0"/>
              <a:t>(منظمة الصحة العالمية، 2020).</a:t>
            </a:r>
          </a:p>
          <a:p>
            <a:endParaRPr lang="en-US" dirty="0"/>
          </a:p>
        </p:txBody>
      </p:sp>
      <p:sp>
        <p:nvSpPr>
          <p:cNvPr id="4" name="Slide Number Placeholder 3"/>
          <p:cNvSpPr>
            <a:spLocks noGrp="1"/>
          </p:cNvSpPr>
          <p:nvPr>
            <p:ph type="sldNum" sz="quarter" idx="12"/>
          </p:nvPr>
        </p:nvSpPr>
        <p:spPr/>
        <p:txBody>
          <a:bodyPr/>
          <a:lstStyle/>
          <a:p>
            <a:fld id="{76CA3AFF-876F-460D-89A8-E152503688C1}" type="slidenum">
              <a:rPr lang="en-US" smtClean="0"/>
              <a:t>8</a:t>
            </a:fld>
            <a:endParaRPr lang="en-US"/>
          </a:p>
        </p:txBody>
      </p:sp>
    </p:spTree>
    <p:extLst>
      <p:ext uri="{BB962C8B-B14F-4D97-AF65-F5344CB8AC3E}">
        <p14:creationId xmlns:p14="http://schemas.microsoft.com/office/powerpoint/2010/main" val="90725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7626"/>
            <a:ext cx="10364451" cy="1596177"/>
          </a:xfrm>
        </p:spPr>
        <p:txBody>
          <a:bodyPr/>
          <a:lstStyle/>
          <a:p>
            <a:r xmlns:a="http://schemas.openxmlformats.org/drawingml/2006/main">
              <a:rPr lang="ar" dirty="0"/>
              <a:t>الغرق غير المميت</a:t>
            </a:r>
          </a:p>
        </p:txBody>
      </p:sp>
      <p:sp>
        <p:nvSpPr>
          <p:cNvPr id="3" name="Content Placeholder 2"/>
          <p:cNvSpPr>
            <a:spLocks noGrp="1"/>
          </p:cNvSpPr>
          <p:nvPr>
            <p:ph sz="quarter" idx="13"/>
          </p:nvPr>
        </p:nvSpPr>
        <p:spPr>
          <a:xfrm>
            <a:off x="355799" y="1317712"/>
            <a:ext cx="11183057" cy="4996002"/>
          </a:xfrm>
        </p:spPr>
        <p:txBody>
          <a:bodyPr>
            <a:normAutofit lnSpcReduction="10000"/>
          </a:bodyPr>
          <a:lstStyle/>
          <a:p>
            <a:pPr xmlns:a="http://schemas.openxmlformats.org/drawingml/2006/main">
              <a:spcAft>
                <a:spcPts val="1200"/>
              </a:spcAft>
              <a:bidi/>
            </a:pPr>
            <a:r xmlns:a="http://schemas.openxmlformats.org/drawingml/2006/main">
              <a:rPr lang="ar" sz="2800" cap="none" dirty="0"/>
              <a:t>جهود </a:t>
            </a:r>
            <a:r xmlns:a="http://schemas.openxmlformats.org/drawingml/2006/main">
              <a:rPr lang="ar" sz="2800" cap="none" dirty="0" smtClean="0"/>
              <a:t>إنقاذ المريض قبل الأوان.</a:t>
            </a:r>
          </a:p>
          <a:p>
            <a:pPr xmlns:a="http://schemas.openxmlformats.org/drawingml/2006/main">
              <a:spcAft>
                <a:spcPts val="1200"/>
              </a:spcAft>
              <a:bidi/>
            </a:pPr>
            <a:r xmlns:a="http://schemas.openxmlformats.org/drawingml/2006/main">
              <a:rPr lang="ar" sz="2800" cap="none" dirty="0"/>
              <a:t>ناجحة </a:t>
            </a:r>
            <a:r xmlns:a="http://schemas.openxmlformats.org/drawingml/2006/main">
              <a:rPr lang="ar" sz="2800" cap="none" dirty="0" smtClean="0"/>
              <a:t>مع تعافي عصبي كامل للمرضى الذين تعرضوا للغرق غير المميت بعد غمرهم لفترة طويلة في الماء البارد.</a:t>
            </a:r>
          </a:p>
          <a:p>
            <a:pPr xmlns:a="http://schemas.openxmlformats.org/drawingml/2006/main">
              <a:spcAft>
                <a:spcPts val="1200"/>
              </a:spcAft>
              <a:bidi/>
            </a:pPr>
            <a:r xmlns:a="http://schemas.openxmlformats.org/drawingml/2006/main">
              <a:rPr lang="ar" sz="2800" cap="none" dirty="0"/>
              <a:t>وهذا </a:t>
            </a:r>
            <a:r xmlns:a="http://schemas.openxmlformats.org/drawingml/2006/main">
              <a:rPr lang="ar" sz="2800" cap="none" dirty="0" smtClean="0"/>
              <a:t>ممكن بسبب انخفاض الطلب على التمثيل الغذائي ومنعكس الغوص.</a:t>
            </a:r>
          </a:p>
          <a:p>
            <a:pPr xmlns:a="http://schemas.openxmlformats.org/drawingml/2006/main">
              <a:spcAft>
                <a:spcPts val="1200"/>
              </a:spcAft>
              <a:bidi/>
            </a:pPr>
            <a:r xmlns:a="http://schemas.openxmlformats.org/drawingml/2006/main">
              <a:rPr lang="ar" sz="2800" cap="none" dirty="0" smtClean="0"/>
              <a:t>تتضمن عملية الغرق غير المميتة ظهور نقص الأكسجين، وفرط ثاني أكسيد الكربون، وبطء القلب، وعدم انتظام ضربات القلب </a:t>
            </a:r>
            <a:r xmlns:a="http://schemas.openxmlformats.org/drawingml/2006/main">
              <a:rPr lang="ar" sz="2800" cap="none" dirty="0"/>
              <a:t>.</a:t>
            </a:r>
          </a:p>
        </p:txBody>
      </p:sp>
      <p:sp>
        <p:nvSpPr>
          <p:cNvPr id="4" name="Slide Number Placeholder 3"/>
          <p:cNvSpPr>
            <a:spLocks noGrp="1"/>
          </p:cNvSpPr>
          <p:nvPr>
            <p:ph type="sldNum" sz="quarter" idx="12"/>
          </p:nvPr>
        </p:nvSpPr>
        <p:spPr/>
        <p:txBody>
          <a:bodyPr/>
          <a:lstStyle/>
          <a:p>
            <a:fld id="{76CA3AFF-876F-460D-89A8-E152503688C1}" type="slidenum">
              <a:rPr lang="en-US" smtClean="0"/>
              <a:t>9</a:t>
            </a:fld>
            <a:endParaRPr lang="en-US"/>
          </a:p>
        </p:txBody>
      </p:sp>
    </p:spTree>
    <p:extLst>
      <p:ext uri="{BB962C8B-B14F-4D97-AF65-F5344CB8AC3E}">
        <p14:creationId xmlns:p14="http://schemas.microsoft.com/office/powerpoint/2010/main" val="28108752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483</TotalTime>
  <Words>2345</Words>
  <Application>Microsoft Office PowerPoint</Application>
  <PresentationFormat>Widescreen</PresentationFormat>
  <Paragraphs>227</Paragraphs>
  <Slides>38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Tw Cen MT</vt:lpstr>
      <vt:lpstr>Droplet</vt:lpstr>
      <vt:lpstr>Environmental Emergencies (2)</vt:lpstr>
      <vt:lpstr>OUTLINE</vt:lpstr>
      <vt:lpstr>INTENDED LEARNING OUTCOMES</vt:lpstr>
      <vt:lpstr>Nonfatal Drowning </vt:lpstr>
      <vt:lpstr>Nonfatal Drowning </vt:lpstr>
      <vt:lpstr>Nonfatal Drowning </vt:lpstr>
      <vt:lpstr>Nonfatal Drowning </vt:lpstr>
      <vt:lpstr>Nonfatal Drowning </vt:lpstr>
      <vt:lpstr>Nonfatal Drowning </vt:lpstr>
      <vt:lpstr>Nonfatal Drowning </vt:lpstr>
      <vt:lpstr>Nonfatal Drowning </vt:lpstr>
      <vt:lpstr> Nonfatal Drowning/ Management  </vt:lpstr>
      <vt:lpstr> </vt:lpstr>
      <vt:lpstr>Nonfatal Drowning / Management </vt:lpstr>
      <vt:lpstr>Nonfatal Drowning / Management </vt:lpstr>
      <vt:lpstr>Nonfatal Drowning / Management </vt:lpstr>
      <vt:lpstr>Nonfatal Drowning / complications</vt:lpstr>
      <vt:lpstr>animal and human bites.</vt:lpstr>
      <vt:lpstr>animal and human bites.</vt:lpstr>
      <vt:lpstr>animal and human bites.</vt:lpstr>
      <vt:lpstr>animal and human bites.</vt:lpstr>
      <vt:lpstr>Snakebites </vt:lpstr>
      <vt:lpstr>Snakebites </vt:lpstr>
      <vt:lpstr>Clinical Manifestations </vt:lpstr>
      <vt:lpstr>Clinical Manifestations </vt:lpstr>
      <vt:lpstr>Management</vt:lpstr>
      <vt:lpstr>Management</vt:lpstr>
      <vt:lpstr>Management</vt:lpstr>
      <vt:lpstr>Management</vt:lpstr>
      <vt:lpstr>Management</vt:lpstr>
      <vt:lpstr>Management</vt:lpstr>
      <vt:lpstr>Management</vt:lpstr>
      <vt:lpstr>Management</vt:lpstr>
      <vt:lpstr>Management</vt:lpstr>
      <vt:lpstr>Management</vt:lpstr>
      <vt:lpstr>Management</vt:lpstr>
      <vt:lpstr>Management</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35</cp:revision>
  <dcterms:created xsi:type="dcterms:W3CDTF">2023-11-15T21:26:20Z</dcterms:created>
  <dcterms:modified xsi:type="dcterms:W3CDTF">2023-11-21T07:09:05Z</dcterms:modified>
</cp:coreProperties>
</file>