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40"/>
  </p:notesMasterIdLst>
  <p:sldIdLst>
    <p:sldId id="256" r:id="rId3"/>
    <p:sldId id="258" r:id="rId4"/>
    <p:sldId id="259" r:id="rId5"/>
    <p:sldId id="257" r:id="rId6"/>
    <p:sldId id="260" r:id="rId7"/>
    <p:sldId id="261" r:id="rId8"/>
    <p:sldId id="262" r:id="rId9"/>
    <p:sldId id="263" r:id="rId10"/>
    <p:sldId id="292" r:id="rId11"/>
    <p:sldId id="293" r:id="rId12"/>
    <p:sldId id="294" r:id="rId13"/>
    <p:sldId id="264" r:id="rId14"/>
    <p:sldId id="266" r:id="rId15"/>
    <p:sldId id="265" r:id="rId16"/>
    <p:sldId id="271" r:id="rId17"/>
    <p:sldId id="267" r:id="rId18"/>
    <p:sldId id="272" r:id="rId19"/>
    <p:sldId id="268" r:id="rId20"/>
    <p:sldId id="274" r:id="rId21"/>
    <p:sldId id="269" r:id="rId22"/>
    <p:sldId id="275" r:id="rId23"/>
    <p:sldId id="273" r:id="rId24"/>
    <p:sldId id="276" r:id="rId25"/>
    <p:sldId id="283" r:id="rId26"/>
    <p:sldId id="288" r:id="rId27"/>
    <p:sldId id="284" r:id="rId28"/>
    <p:sldId id="285" r:id="rId29"/>
    <p:sldId id="286" r:id="rId30"/>
    <p:sldId id="287" r:id="rId31"/>
    <p:sldId id="278" r:id="rId32"/>
    <p:sldId id="279" r:id="rId33"/>
    <p:sldId id="280" r:id="rId34"/>
    <p:sldId id="289" r:id="rId35"/>
    <p:sldId id="281" r:id="rId36"/>
    <p:sldId id="290" r:id="rId37"/>
    <p:sldId id="282" r:id="rId38"/>
    <p:sldId id="291" r:id="rId39"/>
  </p:sldIdLst>
  <p:sldSz cx="12192000" cy="6858000"/>
  <p:notesSz cx="6858000" cy="9144000"/>
  <p:defaultTextStyle>
    <a:defPPr>
      <a:defRPr lang="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3" d="100"/>
          <a:sy n="73" d="100"/>
        </p:scale>
        <p:origin x="380" y="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8053719-EC3C-4BAA-A84F-89326113E867}" type="datetimeFigureOut">
              <a:rPr lang="en-US" smtClean="0"/>
              <a:t>11/27/2023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CADFD61-A79A-4BFA-A054-2BC170323C7F}" type="slidenum">
              <a:rPr lang="en-US" smtClean="0"/>
              <a:t>‹#›</a:t>
            </a:fld>
            <a:endParaRPr lang="en-US"/>
          </a:p>
        </p:txBody>
      </p:sp>
    </p:spTree>
    <p:extLst>
      <p:ext uri="{BB962C8B-B14F-4D97-AF65-F5344CB8AC3E}">
        <p14:creationId xmlns:p14="http://schemas.microsoft.com/office/powerpoint/2010/main" val="33702243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my.clevelandclinic.org/health/treatments/12090-nerve-blocks" TargetMode="External"/><Relationship Id="rId2" Type="http://schemas.openxmlformats.org/officeDocument/2006/relationships/slide" Target="../slides/slide28.xml"/><Relationship Id="rId1" Type="http://schemas.openxmlformats.org/officeDocument/2006/relationships/notesMaster" Target="../notesMasters/notesMaster1.xml"/><Relationship Id="rId4" Type="http://schemas.openxmlformats.org/officeDocument/2006/relationships/hyperlink" Target="https://my.clevelandclinic.org/health/symptoms/21660-inflammation"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xmlns:a="http://schemas.openxmlformats.org/drawingml/2006/main">
              <a:rPr lang="ar" sz="1200" b="1" i="0" kern="1200" dirty="0" smtClean="0">
                <a:solidFill>
                  <a:schemeClr val="tx1"/>
                </a:solidFill>
                <a:effectLst/>
                <a:latin typeface="+mn-lt"/>
                <a:ea typeface="+mn-ea"/>
                <a:cs typeface="+mn-cs"/>
              </a:rPr>
              <a:t>كتلة العصب بين الضلوع </a:t>
            </a:r>
            <a:r xmlns:a="http://schemas.openxmlformats.org/drawingml/2006/main">
              <a:rPr lang="ar" sz="1200" b="0" i="0" kern="1200" dirty="0" smtClean="0">
                <a:solidFill>
                  <a:schemeClr val="tx1"/>
                </a:solidFill>
                <a:effectLst/>
                <a:latin typeface="+mn-lt"/>
                <a:ea typeface="+mn-ea"/>
                <a:cs typeface="+mn-cs"/>
              </a:rPr>
              <a:t>هي حقنة دواء تحت ضلعك تساعد على تخفيف الألم في منطقة الصدر أو الجزء العلوي من البطن.</a:t>
            </a:r>
          </a:p>
          <a:p>
            <a:r xmlns:a="http://schemas.openxmlformats.org/drawingml/2006/main">
              <a:rPr lang="ar" sz="1200" b="0" i="0" kern="1200" dirty="0" smtClean="0">
                <a:solidFill>
                  <a:schemeClr val="tx1"/>
                </a:solidFill>
                <a:effectLst/>
                <a:latin typeface="+mn-lt"/>
                <a:ea typeface="+mn-ea"/>
                <a:cs typeface="+mn-cs"/>
              </a:rPr>
              <a:t>تقع الأعصاب بين الأضلاع أسفل كل ضلع من أضلاعك. عندما يتهيج أو يلتهب أحد هذه الأعصاب أو الأنسجة المحيطة به، فقد يسبب ذلك الألم. يمكن أن يساعد </a:t>
            </a:r>
            <a:r xmlns:a="http://schemas.openxmlformats.org/drawingml/2006/main" xmlns:r="http://schemas.openxmlformats.org/officeDocument/2006/relationships">
              <a:rPr lang="ar" sz="1200" b="0" i="0" u="none" strike="noStrike" kern="1200" dirty="0" smtClean="0">
                <a:solidFill>
                  <a:schemeClr val="tx1"/>
                </a:solidFill>
                <a:effectLst/>
                <a:latin typeface="+mn-lt"/>
                <a:ea typeface="+mn-ea"/>
                <a:cs typeface="+mn-cs"/>
                <a:hlinkClick r:id="rId3"/>
              </a:rPr>
              <a:t>التخدير العصبي </a:t>
            </a:r>
            <a:r xmlns:a="http://schemas.openxmlformats.org/drawingml/2006/main">
              <a:rPr lang="ar" sz="1200" b="0" i="0" kern="1200" dirty="0" smtClean="0">
                <a:solidFill>
                  <a:schemeClr val="tx1"/>
                </a:solidFill>
                <a:effectLst/>
                <a:latin typeface="+mn-lt"/>
                <a:ea typeface="+mn-ea"/>
                <a:cs typeface="+mn-cs"/>
              </a:rPr>
              <a:t>، الذي يحتوي على دواء ستيرويدي ومخدر موضعي، في تقليل </a:t>
            </a:r>
            <a:r xmlns:a="http://schemas.openxmlformats.org/drawingml/2006/main" xmlns:r="http://schemas.openxmlformats.org/officeDocument/2006/relationships">
              <a:rPr lang="ar" sz="1200" b="0" i="0" u="none" strike="noStrike" kern="1200" dirty="0" smtClean="0">
                <a:solidFill>
                  <a:schemeClr val="tx1"/>
                </a:solidFill>
                <a:effectLst/>
                <a:latin typeface="+mn-lt"/>
                <a:ea typeface="+mn-ea"/>
                <a:cs typeface="+mn-cs"/>
                <a:hlinkClick r:id="rId4"/>
              </a:rPr>
              <a:t>الالتهاب </a:t>
            </a:r>
            <a:r xmlns:a="http://schemas.openxmlformats.org/drawingml/2006/main">
              <a:rPr lang="ar" sz="1200" b="0" i="0" kern="1200" dirty="0" smtClean="0">
                <a:solidFill>
                  <a:schemeClr val="tx1"/>
                </a:solidFill>
                <a:effectLst/>
                <a:latin typeface="+mn-lt"/>
                <a:ea typeface="+mn-ea"/>
                <a:cs typeface="+mn-cs"/>
              </a:rPr>
              <a:t>وتخفيف الألم.</a:t>
            </a:r>
          </a:p>
          <a:p>
            <a:r xmlns:a="http://schemas.openxmlformats.org/drawingml/2006/main">
              <a:rPr lang="ar" sz="1200" b="0" i="0" kern="1200" dirty="0" smtClean="0">
                <a:solidFill>
                  <a:schemeClr val="tx1"/>
                </a:solidFill>
                <a:effectLst/>
                <a:latin typeface="+mn-lt"/>
                <a:ea typeface="+mn-ea"/>
                <a:cs typeface="+mn-cs"/>
              </a:rPr>
              <a:t>ويستخدم مقدمو الرعاية الصحية أيضًا الحصار العصبي بين الضلوع للمساعدة في تشخيص مصدر الألم.</a:t>
            </a:r>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8BD4049-BFE5-46FD-98D8-15DFE8374CC3}"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216340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A959D66-EBB7-4C90-9FF7-C79BDA45696B}" type="datetimeFigureOut">
              <a:rPr lang="en-US" smtClean="0"/>
              <a:t>11/27/2023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4F097B-0446-4FB8-BBDB-42110427F2F4}" type="slidenum">
              <a:rPr lang="en-US" smtClean="0"/>
              <a:t>‹#›</a:t>
            </a:fld>
            <a:endParaRPr lang="en-US"/>
          </a:p>
        </p:txBody>
      </p:sp>
    </p:spTree>
    <p:extLst>
      <p:ext uri="{BB962C8B-B14F-4D97-AF65-F5344CB8AC3E}">
        <p14:creationId xmlns:p14="http://schemas.microsoft.com/office/powerpoint/2010/main" val="2967368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A959D66-EBB7-4C90-9FF7-C79BDA45696B}" type="datetimeFigureOut">
              <a:rPr lang="en-US" smtClean="0"/>
              <a:t>11/27/2023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4F097B-0446-4FB8-BBDB-42110427F2F4}" type="slidenum">
              <a:rPr lang="en-US" smtClean="0"/>
              <a:t>‹#›</a:t>
            </a:fld>
            <a:endParaRPr lang="en-US"/>
          </a:p>
        </p:txBody>
      </p:sp>
    </p:spTree>
    <p:extLst>
      <p:ext uri="{BB962C8B-B14F-4D97-AF65-F5344CB8AC3E}">
        <p14:creationId xmlns:p14="http://schemas.microsoft.com/office/powerpoint/2010/main" val="31802587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A959D66-EBB7-4C90-9FF7-C79BDA45696B}" type="datetimeFigureOut">
              <a:rPr lang="en-US" smtClean="0"/>
              <a:t>11/27/2023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4F097B-0446-4FB8-BBDB-42110427F2F4}" type="slidenum">
              <a:rPr lang="en-US" smtClean="0"/>
              <a:t>‹#›</a:t>
            </a:fld>
            <a:endParaRPr lang="en-US"/>
          </a:p>
        </p:txBody>
      </p:sp>
    </p:spTree>
    <p:extLst>
      <p:ext uri="{BB962C8B-B14F-4D97-AF65-F5344CB8AC3E}">
        <p14:creationId xmlns:p14="http://schemas.microsoft.com/office/powerpoint/2010/main" val="20177655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D7EBF7-9B16-FB77-3990-E86ED770A85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1600BBB-EE4F-0855-76B2-9EA166F0522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DB6EFBE-6EC3-67E6-D5CE-9C26D0375C8F}"/>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00F65A1-ED01-4DD4-AA58-402DC357CD74}" type="datetime1">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11/27/2023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2BAEC5A9-82F9-DC7D-D063-7E38259D20AE}"/>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a:extLst>
              <a:ext uri="{FF2B5EF4-FFF2-40B4-BE49-F238E27FC236}">
                <a16:creationId xmlns:a16="http://schemas.microsoft.com/office/drawing/2014/main" id="{B64E37F1-070A-F6C8-F3AE-7F7D2DEE0C92}"/>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D0ACBDB-D988-4DB1-83A2-260ECF40DAD9}"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188629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3D71BA-9E40-7256-0401-90B327702A3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A72EA44-8F99-E57F-BD94-C088AB0854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79ED5C-B16C-A7EB-F0E1-DE394CAD864E}"/>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835E21B1-3B2B-4A94-A874-BF3DE6CCAE77}" type="datetime1">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11/27/2023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4675B391-8A24-F60F-C858-F8B3FB41CED1}"/>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a:extLst>
              <a:ext uri="{FF2B5EF4-FFF2-40B4-BE49-F238E27FC236}">
                <a16:creationId xmlns:a16="http://schemas.microsoft.com/office/drawing/2014/main" id="{6EFBBBAA-D8AB-151D-C7DA-D3CDC8F00828}"/>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D0ACBDB-D988-4DB1-83A2-260ECF40DAD9}"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64777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AC7582-10F5-D525-6C4A-C5BB6CF1E1E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D3B27A0-F371-8DB2-91F5-F0C73158AC7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3930AEA-D99A-01AA-87A5-8F4C0F925702}"/>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770923F4-B51D-42D2-B1B3-900691355541}" type="datetime1">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11/27/2023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20E83A96-597D-E296-6CC4-0515A763C82E}"/>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a:extLst>
              <a:ext uri="{FF2B5EF4-FFF2-40B4-BE49-F238E27FC236}">
                <a16:creationId xmlns:a16="http://schemas.microsoft.com/office/drawing/2014/main" id="{C7EF2512-09D7-B119-3338-07E606AA386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D0ACBDB-D988-4DB1-83A2-260ECF40DAD9}"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329152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601C39-3FF9-73AF-B635-1EA003C3B6A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F0CAF0B-1A74-9110-BCB1-5837728A66D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43EE950-DC31-8D24-3462-03E9596DF65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F6D7E0B-9289-DDB0-0AB9-E4477272290A}"/>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B65E797-E307-4085-944C-043A3D7BAB9B}" type="datetime1">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11/27/2023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Footer Placeholder 5">
            <a:extLst>
              <a:ext uri="{FF2B5EF4-FFF2-40B4-BE49-F238E27FC236}">
                <a16:creationId xmlns:a16="http://schemas.microsoft.com/office/drawing/2014/main" id="{67F1FA5B-E3F5-EE3D-4079-B68E2AC9BB21}"/>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Slide Number Placeholder 6">
            <a:extLst>
              <a:ext uri="{FF2B5EF4-FFF2-40B4-BE49-F238E27FC236}">
                <a16:creationId xmlns:a16="http://schemas.microsoft.com/office/drawing/2014/main" id="{615CFE74-97FE-724C-80C6-3087AA5F227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D0ACBDB-D988-4DB1-83A2-260ECF40DAD9}"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176254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B819D7-079C-BFCA-EE2B-5CAD415EEEB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2953FD5-ACCC-3EE2-427C-4A1C158C3B2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1B8EAC4-34E1-0078-C5F4-710CE7376ED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66B5D76-6345-C274-B529-5F88FE166A5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914A232-2565-D82E-80A4-940FD7052E9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334AFAC-BC06-EA11-3D21-3A2A93D4145A}"/>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B795CC4-B28D-4F9C-99B5-ACB0D4AFB89C}" type="datetime1">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11/27/2023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8" name="Footer Placeholder 7">
            <a:extLst>
              <a:ext uri="{FF2B5EF4-FFF2-40B4-BE49-F238E27FC236}">
                <a16:creationId xmlns:a16="http://schemas.microsoft.com/office/drawing/2014/main" id="{8F0E48AD-0BCB-76B8-40BF-E2EEB8AAC96D}"/>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9" name="Slide Number Placeholder 8">
            <a:extLst>
              <a:ext uri="{FF2B5EF4-FFF2-40B4-BE49-F238E27FC236}">
                <a16:creationId xmlns:a16="http://schemas.microsoft.com/office/drawing/2014/main" id="{1A13D1FA-D5F1-FC9B-CCB0-0C355693E05A}"/>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D0ACBDB-D988-4DB1-83A2-260ECF40DAD9}"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6523107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6D4D32-C001-C5F5-D00F-2F0876DB14F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C3EF569-3111-C52A-2A49-2C0627EC17F4}"/>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EDC91CE-CE3F-4505-B16C-2C2F799A5E35}" type="datetime1">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11/27/2023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Footer Placeholder 3">
            <a:extLst>
              <a:ext uri="{FF2B5EF4-FFF2-40B4-BE49-F238E27FC236}">
                <a16:creationId xmlns:a16="http://schemas.microsoft.com/office/drawing/2014/main" id="{4620655B-908C-A1B9-1569-065DFF9BAAB9}"/>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Slide Number Placeholder 4">
            <a:extLst>
              <a:ext uri="{FF2B5EF4-FFF2-40B4-BE49-F238E27FC236}">
                <a16:creationId xmlns:a16="http://schemas.microsoft.com/office/drawing/2014/main" id="{D60392EC-56B8-5C68-1269-0E45E5B323C4}"/>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D0ACBDB-D988-4DB1-83A2-260ECF40DAD9}"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8503022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F9AC1D8-FBB2-BC64-7FF1-74D79222F5D0}"/>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6F1F1648-46DF-4159-8413-FFDFDB7A0A7A}" type="datetime1">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11/27/2023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3" name="Footer Placeholder 2">
            <a:extLst>
              <a:ext uri="{FF2B5EF4-FFF2-40B4-BE49-F238E27FC236}">
                <a16:creationId xmlns:a16="http://schemas.microsoft.com/office/drawing/2014/main" id="{F21578A1-372D-36B6-0EC3-41CFF635806E}"/>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Slide Number Placeholder 3">
            <a:extLst>
              <a:ext uri="{FF2B5EF4-FFF2-40B4-BE49-F238E27FC236}">
                <a16:creationId xmlns:a16="http://schemas.microsoft.com/office/drawing/2014/main" id="{99F4CC0C-2296-9C8B-BB32-A9E1077C357A}"/>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D0ACBDB-D988-4DB1-83A2-260ECF40DAD9}"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2084375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BED619-A22C-60C3-FB67-D83B656984A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7EC06A6-9FE5-91AC-6019-30DA30B1082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FE79662-B631-7105-9F99-941E0004EE8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E81AFC8-6A8F-2973-40BB-B2EB0B04231F}"/>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736749EC-30E0-4149-81FF-B45BE15AFCCE}" type="datetime1">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11/27/2023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Footer Placeholder 5">
            <a:extLst>
              <a:ext uri="{FF2B5EF4-FFF2-40B4-BE49-F238E27FC236}">
                <a16:creationId xmlns:a16="http://schemas.microsoft.com/office/drawing/2014/main" id="{654DF4F4-E92B-994D-431F-A97C2C4B95ED}"/>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Slide Number Placeholder 6">
            <a:extLst>
              <a:ext uri="{FF2B5EF4-FFF2-40B4-BE49-F238E27FC236}">
                <a16:creationId xmlns:a16="http://schemas.microsoft.com/office/drawing/2014/main" id="{DC27F8CA-670F-B4E9-1432-F35FC71AB42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D0ACBDB-D988-4DB1-83A2-260ECF40DAD9}"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066794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A959D66-EBB7-4C90-9FF7-C79BDA45696B}" type="datetimeFigureOut">
              <a:rPr lang="en-US" smtClean="0"/>
              <a:t>11/27/2023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4F097B-0446-4FB8-BBDB-42110427F2F4}" type="slidenum">
              <a:rPr lang="en-US" smtClean="0"/>
              <a:t>‹#›</a:t>
            </a:fld>
            <a:endParaRPr lang="en-US"/>
          </a:p>
        </p:txBody>
      </p:sp>
    </p:spTree>
    <p:extLst>
      <p:ext uri="{BB962C8B-B14F-4D97-AF65-F5344CB8AC3E}">
        <p14:creationId xmlns:p14="http://schemas.microsoft.com/office/powerpoint/2010/main" val="179327270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65C42E-2960-ACDF-B7C1-D196FBF9FC5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9579481-DD95-C50F-BB85-F0D4C3B7E2C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C6D0CA5-2BAD-999B-7F26-63A31F0610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C70511E-E84E-6D0F-366B-2E297FBD3983}"/>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8532BE35-1F13-4648-9FBD-EDB4AE056B95}" type="datetime1">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11/27/2023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Footer Placeholder 5">
            <a:extLst>
              <a:ext uri="{FF2B5EF4-FFF2-40B4-BE49-F238E27FC236}">
                <a16:creationId xmlns:a16="http://schemas.microsoft.com/office/drawing/2014/main" id="{FF26E3C2-B013-A1D0-24DF-9F271D23D64B}"/>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Slide Number Placeholder 6">
            <a:extLst>
              <a:ext uri="{FF2B5EF4-FFF2-40B4-BE49-F238E27FC236}">
                <a16:creationId xmlns:a16="http://schemas.microsoft.com/office/drawing/2014/main" id="{75451CAE-9EAA-B248-7794-21509B0502D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D0ACBDB-D988-4DB1-83A2-260ECF40DAD9}"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2716745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036B1C-C0FB-2F33-7DAF-21E84AE8FAA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DD9CFF3-E0A3-72DF-5667-6FA9E732DF1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037BA8E-D9F9-432C-6212-1132A9F4363B}"/>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EA8B90C-A9C0-499C-9D59-7201FC7147A6}" type="datetime1">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11/27/2023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2309D58-1E64-D159-B57B-591EA44AF33B}"/>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a:extLst>
              <a:ext uri="{FF2B5EF4-FFF2-40B4-BE49-F238E27FC236}">
                <a16:creationId xmlns:a16="http://schemas.microsoft.com/office/drawing/2014/main" id="{DFE8A92F-1F83-DD48-FBB3-89AD54206456}"/>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D0ACBDB-D988-4DB1-83A2-260ECF40DAD9}"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4135254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C970A81-B6FF-565C-879D-CA3287DCAB7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9585257-3ABF-D641-27D2-0138AE46282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860530F-E167-A2D8-9269-EB144F8AC4BB}"/>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5D21B34-219A-4E5D-8C86-C8F69316C71B}" type="datetime1">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11/27/2023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D3E935EF-E60E-CC7E-EA0D-FD678F1C5FB3}"/>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a:extLst>
              <a:ext uri="{FF2B5EF4-FFF2-40B4-BE49-F238E27FC236}">
                <a16:creationId xmlns:a16="http://schemas.microsoft.com/office/drawing/2014/main" id="{77AC27D5-8F15-99FF-9EA7-0860AF915257}"/>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D0ACBDB-D988-4DB1-83A2-260ECF40DAD9}"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854845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A959D66-EBB7-4C90-9FF7-C79BDA45696B}" type="datetimeFigureOut">
              <a:rPr lang="en-US" smtClean="0"/>
              <a:t>11/27/2023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4F097B-0446-4FB8-BBDB-42110427F2F4}" type="slidenum">
              <a:rPr lang="en-US" smtClean="0"/>
              <a:t>‹#›</a:t>
            </a:fld>
            <a:endParaRPr lang="en-US"/>
          </a:p>
        </p:txBody>
      </p:sp>
    </p:spTree>
    <p:extLst>
      <p:ext uri="{BB962C8B-B14F-4D97-AF65-F5344CB8AC3E}">
        <p14:creationId xmlns:p14="http://schemas.microsoft.com/office/powerpoint/2010/main" val="18138757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A959D66-EBB7-4C90-9FF7-C79BDA45696B}" type="datetimeFigureOut">
              <a:rPr lang="en-US" smtClean="0"/>
              <a:t>11/27/2023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4F097B-0446-4FB8-BBDB-42110427F2F4}" type="slidenum">
              <a:rPr lang="en-US" smtClean="0"/>
              <a:t>‹#›</a:t>
            </a:fld>
            <a:endParaRPr lang="en-US"/>
          </a:p>
        </p:txBody>
      </p:sp>
    </p:spTree>
    <p:extLst>
      <p:ext uri="{BB962C8B-B14F-4D97-AF65-F5344CB8AC3E}">
        <p14:creationId xmlns:p14="http://schemas.microsoft.com/office/powerpoint/2010/main" val="23006851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A959D66-EBB7-4C90-9FF7-C79BDA45696B}" type="datetimeFigureOut">
              <a:rPr lang="en-US" smtClean="0"/>
              <a:t>11/27/2023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F4F097B-0446-4FB8-BBDB-42110427F2F4}" type="slidenum">
              <a:rPr lang="en-US" smtClean="0"/>
              <a:t>‹#›</a:t>
            </a:fld>
            <a:endParaRPr lang="en-US"/>
          </a:p>
        </p:txBody>
      </p:sp>
    </p:spTree>
    <p:extLst>
      <p:ext uri="{BB962C8B-B14F-4D97-AF65-F5344CB8AC3E}">
        <p14:creationId xmlns:p14="http://schemas.microsoft.com/office/powerpoint/2010/main" val="10797387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A959D66-EBB7-4C90-9FF7-C79BDA45696B}" type="datetimeFigureOut">
              <a:rPr lang="en-US" smtClean="0"/>
              <a:t>11/27/2023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F4F097B-0446-4FB8-BBDB-42110427F2F4}" type="slidenum">
              <a:rPr lang="en-US" smtClean="0"/>
              <a:t>‹#›</a:t>
            </a:fld>
            <a:endParaRPr lang="en-US"/>
          </a:p>
        </p:txBody>
      </p:sp>
    </p:spTree>
    <p:extLst>
      <p:ext uri="{BB962C8B-B14F-4D97-AF65-F5344CB8AC3E}">
        <p14:creationId xmlns:p14="http://schemas.microsoft.com/office/powerpoint/2010/main" val="559342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A959D66-EBB7-4C90-9FF7-C79BDA45696B}" type="datetimeFigureOut">
              <a:rPr lang="en-US" smtClean="0"/>
              <a:t>11/27/2023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F4F097B-0446-4FB8-BBDB-42110427F2F4}" type="slidenum">
              <a:rPr lang="en-US" smtClean="0"/>
              <a:t>‹#›</a:t>
            </a:fld>
            <a:endParaRPr lang="en-US"/>
          </a:p>
        </p:txBody>
      </p:sp>
    </p:spTree>
    <p:extLst>
      <p:ext uri="{BB962C8B-B14F-4D97-AF65-F5344CB8AC3E}">
        <p14:creationId xmlns:p14="http://schemas.microsoft.com/office/powerpoint/2010/main" val="36286637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A959D66-EBB7-4C90-9FF7-C79BDA45696B}" type="datetimeFigureOut">
              <a:rPr lang="en-US" smtClean="0"/>
              <a:t>11/27/2023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4F097B-0446-4FB8-BBDB-42110427F2F4}" type="slidenum">
              <a:rPr lang="en-US" smtClean="0"/>
              <a:t>‹#›</a:t>
            </a:fld>
            <a:endParaRPr lang="en-US"/>
          </a:p>
        </p:txBody>
      </p:sp>
    </p:spTree>
    <p:extLst>
      <p:ext uri="{BB962C8B-B14F-4D97-AF65-F5344CB8AC3E}">
        <p14:creationId xmlns:p14="http://schemas.microsoft.com/office/powerpoint/2010/main" val="3328795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A959D66-EBB7-4C90-9FF7-C79BDA45696B}" type="datetimeFigureOut">
              <a:rPr lang="en-US" smtClean="0"/>
              <a:t>11/27/2023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4F097B-0446-4FB8-BBDB-42110427F2F4}" type="slidenum">
              <a:rPr lang="en-US" smtClean="0"/>
              <a:t>‹#›</a:t>
            </a:fld>
            <a:endParaRPr lang="en-US"/>
          </a:p>
        </p:txBody>
      </p:sp>
    </p:spTree>
    <p:extLst>
      <p:ext uri="{BB962C8B-B14F-4D97-AF65-F5344CB8AC3E}">
        <p14:creationId xmlns:p14="http://schemas.microsoft.com/office/powerpoint/2010/main" val="29487563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A959D66-EBB7-4C90-9FF7-C79BDA45696B}" type="datetimeFigureOut">
              <a:rPr lang="en-US" smtClean="0"/>
              <a:t>11/27/2023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F4F097B-0446-4FB8-BBDB-42110427F2F4}" type="slidenum">
              <a:rPr lang="en-US" smtClean="0"/>
              <a:t>‹#›</a:t>
            </a:fld>
            <a:endParaRPr lang="en-US"/>
          </a:p>
        </p:txBody>
      </p:sp>
    </p:spTree>
    <p:extLst>
      <p:ext uri="{BB962C8B-B14F-4D97-AF65-F5344CB8AC3E}">
        <p14:creationId xmlns:p14="http://schemas.microsoft.com/office/powerpoint/2010/main" val="23782086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ADE6F25-8F94-97DD-92DE-DBD5C2E4571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CEC8D7A-C2A3-ADFF-9936-E76E960FBE1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E79A1AC-579F-20E7-3B20-3D3F5A126C7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7AD4E6D0-F569-41CA-A53C-701EDE5BF6FD}" type="datetime1">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11/27/2023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359799C-A10A-8B50-0CBB-DE4DC544531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a:extLst>
              <a:ext uri="{FF2B5EF4-FFF2-40B4-BE49-F238E27FC236}">
                <a16:creationId xmlns:a16="http://schemas.microsoft.com/office/drawing/2014/main" id="{80F18908-5978-CFB5-DEB9-757AA0C87A8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5D0ACBDB-D988-4DB1-83A2-260ECF40DAD9}"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4598850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782729"/>
            <a:ext cx="9144000" cy="2387600"/>
          </a:xfrm>
        </p:spPr>
        <p:txBody>
          <a:bodyPr>
            <a:normAutofit/>
          </a:bodyPr>
          <a:lstStyle/>
          <a:p>
            <a:r xmlns:a="http://schemas.openxmlformats.org/drawingml/2006/main">
              <a:rPr lang="ar" b="1" dirty="0">
                <a:solidFill>
                  <a:srgbClr val="234090"/>
                </a:solidFill>
                <a:latin typeface="Arial-BoldMT"/>
                <a:ea typeface="Calibri" panose="020F0502020204030204" pitchFamily="34" charset="0"/>
                <a:cs typeface="Arial-BoldMT"/>
              </a:rPr>
              <a:t>صدمة الصدر </a:t>
            </a:r>
            <a:r xmlns:a="http://schemas.openxmlformats.org/drawingml/2006/main">
              <a:rPr lang="ar" b="1" dirty="0" smtClean="0">
                <a:solidFill>
                  <a:srgbClr val="234090"/>
                </a:solidFill>
                <a:latin typeface="Arial-BoldMT"/>
                <a:ea typeface="Calibri" panose="020F0502020204030204" pitchFamily="34" charset="0"/>
                <a:cs typeface="Arial-BoldMT"/>
              </a:rPr>
              <a:t>(1)</a:t>
            </a:r>
            <a:endParaRPr xmlns:a="http://schemas.openxmlformats.org/drawingml/2006/main" lang="en-US" b="1" dirty="0">
              <a:solidFill>
                <a:srgbClr val="234090"/>
              </a:solidFill>
              <a:latin typeface="Arial-BoldMT"/>
              <a:ea typeface="Calibri" panose="020F0502020204030204" pitchFamily="34" charset="0"/>
              <a:cs typeface="Arial-BoldMT"/>
            </a:endParaRPr>
          </a:p>
        </p:txBody>
      </p:sp>
      <p:sp>
        <p:nvSpPr>
          <p:cNvPr id="3" name="Subtitle 2"/>
          <p:cNvSpPr>
            <a:spLocks noGrp="1"/>
          </p:cNvSpPr>
          <p:nvPr>
            <p:ph type="subTitle" idx="1"/>
          </p:nvPr>
        </p:nvSpPr>
        <p:spPr/>
        <p:txBody>
          <a:bodyPr/>
          <a:lstStyle/>
          <a:p>
            <a:endParaRPr lang="en-US" sz="4000" b="1" dirty="0">
              <a:solidFill>
                <a:srgbClr val="234090"/>
              </a:solidFill>
              <a:latin typeface="Arial-BoldMT"/>
              <a:ea typeface="Calibri" panose="020F0502020204030204" pitchFamily="34" charset="0"/>
              <a:cs typeface="Arial-BoldMT"/>
            </a:endParaRPr>
          </a:p>
          <a:p>
            <a:pPr xmlns:a="http://schemas.openxmlformats.org/drawingml/2006/main">
              <a:spcBef>
                <a:spcPct val="0"/>
              </a:spcBef>
              <a:bidi/>
            </a:pPr>
            <a:r xmlns:a="http://schemas.openxmlformats.org/drawingml/2006/main">
              <a:rPr lang="ar" sz="5400" b="1" dirty="0">
                <a:solidFill>
                  <a:srgbClr val="234090"/>
                </a:solidFill>
                <a:latin typeface="Arial-BoldMT"/>
                <a:ea typeface="Calibri" panose="020F0502020204030204" pitchFamily="34" charset="0"/>
                <a:cs typeface="Arial-BoldMT"/>
              </a:rPr>
              <a:t>صدمة حادة</a:t>
            </a:r>
          </a:p>
        </p:txBody>
      </p:sp>
    </p:spTree>
    <p:extLst>
      <p:ext uri="{BB962C8B-B14F-4D97-AF65-F5344CB8AC3E}">
        <p14:creationId xmlns:p14="http://schemas.microsoft.com/office/powerpoint/2010/main" val="19336950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0801"/>
            <a:ext cx="10515600" cy="1325563"/>
          </a:xfrm>
        </p:spPr>
        <p:txBody>
          <a:bodyPr>
            <a:normAutofit fontScale="90000"/>
          </a:bodyPr>
          <a:lstStyle/>
          <a:p>
            <a:pPr xmlns:a="http://schemas.openxmlformats.org/drawingml/2006/main" algn="ctr">
              <a:bidi/>
            </a:pPr>
            <a:r xmlns:a="http://schemas.openxmlformats.org/drawingml/2006/main">
              <a:rPr lang="ar" b="1" dirty="0" smtClean="0">
                <a:latin typeface="Times New Roman" panose="02020603050405020304" pitchFamily="18" charset="0"/>
                <a:ea typeface="Calibri" panose="020F0502020204030204" pitchFamily="34" charset="0"/>
                <a:cs typeface="Times New Roman" panose="02020603050405020304" pitchFamily="18" charset="0"/>
              </a:rPr>
              <a:t> </a:t>
            </a:r>
            <a:br xmlns:a="http://schemas.openxmlformats.org/drawingml/2006/main">
              <a:rPr lang="en-US" b="1" dirty="0" smtClean="0">
                <a:latin typeface="Times New Roman" panose="02020603050405020304" pitchFamily="18" charset="0"/>
                <a:ea typeface="Calibri" panose="020F0502020204030204" pitchFamily="34" charset="0"/>
                <a:cs typeface="Times New Roman" panose="02020603050405020304" pitchFamily="18" charset="0"/>
              </a:rPr>
            </a:br>
            <a:r xmlns:a="http://schemas.openxmlformats.org/drawingml/2006/main">
              <a:rPr lang="ar" sz="4900" b="1" dirty="0">
                <a:solidFill>
                  <a:srgbClr val="234090"/>
                </a:solidFill>
                <a:latin typeface="Arial-BoldMT"/>
                <a:ea typeface="Calibri" panose="020F0502020204030204" pitchFamily="34" charset="0"/>
                <a:cs typeface="Arial-BoldMT"/>
              </a:rPr>
              <a:t>الفحص التشخيصي</a:t>
            </a:r>
            <a:br xmlns:a="http://schemas.openxmlformats.org/drawingml/2006/main">
              <a:rPr lang="en-US" sz="4900" b="1" dirty="0">
                <a:solidFill>
                  <a:srgbClr val="234090"/>
                </a:solidFill>
                <a:latin typeface="Arial-BoldMT"/>
                <a:ea typeface="Calibri" panose="020F0502020204030204" pitchFamily="34" charset="0"/>
                <a:cs typeface="Arial-BoldMT"/>
              </a:rPr>
            </a:br>
            <a:endParaRPr xmlns:a="http://schemas.openxmlformats.org/drawingml/2006/main" lang="en-US" sz="4900" b="1" dirty="0">
              <a:solidFill>
                <a:srgbClr val="234090"/>
              </a:solidFill>
              <a:latin typeface="Arial-BoldMT"/>
              <a:ea typeface="Calibri" panose="020F0502020204030204" pitchFamily="34" charset="0"/>
              <a:cs typeface="Arial-BoldMT"/>
            </a:endParaRPr>
          </a:p>
        </p:txBody>
      </p:sp>
      <p:sp>
        <p:nvSpPr>
          <p:cNvPr id="3" name="Content Placeholder 2"/>
          <p:cNvSpPr>
            <a:spLocks noGrp="1"/>
          </p:cNvSpPr>
          <p:nvPr>
            <p:ph idx="1"/>
          </p:nvPr>
        </p:nvSpPr>
        <p:spPr>
          <a:xfrm>
            <a:off x="724989" y="1281384"/>
            <a:ext cx="10515600" cy="5241335"/>
          </a:xfrm>
        </p:spPr>
        <p:txBody>
          <a:bodyPr>
            <a:normAutofit lnSpcReduction="10000"/>
          </a:bodyPr>
          <a:lstStyle/>
          <a:p>
            <a:pPr xmlns:a="http://schemas.openxmlformats.org/drawingml/2006/main" marL="0" marR="0">
              <a:lnSpc>
                <a:spcPct val="107000"/>
              </a:lnSpc>
              <a:spcBef>
                <a:spcPts val="0"/>
              </a:spcBef>
              <a:spcAft>
                <a:spcPts val="600"/>
              </a:spcAft>
              <a:bidi/>
            </a:pPr>
            <a:r xmlns:a="http://schemas.openxmlformats.org/drawingml/2006/main">
              <a:rPr lang="ar" sz="3200" dirty="0">
                <a:latin typeface="Times New Roman" panose="02020603050405020304" pitchFamily="18" charset="0"/>
                <a:ea typeface="Calibri" panose="020F0502020204030204" pitchFamily="34" charset="0"/>
                <a:cs typeface="Times New Roman" panose="02020603050405020304" pitchFamily="18" charset="0"/>
              </a:rPr>
              <a:t>أشعة </a:t>
            </a:r>
            <a:endParaRPr xmlns:a="http://schemas.openxmlformats.org/drawingml/2006/main" lang="en-US" sz="3200" dirty="0" smtClean="0">
              <a:latin typeface="Times New Roman" panose="02020603050405020304" pitchFamily="18" charset="0"/>
              <a:ea typeface="Calibri" panose="020F0502020204030204" pitchFamily="34" charset="0"/>
              <a:cs typeface="Times New Roman" panose="02020603050405020304" pitchFamily="18" charset="0"/>
            </a:endParaRPr>
            <a:r xmlns:a="http://schemas.openxmlformats.org/drawingml/2006/main">
              <a:rPr lang="ar" sz="3200" dirty="0" smtClean="0">
                <a:latin typeface="Times New Roman" panose="02020603050405020304" pitchFamily="18" charset="0"/>
                <a:ea typeface="Calibri" panose="020F0502020204030204" pitchFamily="34" charset="0"/>
                <a:cs typeface="Times New Roman" panose="02020603050405020304" pitchFamily="18" charset="0"/>
              </a:rPr>
              <a:t>الصدر</a:t>
            </a:r>
          </a:p>
          <a:p>
            <a:pPr xmlns:a="http://schemas.openxmlformats.org/drawingml/2006/main" marL="0" marR="0">
              <a:lnSpc>
                <a:spcPct val="107000"/>
              </a:lnSpc>
              <a:spcBef>
                <a:spcPts val="0"/>
              </a:spcBef>
              <a:spcAft>
                <a:spcPts val="600"/>
              </a:spcAft>
              <a:bidi/>
            </a:pPr>
            <a:r xmlns:a="http://schemas.openxmlformats.org/drawingml/2006/main">
              <a:rPr lang="ar" sz="3200" dirty="0" smtClean="0">
                <a:latin typeface="Times New Roman" panose="02020603050405020304" pitchFamily="18" charset="0"/>
                <a:ea typeface="Calibri" panose="020F0502020204030204" pitchFamily="34" charset="0"/>
                <a:cs typeface="Times New Roman" panose="02020603050405020304" pitchFamily="18" charset="0"/>
              </a:rPr>
              <a:t>المقطعي المحوسب </a:t>
            </a:r>
            <a:r xmlns:a="http://schemas.openxmlformats.org/drawingml/2006/main">
              <a:rPr lang="ar" sz="3200" dirty="0">
                <a:latin typeface="Times New Roman" panose="02020603050405020304" pitchFamily="18" charset="0"/>
                <a:ea typeface="Calibri" panose="020F0502020204030204" pitchFamily="34" charset="0"/>
                <a:cs typeface="Times New Roman" panose="02020603050405020304" pitchFamily="18" charset="0"/>
              </a:rPr>
              <a:t>،</a:t>
            </a:r>
            <a:endParaRPr xmlns:a="http://schemas.openxmlformats.org/drawingml/2006/main" lang="en-US" sz="3200" dirty="0" smtClean="0">
              <a:latin typeface="Times New Roman" panose="02020603050405020304" pitchFamily="18" charset="0"/>
              <a:ea typeface="Calibri" panose="020F0502020204030204" pitchFamily="34" charset="0"/>
              <a:cs typeface="Times New Roman" panose="02020603050405020304" pitchFamily="18" charset="0"/>
            </a:endParaRPr>
          </a:p>
          <a:p>
            <a:pPr xmlns:a="http://schemas.openxmlformats.org/drawingml/2006/main" marL="0" marR="0">
              <a:lnSpc>
                <a:spcPct val="107000"/>
              </a:lnSpc>
              <a:spcBef>
                <a:spcPts val="0"/>
              </a:spcBef>
              <a:spcAft>
                <a:spcPts val="600"/>
              </a:spcAft>
              <a:bidi/>
            </a:pPr>
            <a:r xmlns:a="http://schemas.openxmlformats.org/drawingml/2006/main">
              <a:rPr lang="ar" sz="3200" dirty="0">
                <a:latin typeface="Times New Roman" panose="02020603050405020304" pitchFamily="18" charset="0"/>
                <a:ea typeface="Calibri" panose="020F0502020204030204" pitchFamily="34" charset="0"/>
                <a:cs typeface="Times New Roman" panose="02020603050405020304" pitchFamily="18" charset="0"/>
              </a:rPr>
              <a:t>تعداد </a:t>
            </a:r>
            <a:r xmlns:a="http://schemas.openxmlformats.org/drawingml/2006/main">
              <a:rPr lang="ar" sz="3200" dirty="0">
                <a:latin typeface="Times New Roman" panose="02020603050405020304" pitchFamily="18" charset="0"/>
                <a:ea typeface="Calibri" panose="020F0502020204030204" pitchFamily="34" charset="0"/>
                <a:cs typeface="Times New Roman" panose="02020603050405020304" pitchFamily="18" charset="0"/>
              </a:rPr>
              <a:t>الدم </a:t>
            </a:r>
            <a:endParaRPr xmlns:a="http://schemas.openxmlformats.org/drawingml/2006/main" lang="en-US" sz="3200" dirty="0" smtClean="0">
              <a:latin typeface="Times New Roman" panose="02020603050405020304" pitchFamily="18" charset="0"/>
              <a:ea typeface="Calibri" panose="020F0502020204030204" pitchFamily="34" charset="0"/>
              <a:cs typeface="Times New Roman" panose="02020603050405020304" pitchFamily="18" charset="0"/>
            </a:endParaRPr>
            <a:r xmlns:a="http://schemas.openxmlformats.org/drawingml/2006/main">
              <a:rPr lang="ar" sz="3200" dirty="0" smtClean="0">
                <a:latin typeface="Times New Roman" panose="02020603050405020304" pitchFamily="18" charset="0"/>
                <a:ea typeface="Calibri" panose="020F0502020204030204" pitchFamily="34" charset="0"/>
                <a:cs typeface="Times New Roman" panose="02020603050405020304" pitchFamily="18" charset="0"/>
              </a:rPr>
              <a:t>الكامل</a:t>
            </a:r>
          </a:p>
          <a:p>
            <a:pPr xmlns:a="http://schemas.openxmlformats.org/drawingml/2006/main" marL="0" marR="0">
              <a:lnSpc>
                <a:spcPct val="107000"/>
              </a:lnSpc>
              <a:spcBef>
                <a:spcPts val="0"/>
              </a:spcBef>
              <a:spcAft>
                <a:spcPts val="600"/>
              </a:spcAft>
              <a:bidi/>
            </a:pPr>
            <a:r xmlns:a="http://schemas.openxmlformats.org/drawingml/2006/main">
              <a:rPr lang="ar" sz="3200" dirty="0">
                <a:latin typeface="Times New Roman" panose="02020603050405020304" pitchFamily="18" charset="0"/>
                <a:ea typeface="Calibri" panose="020F0502020204030204" pitchFamily="34" charset="0"/>
                <a:cs typeface="Times New Roman" panose="02020603050405020304" pitchFamily="18" charset="0"/>
              </a:rPr>
              <a:t>دراسات </a:t>
            </a:r>
            <a:endParaRPr xmlns:a="http://schemas.openxmlformats.org/drawingml/2006/main" lang="en-US" sz="3200" dirty="0" smtClean="0">
              <a:latin typeface="Times New Roman" panose="02020603050405020304" pitchFamily="18" charset="0"/>
              <a:ea typeface="Calibri" panose="020F0502020204030204" pitchFamily="34" charset="0"/>
              <a:cs typeface="Times New Roman" panose="02020603050405020304" pitchFamily="18" charset="0"/>
            </a:endParaRPr>
            <a:r xmlns:a="http://schemas.openxmlformats.org/drawingml/2006/main">
              <a:rPr lang="ar" sz="3200" dirty="0">
                <a:latin typeface="Times New Roman" panose="02020603050405020304" pitchFamily="18" charset="0"/>
                <a:ea typeface="Calibri" panose="020F0502020204030204" pitchFamily="34" charset="0"/>
                <a:cs typeface="Times New Roman" panose="02020603050405020304" pitchFamily="18" charset="0"/>
              </a:rPr>
              <a:t>القرعة</a:t>
            </a:r>
            <a:r xmlns:a="http://schemas.openxmlformats.org/drawingml/2006/main">
              <a:rPr lang="ar" sz="3200" dirty="0" smtClean="0">
                <a:latin typeface="Times New Roman" panose="02020603050405020304" pitchFamily="18" charset="0"/>
                <a:ea typeface="Calibri" panose="020F0502020204030204" pitchFamily="34" charset="0"/>
                <a:cs typeface="Times New Roman" panose="02020603050405020304" pitchFamily="18" charset="0"/>
              </a:rPr>
              <a:t>​</a:t>
            </a:r>
          </a:p>
          <a:p>
            <a:pPr xmlns:a="http://schemas.openxmlformats.org/drawingml/2006/main" marL="0" marR="0">
              <a:lnSpc>
                <a:spcPct val="107000"/>
              </a:lnSpc>
              <a:spcBef>
                <a:spcPts val="0"/>
              </a:spcBef>
              <a:spcAft>
                <a:spcPts val="600"/>
              </a:spcAft>
              <a:bidi/>
            </a:pPr>
            <a:r xmlns:a="http://schemas.openxmlformats.org/drawingml/2006/main">
              <a:rPr lang="ar" sz="3200" dirty="0">
                <a:latin typeface="Times New Roman" panose="02020603050405020304" pitchFamily="18" charset="0"/>
                <a:ea typeface="Calibri" panose="020F0502020204030204" pitchFamily="34" charset="0"/>
                <a:cs typeface="Times New Roman" panose="02020603050405020304" pitchFamily="18" charset="0"/>
              </a:rPr>
              <a:t>النوع </a:t>
            </a:r>
            <a:r xmlns:a="http://schemas.openxmlformats.org/drawingml/2006/main">
              <a:rPr lang="ar" sz="3200" dirty="0" smtClean="0">
                <a:latin typeface="Times New Roman" panose="02020603050405020304" pitchFamily="18" charset="0"/>
                <a:ea typeface="Calibri" panose="020F0502020204030204" pitchFamily="34" charset="0"/>
                <a:cs typeface="Times New Roman" panose="02020603050405020304" pitchFamily="18" charset="0"/>
              </a:rPr>
              <a:t>والمطابقة </a:t>
            </a:r>
            <a:r xmlns:a="http://schemas.openxmlformats.org/drawingml/2006/main">
              <a:rPr lang="ar" sz="3200" dirty="0">
                <a:latin typeface="Times New Roman" panose="02020603050405020304" pitchFamily="18" charset="0"/>
                <a:ea typeface="Calibri" panose="020F0502020204030204" pitchFamily="34" charset="0"/>
                <a:cs typeface="Times New Roman" panose="02020603050405020304" pitchFamily="18" charset="0"/>
              </a:rPr>
              <a:t>المتبادلة،</a:t>
            </a:r>
            <a:endParaRPr xmlns:a="http://schemas.openxmlformats.org/drawingml/2006/main" lang="en-US" sz="3200" dirty="0" smtClean="0">
              <a:latin typeface="Times New Roman" panose="02020603050405020304" pitchFamily="18" charset="0"/>
              <a:ea typeface="Calibri" panose="020F0502020204030204" pitchFamily="34" charset="0"/>
              <a:cs typeface="Times New Roman" panose="02020603050405020304" pitchFamily="18" charset="0"/>
            </a:endParaRPr>
          </a:p>
          <a:p>
            <a:pPr xmlns:a="http://schemas.openxmlformats.org/drawingml/2006/main" marL="0" marR="0">
              <a:lnSpc>
                <a:spcPct val="107000"/>
              </a:lnSpc>
              <a:spcBef>
                <a:spcPts val="0"/>
              </a:spcBef>
              <a:spcAft>
                <a:spcPts val="600"/>
              </a:spcAft>
              <a:bidi/>
            </a:pPr>
            <a:r xmlns:a="http://schemas.openxmlformats.org/drawingml/2006/main">
              <a:rPr lang="ar" sz="3200" dirty="0">
                <a:latin typeface="Times New Roman" panose="02020603050405020304" pitchFamily="18" charset="0"/>
                <a:ea typeface="Calibri" panose="020F0502020204030204" pitchFamily="34" charset="0"/>
                <a:cs typeface="Times New Roman" panose="02020603050405020304" pitchFamily="18" charset="0"/>
              </a:rPr>
              <a:t>هـ </a:t>
            </a:r>
            <a:endParaRPr xmlns:a="http://schemas.openxmlformats.org/drawingml/2006/main" lang="en-US" sz="3200" dirty="0" smtClean="0">
              <a:latin typeface="Times New Roman" panose="02020603050405020304" pitchFamily="18" charset="0"/>
              <a:ea typeface="Calibri" panose="020F0502020204030204" pitchFamily="34" charset="0"/>
              <a:cs typeface="Times New Roman" panose="02020603050405020304" pitchFamily="18" charset="0"/>
            </a:endParaRPr>
            <a:r xmlns:a="http://schemas.openxmlformats.org/drawingml/2006/main">
              <a:rPr lang="ar" sz="3200" dirty="0">
                <a:latin typeface="Times New Roman" panose="02020603050405020304" pitchFamily="18" charset="0"/>
                <a:ea typeface="Calibri" panose="020F0502020204030204" pitchFamily="34" charset="0"/>
                <a:cs typeface="Times New Roman" panose="02020603050405020304" pitchFamily="18" charset="0"/>
              </a:rPr>
              <a:t>- </a:t>
            </a:r>
            <a:r xmlns:a="http://schemas.openxmlformats.org/drawingml/2006/main">
              <a:rPr lang="ar" sz="3200" dirty="0" smtClean="0">
                <a:latin typeface="Times New Roman" panose="02020603050405020304" pitchFamily="18" charset="0"/>
                <a:ea typeface="Calibri" panose="020F0502020204030204" pitchFamily="34" charset="0"/>
                <a:cs typeface="Times New Roman" panose="02020603050405020304" pitchFamily="18" charset="0"/>
              </a:rPr>
              <a:t>الإلكتروليتات</a:t>
            </a:r>
          </a:p>
          <a:p>
            <a:pPr xmlns:a="http://schemas.openxmlformats.org/drawingml/2006/main" marL="0" marR="0">
              <a:lnSpc>
                <a:spcPct val="107000"/>
              </a:lnSpc>
              <a:spcBef>
                <a:spcPts val="0"/>
              </a:spcBef>
              <a:spcAft>
                <a:spcPts val="600"/>
              </a:spcAft>
              <a:bidi/>
            </a:pPr>
            <a:r xmlns:a="http://schemas.openxmlformats.org/drawingml/2006/main">
              <a:rPr lang="ar" sz="3200" dirty="0" smtClean="0">
                <a:latin typeface="Times New Roman" panose="02020603050405020304" pitchFamily="18" charset="0"/>
                <a:ea typeface="Calibri" panose="020F0502020204030204" pitchFamily="34" charset="0"/>
                <a:cs typeface="Times New Roman" panose="02020603050405020304" pitchFamily="18" charset="0"/>
              </a:rPr>
              <a:t>تشبع </a:t>
            </a:r>
            <a:r xmlns:a="http://schemas.openxmlformats.org/drawingml/2006/main">
              <a:rPr lang="ar" sz="3200" dirty="0">
                <a:latin typeface="Times New Roman" panose="02020603050405020304" pitchFamily="18" charset="0"/>
                <a:ea typeface="Calibri" panose="020F0502020204030204" pitchFamily="34" charset="0"/>
                <a:cs typeface="Times New Roman" panose="02020603050405020304" pitchFamily="18" charset="0"/>
              </a:rPr>
              <a:t>الأكسجين </a:t>
            </a:r>
            <a:r xmlns:a="http://schemas.openxmlformats.org/drawingml/2006/main">
              <a:rPr lang="ar" sz="3200" dirty="0">
                <a:latin typeface="Times New Roman" panose="02020603050405020304" pitchFamily="18" charset="0"/>
                <a:ea typeface="Calibri" panose="020F0502020204030204" pitchFamily="34" charset="0"/>
                <a:cs typeface="Times New Roman" panose="02020603050405020304" pitchFamily="18" charset="0"/>
              </a:rPr>
              <a:t>،</a:t>
            </a:r>
            <a:endParaRPr xmlns:a="http://schemas.openxmlformats.org/drawingml/2006/main" lang="en-US" sz="3200" dirty="0" smtClean="0">
              <a:latin typeface="Times New Roman" panose="02020603050405020304" pitchFamily="18" charset="0"/>
              <a:ea typeface="Calibri" panose="020F0502020204030204" pitchFamily="34" charset="0"/>
              <a:cs typeface="Times New Roman" panose="02020603050405020304" pitchFamily="18" charset="0"/>
            </a:endParaRPr>
          </a:p>
          <a:p>
            <a:pPr xmlns:a="http://schemas.openxmlformats.org/drawingml/2006/main" marL="0" marR="0">
              <a:lnSpc>
                <a:spcPct val="107000"/>
              </a:lnSpc>
              <a:spcBef>
                <a:spcPts val="0"/>
              </a:spcBef>
              <a:spcAft>
                <a:spcPts val="600"/>
              </a:spcAft>
              <a:bidi/>
            </a:pPr>
            <a:r xmlns:a="http://schemas.openxmlformats.org/drawingml/2006/main">
              <a:rPr lang="ar" sz="3200" dirty="0" smtClean="0">
                <a:latin typeface="Times New Roman" panose="02020603050405020304" pitchFamily="18" charset="0"/>
                <a:ea typeface="Calibri" panose="020F0502020204030204" pitchFamily="34" charset="0"/>
                <a:cs typeface="Times New Roman" panose="02020603050405020304" pitchFamily="18" charset="0"/>
              </a:rPr>
              <a:t>تحليل غازات الدم </a:t>
            </a:r>
            <a:r xmlns:a="http://schemas.openxmlformats.org/drawingml/2006/main">
              <a:rPr lang="ar" sz="3200" dirty="0">
                <a:latin typeface="Times New Roman" panose="02020603050405020304" pitchFamily="18" charset="0"/>
                <a:ea typeface="Calibri" panose="020F0502020204030204" pitchFamily="34" charset="0"/>
                <a:cs typeface="Times New Roman" panose="02020603050405020304" pitchFamily="18" charset="0"/>
              </a:rPr>
              <a:t>الشرياني</a:t>
            </a:r>
            <a:endParaRPr xmlns:a="http://schemas.openxmlformats.org/drawingml/2006/main" lang="en-US" sz="3200" dirty="0" smtClean="0">
              <a:latin typeface="Times New Roman" panose="02020603050405020304" pitchFamily="18" charset="0"/>
              <a:ea typeface="Calibri" panose="020F0502020204030204" pitchFamily="34" charset="0"/>
              <a:cs typeface="Times New Roman" panose="02020603050405020304" pitchFamily="18" charset="0"/>
            </a:endParaRPr>
          </a:p>
          <a:p>
            <a:pPr xmlns:a="http://schemas.openxmlformats.org/drawingml/2006/main" marL="0" marR="0">
              <a:lnSpc>
                <a:spcPct val="107000"/>
              </a:lnSpc>
              <a:spcBef>
                <a:spcPts val="0"/>
              </a:spcBef>
              <a:spcAft>
                <a:spcPts val="600"/>
              </a:spcAft>
              <a:bidi/>
            </a:pPr>
            <a:r xmlns:a="http://schemas.openxmlformats.org/drawingml/2006/main">
              <a:rPr lang="ar" sz="3200" dirty="0" smtClean="0">
                <a:latin typeface="Times New Roman" panose="02020603050405020304" pitchFamily="18" charset="0"/>
                <a:ea typeface="Calibri" panose="020F0502020204030204" pitchFamily="34" charset="0"/>
                <a:cs typeface="Times New Roman" panose="02020603050405020304" pitchFamily="18" charset="0"/>
              </a:rPr>
              <a:t>تخطيط القلب </a:t>
            </a:r>
            <a:r xmlns:a="http://schemas.openxmlformats.org/drawingml/2006/main">
              <a:rPr lang="ar" sz="3200" dirty="0">
                <a:latin typeface="Times New Roman" panose="02020603050405020304" pitchFamily="18" charset="0"/>
                <a:ea typeface="Calibri" panose="020F0502020204030204" pitchFamily="34" charset="0"/>
                <a:cs typeface="Times New Roman" panose="02020603050405020304" pitchFamily="18" charset="0"/>
              </a:rPr>
              <a:t>.</a:t>
            </a:r>
          </a:p>
          <a:p>
            <a:endParaRPr lang="en-US" dirty="0"/>
          </a:p>
          <a:p>
            <a:pPr marL="0" indent="0">
              <a:buNone/>
            </a:pPr>
            <a:endParaRPr lang="en-US" dirty="0"/>
          </a:p>
        </p:txBody>
      </p:sp>
      <p:sp>
        <p:nvSpPr>
          <p:cNvPr id="4" name="Date Placeholder 3"/>
          <p:cNvSpPr>
            <a:spLocks noGrp="1"/>
          </p:cNvSpPr>
          <p:nvPr>
            <p:ph type="dt" sz="half" idx="10"/>
          </p:nvPr>
        </p:nvSpPr>
        <p:spPr/>
        <p:txBody>
          <a:bodyPr/>
          <a:lstStyle/>
          <a:p>
            <a:fld id="{2F46CC26-3530-47CB-B43D-50F5F995F098}" type="datetime1">
              <a:rPr lang="en-US" smtClean="0"/>
              <a:t>11/27/2023</a:t>
            </a:fld>
            <a:endParaRPr lang="en-US"/>
          </a:p>
        </p:txBody>
      </p:sp>
      <p:sp>
        <p:nvSpPr>
          <p:cNvPr id="5" name="Slide Number Placeholder 4"/>
          <p:cNvSpPr>
            <a:spLocks noGrp="1"/>
          </p:cNvSpPr>
          <p:nvPr>
            <p:ph type="sldNum" sz="quarter" idx="12"/>
          </p:nvPr>
        </p:nvSpPr>
        <p:spPr/>
        <p:txBody>
          <a:bodyPr/>
          <a:lstStyle/>
          <a:p>
            <a:fld id="{5D0ACBDB-D988-4DB1-83A2-260ECF40DAD9}" type="slidenum">
              <a:rPr lang="en-US" smtClean="0"/>
              <a:t>10</a:t>
            </a:fld>
            <a:endParaRPr lang="en-US"/>
          </a:p>
        </p:txBody>
      </p:sp>
    </p:spTree>
    <p:extLst>
      <p:ext uri="{BB962C8B-B14F-4D97-AF65-F5344CB8AC3E}">
        <p14:creationId xmlns:p14="http://schemas.microsoft.com/office/powerpoint/2010/main" val="18444154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90ECFC-B957-550A-A164-79AC09CF0D3A}"/>
              </a:ext>
            </a:extLst>
          </p:cNvPr>
          <p:cNvSpPr>
            <a:spLocks noGrp="1"/>
          </p:cNvSpPr>
          <p:nvPr>
            <p:ph type="title"/>
          </p:nvPr>
        </p:nvSpPr>
        <p:spPr/>
        <p:txBody>
          <a:bodyPr/>
          <a:lstStyle/>
          <a:p>
            <a:pPr xmlns:a="http://schemas.openxmlformats.org/drawingml/2006/main" algn="ctr">
              <a:bidi/>
            </a:pPr>
            <a:r xmlns:a="http://schemas.openxmlformats.org/drawingml/2006/main">
              <a:rPr lang="ar" sz="4400" b="1" dirty="0">
                <a:solidFill>
                  <a:srgbClr val="234090"/>
                </a:solidFill>
                <a:effectLst/>
                <a:latin typeface="Arial-BoldMT"/>
                <a:ea typeface="Calibri" panose="020F0502020204030204" pitchFamily="34" charset="0"/>
                <a:cs typeface="Arial-BoldMT"/>
              </a:rPr>
              <a:t>الإدارة الطبية</a:t>
            </a:r>
            <a:r xmlns:a="http://schemas.openxmlformats.org/drawingml/2006/main">
              <a:rPr lang="ar" sz="4400" dirty="0">
                <a:effectLst/>
                <a:latin typeface="Calibri" panose="020F0502020204030204" pitchFamily="34" charset="0"/>
                <a:ea typeface="Calibri" panose="020F0502020204030204" pitchFamily="34" charset="0"/>
                <a:cs typeface="Arial" panose="020B0604020202020204" pitchFamily="34" charset="0"/>
              </a:rPr>
              <a:t/>
            </a:r>
            <a:br xmlns:a="http://schemas.openxmlformats.org/drawingml/2006/main">
              <a:rPr lang="en-US" sz="4400" dirty="0">
                <a:effectLst/>
                <a:latin typeface="Calibri" panose="020F0502020204030204" pitchFamily="34" charset="0"/>
                <a:ea typeface="Calibri" panose="020F0502020204030204" pitchFamily="34" charset="0"/>
                <a:cs typeface="Arial" panose="020B0604020202020204" pitchFamily="34" charset="0"/>
              </a:rPr>
            </a:br>
            <a:endParaRPr xmlns:a="http://schemas.openxmlformats.org/drawingml/2006/main" lang="en-US" dirty="0"/>
          </a:p>
        </p:txBody>
      </p:sp>
      <p:sp>
        <p:nvSpPr>
          <p:cNvPr id="3" name="Content Placeholder 2">
            <a:extLst>
              <a:ext uri="{FF2B5EF4-FFF2-40B4-BE49-F238E27FC236}">
                <a16:creationId xmlns:a16="http://schemas.microsoft.com/office/drawing/2014/main" id="{588E8393-258A-0651-D9CC-AA31A741D0DD}"/>
              </a:ext>
            </a:extLst>
          </p:cNvPr>
          <p:cNvSpPr>
            <a:spLocks noGrp="1"/>
          </p:cNvSpPr>
          <p:nvPr>
            <p:ph idx="1"/>
          </p:nvPr>
        </p:nvSpPr>
        <p:spPr>
          <a:xfrm>
            <a:off x="340360" y="1246504"/>
            <a:ext cx="11506200" cy="5083175"/>
          </a:xfrm>
        </p:spPr>
        <p:txBody>
          <a:bodyPr>
            <a:normAutofit lnSpcReduction="10000"/>
          </a:bodyPr>
          <a:lstStyle/>
          <a:p>
            <a:pPr xmlns:a="http://schemas.openxmlformats.org/drawingml/2006/main" marL="0" marR="0">
              <a:lnSpc>
                <a:spcPct val="120000"/>
              </a:lnSpc>
              <a:spcBef>
                <a:spcPts val="0"/>
              </a:spcBef>
              <a:spcAft>
                <a:spcPts val="0"/>
              </a:spcAft>
              <a:bidi/>
            </a:pPr>
            <a:r xmlns:a="http://schemas.openxmlformats.org/drawingml/2006/main">
              <a:rPr lang="ar"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البدء بالإنعاش العدواني.</a:t>
            </a:r>
            <a:endParaRPr xmlns:a="http://schemas.openxmlformats.org/drawingml/2006/main" lang="en-US" dirty="0">
              <a:effectLst/>
              <a:latin typeface="Times New Roman" panose="02020603050405020304" pitchFamily="18" charset="0"/>
              <a:ea typeface="Calibri" panose="020F0502020204030204" pitchFamily="34" charset="0"/>
              <a:cs typeface="Times New Roman" panose="02020603050405020304" pitchFamily="18" charset="0"/>
            </a:endParaRPr>
          </a:p>
          <a:p>
            <a:pPr xmlns:a="http://schemas.openxmlformats.org/drawingml/2006/main" marL="0" marR="0">
              <a:lnSpc>
                <a:spcPct val="120000"/>
              </a:lnSpc>
              <a:spcBef>
                <a:spcPts val="0"/>
              </a:spcBef>
              <a:spcAft>
                <a:spcPts val="0"/>
              </a:spcAft>
              <a:bidi/>
            </a:pPr>
            <a:r xmlns:a="http://schemas.openxmlformats.org/drawingml/2006/main">
              <a:rPr lang="ar"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الحفاظ على مجرى الهواء والأكسجين (التنبيب الرغامي والدعم التنفسي).</a:t>
            </a:r>
            <a:endParaRPr xmlns:a="http://schemas.openxmlformats.org/drawingml/2006/main" lang="en-US" dirty="0">
              <a:effectLst/>
              <a:latin typeface="Times New Roman" panose="02020603050405020304" pitchFamily="18" charset="0"/>
              <a:ea typeface="Calibri" panose="020F0502020204030204" pitchFamily="34" charset="0"/>
              <a:cs typeface="Times New Roman" panose="02020603050405020304" pitchFamily="18" charset="0"/>
            </a:endParaRPr>
          </a:p>
          <a:p>
            <a:pPr xmlns:a="http://schemas.openxmlformats.org/drawingml/2006/main" marL="0" marR="0">
              <a:lnSpc>
                <a:spcPct val="120000"/>
              </a:lnSpc>
              <a:spcBef>
                <a:spcPts val="0"/>
              </a:spcBef>
              <a:spcAft>
                <a:spcPts val="0"/>
              </a:spcAft>
              <a:bidi/>
            </a:pPr>
            <a:r xmlns:a="http://schemas.openxmlformats.org/drawingml/2006/main">
              <a:rPr lang="ar"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الحفاظ على حجم السوائل وتصحيح نقص حجم الدم وانخفاض الناتج القلبي.</a:t>
            </a:r>
            <a:endParaRPr xmlns:a="http://schemas.openxmlformats.org/drawingml/2006/main" lang="en-US" dirty="0">
              <a:effectLst/>
              <a:latin typeface="Times New Roman" panose="02020603050405020304" pitchFamily="18" charset="0"/>
              <a:ea typeface="Calibri" panose="020F0502020204030204" pitchFamily="34" charset="0"/>
              <a:cs typeface="Times New Roman" panose="02020603050405020304" pitchFamily="18" charset="0"/>
            </a:endParaRPr>
          </a:p>
          <a:p>
            <a:pPr xmlns:a="http://schemas.openxmlformats.org/drawingml/2006/main" marL="0" marR="0">
              <a:lnSpc>
                <a:spcPct val="120000"/>
              </a:lnSpc>
              <a:spcBef>
                <a:spcPts val="0"/>
              </a:spcBef>
              <a:spcAft>
                <a:spcPts val="0"/>
              </a:spcAft>
              <a:bidi/>
            </a:pPr>
            <a:r xmlns:a="http://schemas.openxmlformats.org/drawingml/2006/main">
              <a:rPr lang="ar"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إعادة الضغط الجنبي السلبي.</a:t>
            </a:r>
            <a:endParaRPr xmlns:a="http://schemas.openxmlformats.org/drawingml/2006/main" lang="en-US" dirty="0">
              <a:effectLst/>
              <a:latin typeface="Times New Roman" panose="02020603050405020304" pitchFamily="18" charset="0"/>
              <a:ea typeface="Calibri" panose="020F0502020204030204" pitchFamily="34" charset="0"/>
              <a:cs typeface="Times New Roman" panose="02020603050405020304" pitchFamily="18" charset="0"/>
            </a:endParaRPr>
          </a:p>
          <a:p>
            <a:pPr xmlns:a="http://schemas.openxmlformats.org/drawingml/2006/main" marL="0" marR="0">
              <a:lnSpc>
                <a:spcPct val="120000"/>
              </a:lnSpc>
              <a:spcBef>
                <a:spcPts val="0"/>
              </a:spcBef>
              <a:spcAft>
                <a:spcPts val="0"/>
              </a:spcAft>
              <a:bidi/>
            </a:pPr>
            <a:r xmlns:a="http://schemas.openxmlformats.org/drawingml/2006/main">
              <a:rPr lang="ar"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تصريف السوائل داخل الجنب والدم إذا لزم الأمر.</a:t>
            </a:r>
            <a:endParaRPr xmlns:a="http://schemas.openxmlformats.org/drawingml/2006/main" lang="en-US" dirty="0">
              <a:effectLst/>
              <a:latin typeface="Times New Roman" panose="02020603050405020304" pitchFamily="18" charset="0"/>
              <a:ea typeface="Calibri" panose="020F0502020204030204" pitchFamily="34" charset="0"/>
              <a:cs typeface="Times New Roman" panose="02020603050405020304" pitchFamily="18" charset="0"/>
            </a:endParaRPr>
          </a:p>
          <a:p>
            <a:pPr xmlns:a="http://schemas.openxmlformats.org/drawingml/2006/main" marL="0" marR="0">
              <a:lnSpc>
                <a:spcPct val="120000"/>
              </a:lnSpc>
              <a:spcBef>
                <a:spcPts val="0"/>
              </a:spcBef>
              <a:spcAft>
                <a:spcPts val="0"/>
              </a:spcAft>
              <a:bidi/>
            </a:pPr>
            <a:r xmlns:a="http://schemas.openxmlformats.org/drawingml/2006/main">
              <a:rPr lang="ar"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تصريف أو إزالة أي هواء أو سائل من الصدر لتخفيف استرواح الصدر أو استرواح الصدر الدموي أو الانسداد القلبي.</a:t>
            </a:r>
            <a:endParaRPr xmlns:a="http://schemas.openxmlformats.org/drawingml/2006/main" lang="en-US" dirty="0">
              <a:effectLst/>
              <a:latin typeface="Times New Roman" panose="02020603050405020304" pitchFamily="18" charset="0"/>
              <a:ea typeface="Calibri" panose="020F0502020204030204" pitchFamily="34" charset="0"/>
              <a:cs typeface="Times New Roman" panose="02020603050405020304" pitchFamily="18" charset="0"/>
            </a:endParaRPr>
          </a:p>
          <a:p>
            <a:pPr xmlns:a="http://schemas.openxmlformats.org/drawingml/2006/main" marL="0" marR="0">
              <a:lnSpc>
                <a:spcPct val="120000"/>
              </a:lnSpc>
              <a:spcBef>
                <a:spcPts val="0"/>
              </a:spcBef>
              <a:spcAft>
                <a:spcPts val="0"/>
              </a:spcAft>
              <a:bidi/>
            </a:pPr>
            <a:r xmlns:a="http://schemas.openxmlformats.org/drawingml/2006/main">
              <a:rPr lang="ar"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البدء بنقل الدم.</a:t>
            </a:r>
            <a:endParaRPr xmlns:a="http://schemas.openxmlformats.org/drawingml/2006/main" lang="en-US" dirty="0">
              <a:effectLst/>
              <a:latin typeface="Times New Roman" panose="02020603050405020304" pitchFamily="18" charset="0"/>
              <a:ea typeface="Calibri" panose="020F0502020204030204" pitchFamily="34" charset="0"/>
              <a:cs typeface="Times New Roman" panose="02020603050405020304" pitchFamily="18" charset="0"/>
            </a:endParaRPr>
          </a:p>
          <a:p>
            <a:pPr xmlns:a="http://schemas.openxmlformats.org/drawingml/2006/main" marL="0" marR="0">
              <a:lnSpc>
                <a:spcPct val="120000"/>
              </a:lnSpc>
              <a:spcBef>
                <a:spcPts val="0"/>
              </a:spcBef>
              <a:spcAft>
                <a:spcPts val="0"/>
              </a:spcAft>
              <a:bidi/>
            </a:pPr>
            <a:r xmlns:a="http://schemas.openxmlformats.org/drawingml/2006/main">
              <a:rPr lang="ar"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استعادة والحفاظ على وظيفة القلب والرئة.</a:t>
            </a:r>
            <a:endParaRPr xmlns:a="http://schemas.openxmlformats.org/drawingml/2006/main" lang="en-US" dirty="0">
              <a:effectLst/>
              <a:latin typeface="Times New Roman" panose="02020603050405020304" pitchFamily="18" charset="0"/>
              <a:ea typeface="Calibri" panose="020F0502020204030204" pitchFamily="34" charset="0"/>
              <a:cs typeface="Times New Roman" panose="02020603050405020304" pitchFamily="18" charset="0"/>
            </a:endParaRPr>
          </a:p>
          <a:p>
            <a:pPr xmlns:a="http://schemas.openxmlformats.org/drawingml/2006/main" marL="0" marR="0">
              <a:lnSpc>
                <a:spcPct val="120000"/>
              </a:lnSpc>
              <a:spcBef>
                <a:spcPts val="0"/>
              </a:spcBef>
              <a:spcAft>
                <a:spcPts val="0"/>
              </a:spcAft>
              <a:bidi/>
            </a:pPr>
            <a:r xmlns:a="http://schemas.openxmlformats.org/drawingml/2006/main">
              <a:rPr lang="ar"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إجراء التدخلات الجراحية الفورية.</a:t>
            </a:r>
            <a:endParaRPr xmlns:a="http://schemas.openxmlformats.org/drawingml/2006/main" lang="en-US"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dirty="0"/>
          </a:p>
        </p:txBody>
      </p:sp>
      <p:sp>
        <p:nvSpPr>
          <p:cNvPr id="4" name="Date Placeholder 3"/>
          <p:cNvSpPr>
            <a:spLocks noGrp="1"/>
          </p:cNvSpPr>
          <p:nvPr>
            <p:ph type="dt" sz="half" idx="10"/>
          </p:nvPr>
        </p:nvSpPr>
        <p:spPr/>
        <p:txBody>
          <a:bodyPr/>
          <a:lstStyle/>
          <a:p>
            <a:fld id="{5A0F6117-D04A-437E-980F-F3B53EFA9243}" type="datetime1">
              <a:rPr lang="en-US" smtClean="0"/>
              <a:t>11/27/2023</a:t>
            </a:fld>
            <a:endParaRPr lang="en-US"/>
          </a:p>
        </p:txBody>
      </p:sp>
      <p:sp>
        <p:nvSpPr>
          <p:cNvPr id="5" name="Slide Number Placeholder 4"/>
          <p:cNvSpPr>
            <a:spLocks noGrp="1"/>
          </p:cNvSpPr>
          <p:nvPr>
            <p:ph type="sldNum" sz="quarter" idx="12"/>
          </p:nvPr>
        </p:nvSpPr>
        <p:spPr/>
        <p:txBody>
          <a:bodyPr/>
          <a:lstStyle/>
          <a:p>
            <a:fld id="{5D0ACBDB-D988-4DB1-83A2-260ECF40DAD9}" type="slidenum">
              <a:rPr lang="en-US" smtClean="0"/>
              <a:t>11</a:t>
            </a:fld>
            <a:endParaRPr lang="en-US"/>
          </a:p>
        </p:txBody>
      </p:sp>
    </p:spTree>
    <p:extLst>
      <p:ext uri="{BB962C8B-B14F-4D97-AF65-F5344CB8AC3E}">
        <p14:creationId xmlns:p14="http://schemas.microsoft.com/office/powerpoint/2010/main" val="7999826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normAutofit/>
          </a:bodyPr>
          <a:lstStyle/>
          <a:p>
            <a:pPr xmlns:a="http://schemas.openxmlformats.org/drawingml/2006/main" algn="ctr">
              <a:bidi/>
            </a:pPr>
            <a:r xmlns:a="http://schemas.openxmlformats.org/drawingml/2006/main">
              <a:rPr lang="ar" sz="4000" b="1" dirty="0">
                <a:solidFill>
                  <a:srgbClr val="234090"/>
                </a:solidFill>
                <a:latin typeface="Arial-BoldMT"/>
                <a:ea typeface="Calibri" panose="020F0502020204030204" pitchFamily="34" charset="0"/>
                <a:cs typeface="Arial-BoldMT"/>
              </a:rPr>
              <a:t>كدمة رئوية</a:t>
            </a:r>
          </a:p>
        </p:txBody>
      </p:sp>
      <p:sp>
        <p:nvSpPr>
          <p:cNvPr id="3" name="Content Placeholder 2"/>
          <p:cNvSpPr>
            <a:spLocks noGrp="1"/>
          </p:cNvSpPr>
          <p:nvPr>
            <p:ph idx="1"/>
          </p:nvPr>
        </p:nvSpPr>
        <p:spPr>
          <a:xfrm>
            <a:off x="124097" y="1111520"/>
            <a:ext cx="11475720" cy="5533119"/>
          </a:xfrm>
        </p:spPr>
        <p:txBody>
          <a:bodyPr>
            <a:noAutofit/>
          </a:bodyPr>
          <a:lstStyle/>
          <a:p>
            <a:pPr xmlns:a="http://schemas.openxmlformats.org/drawingml/2006/main">
              <a:lnSpc>
                <a:spcPct val="110000"/>
              </a:lnSpc>
              <a:spcAft>
                <a:spcPts val="600"/>
              </a:spcAft>
              <a:bidi/>
            </a:pPr>
            <a:r xmlns:a="http://schemas.openxmlformats.org/drawingml/2006/main">
              <a:rPr lang="ar" sz="3200" dirty="0" smtClean="0"/>
              <a:t>الكدمة الرئوية هي إصابة شائعة في الصدر.</a:t>
            </a:r>
          </a:p>
          <a:p>
            <a:pPr xmlns:a="http://schemas.openxmlformats.org/drawingml/2006/main">
              <a:lnSpc>
                <a:spcPct val="110000"/>
              </a:lnSpc>
              <a:spcAft>
                <a:spcPts val="600"/>
              </a:spcAft>
              <a:bidi/>
            </a:pPr>
            <a:r xmlns:a="http://schemas.openxmlformats.org/drawingml/2006/main">
              <a:rPr lang="ar" sz="3200" dirty="0" smtClean="0"/>
              <a:t>يتم تعريفه على أنه تلف في أنسجة الرئة يؤدي إلى النزيف والوذمة الموضعية.</a:t>
            </a:r>
          </a:p>
          <a:p>
            <a:pPr xmlns:a="http://schemas.openxmlformats.org/drawingml/2006/main">
              <a:lnSpc>
                <a:spcPct val="110000"/>
              </a:lnSpc>
              <a:spcAft>
                <a:spcPts val="600"/>
              </a:spcAft>
              <a:bidi/>
            </a:pPr>
            <a:r xmlns:a="http://schemas.openxmlformats.org/drawingml/2006/main">
              <a:rPr lang="ar" sz="3200" dirty="0" smtClean="0"/>
              <a:t>وهو مرتبط بصدمة الصدر عندما يكون هناك ضغط وإزالة ضغط سريعين على جدار الصدر.</a:t>
            </a:r>
          </a:p>
          <a:p>
            <a:pPr xmlns:a="http://schemas.openxmlformats.org/drawingml/2006/main">
              <a:lnSpc>
                <a:spcPct val="110000"/>
              </a:lnSpc>
              <a:spcAft>
                <a:spcPts val="600"/>
              </a:spcAft>
              <a:bidi/>
            </a:pPr>
            <a:r xmlns:a="http://schemas.openxmlformats.org/drawingml/2006/main">
              <a:rPr lang="ar" sz="3200" dirty="0" smtClean="0"/>
              <a:t>يمثل طيفًا من إصابات الرئة يتميز بتطور الارتشاحات ودرجات مختلفة من الخلل التنفسي</a:t>
            </a:r>
            <a:endParaRPr xmlns:a="http://schemas.openxmlformats.org/drawingml/2006/main" lang="en-US" sz="3200" dirty="0"/>
          </a:p>
        </p:txBody>
      </p:sp>
    </p:spTree>
    <p:extLst>
      <p:ext uri="{BB962C8B-B14F-4D97-AF65-F5344CB8AC3E}">
        <p14:creationId xmlns:p14="http://schemas.microsoft.com/office/powerpoint/2010/main" val="9787958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5159"/>
            <a:ext cx="10515600" cy="1325563"/>
          </a:xfrm>
        </p:spPr>
        <p:txBody>
          <a:bodyPr>
            <a:normAutofit/>
          </a:bodyPr>
          <a:lstStyle/>
          <a:p>
            <a:pPr xmlns:a="http://schemas.openxmlformats.org/drawingml/2006/main" algn="ctr">
              <a:bidi/>
            </a:pPr>
            <a:r xmlns:a="http://schemas.openxmlformats.org/drawingml/2006/main">
              <a:rPr lang="ar" sz="4000" b="1" dirty="0">
                <a:solidFill>
                  <a:srgbClr val="234090"/>
                </a:solidFill>
                <a:latin typeface="Arial-BoldMT"/>
                <a:ea typeface="Calibri" panose="020F0502020204030204" pitchFamily="34" charset="0"/>
                <a:cs typeface="Arial-BoldMT"/>
              </a:rPr>
              <a:t>كدمة رئوية</a:t>
            </a:r>
          </a:p>
        </p:txBody>
      </p:sp>
      <p:sp>
        <p:nvSpPr>
          <p:cNvPr id="3" name="Content Placeholder 2"/>
          <p:cNvSpPr>
            <a:spLocks noGrp="1"/>
          </p:cNvSpPr>
          <p:nvPr>
            <p:ph idx="1"/>
          </p:nvPr>
        </p:nvSpPr>
        <p:spPr>
          <a:xfrm>
            <a:off x="646611" y="1420721"/>
            <a:ext cx="10770326" cy="5058455"/>
          </a:xfrm>
        </p:spPr>
        <p:txBody>
          <a:bodyPr/>
          <a:lstStyle/>
          <a:p>
            <a:pPr xmlns:a="http://schemas.openxmlformats.org/drawingml/2006/main">
              <a:lnSpc>
                <a:spcPct val="110000"/>
              </a:lnSpc>
              <a:spcAft>
                <a:spcPts val="1200"/>
              </a:spcAft>
              <a:bidi/>
            </a:pPr>
            <a:r xmlns:a="http://schemas.openxmlformats.org/drawingml/2006/main">
              <a:rPr lang="ar" sz="3200" dirty="0"/>
              <a:t>قد </a:t>
            </a:r>
            <a:r xmlns:a="http://schemas.openxmlformats.org/drawingml/2006/main">
              <a:rPr lang="ar" sz="3200" dirty="0" smtClean="0"/>
              <a:t>لا يكون واضحًا في البداية عند الفحص ولكنه يتطور في </a:t>
            </a:r>
            <a:r xmlns:a="http://schemas.openxmlformats.org/drawingml/2006/main">
              <a:rPr lang="ar" sz="3200" smtClean="0"/>
              <a:t>فترة ما بعد الصدمة</a:t>
            </a:r>
            <a:endParaRPr xmlns:a="http://schemas.openxmlformats.org/drawingml/2006/main" lang="en-US" sz="3200" dirty="0" smtClean="0"/>
          </a:p>
          <a:p>
            <a:pPr xmlns:a="http://schemas.openxmlformats.org/drawingml/2006/main">
              <a:lnSpc>
                <a:spcPct val="110000"/>
              </a:lnSpc>
              <a:spcAft>
                <a:spcPts val="1200"/>
              </a:spcAft>
              <a:bidi/>
            </a:pPr>
            <a:r xmlns:a="http://schemas.openxmlformats.org/drawingml/2006/main">
              <a:rPr lang="ar" sz="3200" dirty="0" smtClean="0"/>
              <a:t>قد يتعلق الأمر بجزء صغير من رئة واحدة، أو قسم كبير من الرئة، أو رئة واحدة بالكامل، أو كلتا الرئتين.</a:t>
            </a:r>
          </a:p>
          <a:p>
            <a:pPr xmlns:a="http://schemas.openxmlformats.org/drawingml/2006/main">
              <a:lnSpc>
                <a:spcPct val="110000"/>
              </a:lnSpc>
              <a:spcAft>
                <a:spcPts val="1200"/>
              </a:spcAft>
              <a:bidi/>
            </a:pPr>
            <a:r xmlns:a="http://schemas.openxmlformats.org/drawingml/2006/main">
              <a:rPr lang="ar" sz="3200" dirty="0" smtClean="0"/>
              <a:t>اعتمادًا على مدى الإصابة، قد يرتبط هذا النوع من الصدمات بمعدل وفيات يزيد عن 50%.</a:t>
            </a:r>
          </a:p>
          <a:p>
            <a:pPr>
              <a:lnSpc>
                <a:spcPct val="100000"/>
              </a:lnSpc>
              <a:spcAft>
                <a:spcPts val="600"/>
              </a:spcAft>
            </a:pPr>
            <a:endParaRPr lang="en-US" dirty="0"/>
          </a:p>
        </p:txBody>
      </p:sp>
    </p:spTree>
    <p:extLst>
      <p:ext uri="{BB962C8B-B14F-4D97-AF65-F5344CB8AC3E}">
        <p14:creationId xmlns:p14="http://schemas.microsoft.com/office/powerpoint/2010/main" val="8639697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xmlns:a="http://schemas.openxmlformats.org/drawingml/2006/main" algn="ctr">
              <a:bidi/>
            </a:pPr>
            <a:r xmlns:a="http://schemas.openxmlformats.org/drawingml/2006/main">
              <a:rPr lang="ar" dirty="0" smtClean="0"/>
              <a:t> </a:t>
            </a:r>
            <a:br xmlns:a="http://schemas.openxmlformats.org/drawingml/2006/main">
              <a:rPr lang="en-US" dirty="0" smtClean="0"/>
            </a:br>
            <a:r xmlns:a="http://schemas.openxmlformats.org/drawingml/2006/main">
              <a:rPr lang="ar" b="1" dirty="0">
                <a:solidFill>
                  <a:srgbClr val="234090"/>
                </a:solidFill>
                <a:latin typeface="Arial-BoldMT"/>
                <a:ea typeface="Calibri" panose="020F0502020204030204" pitchFamily="34" charset="0"/>
                <a:cs typeface="Arial-BoldMT"/>
              </a:rPr>
              <a:t>كدمة رئوية/علم وظائف الأعضاء المرضية</a:t>
            </a:r>
            <a:r xmlns:a="http://schemas.openxmlformats.org/drawingml/2006/main">
              <a:rPr lang="ar" b="1" dirty="0" smtClean="0"/>
              <a:t> </a:t>
            </a:r>
            <a:r xmlns:a="http://schemas.openxmlformats.org/drawingml/2006/main">
              <a:rPr lang="ar" dirty="0" smtClean="0"/>
              <a:t/>
            </a:r>
            <a:br xmlns:a="http://schemas.openxmlformats.org/drawingml/2006/main">
              <a:rPr lang="en-US" dirty="0" smtClean="0"/>
            </a:br>
            <a:endParaRPr xmlns:a="http://schemas.openxmlformats.org/drawingml/2006/main" lang="en-US" dirty="0"/>
          </a:p>
        </p:txBody>
      </p:sp>
      <p:sp>
        <p:nvSpPr>
          <p:cNvPr id="3" name="Content Placeholder 2"/>
          <p:cNvSpPr>
            <a:spLocks noGrp="1"/>
          </p:cNvSpPr>
          <p:nvPr>
            <p:ph idx="1"/>
          </p:nvPr>
        </p:nvSpPr>
        <p:spPr>
          <a:xfrm>
            <a:off x="428897" y="1690688"/>
            <a:ext cx="11205754" cy="4351338"/>
          </a:xfrm>
        </p:spPr>
        <p:txBody>
          <a:bodyPr>
            <a:normAutofit/>
          </a:bodyPr>
          <a:lstStyle/>
          <a:p>
            <a:pPr xmlns:a="http://schemas.openxmlformats.org/drawingml/2006/main">
              <a:lnSpc>
                <a:spcPct val="110000"/>
              </a:lnSpc>
              <a:spcAft>
                <a:spcPts val="600"/>
              </a:spcAft>
              <a:bidi/>
            </a:pPr>
            <a:r xmlns:a="http://schemas.openxmlformats.org/drawingml/2006/main">
              <a:rPr lang="ar" sz="3200" dirty="0" smtClean="0"/>
              <a:t>العيب المرضي الأساسي هو تراكم غير طبيعي للسوائل في الفراغات الخلالية وداخل الحويصلات الهوائية.</a:t>
            </a:r>
          </a:p>
          <a:p>
            <a:pPr xmlns:a="http://schemas.openxmlformats.org/drawingml/2006/main">
              <a:lnSpc>
                <a:spcPct val="110000"/>
              </a:lnSpc>
              <a:spcAft>
                <a:spcPts val="600"/>
              </a:spcAft>
              <a:bidi/>
            </a:pPr>
            <a:r xmlns:a="http://schemas.openxmlformats.org/drawingml/2006/main">
              <a:rPr lang="ar" sz="3200" dirty="0" smtClean="0"/>
              <a:t>ويعتقد أن إصابة أنسجة الرئة وشبكتها الشعرية تؤدي إلى تسرب بروتين المصل والبلازما.</a:t>
            </a:r>
          </a:p>
          <a:p>
            <a:pPr xmlns:a="http://schemas.openxmlformats.org/drawingml/2006/main">
              <a:lnSpc>
                <a:spcPct val="110000"/>
              </a:lnSpc>
              <a:spcAft>
                <a:spcPts val="600"/>
              </a:spcAft>
              <a:bidi/>
            </a:pPr>
            <a:r xmlns:a="http://schemas.openxmlformats.org/drawingml/2006/main">
              <a:rPr lang="ar" sz="3200" dirty="0" smtClean="0"/>
              <a:t>يمارس بروتين المصل المتسرب ضغطًا تناضحيًا يؤدي إلى زيادة فقدان السوائل من الشعيرات الدموية.</a:t>
            </a:r>
          </a:p>
        </p:txBody>
      </p:sp>
    </p:spTree>
    <p:extLst>
      <p:ext uri="{BB962C8B-B14F-4D97-AF65-F5344CB8AC3E}">
        <p14:creationId xmlns:p14="http://schemas.microsoft.com/office/powerpoint/2010/main" val="6439616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82245"/>
            <a:ext cx="10515600" cy="1325563"/>
          </a:xfrm>
        </p:spPr>
        <p:txBody>
          <a:bodyPr>
            <a:normAutofit fontScale="90000"/>
          </a:bodyPr>
          <a:lstStyle/>
          <a:p>
            <a:pPr xmlns:a="http://schemas.openxmlformats.org/drawingml/2006/main" algn="ctr">
              <a:bidi/>
            </a:pPr>
            <a:r xmlns:a="http://schemas.openxmlformats.org/drawingml/2006/main">
              <a:rPr lang="ar" b="1" dirty="0" smtClean="0"/>
              <a:t/>
            </a:r>
            <a:br xmlns:a="http://schemas.openxmlformats.org/drawingml/2006/main">
              <a:rPr lang="en-US" b="1" dirty="0" smtClean="0"/>
            </a:br>
            <a:r xmlns:a="http://schemas.openxmlformats.org/drawingml/2006/main">
              <a:rPr lang="ar" b="1" dirty="0">
                <a:solidFill>
                  <a:srgbClr val="234090"/>
                </a:solidFill>
                <a:latin typeface="Arial-BoldMT"/>
                <a:ea typeface="Calibri" panose="020F0502020204030204" pitchFamily="34" charset="0"/>
                <a:cs typeface="Arial-BoldMT"/>
              </a:rPr>
              <a:t>كدمة رئوية/علم وظائف الأعضاء المرضية</a:t>
            </a:r>
            <a:r xmlns:a="http://schemas.openxmlformats.org/drawingml/2006/main">
              <a:rPr lang="ar" dirty="0" smtClean="0"/>
              <a:t/>
            </a:r>
            <a:br xmlns:a="http://schemas.openxmlformats.org/drawingml/2006/main">
              <a:rPr lang="en-US" dirty="0" smtClean="0"/>
            </a:br>
            <a:endParaRPr xmlns:a="http://schemas.openxmlformats.org/drawingml/2006/main" lang="en-US" dirty="0"/>
          </a:p>
        </p:txBody>
      </p:sp>
      <p:sp>
        <p:nvSpPr>
          <p:cNvPr id="3" name="Content Placeholder 2"/>
          <p:cNvSpPr>
            <a:spLocks noGrp="1"/>
          </p:cNvSpPr>
          <p:nvPr>
            <p:ph idx="1"/>
          </p:nvPr>
        </p:nvSpPr>
        <p:spPr/>
        <p:txBody>
          <a:bodyPr/>
          <a:lstStyle/>
          <a:p>
            <a:pPr xmlns:a="http://schemas.openxmlformats.org/drawingml/2006/main">
              <a:lnSpc>
                <a:spcPct val="110000"/>
              </a:lnSpc>
              <a:spcAft>
                <a:spcPts val="1200"/>
              </a:spcAft>
              <a:bidi/>
            </a:pPr>
            <a:r xmlns:a="http://schemas.openxmlformats.org/drawingml/2006/main">
              <a:rPr lang="ar" sz="3200" dirty="0" smtClean="0"/>
              <a:t>يدخل الدم والوذمة والحطام الخلوي (من استجابة الخلايا للإصابة) إلى الرئة ويتراكم في القصيبات الهوائية والحويصلات الهوائية، حيث يتداخل مع تبادل الغازات.</a:t>
            </a:r>
          </a:p>
          <a:p>
            <a:pPr xmlns:a="http://schemas.openxmlformats.org/drawingml/2006/main">
              <a:lnSpc>
                <a:spcPct val="110000"/>
              </a:lnSpc>
              <a:spcAft>
                <a:spcPts val="1200"/>
              </a:spcAft>
              <a:bidi/>
            </a:pPr>
            <a:r xmlns:a="http://schemas.openxmlformats.org/drawingml/2006/main">
              <a:rPr lang="ar" sz="3200" dirty="0" smtClean="0"/>
              <a:t>يحدث زيادة في المقاومة الوعائية الرئوية وضغط الشريان الرئوي.</a:t>
            </a:r>
          </a:p>
          <a:p>
            <a:pPr xmlns:a="http://schemas.openxmlformats.org/drawingml/2006/main">
              <a:lnSpc>
                <a:spcPct val="110000"/>
              </a:lnSpc>
              <a:spcAft>
                <a:spcPts val="1200"/>
              </a:spcAft>
              <a:bidi/>
            </a:pPr>
            <a:r xmlns:a="http://schemas.openxmlformats.org/drawingml/2006/main">
              <a:rPr lang="ar" sz="3200" dirty="0" smtClean="0"/>
              <a:t>يعاني المريض من نقص الأكسجين واحتباس ثاني أكسيد الكربون.</a:t>
            </a:r>
          </a:p>
          <a:p>
            <a:endParaRPr lang="en-US" dirty="0"/>
          </a:p>
        </p:txBody>
      </p:sp>
    </p:spTree>
    <p:extLst>
      <p:ext uri="{BB962C8B-B14F-4D97-AF65-F5344CB8AC3E}">
        <p14:creationId xmlns:p14="http://schemas.microsoft.com/office/powerpoint/2010/main" val="24361265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1722" y="95159"/>
            <a:ext cx="10515600" cy="1325563"/>
          </a:xfrm>
        </p:spPr>
        <p:txBody>
          <a:bodyPr>
            <a:normAutofit/>
          </a:bodyPr>
          <a:lstStyle/>
          <a:p>
            <a:r xmlns:a="http://schemas.openxmlformats.org/drawingml/2006/main">
              <a:rPr lang="ar" sz="3600" b="1" dirty="0">
                <a:solidFill>
                  <a:srgbClr val="234090"/>
                </a:solidFill>
                <a:latin typeface="Arial-BoldMT"/>
                <a:ea typeface="Calibri" panose="020F0502020204030204" pitchFamily="34" charset="0"/>
                <a:cs typeface="Arial-BoldMT"/>
              </a:rPr>
              <a:t>كدمة الرئة/ المظاهر السريرية</a:t>
            </a:r>
          </a:p>
        </p:txBody>
      </p:sp>
      <p:sp>
        <p:nvSpPr>
          <p:cNvPr id="3" name="Content Placeholder 2"/>
          <p:cNvSpPr>
            <a:spLocks noGrp="1"/>
          </p:cNvSpPr>
          <p:nvPr>
            <p:ph idx="1"/>
          </p:nvPr>
        </p:nvSpPr>
        <p:spPr>
          <a:xfrm>
            <a:off x="455022" y="1625327"/>
            <a:ext cx="11049000" cy="4670969"/>
          </a:xfrm>
        </p:spPr>
        <p:txBody>
          <a:bodyPr>
            <a:normAutofit/>
          </a:bodyPr>
          <a:lstStyle/>
          <a:p>
            <a:pPr xmlns:a="http://schemas.openxmlformats.org/drawingml/2006/main">
              <a:lnSpc>
                <a:spcPct val="100000"/>
              </a:lnSpc>
              <a:spcAft>
                <a:spcPts val="600"/>
              </a:spcAft>
              <a:bidi/>
            </a:pPr>
            <a:r xmlns:a="http://schemas.openxmlformats.org/drawingml/2006/main">
              <a:rPr lang="ar" sz="3200" dirty="0" smtClean="0"/>
              <a:t>يمكن أن تكون الكدمة الرئوية خفيفة أو متوسطة أو شديدة.</a:t>
            </a:r>
          </a:p>
          <a:p>
            <a:pPr xmlns:a="http://schemas.openxmlformats.org/drawingml/2006/main">
              <a:lnSpc>
                <a:spcPct val="100000"/>
              </a:lnSpc>
              <a:spcAft>
                <a:spcPts val="600"/>
              </a:spcAft>
              <a:bidi/>
            </a:pPr>
            <a:r xmlns:a="http://schemas.openxmlformats.org/drawingml/2006/main">
              <a:rPr lang="ar" sz="3200" dirty="0" smtClean="0"/>
              <a:t>وتتراوح المظاهر السريرية من انخفاض أصوات التنفس، وسرعة التنفس، وتسارع القلب، وألم الصدر، ونقص الأكسجين في الدم، وإفرازات ملونة بالدم إلى سرعة التنفس الشديدة، وتسارع القلب، والخشخشة، والنزيف الواضح، ونقص الأكسجين الشديد (الزرقة)، والحماض التنفسي.</a:t>
            </a:r>
          </a:p>
          <a:p>
            <a:pPr xmlns:a="http://schemas.openxmlformats.org/drawingml/2006/main">
              <a:lnSpc>
                <a:spcPct val="100000"/>
              </a:lnSpc>
              <a:spcAft>
                <a:spcPts val="600"/>
              </a:spcAft>
              <a:bidi/>
            </a:pPr>
            <a:r xmlns:a="http://schemas.openxmlformats.org/drawingml/2006/main">
              <a:rPr lang="ar" sz="3200" dirty="0" smtClean="0"/>
              <a:t>قد تكون التغيرات في الحواس، بما في ذلك زيادة الانفعال أو السلوك العدواني غير العقلاني، علامات على نقص الأكسجين في الدم.</a:t>
            </a:r>
            <a:endParaRPr xmlns:a="http://schemas.openxmlformats.org/drawingml/2006/main" lang="en-US" sz="3200" dirty="0"/>
          </a:p>
        </p:txBody>
      </p:sp>
    </p:spTree>
    <p:extLst>
      <p:ext uri="{BB962C8B-B14F-4D97-AF65-F5344CB8AC3E}">
        <p14:creationId xmlns:p14="http://schemas.microsoft.com/office/powerpoint/2010/main" val="25992020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xmlns:a="http://schemas.openxmlformats.org/drawingml/2006/main">
              <a:rPr lang="ar" sz="3600" b="1" dirty="0">
                <a:solidFill>
                  <a:srgbClr val="234090"/>
                </a:solidFill>
                <a:latin typeface="Arial-BoldMT"/>
                <a:ea typeface="Calibri" panose="020F0502020204030204" pitchFamily="34" charset="0"/>
                <a:cs typeface="Arial-BoldMT"/>
              </a:rPr>
              <a:t>كدمة الرئة/ المظاهر السريرية</a:t>
            </a:r>
          </a:p>
        </p:txBody>
      </p:sp>
      <p:sp>
        <p:nvSpPr>
          <p:cNvPr id="3" name="Content Placeholder 2"/>
          <p:cNvSpPr>
            <a:spLocks noGrp="1"/>
          </p:cNvSpPr>
          <p:nvPr>
            <p:ph idx="1"/>
          </p:nvPr>
        </p:nvSpPr>
        <p:spPr>
          <a:xfrm>
            <a:off x="838200" y="1825625"/>
            <a:ext cx="10515600" cy="4679678"/>
          </a:xfrm>
        </p:spPr>
        <p:txBody>
          <a:bodyPr>
            <a:normAutofit lnSpcReduction="10000"/>
          </a:bodyPr>
          <a:lstStyle/>
          <a:p>
            <a:pPr xmlns:a="http://schemas.openxmlformats.org/drawingml/2006/main">
              <a:lnSpc>
                <a:spcPct val="110000"/>
              </a:lnSpc>
              <a:spcAft>
                <a:spcPts val="1200"/>
              </a:spcAft>
              <a:bidi/>
            </a:pPr>
            <a:r xmlns:a="http://schemas.openxmlformats.org/drawingml/2006/main">
              <a:rPr lang="ar" sz="3200" b="1" u="sng" dirty="0"/>
              <a:t>المرضى </a:t>
            </a:r>
            <a:r xmlns:a="http://schemas.openxmlformats.org/drawingml/2006/main">
              <a:rPr lang="ar" sz="3200" b="1" u="sng" dirty="0" smtClean="0"/>
              <a:t>الذين يعانون من كدمة رئوية معتدلة </a:t>
            </a:r>
            <a:r xmlns:a="http://schemas.openxmlformats.org/drawingml/2006/main">
              <a:rPr lang="ar" sz="3200" dirty="0" smtClean="0"/>
              <a:t>من كمية كبيرة من المخاط والمصل والدم الصريح في الشجرة القصبية الهوائية؛ وغالبًا ما يعاني المرضى من سعال مستمر ولكنهم لا يتمكنون من التخلص من الإفرازات.</a:t>
            </a:r>
          </a:p>
          <a:p>
            <a:pPr xmlns:a="http://schemas.openxmlformats.org/drawingml/2006/main">
              <a:lnSpc>
                <a:spcPct val="110000"/>
              </a:lnSpc>
              <a:spcAft>
                <a:spcPts val="1200"/>
              </a:spcAft>
              <a:bidi/>
            </a:pPr>
            <a:r xmlns:a="http://schemas.openxmlformats.org/drawingml/2006/main">
              <a:rPr lang="ar" sz="3200" b="1" u="sng" dirty="0" smtClean="0"/>
              <a:t>المرضى الذين يعانون من كدمة رئوية شديدة </a:t>
            </a:r>
            <a:r xmlns:a="http://schemas.openxmlformats.org/drawingml/2006/main">
              <a:rPr lang="ar" sz="3200" dirty="0" smtClean="0"/>
              <a:t>من علامات وأعراض تعكس متلازمة الضائقة التنفسية الحادة، والتي قد تشمل زرقة مركزية؛ والانفعال؛ والرغبة في القتال؛ والسعال المنتج مع إفرازات رغوية دموية.</a:t>
            </a:r>
          </a:p>
          <a:p>
            <a:endParaRPr lang="en-US" dirty="0"/>
          </a:p>
        </p:txBody>
      </p:sp>
    </p:spTree>
    <p:extLst>
      <p:ext uri="{BB962C8B-B14F-4D97-AF65-F5344CB8AC3E}">
        <p14:creationId xmlns:p14="http://schemas.microsoft.com/office/powerpoint/2010/main" val="7667411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xmlns:a="http://schemas.openxmlformats.org/drawingml/2006/main" algn="ctr">
              <a:bidi/>
            </a:pPr>
            <a:r xmlns:a="http://schemas.openxmlformats.org/drawingml/2006/main">
              <a:rPr lang="ar" sz="3600" b="1" dirty="0">
                <a:solidFill>
                  <a:srgbClr val="234090"/>
                </a:solidFill>
                <a:latin typeface="Arial-BoldMT"/>
                <a:ea typeface="Calibri" panose="020F0502020204030204" pitchFamily="34" charset="0"/>
                <a:cs typeface="Arial-BoldMT"/>
              </a:rPr>
              <a:t>كدمة الرئة / التقييم والتشخيص</a:t>
            </a:r>
          </a:p>
        </p:txBody>
      </p:sp>
      <p:sp>
        <p:nvSpPr>
          <p:cNvPr id="3" name="Content Placeholder 2"/>
          <p:cNvSpPr>
            <a:spLocks noGrp="1"/>
          </p:cNvSpPr>
          <p:nvPr>
            <p:ph idx="1"/>
          </p:nvPr>
        </p:nvSpPr>
        <p:spPr>
          <a:xfrm>
            <a:off x="838200" y="2034631"/>
            <a:ext cx="10515600" cy="4351338"/>
          </a:xfrm>
        </p:spPr>
        <p:txBody>
          <a:bodyPr>
            <a:normAutofit/>
          </a:bodyPr>
          <a:lstStyle/>
          <a:p>
            <a:pPr xmlns:a="http://schemas.openxmlformats.org/drawingml/2006/main">
              <a:lnSpc>
                <a:spcPct val="110000"/>
              </a:lnSpc>
              <a:spcAft>
                <a:spcPts val="600"/>
              </a:spcAft>
              <a:bidi/>
            </a:pPr>
            <a:r xmlns:a="http://schemas.openxmlformats.org/drawingml/2006/main">
              <a:rPr lang="ar" sz="3200" b="1" dirty="0" smtClean="0"/>
              <a:t>غازات الدم الشرياني</a:t>
            </a:r>
          </a:p>
          <a:p>
            <a:pPr xmlns:a="http://schemas.openxmlformats.org/drawingml/2006/main">
              <a:lnSpc>
                <a:spcPct val="110000"/>
              </a:lnSpc>
              <a:spcAft>
                <a:spcPts val="600"/>
              </a:spcAft>
              <a:bidi/>
            </a:pPr>
            <a:r xmlns:a="http://schemas.openxmlformats.org/drawingml/2006/main">
              <a:rPr lang="ar" sz="3200" dirty="0" smtClean="0"/>
              <a:t> يتم استخدام </a:t>
            </a:r>
            <a:r xmlns:a="http://schemas.openxmlformats.org/drawingml/2006/main">
              <a:rPr lang="ar" sz="3200" b="1" dirty="0" smtClean="0"/>
              <a:t>قياس الأكسجين النبضي </a:t>
            </a:r>
            <a:r xmlns:a="http://schemas.openxmlformats.org/drawingml/2006/main">
              <a:rPr lang="ar" sz="3200" dirty="0" smtClean="0"/>
              <a:t>لقياس نسبة الأكسجين في الدم بشكل مستمر.</a:t>
            </a:r>
          </a:p>
          <a:p>
            <a:pPr xmlns:a="http://schemas.openxmlformats.org/drawingml/2006/main">
              <a:lnSpc>
                <a:spcPct val="110000"/>
              </a:lnSpc>
              <a:spcAft>
                <a:spcPts val="600"/>
              </a:spcAft>
              <a:bidi/>
            </a:pPr>
            <a:r xmlns:a="http://schemas.openxmlformats.org/drawingml/2006/main">
              <a:rPr lang="ar" sz="3200" b="1" dirty="0" smtClean="0"/>
              <a:t>التصوير بالأشعة السينية </a:t>
            </a:r>
            <a:r xmlns:a="http://schemas.openxmlformats.org/drawingml/2006/main">
              <a:rPr lang="ar" sz="3200" dirty="0" smtClean="0"/>
              <a:t>الأولية للصدر </a:t>
            </a:r>
            <a:r xmlns:a="http://schemas.openxmlformats.org/drawingml/2006/main">
              <a:rPr lang="ar" sz="3200" dirty="0" smtClean="0"/>
              <a:t>أي تغييرات؛ وقد لا تظهر التغييرات لمدة يوم أو يومين بعد الإصابة وتظهر على شكل ارتشاحات رئوية في التصوير بالأشعة السينية للصدر.</a:t>
            </a:r>
            <a:endParaRPr xmlns:a="http://schemas.openxmlformats.org/drawingml/2006/main" lang="en-US" sz="3200" dirty="0"/>
          </a:p>
        </p:txBody>
      </p:sp>
    </p:spTree>
    <p:extLst>
      <p:ext uri="{BB962C8B-B14F-4D97-AF65-F5344CB8AC3E}">
        <p14:creationId xmlns:p14="http://schemas.microsoft.com/office/powerpoint/2010/main" val="16129596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25286" y="286748"/>
            <a:ext cx="10515600" cy="1325563"/>
          </a:xfrm>
        </p:spPr>
        <p:txBody>
          <a:bodyPr>
            <a:normAutofit/>
          </a:bodyPr>
          <a:lstStyle/>
          <a:p>
            <a:r xmlns:a="http://schemas.openxmlformats.org/drawingml/2006/main">
              <a:rPr lang="ar" sz="3600" b="1" dirty="0">
                <a:solidFill>
                  <a:srgbClr val="234090"/>
                </a:solidFill>
                <a:latin typeface="Arial-BoldMT"/>
                <a:ea typeface="Calibri" panose="020F0502020204030204" pitchFamily="34" charset="0"/>
                <a:cs typeface="Arial-BoldMT"/>
              </a:rPr>
              <a:t>كدمة الرئة/العلاج الطبي</a:t>
            </a:r>
          </a:p>
        </p:txBody>
      </p:sp>
      <p:sp>
        <p:nvSpPr>
          <p:cNvPr id="3" name="Content Placeholder 2"/>
          <p:cNvSpPr>
            <a:spLocks noGrp="1"/>
          </p:cNvSpPr>
          <p:nvPr>
            <p:ph idx="1"/>
          </p:nvPr>
        </p:nvSpPr>
        <p:spPr/>
        <p:txBody>
          <a:bodyPr/>
          <a:lstStyle/>
          <a:p>
            <a:pPr xmlns:a="http://schemas.openxmlformats.org/drawingml/2006/main" marL="0" indent="0" algn="ctr">
              <a:lnSpc>
                <a:spcPct val="100000"/>
              </a:lnSpc>
              <a:spcAft>
                <a:spcPts val="1200"/>
              </a:spcAft>
              <a:buNone/>
              <a:bidi/>
            </a:pPr>
            <a:r xmlns:a="http://schemas.openxmlformats.org/drawingml/2006/main">
              <a:rPr lang="ar" sz="4400" b="1" u="sng" dirty="0" smtClean="0">
                <a:solidFill>
                  <a:srgbClr val="FF0000"/>
                </a:solidFill>
              </a:rPr>
              <a:t>أولويات العلاج </a:t>
            </a:r>
            <a:r xmlns:a="http://schemas.openxmlformats.org/drawingml/2006/main">
              <a:rPr lang="ar" sz="4400" b="1" dirty="0">
                <a:solidFill>
                  <a:srgbClr val="FF0000"/>
                </a:solidFill>
              </a:rPr>
              <a:t>:</a:t>
            </a:r>
            <a:endParaRPr xmlns:a="http://schemas.openxmlformats.org/drawingml/2006/main" lang="en-US" sz="4400" b="1" dirty="0" smtClean="0">
              <a:solidFill>
                <a:srgbClr val="FF0000"/>
              </a:solidFill>
            </a:endParaRPr>
          </a:p>
          <a:p>
            <a:pPr xmlns:a="http://schemas.openxmlformats.org/drawingml/2006/main" algn="ctr">
              <a:lnSpc>
                <a:spcPct val="100000"/>
              </a:lnSpc>
              <a:spcAft>
                <a:spcPts val="1200"/>
              </a:spcAft>
              <a:buFont typeface="Wingdings" panose="05000000000000000000" pitchFamily="2" charset="2"/>
              <a:buChar char="Ø"/>
              <a:bidi/>
            </a:pPr>
            <a:r xmlns:a="http://schemas.openxmlformats.org/drawingml/2006/main">
              <a:rPr lang="ar" sz="3600" dirty="0" smtClean="0"/>
              <a:t>الحفاظ على مجرى الهواء</a:t>
            </a:r>
          </a:p>
          <a:p>
            <a:pPr xmlns:a="http://schemas.openxmlformats.org/drawingml/2006/main" algn="ctr">
              <a:lnSpc>
                <a:spcPct val="100000"/>
              </a:lnSpc>
              <a:spcAft>
                <a:spcPts val="1200"/>
              </a:spcAft>
              <a:buFont typeface="Wingdings" panose="05000000000000000000" pitchFamily="2" charset="2"/>
              <a:buChar char="Ø"/>
              <a:bidi/>
            </a:pPr>
            <a:r xmlns:a="http://schemas.openxmlformats.org/drawingml/2006/main">
              <a:rPr lang="ar" sz="3600" dirty="0" smtClean="0"/>
              <a:t>توفير الأكسجين الكافي</a:t>
            </a:r>
          </a:p>
          <a:p>
            <a:pPr xmlns:a="http://schemas.openxmlformats.org/drawingml/2006/main" algn="ctr">
              <a:lnSpc>
                <a:spcPct val="100000"/>
              </a:lnSpc>
              <a:spcAft>
                <a:spcPts val="1200"/>
              </a:spcAft>
              <a:buFont typeface="Wingdings" panose="05000000000000000000" pitchFamily="2" charset="2"/>
              <a:buChar char="Ø"/>
              <a:bidi/>
            </a:pPr>
            <a:r xmlns:a="http://schemas.openxmlformats.org/drawingml/2006/main">
              <a:rPr lang="ar" sz="3600" dirty="0"/>
              <a:t> </a:t>
            </a:r>
            <a:r xmlns:a="http://schemas.openxmlformats.org/drawingml/2006/main">
              <a:rPr lang="ar" sz="3600" dirty="0" smtClean="0"/>
              <a:t>السيطرة على الألم</a:t>
            </a:r>
          </a:p>
          <a:p>
            <a:endParaRPr lang="en-US" dirty="0"/>
          </a:p>
        </p:txBody>
      </p:sp>
    </p:spTree>
    <p:extLst>
      <p:ext uri="{BB962C8B-B14F-4D97-AF65-F5344CB8AC3E}">
        <p14:creationId xmlns:p14="http://schemas.microsoft.com/office/powerpoint/2010/main" val="14215060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xmlns:a="http://schemas.openxmlformats.org/drawingml/2006/main" algn="ctr">
              <a:bidi/>
            </a:pPr>
            <a:r xmlns:a="http://schemas.openxmlformats.org/drawingml/2006/main">
              <a:rPr lang="ar" sz="4000" b="1" dirty="0">
                <a:solidFill>
                  <a:srgbClr val="234090"/>
                </a:solidFill>
                <a:latin typeface="Arial-BoldMT"/>
                <a:ea typeface="Calibri" panose="020F0502020204030204" pitchFamily="34" charset="0"/>
                <a:cs typeface="Arial-BoldMT"/>
              </a:rPr>
              <a:t>المخطط التفصيلي</a:t>
            </a:r>
          </a:p>
        </p:txBody>
      </p:sp>
      <p:sp>
        <p:nvSpPr>
          <p:cNvPr id="3" name="Content Placeholder 2"/>
          <p:cNvSpPr>
            <a:spLocks noGrp="1"/>
          </p:cNvSpPr>
          <p:nvPr>
            <p:ph idx="1"/>
          </p:nvPr>
        </p:nvSpPr>
        <p:spPr>
          <a:xfrm>
            <a:off x="838200" y="1690688"/>
            <a:ext cx="10515600" cy="4351338"/>
          </a:xfrm>
        </p:spPr>
        <p:txBody>
          <a:bodyPr>
            <a:normAutofit fontScale="92500"/>
          </a:bodyPr>
          <a:lstStyle/>
          <a:p>
            <a:pPr xmlns:a="http://schemas.openxmlformats.org/drawingml/2006/main">
              <a:spcAft>
                <a:spcPts val="1200"/>
              </a:spcAft>
              <a:bidi/>
            </a:pPr>
            <a:r xmlns:a="http://schemas.openxmlformats.org/drawingml/2006/main">
              <a:rPr lang="ar" sz="3600" dirty="0" smtClean="0"/>
              <a:t>أنواع إصابات الصدر</a:t>
            </a:r>
          </a:p>
          <a:p>
            <a:pPr xmlns:a="http://schemas.openxmlformats.org/drawingml/2006/main">
              <a:spcAft>
                <a:spcPts val="1200"/>
              </a:spcAft>
              <a:bidi/>
            </a:pPr>
            <a:r xmlns:a="http://schemas.openxmlformats.org/drawingml/2006/main">
              <a:rPr lang="ar" sz="3600" dirty="0" smtClean="0"/>
              <a:t>الفسيولوجيا المرضية والتشخيص وعلاج الصدمات الحادة</a:t>
            </a:r>
          </a:p>
          <a:p>
            <a:pPr xmlns:a="http://schemas.openxmlformats.org/drawingml/2006/main">
              <a:spcAft>
                <a:spcPts val="1200"/>
              </a:spcAft>
              <a:bidi/>
            </a:pPr>
            <a:r xmlns:a="http://schemas.openxmlformats.org/drawingml/2006/main">
              <a:rPr lang="ar" sz="3600" dirty="0" smtClean="0"/>
              <a:t>كدمة </a:t>
            </a:r>
            <a:r xmlns:a="http://schemas.openxmlformats.org/drawingml/2006/main">
              <a:rPr lang="ar" sz="3600" dirty="0"/>
              <a:t>رئوية</a:t>
            </a:r>
          </a:p>
          <a:p>
            <a:pPr xmlns:a="http://schemas.openxmlformats.org/drawingml/2006/main">
              <a:spcAft>
                <a:spcPts val="1200"/>
              </a:spcAft>
              <a:bidi/>
            </a:pPr>
            <a:r xmlns:a="http://schemas.openxmlformats.org/drawingml/2006/main">
              <a:rPr lang="ar" sz="3600" dirty="0" smtClean="0"/>
              <a:t>صدر </a:t>
            </a:r>
            <a:r xmlns:a="http://schemas.openxmlformats.org/drawingml/2006/main">
              <a:rPr lang="ar" sz="3600" dirty="0"/>
              <a:t>السوط</a:t>
            </a:r>
          </a:p>
          <a:p>
            <a:pPr xmlns:a="http://schemas.openxmlformats.org/drawingml/2006/main">
              <a:spcAft>
                <a:spcPts val="1200"/>
              </a:spcAft>
              <a:bidi/>
            </a:pPr>
            <a:r xmlns:a="http://schemas.openxmlformats.org/drawingml/2006/main">
              <a:rPr lang="ar" sz="3600" dirty="0"/>
              <a:t>كسور القص والضلع</a:t>
            </a:r>
            <a:br xmlns:a="http://schemas.openxmlformats.org/drawingml/2006/main">
              <a:rPr lang="en-US" sz="3600" dirty="0"/>
            </a:br>
            <a:endParaRPr xmlns:a="http://schemas.openxmlformats.org/drawingml/2006/main" lang="en-US" sz="3600" dirty="0" smtClean="0"/>
          </a:p>
          <a:p>
            <a:endParaRPr lang="en-US" dirty="0" smtClean="0"/>
          </a:p>
          <a:p>
            <a:endParaRPr lang="en-US" dirty="0"/>
          </a:p>
        </p:txBody>
      </p:sp>
    </p:spTree>
    <p:extLst>
      <p:ext uri="{BB962C8B-B14F-4D97-AF65-F5344CB8AC3E}">
        <p14:creationId xmlns:p14="http://schemas.microsoft.com/office/powerpoint/2010/main" val="215108176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2405" y="0"/>
            <a:ext cx="10515600" cy="1325563"/>
          </a:xfrm>
        </p:spPr>
        <p:txBody>
          <a:bodyPr>
            <a:normAutofit/>
          </a:bodyPr>
          <a:lstStyle/>
          <a:p>
            <a:r xmlns:a="http://schemas.openxmlformats.org/drawingml/2006/main">
              <a:rPr lang="ar" sz="3600" b="1" dirty="0">
                <a:solidFill>
                  <a:srgbClr val="234090"/>
                </a:solidFill>
                <a:latin typeface="Arial-BoldMT"/>
                <a:ea typeface="Calibri" panose="020F0502020204030204" pitchFamily="34" charset="0"/>
                <a:cs typeface="Arial-BoldMT"/>
              </a:rPr>
              <a:t>كدمة الرئة/العلاج الطبي</a:t>
            </a:r>
          </a:p>
        </p:txBody>
      </p:sp>
      <p:sp>
        <p:nvSpPr>
          <p:cNvPr id="3" name="Content Placeholder 2"/>
          <p:cNvSpPr>
            <a:spLocks noGrp="1"/>
          </p:cNvSpPr>
          <p:nvPr>
            <p:ph idx="1"/>
          </p:nvPr>
        </p:nvSpPr>
        <p:spPr>
          <a:xfrm>
            <a:off x="350519" y="1325563"/>
            <a:ext cx="11310258" cy="5266826"/>
          </a:xfrm>
        </p:spPr>
        <p:txBody>
          <a:bodyPr>
            <a:normAutofit/>
          </a:bodyPr>
          <a:lstStyle/>
          <a:p>
            <a:r xmlns:a="http://schemas.openxmlformats.org/drawingml/2006/main">
              <a:rPr lang="ar" sz="3600" b="1" u="sng" dirty="0" smtClean="0">
                <a:solidFill>
                  <a:srgbClr val="FF0000"/>
                </a:solidFill>
              </a:rPr>
              <a:t>كدمة رئوية خفيفة</a:t>
            </a:r>
          </a:p>
          <a:p>
            <a:pPr xmlns:a="http://schemas.openxmlformats.org/drawingml/2006/main">
              <a:lnSpc>
                <a:spcPct val="110000"/>
              </a:lnSpc>
              <a:spcAft>
                <a:spcPts val="600"/>
              </a:spcAft>
              <a:buFont typeface="Wingdings" panose="05000000000000000000" pitchFamily="2" charset="2"/>
              <a:buChar char="Ø"/>
              <a:bidi/>
            </a:pPr>
            <a:r xmlns:a="http://schemas.openxmlformats.org/drawingml/2006/main">
              <a:rPr lang="ar" dirty="0" smtClean="0"/>
              <a:t>الترطيب الكافي عن طريق السوائل الوريدية والمدخول الفموي (لتحريك الإفرازات).</a:t>
            </a:r>
          </a:p>
          <a:p>
            <a:pPr xmlns:a="http://schemas.openxmlformats.org/drawingml/2006/main">
              <a:lnSpc>
                <a:spcPct val="110000"/>
              </a:lnSpc>
              <a:spcAft>
                <a:spcPts val="600"/>
              </a:spcAft>
              <a:buFont typeface="Wingdings" panose="05000000000000000000" pitchFamily="2" charset="2"/>
              <a:buChar char="Ø"/>
              <a:bidi/>
            </a:pPr>
            <a:r xmlns:a="http://schemas.openxmlformats.org/drawingml/2006/main">
              <a:rPr lang="ar" dirty="0" smtClean="0"/>
              <a:t>تقنيات توسيع الحجم، والصرف الوضعي، والعلاج الطبيعي بما في ذلك السعال، والشفط (لإزالة الإفرازات).</a:t>
            </a:r>
          </a:p>
          <a:p>
            <a:pPr xmlns:a="http://schemas.openxmlformats.org/drawingml/2006/main">
              <a:lnSpc>
                <a:spcPct val="110000"/>
              </a:lnSpc>
              <a:spcAft>
                <a:spcPts val="600"/>
              </a:spcAft>
              <a:buFont typeface="Wingdings" panose="05000000000000000000" pitchFamily="2" charset="2"/>
              <a:buChar char="Ø"/>
              <a:bidi/>
            </a:pPr>
            <a:r xmlns:a="http://schemas.openxmlformats.org/drawingml/2006/main">
              <a:rPr lang="ar" dirty="0" smtClean="0"/>
              <a:t>يتم التعامل مع الألم عن طريق الحصار العصبي بين الضلوع أو عن طريق المواد الأفيونية عن طريق PCA أو طرق أخرى.</a:t>
            </a:r>
          </a:p>
          <a:p>
            <a:pPr xmlns:a="http://schemas.openxmlformats.org/drawingml/2006/main">
              <a:lnSpc>
                <a:spcPct val="110000"/>
              </a:lnSpc>
              <a:spcAft>
                <a:spcPts val="600"/>
              </a:spcAft>
              <a:buFont typeface="Wingdings" panose="05000000000000000000" pitchFamily="2" charset="2"/>
              <a:buChar char="Ø"/>
              <a:bidi/>
            </a:pPr>
            <a:r xmlns:a="http://schemas.openxmlformats.org/drawingml/2006/main">
              <a:rPr lang="ar" dirty="0" smtClean="0"/>
              <a:t>العلاج بالمضادات الحيوية (الحساسة للعدوى)</a:t>
            </a:r>
          </a:p>
          <a:p>
            <a:pPr xmlns:a="http://schemas.openxmlformats.org/drawingml/2006/main">
              <a:lnSpc>
                <a:spcPct val="110000"/>
              </a:lnSpc>
              <a:spcAft>
                <a:spcPts val="600"/>
              </a:spcAft>
              <a:buFont typeface="Wingdings" panose="05000000000000000000" pitchFamily="2" charset="2"/>
              <a:buChar char="Ø"/>
              <a:bidi/>
            </a:pPr>
            <a:r xmlns:a="http://schemas.openxmlformats.org/drawingml/2006/main">
              <a:rPr lang="ar" dirty="0" smtClean="0"/>
              <a:t> </a:t>
            </a:r>
            <a:r xmlns:a="http://schemas.openxmlformats.org/drawingml/2006/main">
              <a:rPr lang="ar" dirty="0" smtClean="0"/>
              <a:t>يتم إعطاء الأكسجين عادة عن طريق قناع أو قنية لمدة تتراوح بين 24 إلى 36 ساعة </a:t>
            </a:r>
            <a:r xmlns:a="http://schemas.openxmlformats.org/drawingml/2006/main">
              <a:rPr lang="ar" dirty="0"/>
              <a:t>.</a:t>
            </a:r>
          </a:p>
        </p:txBody>
      </p:sp>
    </p:spTree>
    <p:extLst>
      <p:ext uri="{BB962C8B-B14F-4D97-AF65-F5344CB8AC3E}">
        <p14:creationId xmlns:p14="http://schemas.microsoft.com/office/powerpoint/2010/main" val="31722024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xmlns:a="http://schemas.openxmlformats.org/drawingml/2006/main">
              <a:rPr lang="ar" sz="3600" b="1" dirty="0">
                <a:solidFill>
                  <a:srgbClr val="234090"/>
                </a:solidFill>
                <a:latin typeface="Arial-BoldMT"/>
                <a:ea typeface="Calibri" panose="020F0502020204030204" pitchFamily="34" charset="0"/>
                <a:cs typeface="Arial-BoldMT"/>
              </a:rPr>
              <a:t>كدمة الرئة/العلاج الطبي</a:t>
            </a:r>
          </a:p>
        </p:txBody>
      </p:sp>
      <p:sp>
        <p:nvSpPr>
          <p:cNvPr id="3" name="Content Placeholder 2"/>
          <p:cNvSpPr>
            <a:spLocks noGrp="1"/>
          </p:cNvSpPr>
          <p:nvPr>
            <p:ph idx="1"/>
          </p:nvPr>
        </p:nvSpPr>
        <p:spPr>
          <a:xfrm>
            <a:off x="507274" y="1790791"/>
            <a:ext cx="11231880" cy="4351338"/>
          </a:xfrm>
        </p:spPr>
        <p:txBody>
          <a:bodyPr>
            <a:normAutofit/>
          </a:bodyPr>
          <a:lstStyle/>
          <a:p>
            <a:pPr xmlns:a="http://schemas.openxmlformats.org/drawingml/2006/main">
              <a:lnSpc>
                <a:spcPct val="110000"/>
              </a:lnSpc>
              <a:spcAft>
                <a:spcPts val="1200"/>
              </a:spcAft>
              <a:bidi/>
            </a:pPr>
            <a:r xmlns:a="http://schemas.openxmlformats.org/drawingml/2006/main">
              <a:rPr lang="ar" sz="3200" b="1" u="sng" dirty="0" smtClean="0">
                <a:solidFill>
                  <a:srgbClr val="FF0000"/>
                </a:solidFill>
              </a:rPr>
              <a:t>كدمة رئوية متوسطة</a:t>
            </a:r>
          </a:p>
          <a:p>
            <a:pPr xmlns:a="http://schemas.openxmlformats.org/drawingml/2006/main">
              <a:lnSpc>
                <a:spcPct val="110000"/>
              </a:lnSpc>
              <a:spcAft>
                <a:spcPts val="1200"/>
              </a:spcAft>
              <a:buFont typeface="Wingdings" panose="05000000000000000000" pitchFamily="2" charset="2"/>
              <a:buChar char="Ø"/>
              <a:bidi/>
            </a:pPr>
            <a:r xmlns:a="http://schemas.openxmlformats.org/drawingml/2006/main">
              <a:rPr lang="ar" dirty="0" smtClean="0"/>
              <a:t> </a:t>
            </a:r>
            <a:r xmlns:a="http://schemas.openxmlformats.org/drawingml/2006/main">
              <a:rPr lang="ar" sz="3200" dirty="0" smtClean="0"/>
              <a:t>قد يكون من الضروري إجراء تنظير القصبات الهوائية لإزالة الإفرازات.</a:t>
            </a:r>
          </a:p>
          <a:p>
            <a:pPr xmlns:a="http://schemas.openxmlformats.org/drawingml/2006/main">
              <a:lnSpc>
                <a:spcPct val="110000"/>
              </a:lnSpc>
              <a:spcAft>
                <a:spcPts val="1200"/>
              </a:spcAft>
              <a:buFont typeface="Wingdings" panose="05000000000000000000" pitchFamily="2" charset="2"/>
              <a:buChar char="Ø"/>
              <a:bidi/>
            </a:pPr>
            <a:r xmlns:a="http://schemas.openxmlformats.org/drawingml/2006/main">
              <a:rPr lang="ar" sz="3200" dirty="0" smtClean="0"/>
              <a:t>قد يكون التنبيب والتهوية الميكانيكية مع ضغط نهاية الزفير الإيجابي ضروريًا أيضًا للحفاظ على الضغط وإبقاء الرئتين منتفختين.</a:t>
            </a:r>
          </a:p>
          <a:p>
            <a:pPr xmlns:a="http://schemas.openxmlformats.org/drawingml/2006/main">
              <a:lnSpc>
                <a:spcPct val="110000"/>
              </a:lnSpc>
              <a:spcAft>
                <a:spcPts val="1200"/>
              </a:spcAft>
              <a:buFont typeface="Wingdings" panose="05000000000000000000" pitchFamily="2" charset="2"/>
              <a:buChar char="Ø"/>
              <a:bidi/>
            </a:pPr>
            <a:r xmlns:a="http://schemas.openxmlformats.org/drawingml/2006/main">
              <a:rPr lang="ar" sz="3200" dirty="0" smtClean="0"/>
              <a:t>يتم إدخال أنبوب NG لتخفيف تمدد الجهاز الهضمي.</a:t>
            </a:r>
          </a:p>
          <a:p>
            <a:endParaRPr lang="en-US" sz="3200" dirty="0"/>
          </a:p>
        </p:txBody>
      </p:sp>
    </p:spTree>
    <p:extLst>
      <p:ext uri="{BB962C8B-B14F-4D97-AF65-F5344CB8AC3E}">
        <p14:creationId xmlns:p14="http://schemas.microsoft.com/office/powerpoint/2010/main" val="29060083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7572" y="0"/>
            <a:ext cx="10515600" cy="1325563"/>
          </a:xfrm>
        </p:spPr>
        <p:txBody>
          <a:bodyPr>
            <a:normAutofit/>
          </a:bodyPr>
          <a:lstStyle/>
          <a:p>
            <a:r xmlns:a="http://schemas.openxmlformats.org/drawingml/2006/main">
              <a:rPr lang="ar" sz="3600" b="1" dirty="0">
                <a:solidFill>
                  <a:srgbClr val="234090"/>
                </a:solidFill>
                <a:latin typeface="Arial-BoldMT"/>
                <a:ea typeface="Calibri" panose="020F0502020204030204" pitchFamily="34" charset="0"/>
                <a:cs typeface="Arial-BoldMT"/>
              </a:rPr>
              <a:t>كدمة الرئة/العلاج الطبي</a:t>
            </a:r>
          </a:p>
        </p:txBody>
      </p:sp>
      <p:sp>
        <p:nvSpPr>
          <p:cNvPr id="3" name="Content Placeholder 2"/>
          <p:cNvSpPr>
            <a:spLocks noGrp="1"/>
          </p:cNvSpPr>
          <p:nvPr>
            <p:ph idx="1"/>
          </p:nvPr>
        </p:nvSpPr>
        <p:spPr>
          <a:xfrm>
            <a:off x="455021" y="1394597"/>
            <a:ext cx="11205755" cy="5058454"/>
          </a:xfrm>
        </p:spPr>
        <p:txBody>
          <a:bodyPr>
            <a:normAutofit/>
          </a:bodyPr>
          <a:lstStyle/>
          <a:p>
            <a:r xmlns:a="http://schemas.openxmlformats.org/drawingml/2006/main">
              <a:rPr lang="ar" sz="3600" b="1" u="sng" dirty="0" smtClean="0">
                <a:solidFill>
                  <a:srgbClr val="FF0000"/>
                </a:solidFill>
              </a:rPr>
              <a:t>كدمة رئوية شديدة</a:t>
            </a:r>
          </a:p>
          <a:p>
            <a:pPr xmlns:a="http://schemas.openxmlformats.org/drawingml/2006/main">
              <a:lnSpc>
                <a:spcPct val="100000"/>
              </a:lnSpc>
              <a:spcAft>
                <a:spcPts val="1200"/>
              </a:spcAft>
              <a:bidi/>
            </a:pPr>
            <a:r xmlns:a="http://schemas.openxmlformats.org/drawingml/2006/main">
              <a:rPr lang="ar" sz="3200" b="1" dirty="0" smtClean="0"/>
              <a:t>يكون العلاج العدواني باستخدام التنبيب الرغامي والدعم </a:t>
            </a:r>
            <a:r xmlns:a="http://schemas.openxmlformats.org/drawingml/2006/main">
              <a:rPr lang="ar" sz="3200" dirty="0"/>
              <a:t>التنفسي </a:t>
            </a:r>
            <a:r xmlns:a="http://schemas.openxmlformats.org/drawingml/2006/main">
              <a:rPr lang="ar" sz="3200" dirty="0" smtClean="0"/>
              <a:t>ومدرّات </a:t>
            </a:r>
            <a:r xmlns:a="http://schemas.openxmlformats.org/drawingml/2006/main">
              <a:rPr lang="ar" sz="3200" b="1" dirty="0" smtClean="0"/>
              <a:t>البول </a:t>
            </a:r>
            <a:r xmlns:a="http://schemas.openxmlformats.org/drawingml/2006/main">
              <a:rPr lang="ar" sz="3200" dirty="0" smtClean="0"/>
              <a:t>وتقييد </a:t>
            </a:r>
            <a:r xmlns:a="http://schemas.openxmlformats.org/drawingml/2006/main">
              <a:rPr lang="ar" sz="3200" b="1" dirty="0" err="1" smtClean="0"/>
              <a:t>السوائل </a:t>
            </a:r>
            <a:r xmlns:a="http://schemas.openxmlformats.org/drawingml/2006/main">
              <a:rPr lang="ar" sz="3200" dirty="0" smtClean="0"/>
              <a:t>ضروريًا.</a:t>
            </a:r>
          </a:p>
          <a:p>
            <a:pPr xmlns:a="http://schemas.openxmlformats.org/drawingml/2006/main">
              <a:lnSpc>
                <a:spcPct val="100000"/>
              </a:lnSpc>
              <a:spcAft>
                <a:spcPts val="1200"/>
              </a:spcAft>
              <a:bidi/>
            </a:pPr>
            <a:r xmlns:a="http://schemas.openxmlformats.org/drawingml/2006/main">
              <a:rPr lang="ar" sz="3200" b="1" dirty="0" smtClean="0"/>
              <a:t>الأدوية المضادة للميكروبات </a:t>
            </a:r>
            <a:r xmlns:a="http://schemas.openxmlformats.org/drawingml/2006/main">
              <a:rPr lang="ar" sz="3200" dirty="0" smtClean="0"/>
              <a:t>لعلاج عدوى الرئة. وهذا من المضاعفات الشائعة لرضوض الرئة (خاصة الالتهاب الرئوي في الجزء المصاب بالرضوض) لأن السائل والدم اللذين </a:t>
            </a:r>
            <a:r xmlns:a="http://schemas.openxmlformats.org/drawingml/2006/main">
              <a:rPr lang="ar" sz="3200" dirty="0" err="1" smtClean="0"/>
              <a:t>يتسربان </a:t>
            </a:r>
            <a:r xmlns:a="http://schemas.openxmlformats.org/drawingml/2006/main">
              <a:rPr lang="ar" sz="3200" dirty="0" smtClean="0"/>
              <a:t>إلى الفراغات السنخية والخلالية يعملان كوسط زراعة ممتاز.</a:t>
            </a:r>
          </a:p>
          <a:p>
            <a:endParaRPr lang="en-US" dirty="0"/>
          </a:p>
        </p:txBody>
      </p:sp>
    </p:spTree>
    <p:extLst>
      <p:ext uri="{BB962C8B-B14F-4D97-AF65-F5344CB8AC3E}">
        <p14:creationId xmlns:p14="http://schemas.microsoft.com/office/powerpoint/2010/main" val="249552124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normAutofit/>
          </a:bodyPr>
          <a:lstStyle/>
          <a:p>
            <a:pPr xmlns:a="http://schemas.openxmlformats.org/drawingml/2006/main" algn="ctr">
              <a:bidi/>
            </a:pPr>
            <a:r xmlns:a="http://schemas.openxmlformats.org/drawingml/2006/main">
              <a:rPr lang="ar" sz="4000" b="1" dirty="0">
                <a:solidFill>
                  <a:srgbClr val="234090"/>
                </a:solidFill>
                <a:latin typeface="Arial-BoldMT"/>
                <a:ea typeface="Calibri" panose="020F0502020204030204" pitchFamily="34" charset="0"/>
                <a:cs typeface="Arial-BoldMT"/>
              </a:rPr>
              <a:t>كسور القص والضلع</a:t>
            </a:r>
          </a:p>
        </p:txBody>
      </p:sp>
      <p:sp>
        <p:nvSpPr>
          <p:cNvPr id="3" name="Content Placeholder 2"/>
          <p:cNvSpPr>
            <a:spLocks noGrp="1"/>
          </p:cNvSpPr>
          <p:nvPr>
            <p:ph idx="1"/>
          </p:nvPr>
        </p:nvSpPr>
        <p:spPr>
          <a:xfrm>
            <a:off x="463732" y="1325563"/>
            <a:ext cx="11057708" cy="5249408"/>
          </a:xfrm>
        </p:spPr>
        <p:txBody>
          <a:bodyPr>
            <a:normAutofit/>
          </a:bodyPr>
          <a:lstStyle/>
          <a:p>
            <a:r xmlns:a="http://schemas.openxmlformats.org/drawingml/2006/main">
              <a:rPr lang="ar" b="1" dirty="0" smtClean="0"/>
              <a:t>كسور القص </a:t>
            </a:r>
            <a:r xmlns:a="http://schemas.openxmlformats.org/drawingml/2006/main">
              <a:rPr lang="ar" dirty="0" smtClean="0"/>
              <a:t>أكثر شيوعًا في حوادث السيارات التي تحدث عند تلقي ضربة مباشرة على القص من خلال عجلة القيادة.</a:t>
            </a:r>
          </a:p>
          <a:p>
            <a:r xmlns:a="http://schemas.openxmlformats.org/drawingml/2006/main">
              <a:rPr lang="ar" b="1" dirty="0" smtClean="0"/>
              <a:t>كسور الضلع </a:t>
            </a:r>
            <a:r xmlns:a="http://schemas.openxmlformats.org/drawingml/2006/main">
              <a:rPr lang="ar" dirty="0" smtClean="0"/>
              <a:t>هي النوع الأكثر شيوعا من صدمات الصدر مع إصابة الصدر الحادة.</a:t>
            </a:r>
          </a:p>
          <a:p>
            <a:r xmlns:a="http://schemas.openxmlformats.org/drawingml/2006/main">
              <a:rPr lang="ar" dirty="0" smtClean="0"/>
              <a:t>معظم كسور الضلع حميدة ويتم علاجها بشكل متحفظ</a:t>
            </a:r>
          </a:p>
          <a:p>
            <a:r xmlns:a="http://schemas.openxmlformats.org/drawingml/2006/main">
              <a:rPr lang="ar" b="1" dirty="0" smtClean="0"/>
              <a:t>الأضلاع من 4 إلى 10 </a:t>
            </a:r>
            <a:r xmlns:a="http://schemas.openxmlformats.org/drawingml/2006/main">
              <a:rPr lang="ar" dirty="0" smtClean="0"/>
              <a:t>هي الأكثر إصابة.</a:t>
            </a:r>
          </a:p>
          <a:p>
            <a:r xmlns:a="http://schemas.openxmlformats.org/drawingml/2006/main">
              <a:rPr lang="ar" dirty="0" smtClean="0"/>
              <a:t>كسور </a:t>
            </a:r>
            <a:r xmlns:a="http://schemas.openxmlformats.org/drawingml/2006/main">
              <a:rPr lang="ar" b="1" dirty="0" smtClean="0"/>
              <a:t>الأضلاع الثلاثة الأولى </a:t>
            </a:r>
            <a:r xmlns:a="http://schemas.openxmlformats.org/drawingml/2006/main">
              <a:rPr lang="ar" dirty="0" smtClean="0"/>
              <a:t>نادرة ولكنها قد تؤدي إلى ارتفاع معدل الوفيات لأنها مرتبطة بتمزق الشريان أو الوريد تحت الترقوة.</a:t>
            </a:r>
          </a:p>
          <a:p>
            <a:r xmlns:a="http://schemas.openxmlformats.org/drawingml/2006/main">
              <a:rPr lang="ar" dirty="0" smtClean="0"/>
              <a:t>كسور </a:t>
            </a:r>
            <a:r xmlns:a="http://schemas.openxmlformats.org/drawingml/2006/main">
              <a:rPr lang="ar" b="1" dirty="0" smtClean="0"/>
              <a:t>الأضلاع السفلية </a:t>
            </a:r>
            <a:r xmlns:a="http://schemas.openxmlformats.org/drawingml/2006/main">
              <a:rPr lang="ar" dirty="0" smtClean="0"/>
              <a:t>بإصابة الطحال والكبد، والتي قد تتعرض للتمزق بسبب الأجزاء المجزأة من الضلع.</a:t>
            </a:r>
            <a:endParaRPr xmlns:a="http://schemas.openxmlformats.org/drawingml/2006/main" lang="en-US" dirty="0"/>
          </a:p>
        </p:txBody>
      </p:sp>
    </p:spTree>
    <p:extLst>
      <p:ext uri="{BB962C8B-B14F-4D97-AF65-F5344CB8AC3E}">
        <p14:creationId xmlns:p14="http://schemas.microsoft.com/office/powerpoint/2010/main" val="221015044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64C455-98D3-0DC8-5148-CB25AABFB1F0}"/>
              </a:ext>
            </a:extLst>
          </p:cNvPr>
          <p:cNvSpPr>
            <a:spLocks noGrp="1"/>
          </p:cNvSpPr>
          <p:nvPr>
            <p:ph type="title"/>
          </p:nvPr>
        </p:nvSpPr>
        <p:spPr/>
        <p:txBody>
          <a:bodyPr>
            <a:normAutofit fontScale="90000"/>
          </a:bodyPr>
          <a:lstStyle/>
          <a:p>
            <a:pPr xmlns:a="http://schemas.openxmlformats.org/drawingml/2006/main" algn="ctr">
              <a:bidi/>
            </a:pPr>
            <a:r xmlns:a="http://schemas.openxmlformats.org/drawingml/2006/main">
              <a:rPr lang="ar" sz="4400" b="1" dirty="0">
                <a:solidFill>
                  <a:srgbClr val="234090"/>
                </a:solidFill>
                <a:effectLst/>
                <a:latin typeface="Arial-BoldMT"/>
                <a:ea typeface="Calibri" panose="020F0502020204030204" pitchFamily="34" charset="0"/>
                <a:cs typeface="Arial-BoldMT"/>
              </a:rPr>
              <a:t>المظاهر السريرية والمضاعفات</a:t>
            </a:r>
            <a:r xmlns:a="http://schemas.openxmlformats.org/drawingml/2006/main">
              <a:rPr lang="ar" sz="4400" dirty="0">
                <a:effectLst/>
                <a:latin typeface="Calibri" panose="020F0502020204030204" pitchFamily="34" charset="0"/>
                <a:ea typeface="Calibri" panose="020F0502020204030204" pitchFamily="34" charset="0"/>
                <a:cs typeface="Arial" panose="020B0604020202020204" pitchFamily="34" charset="0"/>
              </a:rPr>
              <a:t/>
            </a:r>
            <a:br xmlns:a="http://schemas.openxmlformats.org/drawingml/2006/main">
              <a:rPr lang="en-US" sz="4400" dirty="0">
                <a:effectLst/>
                <a:latin typeface="Calibri" panose="020F0502020204030204" pitchFamily="34" charset="0"/>
                <a:ea typeface="Calibri" panose="020F0502020204030204" pitchFamily="34" charset="0"/>
                <a:cs typeface="Arial" panose="020B0604020202020204" pitchFamily="34" charset="0"/>
              </a:rPr>
            </a:br>
            <a:endParaRPr xmlns:a="http://schemas.openxmlformats.org/drawingml/2006/main" lang="en-US" dirty="0"/>
          </a:p>
        </p:txBody>
      </p:sp>
      <p:sp>
        <p:nvSpPr>
          <p:cNvPr id="3" name="Content Placeholder 2">
            <a:extLst>
              <a:ext uri="{FF2B5EF4-FFF2-40B4-BE49-F238E27FC236}">
                <a16:creationId xmlns:a16="http://schemas.microsoft.com/office/drawing/2014/main" id="{CDEC8B04-A9B3-AAE6-4383-44AF33E34976}"/>
              </a:ext>
            </a:extLst>
          </p:cNvPr>
          <p:cNvSpPr>
            <a:spLocks noGrp="1"/>
          </p:cNvSpPr>
          <p:nvPr>
            <p:ph idx="1"/>
          </p:nvPr>
        </p:nvSpPr>
        <p:spPr>
          <a:xfrm>
            <a:off x="523240" y="1419224"/>
            <a:ext cx="11170920" cy="4849495"/>
          </a:xfrm>
        </p:spPr>
        <p:txBody>
          <a:bodyPr>
            <a:normAutofit/>
          </a:bodyPr>
          <a:lstStyle/>
          <a:p>
            <a:pPr xmlns:a="http://schemas.openxmlformats.org/drawingml/2006/main" marL="0" marR="0">
              <a:lnSpc>
                <a:spcPct val="130000"/>
              </a:lnSpc>
              <a:spcBef>
                <a:spcPts val="0"/>
              </a:spcBef>
              <a:spcAft>
                <a:spcPts val="0"/>
              </a:spcAft>
              <a:bidi/>
            </a:pPr>
            <a:r xmlns:a="http://schemas.openxmlformats.org/drawingml/2006/main">
              <a:rPr lang="ar"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كسور القص: </a:t>
            </a:r>
            <a:r xmlns:a="http://schemas.openxmlformats.org/drawingml/2006/main">
              <a:rPr lang="ar"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ألم في الصدر الأمامي، ألم فوق القص، كدمة، فرقعة، تورم، وتشوه محتمل في جدار الصدر.</a:t>
            </a:r>
            <a:endParaRPr xmlns:a="http://schemas.openxmlformats.org/drawingml/2006/main" lang="en-US"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nSpc>
                <a:spcPct val="130000"/>
              </a:lnSpc>
              <a:spcBef>
                <a:spcPts val="0"/>
              </a:spcBef>
              <a:spcAft>
                <a:spcPts val="0"/>
              </a:spcAft>
              <a:buNone/>
            </a:pPr>
            <a:endParaRPr lang="en-US" dirty="0">
              <a:effectLst/>
              <a:latin typeface="Times New Roman" panose="02020603050405020304" pitchFamily="18" charset="0"/>
              <a:ea typeface="Calibri" panose="020F0502020204030204" pitchFamily="34" charset="0"/>
              <a:cs typeface="Times New Roman" panose="02020603050405020304" pitchFamily="18" charset="0"/>
            </a:endParaRPr>
          </a:p>
          <a:p>
            <a:pPr xmlns:a="http://schemas.openxmlformats.org/drawingml/2006/main" marL="0" marR="0">
              <a:lnSpc>
                <a:spcPct val="130000"/>
              </a:lnSpc>
              <a:spcBef>
                <a:spcPts val="0"/>
              </a:spcBef>
              <a:spcAft>
                <a:spcPts val="0"/>
              </a:spcAft>
              <a:bidi/>
            </a:pPr>
            <a:r xmlns:a="http://schemas.openxmlformats.org/drawingml/2006/main">
              <a:rPr lang="ar"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كسور الضلع: </a:t>
            </a:r>
            <a:r xmlns:a="http://schemas.openxmlformats.org/drawingml/2006/main">
              <a:rPr lang="ar"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ألم شديد؛ وحساسية النقطة؛ وتشنج العضلات فوق منطقة الكسر والتي تتفاقم بالسعال والتنفس العميق والحركة؛ وكدمات فوق منطقة الكسر.</a:t>
            </a:r>
          </a:p>
          <a:p>
            <a:pPr marL="0" marR="0" indent="0">
              <a:lnSpc>
                <a:spcPct val="130000"/>
              </a:lnSpc>
              <a:spcBef>
                <a:spcPts val="0"/>
              </a:spcBef>
              <a:spcAft>
                <a:spcPts val="0"/>
              </a:spcAft>
              <a:buNone/>
            </a:pPr>
            <a:endPar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1F130E7-318B-4A97-AA42-8E1170680AB6}" type="datetime1">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11/27/2023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D0ACBDB-D988-4DB1-83A2-260ECF40DAD9}"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3750670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xmlns:a="http://schemas.openxmlformats.org/drawingml/2006/main" algn="ctr">
              <a:bidi/>
            </a:pPr>
            <a:r xmlns:a="http://schemas.openxmlformats.org/drawingml/2006/main">
              <a:rPr lang="ar" b="1" dirty="0" smtClean="0">
                <a:solidFill>
                  <a:srgbClr val="2F5597"/>
                </a:solidFill>
                <a:latin typeface="Times New Roman" panose="02020603050405020304" pitchFamily="18" charset="0"/>
                <a:ea typeface="Calibri" panose="020F0502020204030204" pitchFamily="34" charset="0"/>
                <a:cs typeface="Times New Roman" panose="02020603050405020304" pitchFamily="18" charset="0"/>
              </a:rPr>
              <a:t> </a:t>
            </a:r>
            <a:br xmlns:a="http://schemas.openxmlformats.org/drawingml/2006/main">
              <a:rPr lang="en-US" b="1" dirty="0" smtClean="0">
                <a:solidFill>
                  <a:srgbClr val="2F5597"/>
                </a:solidFill>
                <a:latin typeface="Times New Roman" panose="02020603050405020304" pitchFamily="18" charset="0"/>
                <a:ea typeface="Calibri" panose="020F0502020204030204" pitchFamily="34" charset="0"/>
                <a:cs typeface="Times New Roman" panose="02020603050405020304" pitchFamily="18" charset="0"/>
              </a:rPr>
            </a:br>
            <a:r xmlns:a="http://schemas.openxmlformats.org/drawingml/2006/main">
              <a:rPr lang="ar" sz="4900" b="1" dirty="0" smtClean="0">
                <a:solidFill>
                  <a:srgbClr val="2F5597"/>
                </a:solidFill>
                <a:latin typeface="Times New Roman" panose="02020603050405020304" pitchFamily="18" charset="0"/>
                <a:ea typeface="Calibri" panose="020F0502020204030204" pitchFamily="34" charset="0"/>
                <a:cs typeface="Times New Roman" panose="02020603050405020304" pitchFamily="18" charset="0"/>
              </a:rPr>
              <a:t>المضاعفات</a:t>
            </a:r>
            <a:r xmlns:a="http://schemas.openxmlformats.org/drawingml/2006/main">
              <a:rPr lang="ar" sz="4900" dirty="0">
                <a:latin typeface="Times New Roman" panose="02020603050405020304" pitchFamily="18" charset="0"/>
                <a:ea typeface="Calibri" panose="020F0502020204030204" pitchFamily="34" charset="0"/>
                <a:cs typeface="Times New Roman" panose="02020603050405020304" pitchFamily="18" charset="0"/>
              </a:rPr>
              <a:t/>
            </a:r>
            <a:br xmlns:a="http://schemas.openxmlformats.org/drawingml/2006/main">
              <a:rPr lang="en-US" sz="4900" dirty="0">
                <a:latin typeface="Times New Roman" panose="02020603050405020304" pitchFamily="18" charset="0"/>
                <a:ea typeface="Calibri" panose="020F0502020204030204" pitchFamily="34" charset="0"/>
                <a:cs typeface="Times New Roman" panose="02020603050405020304" pitchFamily="18" charset="0"/>
              </a:rPr>
            </a:br>
            <a:endParaRPr xmlns:a="http://schemas.openxmlformats.org/drawingml/2006/main" lang="en-US" dirty="0"/>
          </a:p>
        </p:txBody>
      </p:sp>
      <p:sp>
        <p:nvSpPr>
          <p:cNvPr id="3" name="Content Placeholder 2"/>
          <p:cNvSpPr>
            <a:spLocks noGrp="1"/>
          </p:cNvSpPr>
          <p:nvPr>
            <p:ph idx="1"/>
          </p:nvPr>
        </p:nvSpPr>
        <p:spPr/>
        <p:txBody>
          <a:bodyPr/>
          <a:lstStyle/>
          <a:p>
            <a:pPr xmlns:a="http://schemas.openxmlformats.org/drawingml/2006/main" marL="0" marR="0">
              <a:lnSpc>
                <a:spcPct val="130000"/>
              </a:lnSpc>
              <a:spcBef>
                <a:spcPts val="0"/>
              </a:spcBef>
              <a:spcAft>
                <a:spcPts val="0"/>
              </a:spcAft>
              <a:bidi/>
            </a:pPr>
            <a:r xmlns:a="http://schemas.openxmlformats.org/drawingml/2006/main">
              <a:rPr lang="ar" sz="32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انخفاض </a:t>
            </a:r>
            <a:r xmlns:a="http://schemas.openxmlformats.org/drawingml/2006/main">
              <a:rPr lang="ar" sz="3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التهوية،</a:t>
            </a:r>
            <a:endParaRPr xmlns:a="http://schemas.openxmlformats.org/drawingml/2006/main" lang="en-US" sz="32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xmlns:a="http://schemas.openxmlformats.org/drawingml/2006/main" marL="0" marR="0">
              <a:lnSpc>
                <a:spcPct val="130000"/>
              </a:lnSpc>
              <a:spcBef>
                <a:spcPts val="0"/>
              </a:spcBef>
              <a:spcAft>
                <a:spcPts val="0"/>
              </a:spcAft>
              <a:bidi/>
            </a:pPr>
            <a:r xmlns:a="http://schemas.openxmlformats.org/drawingml/2006/main">
              <a:rPr lang="ar" sz="3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الحويصلات </a:t>
            </a:r>
            <a:r xmlns:a="http://schemas.openxmlformats.org/drawingml/2006/main">
              <a:rPr lang="ar" sz="32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الهوائية </a:t>
            </a:r>
            <a:r xmlns:a="http://schemas.openxmlformats.org/drawingml/2006/main">
              <a:rPr lang="ar" sz="3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(انهيار الحويصلات الهوائية غير المهواة)،</a:t>
            </a:r>
            <a:endParaRPr xmlns:a="http://schemas.openxmlformats.org/drawingml/2006/main" lang="en-US" sz="32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xmlns:a="http://schemas.openxmlformats.org/drawingml/2006/main" marL="0" marR="0">
              <a:lnSpc>
                <a:spcPct val="130000"/>
              </a:lnSpc>
              <a:spcBef>
                <a:spcPts val="0"/>
              </a:spcBef>
              <a:spcAft>
                <a:spcPts val="0"/>
              </a:spcAft>
              <a:bidi/>
            </a:pPr>
            <a:r xmlns:a="http://schemas.openxmlformats.org/drawingml/2006/main">
              <a:rPr lang="ar" sz="32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التهاب </a:t>
            </a:r>
            <a:r xmlns:a="http://schemas.openxmlformats.org/drawingml/2006/main">
              <a:rPr lang="ar" sz="3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الرئة</a:t>
            </a:r>
            <a:r xmlns:a="http://schemas.openxmlformats.org/drawingml/2006/main">
              <a:rPr lang="ar" sz="3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xmlns:a="http://schemas.openxmlformats.org/drawingml/2006/main" lang="en-US" sz="32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xmlns:a="http://schemas.openxmlformats.org/drawingml/2006/main" marL="0" marR="0">
              <a:lnSpc>
                <a:spcPct val="130000"/>
              </a:lnSpc>
              <a:spcBef>
                <a:spcPts val="0"/>
              </a:spcBef>
              <a:spcAft>
                <a:spcPts val="0"/>
              </a:spcAft>
              <a:bidi/>
            </a:pPr>
            <a:r xmlns:a="http://schemas.openxmlformats.org/drawingml/2006/main">
              <a:rPr lang="ar" sz="32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نقص الأكسجين </a:t>
            </a:r>
            <a:r xmlns:a="http://schemas.openxmlformats.org/drawingml/2006/main">
              <a:rPr lang="ar" sz="3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في الدم </a:t>
            </a:r>
            <a:r xmlns:a="http://schemas.openxmlformats.org/drawingml/2006/main">
              <a:rPr lang="ar" sz="3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نتيجة عدم الرغبة في الحركة أو التنفس بعمق.</a:t>
            </a:r>
            <a:endParaRPr xmlns:a="http://schemas.openxmlformats.org/drawingml/2006/main" lang="en-US" sz="3200" dirty="0">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endParaRPr lang="en-US" sz="2400" dirty="0">
              <a:latin typeface="Times New Roman" panose="02020603050405020304" pitchFamily="18" charset="0"/>
              <a:ea typeface="Calibri" panose="020F0502020204030204" pitchFamily="34" charset="0"/>
              <a:cs typeface="Times New Roman" panose="02020603050405020304" pitchFamily="18" charset="0"/>
            </a:endParaRPr>
          </a:p>
          <a:p>
            <a:endParaRPr lang="en-US" dirty="0"/>
          </a:p>
          <a:p>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835E21B1-3B2B-4A94-A874-BF3DE6CCAE77}" type="datetime1">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11/27/2023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D0ACBDB-D988-4DB1-83A2-260ECF40DAD9}"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6456080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FA4FA5-781F-1C7F-1F61-EBA9514DC9CF}"/>
              </a:ext>
            </a:extLst>
          </p:cNvPr>
          <p:cNvSpPr>
            <a:spLocks noGrp="1"/>
          </p:cNvSpPr>
          <p:nvPr>
            <p:ph type="title"/>
          </p:nvPr>
        </p:nvSpPr>
        <p:spPr/>
        <p:txBody>
          <a:bodyPr>
            <a:normAutofit fontScale="90000"/>
          </a:bodyPr>
          <a:lstStyle/>
          <a:p>
            <a:pPr xmlns:a="http://schemas.openxmlformats.org/drawingml/2006/main" algn="ctr">
              <a:bidi/>
            </a:pPr>
            <a:r xmlns:a="http://schemas.openxmlformats.org/drawingml/2006/main">
              <a:rPr lang="ar" sz="4400" b="1" dirty="0" smtClean="0">
                <a:solidFill>
                  <a:srgbClr val="234090"/>
                </a:solidFill>
                <a:effectLst/>
                <a:latin typeface="Arial-BoldMT"/>
                <a:ea typeface="Calibri" panose="020F0502020204030204" pitchFamily="34" charset="0"/>
                <a:cs typeface="Arial-BoldMT"/>
              </a:rPr>
              <a:t> نتائج </a:t>
            </a:r>
            <a:br xmlns:a="http://schemas.openxmlformats.org/drawingml/2006/main">
              <a:rPr lang="en-US" sz="4400" b="1" dirty="0" smtClean="0">
                <a:solidFill>
                  <a:srgbClr val="234090"/>
                </a:solidFill>
                <a:effectLst/>
                <a:latin typeface="Arial-BoldMT"/>
                <a:ea typeface="Calibri" panose="020F0502020204030204" pitchFamily="34" charset="0"/>
                <a:cs typeface="Arial-BoldMT"/>
              </a:rPr>
            </a:br>
            <a:r xmlns:a="http://schemas.openxmlformats.org/drawingml/2006/main">
              <a:rPr lang="ar" sz="4400" b="1" dirty="0" smtClean="0">
                <a:solidFill>
                  <a:srgbClr val="234090"/>
                </a:solidFill>
                <a:effectLst/>
                <a:latin typeface="Arial-BoldMT"/>
                <a:ea typeface="Calibri" panose="020F0502020204030204" pitchFamily="34" charset="0"/>
                <a:cs typeface="Arial-BoldMT"/>
              </a:rPr>
              <a:t>التقييم </a:t>
            </a:r>
            <a:r xmlns:a="http://schemas.openxmlformats.org/drawingml/2006/main">
              <a:rPr lang="ar" sz="4400" b="1" dirty="0">
                <a:solidFill>
                  <a:srgbClr val="234090"/>
                </a:solidFill>
                <a:effectLst/>
                <a:latin typeface="Arial-BoldMT"/>
                <a:ea typeface="Calibri" panose="020F0502020204030204" pitchFamily="34" charset="0"/>
                <a:cs typeface="Arial-BoldMT"/>
              </a:rPr>
              <a:t>والتشخيص</a:t>
            </a:r>
            <a:r xmlns:a="http://schemas.openxmlformats.org/drawingml/2006/main">
              <a:rPr lang="ar" sz="4400" dirty="0">
                <a:effectLst/>
                <a:latin typeface="Calibri" panose="020F0502020204030204" pitchFamily="34" charset="0"/>
                <a:ea typeface="Calibri" panose="020F0502020204030204" pitchFamily="34" charset="0"/>
                <a:cs typeface="Arial" panose="020B0604020202020204" pitchFamily="34" charset="0"/>
              </a:rPr>
              <a:t/>
            </a:r>
            <a:br xmlns:a="http://schemas.openxmlformats.org/drawingml/2006/main">
              <a:rPr lang="en-US" sz="4400" dirty="0">
                <a:effectLst/>
                <a:latin typeface="Calibri" panose="020F0502020204030204" pitchFamily="34" charset="0"/>
                <a:ea typeface="Calibri" panose="020F0502020204030204" pitchFamily="34" charset="0"/>
                <a:cs typeface="Arial" panose="020B0604020202020204" pitchFamily="34" charset="0"/>
              </a:rPr>
            </a:br>
            <a:endParaRPr xmlns:a="http://schemas.openxmlformats.org/drawingml/2006/main" lang="en-US" dirty="0"/>
          </a:p>
        </p:txBody>
      </p:sp>
      <p:sp>
        <p:nvSpPr>
          <p:cNvPr id="3" name="Content Placeholder 2">
            <a:extLst>
              <a:ext uri="{FF2B5EF4-FFF2-40B4-BE49-F238E27FC236}">
                <a16:creationId xmlns:a16="http://schemas.microsoft.com/office/drawing/2014/main" id="{81473F3F-508F-5EA4-0169-5C549BEFC655}"/>
              </a:ext>
            </a:extLst>
          </p:cNvPr>
          <p:cNvSpPr>
            <a:spLocks noGrp="1"/>
          </p:cNvSpPr>
          <p:nvPr>
            <p:ph idx="1"/>
          </p:nvPr>
        </p:nvSpPr>
        <p:spPr/>
        <p:txBody>
          <a:bodyPr>
            <a:normAutofit lnSpcReduction="10000"/>
          </a:bodyPr>
          <a:lstStyle/>
          <a:p>
            <a:pPr xmlns:a="http://schemas.openxmlformats.org/drawingml/2006/main" marL="0" marR="0">
              <a:lnSpc>
                <a:spcPct val="150000"/>
              </a:lnSpc>
              <a:spcBef>
                <a:spcPts val="0"/>
              </a:spcBef>
              <a:spcAft>
                <a:spcPts val="0"/>
              </a:spcAft>
              <a:bidi/>
            </a:pPr>
            <a:r xmlns:a="http://schemas.openxmlformats.org/drawingml/2006/main">
              <a:rPr lang="ar" sz="32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تقييم </a:t>
            </a:r>
            <a:r xmlns:a="http://schemas.openxmlformats.org/drawingml/2006/main">
              <a:rPr lang="ar" sz="3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الإصابات القلبية الكامنة.</a:t>
            </a:r>
            <a:endParaRPr xmlns:a="http://schemas.openxmlformats.org/drawingml/2006/main" lang="en-US" sz="3200" dirty="0">
              <a:effectLst/>
              <a:latin typeface="Times New Roman" panose="02020603050405020304" pitchFamily="18" charset="0"/>
              <a:ea typeface="Calibri" panose="020F0502020204030204" pitchFamily="34" charset="0"/>
              <a:cs typeface="Times New Roman" panose="02020603050405020304" pitchFamily="18" charset="0"/>
            </a:endParaRPr>
          </a:p>
          <a:p>
            <a:pPr xmlns:a="http://schemas.openxmlformats.org/drawingml/2006/main" marL="0" marR="0">
              <a:lnSpc>
                <a:spcPct val="150000"/>
              </a:lnSpc>
              <a:spcBef>
                <a:spcPts val="0"/>
              </a:spcBef>
              <a:spcAft>
                <a:spcPts val="0"/>
              </a:spcAft>
              <a:bidi/>
            </a:pPr>
            <a:r xmlns:a="http://schemas.openxmlformats.org/drawingml/2006/main">
              <a:rPr lang="ar" sz="32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الكشف عن </a:t>
            </a:r>
            <a:r xmlns:a="http://schemas.openxmlformats.org/drawingml/2006/main">
              <a:rPr lang="ar" sz="3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صوت طقطقة أو خشخشة في الصدر (فرقعة تحت الجلد) عن طريق السماع.</a:t>
            </a:r>
            <a:endParaRPr xmlns:a="http://schemas.openxmlformats.org/drawingml/2006/main" lang="en-US" sz="3200" dirty="0">
              <a:effectLst/>
              <a:latin typeface="Times New Roman" panose="02020603050405020304" pitchFamily="18" charset="0"/>
              <a:ea typeface="Calibri" panose="020F0502020204030204" pitchFamily="34" charset="0"/>
              <a:cs typeface="Times New Roman" panose="02020603050405020304" pitchFamily="18" charset="0"/>
            </a:endParaRPr>
          </a:p>
          <a:p>
            <a:pPr xmlns:a="http://schemas.openxmlformats.org/drawingml/2006/main" marL="0" marR="0">
              <a:lnSpc>
                <a:spcPct val="150000"/>
              </a:lnSpc>
              <a:spcBef>
                <a:spcPts val="0"/>
              </a:spcBef>
              <a:spcAft>
                <a:spcPts val="0"/>
              </a:spcAft>
              <a:bidi/>
            </a:pPr>
            <a:r xmlns:a="http://schemas.openxmlformats.org/drawingml/2006/main">
              <a:rPr lang="ar" sz="3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قد يشمل التشخيص أشعة سينية على الصدر، وأفلام ضلع لمنطقة معينة، وتخطيط كهربية القلب، وقياس التأكسج النبضي المستمر، وتحليل </a:t>
            </a:r>
            <a:r xmlns:a="http://schemas.openxmlformats.org/drawingml/2006/main">
              <a:rPr lang="ar" sz="32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غازات الدم الشرياني.</a:t>
            </a:r>
            <a:endParaRPr xmlns:a="http://schemas.openxmlformats.org/drawingml/2006/main" lang="en-US" sz="32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0CFE0FC-5DD5-4E00-B454-92AB35A102F6}" type="datetime1">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11/27/2023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D0ACBDB-D988-4DB1-83A2-260ECF40DAD9}"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5680461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D4C1D3-F4AC-072D-09B0-18D47C02D32C}"/>
              </a:ext>
            </a:extLst>
          </p:cNvPr>
          <p:cNvSpPr>
            <a:spLocks noGrp="1"/>
          </p:cNvSpPr>
          <p:nvPr>
            <p:ph type="title"/>
          </p:nvPr>
        </p:nvSpPr>
        <p:spPr/>
        <p:txBody>
          <a:bodyPr>
            <a:normAutofit fontScale="90000"/>
          </a:bodyPr>
          <a:lstStyle/>
          <a:p>
            <a:pPr xmlns:a="http://schemas.openxmlformats.org/drawingml/2006/main" algn="ctr">
              <a:bidi/>
            </a:pPr>
            <a:r xmlns:a="http://schemas.openxmlformats.org/drawingml/2006/main">
              <a:rPr lang="ar" sz="4400" b="1" dirty="0" smtClean="0">
                <a:solidFill>
                  <a:srgbClr val="234090"/>
                </a:solidFill>
                <a:effectLst/>
                <a:latin typeface="Arial-BoldMT"/>
                <a:ea typeface="Calibri" panose="020F0502020204030204" pitchFamily="34" charset="0"/>
                <a:cs typeface="Arial-BoldMT"/>
              </a:rPr>
              <a:t> </a:t>
            </a:r>
            <a:br xmlns:a="http://schemas.openxmlformats.org/drawingml/2006/main">
              <a:rPr lang="en-US" sz="4400" b="1" dirty="0" smtClean="0">
                <a:solidFill>
                  <a:srgbClr val="234090"/>
                </a:solidFill>
                <a:effectLst/>
                <a:latin typeface="Arial-BoldMT"/>
                <a:ea typeface="Calibri" panose="020F0502020204030204" pitchFamily="34" charset="0"/>
                <a:cs typeface="Arial-BoldMT"/>
              </a:rPr>
            </a:br>
            <a:r xmlns:a="http://schemas.openxmlformats.org/drawingml/2006/main">
              <a:rPr lang="ar" sz="4400" b="1" dirty="0">
                <a:solidFill>
                  <a:srgbClr val="234090"/>
                </a:solidFill>
                <a:effectLst/>
                <a:latin typeface="Arial-BoldMT"/>
                <a:ea typeface="Calibri" panose="020F0502020204030204" pitchFamily="34" charset="0"/>
                <a:cs typeface="Arial-BoldMT"/>
              </a:rPr>
              <a:t>كسور القص </a:t>
            </a:r>
            <a:r xmlns:a="http://schemas.openxmlformats.org/drawingml/2006/main">
              <a:rPr lang="ar" sz="4400" b="1" dirty="0" smtClean="0">
                <a:solidFill>
                  <a:srgbClr val="234090"/>
                </a:solidFill>
                <a:effectLst/>
                <a:latin typeface="Arial-BoldMT"/>
                <a:ea typeface="Calibri" panose="020F0502020204030204" pitchFamily="34" charset="0"/>
                <a:cs typeface="Arial-BoldMT"/>
              </a:rPr>
              <a:t>والضلع</a:t>
            </a:r>
            <a:r xmlns:a="http://schemas.openxmlformats.org/drawingml/2006/main">
              <a:rPr lang="ar" sz="4400" dirty="0">
                <a:effectLst/>
                <a:latin typeface="Calibri" panose="020F0502020204030204" pitchFamily="34" charset="0"/>
                <a:ea typeface="Calibri" panose="020F0502020204030204" pitchFamily="34" charset="0"/>
                <a:cs typeface="Arial" panose="020B0604020202020204" pitchFamily="34" charset="0"/>
              </a:rPr>
              <a:t/>
            </a:r>
            <a:br xmlns:a="http://schemas.openxmlformats.org/drawingml/2006/main">
              <a:rPr lang="en-US" sz="4400" dirty="0">
                <a:effectLst/>
                <a:latin typeface="Calibri" panose="020F0502020204030204" pitchFamily="34" charset="0"/>
                <a:ea typeface="Calibri" panose="020F0502020204030204" pitchFamily="34" charset="0"/>
                <a:cs typeface="Arial" panose="020B0604020202020204" pitchFamily="34" charset="0"/>
              </a:rPr>
            </a:br>
            <a:endParaRPr xmlns:a="http://schemas.openxmlformats.org/drawingml/2006/main" lang="en-US" dirty="0"/>
          </a:p>
        </p:txBody>
      </p:sp>
      <p:pic>
        <p:nvPicPr>
          <p:cNvPr id="1028" name="Picture 4" descr="Sternum, Clavicle &amp; Rib Cage Fracture Compensation | McCarthy + Co">
            <a:extLst>
              <a:ext uri="{FF2B5EF4-FFF2-40B4-BE49-F238E27FC236}">
                <a16:creationId xmlns:a16="http://schemas.microsoft.com/office/drawing/2014/main" id="{8CAD52D3-98F4-0C61-2CA2-C08DEB28DA2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57468" y="2520209"/>
            <a:ext cx="4133221" cy="3099916"/>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Severe chest pain after blunt chest trauma | Emergency Medicine Journal">
            <a:extLst>
              <a:ext uri="{FF2B5EF4-FFF2-40B4-BE49-F238E27FC236}">
                <a16:creationId xmlns:a16="http://schemas.microsoft.com/office/drawing/2014/main" id="{AE21AC69-091B-B4F1-58C0-5D999435412F}"/>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38797" y="2520210"/>
            <a:ext cx="4001319" cy="3099915"/>
          </a:xfrm>
          <a:prstGeom prst="rect">
            <a:avLst/>
          </a:prstGeom>
          <a:noFill/>
          <a:extLst>
            <a:ext uri="{909E8E84-426E-40DD-AFC4-6F175D3DCCD1}">
              <a14:hiddenFill xmlns:a14="http://schemas.microsoft.com/office/drawing/2010/main">
                <a:solidFill>
                  <a:srgbClr val="FFFFFF"/>
                </a:solidFill>
              </a14:hiddenFill>
            </a:ext>
          </a:extLst>
        </p:spPr>
      </p:pic>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7B640A0-1C54-4965-9B4D-DF622BEEC9CE}" type="datetime1">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11/27/2023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D0ACBDB-D988-4DB1-83A2-260ECF40DAD9}"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3958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39B545-9657-C914-F652-A454963C37C9}"/>
              </a:ext>
            </a:extLst>
          </p:cNvPr>
          <p:cNvSpPr>
            <a:spLocks noGrp="1"/>
          </p:cNvSpPr>
          <p:nvPr>
            <p:ph type="title"/>
          </p:nvPr>
        </p:nvSpPr>
        <p:spPr/>
        <p:txBody>
          <a:bodyPr/>
          <a:lstStyle/>
          <a:p>
            <a:pPr xmlns:a="http://schemas.openxmlformats.org/drawingml/2006/main" algn="ctr">
              <a:bidi/>
            </a:pPr>
            <a:r xmlns:a="http://schemas.openxmlformats.org/drawingml/2006/main">
              <a:rPr lang="ar" sz="4400" b="1" dirty="0">
                <a:solidFill>
                  <a:srgbClr val="234090"/>
                </a:solidFill>
                <a:effectLst/>
                <a:latin typeface="Arial-BoldMT"/>
                <a:ea typeface="Calibri" panose="020F0502020204030204" pitchFamily="34" charset="0"/>
                <a:cs typeface="Arial-BoldMT"/>
              </a:rPr>
              <a:t>الإدارة الطبية</a:t>
            </a:r>
            <a:r xmlns:a="http://schemas.openxmlformats.org/drawingml/2006/main">
              <a:rPr lang="ar" sz="4400" dirty="0">
                <a:effectLst/>
                <a:latin typeface="Calibri" panose="020F0502020204030204" pitchFamily="34" charset="0"/>
                <a:ea typeface="Calibri" panose="020F0502020204030204" pitchFamily="34" charset="0"/>
                <a:cs typeface="Arial" panose="020B0604020202020204" pitchFamily="34" charset="0"/>
              </a:rPr>
              <a:t/>
            </a:r>
            <a:br xmlns:a="http://schemas.openxmlformats.org/drawingml/2006/main">
              <a:rPr lang="en-US" sz="4400" dirty="0">
                <a:effectLst/>
                <a:latin typeface="Calibri" panose="020F0502020204030204" pitchFamily="34" charset="0"/>
                <a:ea typeface="Calibri" panose="020F0502020204030204" pitchFamily="34" charset="0"/>
                <a:cs typeface="Arial" panose="020B0604020202020204" pitchFamily="34" charset="0"/>
              </a:rPr>
            </a:br>
            <a:endParaRPr xmlns:a="http://schemas.openxmlformats.org/drawingml/2006/main" lang="en-US" dirty="0"/>
          </a:p>
        </p:txBody>
      </p:sp>
      <p:sp>
        <p:nvSpPr>
          <p:cNvPr id="3" name="Content Placeholder 2">
            <a:extLst>
              <a:ext uri="{FF2B5EF4-FFF2-40B4-BE49-F238E27FC236}">
                <a16:creationId xmlns:a16="http://schemas.microsoft.com/office/drawing/2014/main" id="{3FFD7E1E-2C55-870E-8429-4E30FEDDB08E}"/>
              </a:ext>
            </a:extLst>
          </p:cNvPr>
          <p:cNvSpPr>
            <a:spLocks noGrp="1"/>
          </p:cNvSpPr>
          <p:nvPr>
            <p:ph idx="1"/>
          </p:nvPr>
        </p:nvSpPr>
        <p:spPr>
          <a:xfrm>
            <a:off x="402772" y="1294401"/>
            <a:ext cx="11049000" cy="5210902"/>
          </a:xfrm>
        </p:spPr>
        <p:txBody>
          <a:bodyPr>
            <a:normAutofit lnSpcReduction="10000"/>
          </a:bodyPr>
          <a:lstStyle/>
          <a:p>
            <a:pPr xmlns:a="http://schemas.openxmlformats.org/drawingml/2006/main" marL="0" marR="0">
              <a:lnSpc>
                <a:spcPct val="150000"/>
              </a:lnSpc>
              <a:spcBef>
                <a:spcPts val="0"/>
              </a:spcBef>
              <a:spcAft>
                <a:spcPts val="0"/>
              </a:spcAft>
              <a:bidi/>
            </a:pPr>
            <a:r xmlns:a="http://schemas.openxmlformats.org/drawingml/2006/main">
              <a:rPr lang="ar" sz="3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تلتئم معظم كسور الأضلاع خلال فترة تتراوح بين 3 إلى 6 أسابيع.</a:t>
            </a:r>
            <a:endParaRPr xmlns:a="http://schemas.openxmlformats.org/drawingml/2006/main" lang="en-US" sz="3000" dirty="0">
              <a:effectLst/>
              <a:latin typeface="Times New Roman" panose="02020603050405020304" pitchFamily="18" charset="0"/>
              <a:ea typeface="Calibri" panose="020F0502020204030204" pitchFamily="34" charset="0"/>
              <a:cs typeface="Times New Roman" panose="02020603050405020304" pitchFamily="18" charset="0"/>
            </a:endParaRPr>
          </a:p>
          <a:p>
            <a:pPr xmlns:a="http://schemas.openxmlformats.org/drawingml/2006/main" marL="0" marR="0">
              <a:lnSpc>
                <a:spcPct val="150000"/>
              </a:lnSpc>
              <a:spcBef>
                <a:spcPts val="0"/>
              </a:spcBef>
              <a:spcAft>
                <a:spcPts val="0"/>
              </a:spcAft>
              <a:bidi/>
            </a:pPr>
            <a:r xmlns:a="http://schemas.openxmlformats.org/drawingml/2006/main">
              <a:rPr lang="ar" sz="3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تخفيف الألم.</a:t>
            </a:r>
            <a:endParaRPr xmlns:a="http://schemas.openxmlformats.org/drawingml/2006/main" lang="en-US" sz="3000" dirty="0">
              <a:effectLst/>
              <a:latin typeface="Times New Roman" panose="02020603050405020304" pitchFamily="18" charset="0"/>
              <a:ea typeface="Calibri" panose="020F0502020204030204" pitchFamily="34" charset="0"/>
              <a:cs typeface="Times New Roman" panose="02020603050405020304" pitchFamily="18" charset="0"/>
            </a:endParaRPr>
          </a:p>
          <a:p>
            <a:pPr xmlns:a="http://schemas.openxmlformats.org/drawingml/2006/main" marL="0" marR="0">
              <a:lnSpc>
                <a:spcPct val="150000"/>
              </a:lnSpc>
              <a:spcBef>
                <a:spcPts val="0"/>
              </a:spcBef>
              <a:spcAft>
                <a:spcPts val="0"/>
              </a:spcAft>
              <a:bidi/>
            </a:pPr>
            <a:r xmlns:a="http://schemas.openxmlformats.org/drawingml/2006/main">
              <a:rPr lang="ar" sz="3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يتم استخدام التخدير لتخفيف الألم والسماح بالتنفس العميق والسعال.</a:t>
            </a:r>
            <a:endParaRPr xmlns:a="http://schemas.openxmlformats.org/drawingml/2006/main" lang="en-US" sz="3000" dirty="0">
              <a:effectLst/>
              <a:latin typeface="Times New Roman" panose="02020603050405020304" pitchFamily="18" charset="0"/>
              <a:ea typeface="Calibri" panose="020F0502020204030204" pitchFamily="34" charset="0"/>
              <a:cs typeface="Times New Roman" panose="02020603050405020304" pitchFamily="18" charset="0"/>
            </a:endParaRPr>
          </a:p>
          <a:p>
            <a:pPr xmlns:a="http://schemas.openxmlformats.org/drawingml/2006/main" marL="0" marR="0">
              <a:lnSpc>
                <a:spcPct val="150000"/>
              </a:lnSpc>
              <a:spcBef>
                <a:spcPts val="0"/>
              </a:spcBef>
              <a:spcAft>
                <a:spcPts val="0"/>
              </a:spcAft>
              <a:bidi/>
            </a:pPr>
            <a:r xmlns:a="http://schemas.openxmlformats.org/drawingml/2006/main">
              <a:rPr lang="ar" sz="3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حصار العصب بين الضلوع والثلج فوق مكان الكسر.</a:t>
            </a:r>
            <a:endParaRPr xmlns:a="http://schemas.openxmlformats.org/drawingml/2006/main" lang="en-US" sz="3000" dirty="0">
              <a:effectLst/>
              <a:latin typeface="Times New Roman" panose="02020603050405020304" pitchFamily="18" charset="0"/>
              <a:ea typeface="Calibri" panose="020F0502020204030204" pitchFamily="34" charset="0"/>
              <a:cs typeface="Times New Roman" panose="02020603050405020304" pitchFamily="18" charset="0"/>
            </a:endParaRPr>
          </a:p>
          <a:p>
            <a:pPr xmlns:a="http://schemas.openxmlformats.org/drawingml/2006/main" marL="0" marR="0">
              <a:lnSpc>
                <a:spcPct val="150000"/>
              </a:lnSpc>
              <a:spcBef>
                <a:spcPts val="0"/>
              </a:spcBef>
              <a:spcAft>
                <a:spcPts val="0"/>
              </a:spcAft>
              <a:bidi/>
            </a:pPr>
            <a:r xmlns:a="http://schemas.openxmlformats.org/drawingml/2006/main">
              <a:rPr lang="ar" sz="3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التخدير فوق الجافية، أو PCA، أو المسكنات غير الأفيونية </a:t>
            </a:r>
            <a:r xmlns:a="http://schemas.openxmlformats.org/drawingml/2006/main">
              <a:rPr lang="ar" sz="3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p>
          <a:p>
            <a:pPr xmlns:a="http://schemas.openxmlformats.org/drawingml/2006/main" marL="0" marR="0">
              <a:lnSpc>
                <a:spcPct val="130000"/>
              </a:lnSpc>
              <a:spcBef>
                <a:spcPts val="0"/>
              </a:spcBef>
              <a:spcAft>
                <a:spcPts val="0"/>
              </a:spcAft>
              <a:bidi/>
            </a:pPr>
            <a:r xmlns:a="http://schemas.openxmlformats.org/drawingml/2006/main">
              <a:rPr lang="ar" sz="3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تجنب النشاط المفرط.</a:t>
            </a:r>
            <a:endParaRPr xmlns:a="http://schemas.openxmlformats.org/drawingml/2006/main" lang="en-US" sz="3000" dirty="0">
              <a:latin typeface="Times New Roman" panose="02020603050405020304" pitchFamily="18" charset="0"/>
              <a:ea typeface="Calibri" panose="020F0502020204030204" pitchFamily="34" charset="0"/>
              <a:cs typeface="Times New Roman" panose="02020603050405020304" pitchFamily="18" charset="0"/>
            </a:endParaRPr>
          </a:p>
          <a:p>
            <a:pPr xmlns:a="http://schemas.openxmlformats.org/drawingml/2006/main" marL="0" marR="0">
              <a:lnSpc>
                <a:spcPct val="130000"/>
              </a:lnSpc>
              <a:spcBef>
                <a:spcPts val="0"/>
              </a:spcBef>
              <a:spcAft>
                <a:spcPts val="0"/>
              </a:spcAft>
              <a:bidi/>
            </a:pPr>
            <a:r xmlns:a="http://schemas.openxmlformats.org/drawingml/2006/main">
              <a:rPr lang="ar" sz="3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علاج أي إصابات مصاحبة </a:t>
            </a:r>
            <a:r xmlns:a="http://schemas.openxmlformats.org/drawingml/2006/main">
              <a:rPr lang="ar" sz="30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xmlns:a="http://schemas.openxmlformats.org/drawingml/2006/main" lang="en-US" sz="30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r">
              <a:lnSpc>
                <a:spcPct val="150000"/>
              </a:lnSpc>
              <a:buNone/>
            </a:pPr>
            <a:endParaRPr lang="en-US" sz="3200"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8B924A6D-1C7F-4075-9558-A03167180E64}" type="datetime1">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11/27/2023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D0ACBDB-D988-4DB1-83A2-260ECF40DAD9}"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0448068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790F5F-8D9B-EC5B-D598-8556F9E22D9B}"/>
              </a:ext>
            </a:extLst>
          </p:cNvPr>
          <p:cNvSpPr>
            <a:spLocks noGrp="1"/>
          </p:cNvSpPr>
          <p:nvPr>
            <p:ph type="title"/>
          </p:nvPr>
        </p:nvSpPr>
        <p:spPr>
          <a:xfrm>
            <a:off x="838199" y="148476"/>
            <a:ext cx="10515600" cy="1325563"/>
          </a:xfrm>
        </p:spPr>
        <p:txBody>
          <a:bodyPr>
            <a:normAutofit fontScale="90000"/>
          </a:bodyPr>
          <a:lstStyle/>
          <a:p>
            <a:pPr xmlns:a="http://schemas.openxmlformats.org/drawingml/2006/main" algn="ctr">
              <a:bidi/>
            </a:pPr>
            <a:r xmlns:a="http://schemas.openxmlformats.org/drawingml/2006/main">
              <a:rPr lang="ar" sz="4400" b="1" dirty="0" smtClean="0">
                <a:solidFill>
                  <a:srgbClr val="234090"/>
                </a:solidFill>
                <a:effectLst/>
                <a:latin typeface="Arial-BoldMT"/>
                <a:ea typeface="Calibri" panose="020F0502020204030204" pitchFamily="34" charset="0"/>
                <a:cs typeface="Arial-BoldMT"/>
              </a:rPr>
              <a:t> </a:t>
            </a:r>
            <a:br xmlns:a="http://schemas.openxmlformats.org/drawingml/2006/main">
              <a:rPr lang="en-US" sz="4400" b="1" dirty="0" smtClean="0">
                <a:solidFill>
                  <a:srgbClr val="234090"/>
                </a:solidFill>
                <a:effectLst/>
                <a:latin typeface="Arial-BoldMT"/>
                <a:ea typeface="Calibri" panose="020F0502020204030204" pitchFamily="34" charset="0"/>
                <a:cs typeface="Arial-BoldMT"/>
              </a:rPr>
            </a:br>
            <a:r xmlns:a="http://schemas.openxmlformats.org/drawingml/2006/main">
              <a:rPr lang="ar" sz="4400" b="1" dirty="0">
                <a:solidFill>
                  <a:srgbClr val="234090"/>
                </a:solidFill>
                <a:effectLst/>
                <a:latin typeface="Arial-BoldMT"/>
                <a:ea typeface="Calibri" panose="020F0502020204030204" pitchFamily="34" charset="0"/>
                <a:cs typeface="Arial-BoldMT"/>
              </a:rPr>
              <a:t>الإدارة </a:t>
            </a:r>
            <a:r xmlns:a="http://schemas.openxmlformats.org/drawingml/2006/main">
              <a:rPr lang="ar" sz="4400" b="1" dirty="0" smtClean="0">
                <a:solidFill>
                  <a:srgbClr val="234090"/>
                </a:solidFill>
                <a:effectLst/>
                <a:latin typeface="Arial-BoldMT"/>
                <a:ea typeface="Calibri" panose="020F0502020204030204" pitchFamily="34" charset="0"/>
                <a:cs typeface="Arial-BoldMT"/>
              </a:rPr>
              <a:t>الطبية</a:t>
            </a:r>
            <a:r xmlns:a="http://schemas.openxmlformats.org/drawingml/2006/main">
              <a:rPr lang="ar" sz="4400" dirty="0">
                <a:effectLst/>
                <a:latin typeface="Calibri" panose="020F0502020204030204" pitchFamily="34" charset="0"/>
                <a:ea typeface="Calibri" panose="020F0502020204030204" pitchFamily="34" charset="0"/>
                <a:cs typeface="Arial" panose="020B0604020202020204" pitchFamily="34" charset="0"/>
              </a:rPr>
              <a:t/>
            </a:r>
            <a:br xmlns:a="http://schemas.openxmlformats.org/drawingml/2006/main">
              <a:rPr lang="en-US" sz="4400" dirty="0">
                <a:effectLst/>
                <a:latin typeface="Calibri" panose="020F0502020204030204" pitchFamily="34" charset="0"/>
                <a:ea typeface="Calibri" panose="020F0502020204030204" pitchFamily="34" charset="0"/>
                <a:cs typeface="Arial" panose="020B0604020202020204" pitchFamily="34" charset="0"/>
              </a:rPr>
            </a:br>
            <a:endParaRPr xmlns:a="http://schemas.openxmlformats.org/drawingml/2006/main" lang="en-US" dirty="0"/>
          </a:p>
        </p:txBody>
      </p:sp>
      <p:sp>
        <p:nvSpPr>
          <p:cNvPr id="3" name="Content Placeholder 2">
            <a:extLst>
              <a:ext uri="{FF2B5EF4-FFF2-40B4-BE49-F238E27FC236}">
                <a16:creationId xmlns:a16="http://schemas.microsoft.com/office/drawing/2014/main" id="{0564BA1C-BD01-8DA8-D3E5-16AC58DDDC01}"/>
              </a:ext>
            </a:extLst>
          </p:cNvPr>
          <p:cNvSpPr>
            <a:spLocks noGrp="1"/>
          </p:cNvSpPr>
          <p:nvPr>
            <p:ph idx="1"/>
          </p:nvPr>
        </p:nvSpPr>
        <p:spPr>
          <a:xfrm>
            <a:off x="272142" y="1474039"/>
            <a:ext cx="10836757" cy="4685780"/>
          </a:xfrm>
        </p:spPr>
        <p:txBody>
          <a:bodyPr>
            <a:noAutofit/>
          </a:bodyPr>
          <a:lstStyle/>
          <a:p>
            <a:pPr xmlns:a="http://schemas.openxmlformats.org/drawingml/2006/main" marL="0" marR="0">
              <a:lnSpc>
                <a:spcPct val="130000"/>
              </a:lnSpc>
              <a:spcBef>
                <a:spcPts val="0"/>
              </a:spcBef>
              <a:spcAft>
                <a:spcPts val="0"/>
              </a:spcAft>
              <a:bidi/>
            </a:pPr>
            <a:r xmlns:a="http://schemas.openxmlformats.org/drawingml/2006/main">
              <a:rPr lang="ar" sz="32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رباط </a:t>
            </a:r>
            <a:r xmlns:a="http://schemas.openxmlformats.org/drawingml/2006/main">
              <a:rPr lang="ar" sz="3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الصدر كعلاج داعم </a:t>
            </a:r>
            <a:r xmlns:a="http://schemas.openxmlformats.org/drawingml/2006/main">
              <a:rPr lang="ar" sz="32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لـ</a:t>
            </a:r>
          </a:p>
          <a:p>
            <a:pPr xmlns:a="http://schemas.openxmlformats.org/drawingml/2006/main" marL="0" marR="0" indent="0">
              <a:lnSpc>
                <a:spcPct val="130000"/>
              </a:lnSpc>
              <a:spcBef>
                <a:spcPts val="0"/>
              </a:spcBef>
              <a:spcAft>
                <a:spcPts val="0"/>
              </a:spcAft>
              <a:buNone/>
              <a:bidi/>
            </a:pPr>
            <a:r xmlns:a="http://schemas.openxmlformats.org/drawingml/2006/main">
              <a:rPr lang="ar" sz="32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توفير </a:t>
            </a:r>
            <a:r xmlns:a="http://schemas.openxmlformats.org/drawingml/2006/main">
              <a:rPr lang="ar" sz="3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الاستقرار لجدار الصدر وقد يقلل الألم.</a:t>
            </a:r>
            <a:endParaRPr xmlns:a="http://schemas.openxmlformats.org/drawingml/2006/main" lang="en-US" sz="3200" dirty="0">
              <a:effectLst/>
              <a:latin typeface="Times New Roman" panose="02020603050405020304" pitchFamily="18" charset="0"/>
              <a:ea typeface="Calibri" panose="020F0502020204030204" pitchFamily="34" charset="0"/>
              <a:cs typeface="Times New Roman" panose="02020603050405020304" pitchFamily="18" charset="0"/>
            </a:endParaRPr>
          </a:p>
          <a:p>
            <a:pPr xmlns:a="http://schemas.openxmlformats.org/drawingml/2006/main">
              <a:lnSpc>
                <a:spcPct val="130000"/>
              </a:lnSpc>
              <a:bidi/>
            </a:pPr>
            <a:r xmlns:a="http://schemas.openxmlformats.org/drawingml/2006/main">
              <a:rPr lang="ar" sz="3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يُطلب من المريض وضع الرباط بشكل مريح بما يكفي لتوفير الدعم، ولكن دون إعاقة الرحلة التنفسية.</a:t>
            </a:r>
          </a:p>
          <a:p>
            <a:pPr xmlns:a="http://schemas.openxmlformats.org/drawingml/2006/main">
              <a:lnSpc>
                <a:spcPct val="130000"/>
              </a:lnSpc>
              <a:bidi/>
            </a:pPr>
            <a:r xmlns:a="http://schemas.openxmlformats.org/drawingml/2006/main">
              <a:rPr lang="ar" sz="3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نادرًا ما يكون التثبيت الجراحي ضروريًا إلا إذا تحركت الشظايا بشكل كبير وتشكل احتمالية لإصابة أخرى.</a:t>
            </a:r>
            <a:endParaRPr xmlns:a="http://schemas.openxmlformats.org/drawingml/2006/main" lang="en-US" sz="32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sz="3600" dirty="0"/>
          </a:p>
        </p:txBody>
      </p:sp>
      <p:pic>
        <p:nvPicPr>
          <p:cNvPr id="4" name="Picture 3" descr="Amazon.com: Rib Belt Chest Binder for Broken Injury Ribs, Elastic Rib Brace  Compression Support to Reduce Rib Cage Pain, Breathable Chest Protector  Wrap for Cracked, Fractured, Dislocated and Post-Surgery Ribs (M (29&quot;">
            <a:extLst>
              <a:ext uri="{FF2B5EF4-FFF2-40B4-BE49-F238E27FC236}">
                <a16:creationId xmlns:a16="http://schemas.microsoft.com/office/drawing/2014/main" id="{9169B6E6-4E99-5D77-6FDC-EA31CF1D5601}"/>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857244" y="1474039"/>
            <a:ext cx="2206985" cy="2217829"/>
          </a:xfrm>
          <a:prstGeom prst="rect">
            <a:avLst/>
          </a:prstGeom>
          <a:noFill/>
          <a:ln>
            <a:noFill/>
          </a:ln>
        </p:spPr>
      </p:pic>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F1C4F16-D8B5-4A3F-A170-85B88EE3566C}" type="datetime1">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11/27/2023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D0ACBDB-D988-4DB1-83A2-260ECF40DAD9}"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540051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30925"/>
            <a:ext cx="10515600" cy="1325563"/>
          </a:xfrm>
        </p:spPr>
        <p:txBody>
          <a:bodyPr>
            <a:normAutofit/>
          </a:bodyPr>
          <a:lstStyle/>
          <a:p>
            <a:pPr xmlns:a="http://schemas.openxmlformats.org/drawingml/2006/main" algn="ctr">
              <a:bidi/>
            </a:pPr>
            <a:r xmlns:a="http://schemas.openxmlformats.org/drawingml/2006/main">
              <a:rPr lang="ar" sz="4000" b="1" dirty="0" smtClean="0">
                <a:solidFill>
                  <a:srgbClr val="234090"/>
                </a:solidFill>
                <a:latin typeface="Arial-BoldMT"/>
                <a:ea typeface="Calibri" panose="020F0502020204030204" pitchFamily="34" charset="0"/>
                <a:cs typeface="Arial-BoldMT"/>
              </a:rPr>
              <a:t>نتائج </a:t>
            </a:r>
            <a:endParaRPr xmlns:a="http://schemas.openxmlformats.org/drawingml/2006/main" lang="en-US" sz="4000" b="1" dirty="0">
              <a:solidFill>
                <a:srgbClr val="234090"/>
              </a:solidFill>
              <a:latin typeface="Arial-BoldMT"/>
              <a:ea typeface="Calibri" panose="020F0502020204030204" pitchFamily="34" charset="0"/>
              <a:cs typeface="Arial-BoldMT"/>
            </a:endParaRPr>
            <a:r xmlns:a="http://schemas.openxmlformats.org/drawingml/2006/main">
              <a:rPr lang="ar" sz="4000" b="1" dirty="0">
                <a:solidFill>
                  <a:srgbClr val="234090"/>
                </a:solidFill>
                <a:latin typeface="Arial-BoldMT"/>
                <a:ea typeface="Calibri" panose="020F0502020204030204" pitchFamily="34" charset="0"/>
                <a:cs typeface="Arial-BoldMT"/>
              </a:rPr>
              <a:t>التعلم المقصودة</a:t>
            </a:r>
          </a:p>
        </p:txBody>
      </p:sp>
      <p:sp>
        <p:nvSpPr>
          <p:cNvPr id="3" name="Content Placeholder 2"/>
          <p:cNvSpPr>
            <a:spLocks noGrp="1"/>
          </p:cNvSpPr>
          <p:nvPr>
            <p:ph idx="1"/>
          </p:nvPr>
        </p:nvSpPr>
        <p:spPr>
          <a:xfrm>
            <a:off x="838200" y="1764664"/>
            <a:ext cx="10515600" cy="4351338"/>
          </a:xfrm>
        </p:spPr>
        <p:txBody>
          <a:bodyPr>
            <a:normAutofit/>
          </a:bodyPr>
          <a:lstStyle/>
          <a:p>
            <a:pPr xmlns:a="http://schemas.openxmlformats.org/drawingml/2006/main" marL="514350" indent="-514350">
              <a:lnSpc>
                <a:spcPct val="110000"/>
              </a:lnSpc>
              <a:spcAft>
                <a:spcPts val="1200"/>
              </a:spcAft>
              <a:buFont typeface="+mj-lt"/>
              <a:buAutoNum type="arabicPeriod"/>
              <a:bidi/>
            </a:pPr>
            <a:r xmlns:a="http://schemas.openxmlformats.org/drawingml/2006/main">
              <a:rPr lang="ar" dirty="0" smtClean="0"/>
              <a:t>التمييز بين نوعي صدمات الصدر</a:t>
            </a:r>
          </a:p>
          <a:p>
            <a:pPr xmlns:a="http://schemas.openxmlformats.org/drawingml/2006/main" marL="514350" indent="-514350">
              <a:lnSpc>
                <a:spcPct val="110000"/>
              </a:lnSpc>
              <a:spcAft>
                <a:spcPts val="1200"/>
              </a:spcAft>
              <a:buFont typeface="+mj-lt"/>
              <a:buAutoNum type="arabicPeriod"/>
              <a:bidi/>
            </a:pPr>
            <a:r xmlns:a="http://schemas.openxmlformats.org/drawingml/2006/main">
              <a:rPr lang="ar" dirty="0" smtClean="0"/>
              <a:t>وصف علامات وأعراض الأنواع المختلفة من الصدمات الحادة</a:t>
            </a:r>
          </a:p>
          <a:p>
            <a:pPr xmlns:a="http://schemas.openxmlformats.org/drawingml/2006/main" marL="514350" indent="-514350">
              <a:lnSpc>
                <a:spcPct val="110000"/>
              </a:lnSpc>
              <a:spcAft>
                <a:spcPts val="1200"/>
              </a:spcAft>
              <a:buFont typeface="+mj-lt"/>
              <a:buAutoNum type="arabicPeriod"/>
              <a:bidi/>
            </a:pPr>
            <a:r xmlns:a="http://schemas.openxmlformats.org/drawingml/2006/main">
              <a:rPr lang="ar" dirty="0" smtClean="0"/>
              <a:t>اشرح التشخيص للمرضى الذين يشكون من </a:t>
            </a:r>
            <a:r xmlns:a="http://schemas.openxmlformats.org/drawingml/2006/main">
              <a:rPr lang="ar" dirty="0" smtClean="0"/>
              <a:t>صدمة </a:t>
            </a:r>
            <a:endParaRPr xmlns:a="http://schemas.openxmlformats.org/drawingml/2006/main" lang="en-US" dirty="0"/>
            <a:r xmlns:a="http://schemas.openxmlformats.org/drawingml/2006/main">
              <a:rPr lang="ar" dirty="0"/>
              <a:t>حادة</a:t>
            </a:r>
          </a:p>
          <a:p>
            <a:pPr xmlns:a="http://schemas.openxmlformats.org/drawingml/2006/main" marL="514350" indent="-514350">
              <a:lnSpc>
                <a:spcPct val="110000"/>
              </a:lnSpc>
              <a:spcAft>
                <a:spcPts val="1200"/>
              </a:spcAft>
              <a:buFont typeface="+mj-lt"/>
              <a:buAutoNum type="arabicPeriod"/>
              <a:bidi/>
            </a:pPr>
            <a:r xmlns:a="http://schemas.openxmlformats.org/drawingml/2006/main">
              <a:rPr lang="ar" dirty="0" smtClean="0"/>
              <a:t>شرح الإدارة الطبية والتمريضية </a:t>
            </a:r>
            <a:r xmlns:a="http://schemas.openxmlformats.org/drawingml/2006/main">
              <a:rPr lang="ar" dirty="0"/>
              <a:t>للأنواع المختلفة من الصدمات الحادة</a:t>
            </a:r>
          </a:p>
          <a:p>
            <a:endParaRPr lang="en-US" dirty="0"/>
          </a:p>
        </p:txBody>
      </p:sp>
    </p:spTree>
    <p:extLst>
      <p:ext uri="{BB962C8B-B14F-4D97-AF65-F5344CB8AC3E}">
        <p14:creationId xmlns:p14="http://schemas.microsoft.com/office/powerpoint/2010/main" val="217463969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7742"/>
            <a:ext cx="10515600" cy="1325563"/>
          </a:xfrm>
        </p:spPr>
        <p:txBody>
          <a:bodyPr>
            <a:normAutofit/>
          </a:bodyPr>
          <a:lstStyle/>
          <a:p>
            <a:pPr xmlns:a="http://schemas.openxmlformats.org/drawingml/2006/main" algn="ctr">
              <a:bidi/>
            </a:pPr>
            <a:r xmlns:a="http://schemas.openxmlformats.org/drawingml/2006/main">
              <a:rPr lang="ar" sz="4000" b="1" dirty="0">
                <a:solidFill>
                  <a:srgbClr val="234090"/>
                </a:solidFill>
                <a:latin typeface="Arial-BoldMT"/>
                <a:ea typeface="Calibri" panose="020F0502020204030204" pitchFamily="34" charset="0"/>
                <a:cs typeface="Arial-BoldMT"/>
              </a:rPr>
              <a:t>صندوق السوط</a:t>
            </a:r>
          </a:p>
        </p:txBody>
      </p:sp>
      <p:sp>
        <p:nvSpPr>
          <p:cNvPr id="3" name="Content Placeholder 2"/>
          <p:cNvSpPr>
            <a:spLocks noGrp="1"/>
          </p:cNvSpPr>
          <p:nvPr>
            <p:ph idx="1"/>
          </p:nvPr>
        </p:nvSpPr>
        <p:spPr>
          <a:xfrm>
            <a:off x="489856" y="1403305"/>
            <a:ext cx="10863943" cy="5006204"/>
          </a:xfrm>
        </p:spPr>
        <p:txBody>
          <a:bodyPr>
            <a:normAutofit/>
          </a:bodyPr>
          <a:lstStyle/>
          <a:p>
            <a:pPr xmlns:a="http://schemas.openxmlformats.org/drawingml/2006/main">
              <a:lnSpc>
                <a:spcPct val="110000"/>
              </a:lnSpc>
              <a:spcAft>
                <a:spcPts val="1200"/>
              </a:spcAft>
              <a:bidi/>
            </a:pPr>
            <a:r xmlns:a="http://schemas.openxmlformats.org/drawingml/2006/main">
              <a:rPr lang="ar" sz="3200" dirty="0" smtClean="0"/>
              <a:t>غالبًا ما يكون الصدر المائل </a:t>
            </a:r>
            <a:r xmlns:a="http://schemas.openxmlformats.org/drawingml/2006/main">
              <a:rPr lang="ar" sz="3200" b="1" dirty="0" smtClean="0"/>
              <a:t>أحد مضاعفات صدمة الصدر الحادة </a:t>
            </a:r>
            <a:r xmlns:a="http://schemas.openxmlformats.org/drawingml/2006/main">
              <a:rPr lang="ar" sz="3200" dirty="0" smtClean="0"/>
              <a:t>،</a:t>
            </a:r>
          </a:p>
          <a:p>
            <a:pPr xmlns:a="http://schemas.openxmlformats.org/drawingml/2006/main">
              <a:lnSpc>
                <a:spcPct val="110000"/>
              </a:lnSpc>
              <a:spcAft>
                <a:spcPts val="1200"/>
              </a:spcAft>
              <a:bidi/>
            </a:pPr>
            <a:r xmlns:a="http://schemas.openxmlformats.org/drawingml/2006/main">
              <a:rPr lang="ar" sz="3200" dirty="0" smtClean="0"/>
              <a:t>قد يحدث هذا نتيجة لإصابة في عجلة القيادة، أو حادث سيارة يتضمن أحد المشاة أو راكبي الدراجات، أو السقوط بقوة على الصدر، أو الاعتداء بسلاح غير حاد.</a:t>
            </a:r>
          </a:p>
          <a:p>
            <a:pPr xmlns:a="http://schemas.openxmlformats.org/drawingml/2006/main">
              <a:lnSpc>
                <a:spcPct val="110000"/>
              </a:lnSpc>
              <a:spcAft>
                <a:spcPts val="1200"/>
              </a:spcAft>
              <a:bidi/>
            </a:pPr>
            <a:r xmlns:a="http://schemas.openxmlformats.org/drawingml/2006/main">
              <a:rPr lang="ar" sz="3200" dirty="0" smtClean="0"/>
              <a:t>تتراوح نسبة حدوث إصابة الصدر المائل بين المرضى الذين يعانون من إصابة في جدار الصدر من 5% إلى 13%.</a:t>
            </a:r>
          </a:p>
        </p:txBody>
      </p:sp>
    </p:spTree>
    <p:extLst>
      <p:ext uri="{BB962C8B-B14F-4D97-AF65-F5344CB8AC3E}">
        <p14:creationId xmlns:p14="http://schemas.microsoft.com/office/powerpoint/2010/main" val="180958026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56120"/>
            <a:ext cx="10515600" cy="1325563"/>
          </a:xfrm>
        </p:spPr>
        <p:txBody>
          <a:bodyPr/>
          <a:lstStyle/>
          <a:p>
            <a:pPr xmlns:a="http://schemas.openxmlformats.org/drawingml/2006/main" algn="ctr">
              <a:bidi/>
            </a:pPr>
            <a:r xmlns:a="http://schemas.openxmlformats.org/drawingml/2006/main">
              <a:rPr lang="ar" b="1" dirty="0">
                <a:solidFill>
                  <a:srgbClr val="234090"/>
                </a:solidFill>
                <a:latin typeface="Arial-BoldMT"/>
                <a:ea typeface="Calibri" panose="020F0502020204030204" pitchFamily="34" charset="0"/>
                <a:cs typeface="Arial-BoldMT"/>
              </a:rPr>
              <a:t>صندوق السوط</a:t>
            </a:r>
            <a:endParaRPr xmlns:a="http://schemas.openxmlformats.org/drawingml/2006/main" lang="en-US" dirty="0"/>
          </a:p>
        </p:txBody>
      </p:sp>
      <p:sp>
        <p:nvSpPr>
          <p:cNvPr id="3" name="Content Placeholder 2"/>
          <p:cNvSpPr>
            <a:spLocks noGrp="1"/>
          </p:cNvSpPr>
          <p:nvPr>
            <p:ph idx="1"/>
          </p:nvPr>
        </p:nvSpPr>
        <p:spPr>
          <a:xfrm>
            <a:off x="603068" y="1481683"/>
            <a:ext cx="10750731" cy="4962660"/>
          </a:xfrm>
        </p:spPr>
        <p:txBody>
          <a:bodyPr>
            <a:normAutofit/>
          </a:bodyPr>
          <a:lstStyle/>
          <a:p>
            <a:pPr xmlns:a="http://schemas.openxmlformats.org/drawingml/2006/main">
              <a:lnSpc>
                <a:spcPct val="110000"/>
              </a:lnSpc>
              <a:spcAft>
                <a:spcPts val="1200"/>
              </a:spcAft>
              <a:bidi/>
            </a:pPr>
            <a:r xmlns:a="http://schemas.openxmlformats.org/drawingml/2006/main">
              <a:rPr lang="ar" sz="3200" dirty="0" smtClean="0"/>
              <a:t>يحدث ذلك عندما يتم كسر ثلاثة أو أكثر من الأضلاع المتجاورة (أضلاع متعددة متجاورة) في موقعين أو أكثر، مما يؤدي إلى ظهور أجزاء ضلعية عائمة حرة.</a:t>
            </a:r>
          </a:p>
          <a:p>
            <a:pPr xmlns:a="http://schemas.openxmlformats.org/drawingml/2006/main">
              <a:lnSpc>
                <a:spcPct val="110000"/>
              </a:lnSpc>
              <a:spcAft>
                <a:spcPts val="1200"/>
              </a:spcAft>
              <a:bidi/>
            </a:pPr>
            <a:r xmlns:a="http://schemas.openxmlformats.org/drawingml/2006/main">
              <a:rPr lang="ar" sz="3200" dirty="0" smtClean="0"/>
              <a:t>وقد يؤدي أيضًا إلى كسر مركب في الأضلاع وغضاريف الضلع أو القص.</a:t>
            </a:r>
          </a:p>
          <a:p>
            <a:pPr xmlns:a="http://schemas.openxmlformats.org/drawingml/2006/main">
              <a:lnSpc>
                <a:spcPct val="110000"/>
              </a:lnSpc>
              <a:spcAft>
                <a:spcPts val="1200"/>
              </a:spcAft>
              <a:bidi/>
            </a:pPr>
            <a:r xmlns:a="http://schemas.openxmlformats.org/drawingml/2006/main">
              <a:rPr lang="ar" sz="3200" dirty="0" smtClean="0"/>
              <a:t>ونتيجة لذلك، يفقد جدار الصدر استقراره، مما يسبب ضعفًا في التنفس وضيقًا تنفسيًا شديدًا عادةً.</a:t>
            </a:r>
          </a:p>
          <a:p>
            <a:pPr marL="0" indent="0">
              <a:buNone/>
            </a:pPr>
            <a:endParaRPr lang="en-US" dirty="0"/>
          </a:p>
        </p:txBody>
      </p:sp>
    </p:spTree>
    <p:extLst>
      <p:ext uri="{BB962C8B-B14F-4D97-AF65-F5344CB8AC3E}">
        <p14:creationId xmlns:p14="http://schemas.microsoft.com/office/powerpoint/2010/main" val="379507157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normAutofit/>
          </a:bodyPr>
          <a:lstStyle/>
          <a:p>
            <a:pPr xmlns:a="http://schemas.openxmlformats.org/drawingml/2006/main" algn="ctr">
              <a:bidi/>
            </a:pPr>
            <a:r xmlns:a="http://schemas.openxmlformats.org/drawingml/2006/main">
              <a:rPr lang="ar" b="1" dirty="0">
                <a:solidFill>
                  <a:srgbClr val="234090"/>
                </a:solidFill>
                <a:latin typeface="Arial-BoldMT"/>
                <a:ea typeface="Calibri" panose="020F0502020204030204" pitchFamily="34" charset="0"/>
                <a:cs typeface="Arial-BoldMT"/>
              </a:rPr>
              <a:t>الفسيولوجيا المرضية</a:t>
            </a:r>
          </a:p>
        </p:txBody>
      </p:sp>
      <p:sp>
        <p:nvSpPr>
          <p:cNvPr id="3" name="Content Placeholder 2"/>
          <p:cNvSpPr>
            <a:spLocks noGrp="1"/>
          </p:cNvSpPr>
          <p:nvPr>
            <p:ph idx="1"/>
          </p:nvPr>
        </p:nvSpPr>
        <p:spPr>
          <a:xfrm>
            <a:off x="89262" y="1189898"/>
            <a:ext cx="11797937" cy="5515701"/>
          </a:xfrm>
        </p:spPr>
        <p:txBody>
          <a:bodyPr>
            <a:noAutofit/>
          </a:bodyPr>
          <a:lstStyle/>
          <a:p>
            <a:pPr xmlns:a="http://schemas.openxmlformats.org/drawingml/2006/main">
              <a:lnSpc>
                <a:spcPct val="110000"/>
              </a:lnSpc>
              <a:spcAft>
                <a:spcPts val="1200"/>
              </a:spcAft>
              <a:bidi/>
            </a:pPr>
            <a:r xmlns:a="http://schemas.openxmlformats.org/drawingml/2006/main">
              <a:rPr lang="ar" sz="3000" b="1" u="sng" dirty="0" smtClean="0">
                <a:solidFill>
                  <a:srgbClr val="FF0000"/>
                </a:solidFill>
              </a:rPr>
              <a:t>أثناء الإلهام:</a:t>
            </a:r>
            <a:r xmlns:a="http://schemas.openxmlformats.org/drawingml/2006/main">
              <a:rPr lang="ar" sz="3000" dirty="0" smtClean="0">
                <a:solidFill>
                  <a:srgbClr val="FF0000"/>
                </a:solidFill>
              </a:rPr>
              <a:t> </a:t>
            </a:r>
            <a:r xmlns:a="http://schemas.openxmlformats.org/drawingml/2006/main">
              <a:rPr lang="ar" sz="3000" dirty="0" smtClean="0"/>
              <a:t>مع توسع الصدر، يتحرك الجزء المنفصل من قطعة الضلع (قطعة السوط) بطريقة متناقضة ( حركة </a:t>
            </a:r>
            <a:r xmlns:a="http://schemas.openxmlformats.org/drawingml/2006/main">
              <a:rPr lang="ar" sz="3000" dirty="0" err="1" smtClean="0"/>
              <a:t>البندول </a:t>
            </a:r>
            <a:r xmlns:a="http://schemas.openxmlformats.org/drawingml/2006/main">
              <a:rPr lang="ar" sz="3000" dirty="0" smtClean="0"/>
              <a:t>) حيث يتم سحبه إلى الداخل أثناء الشهيق، مما يقلل من كمية الهواء التي يمكن سحبها إلى الرئتين.</a:t>
            </a:r>
          </a:p>
          <a:p>
            <a:pPr xmlns:a="http://schemas.openxmlformats.org/drawingml/2006/main">
              <a:lnSpc>
                <a:spcPct val="110000"/>
              </a:lnSpc>
              <a:spcAft>
                <a:spcPts val="1200"/>
              </a:spcAft>
              <a:bidi/>
            </a:pPr>
            <a:r xmlns:a="http://schemas.openxmlformats.org/drawingml/2006/main">
              <a:rPr lang="ar" sz="3000" b="1" u="sng" dirty="0" smtClean="0">
                <a:solidFill>
                  <a:srgbClr val="FF0000"/>
                </a:solidFill>
              </a:rPr>
              <a:t>عند انتهاء الصلاحية </a:t>
            </a:r>
            <a:r xmlns:a="http://schemas.openxmlformats.org/drawingml/2006/main">
              <a:rPr lang="ar" sz="3000" dirty="0">
                <a:solidFill>
                  <a:srgbClr val="FF0000"/>
                </a:solidFill>
              </a:rPr>
              <a:t>:</a:t>
            </a:r>
            <a:r xmlns:a="http://schemas.openxmlformats.org/drawingml/2006/main">
              <a:rPr lang="ar" sz="3000" dirty="0" smtClean="0">
                <a:solidFill>
                  <a:srgbClr val="FF0000"/>
                </a:solidFill>
              </a:rPr>
              <a:t> </a:t>
            </a:r>
            <a:r xmlns:a="http://schemas.openxmlformats.org/drawingml/2006/main">
              <a:rPr lang="ar" sz="3000" dirty="0" smtClean="0"/>
              <a:t>لأن الضغط داخل الصدر يتجاوز الضغط الجوي، ينتفخ الجزء العلوي من الصدر إلى الخارج، مما يعوق قدرة المريض على الزفير. ثم ينتقل المنصف مرة أخرى إلى الجانب المصاب.</a:t>
            </a:r>
          </a:p>
          <a:p>
            <a:pPr xmlns:a="http://schemas.openxmlformats.org/drawingml/2006/main">
              <a:lnSpc>
                <a:spcPct val="110000"/>
              </a:lnSpc>
              <a:spcAft>
                <a:spcPts val="1200"/>
              </a:spcAft>
              <a:bidi/>
            </a:pPr>
            <a:r xmlns:a="http://schemas.openxmlformats.org/drawingml/2006/main">
              <a:rPr lang="ar" sz="3000" b="1" u="sng" dirty="0" smtClean="0">
                <a:solidFill>
                  <a:srgbClr val="FF0000"/>
                </a:solidFill>
              </a:rPr>
              <a:t>هذا الإجراء المتناقض </a:t>
            </a:r>
            <a:r xmlns:a="http://schemas.openxmlformats.org/drawingml/2006/main">
              <a:rPr lang="ar" sz="3000" dirty="0" smtClean="0"/>
              <a:t>إلى زيادة المساحة الميتة، وانخفاض التهوية السنخية، وانخفاض الامتثال.</a:t>
            </a:r>
          </a:p>
        </p:txBody>
      </p:sp>
    </p:spTree>
    <p:extLst>
      <p:ext uri="{BB962C8B-B14F-4D97-AF65-F5344CB8AC3E}">
        <p14:creationId xmlns:p14="http://schemas.microsoft.com/office/powerpoint/2010/main" val="102071226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lstStyle/>
          <a:p>
            <a:pPr xmlns:a="http://schemas.openxmlformats.org/drawingml/2006/main" algn="ctr">
              <a:bidi/>
            </a:pPr>
            <a:r xmlns:a="http://schemas.openxmlformats.org/drawingml/2006/main">
              <a:rPr lang="ar" b="1" dirty="0">
                <a:solidFill>
                  <a:srgbClr val="234090"/>
                </a:solidFill>
                <a:latin typeface="Arial-BoldMT"/>
                <a:ea typeface="Calibri" panose="020F0502020204030204" pitchFamily="34" charset="0"/>
                <a:cs typeface="Arial-BoldMT"/>
              </a:rPr>
              <a:t>الفسيولوجيا المرضية</a:t>
            </a:r>
            <a:endParaRPr xmlns:a="http://schemas.openxmlformats.org/drawingml/2006/main" lang="en-US" dirty="0"/>
          </a:p>
        </p:txBody>
      </p:sp>
      <p:sp>
        <p:nvSpPr>
          <p:cNvPr id="3" name="Content Placeholder 2"/>
          <p:cNvSpPr>
            <a:spLocks noGrp="1"/>
          </p:cNvSpPr>
          <p:nvPr>
            <p:ph idx="1"/>
          </p:nvPr>
        </p:nvSpPr>
        <p:spPr>
          <a:xfrm>
            <a:off x="585652" y="1325563"/>
            <a:ext cx="10515600" cy="5249408"/>
          </a:xfrm>
        </p:spPr>
        <p:txBody>
          <a:bodyPr>
            <a:normAutofit/>
          </a:bodyPr>
          <a:lstStyle/>
          <a:p>
            <a:pPr xmlns:a="http://schemas.openxmlformats.org/drawingml/2006/main">
              <a:lnSpc>
                <a:spcPct val="110000"/>
              </a:lnSpc>
              <a:spcAft>
                <a:spcPts val="1200"/>
              </a:spcAft>
              <a:bidi/>
            </a:pPr>
            <a:r xmlns:a="http://schemas.openxmlformats.org/drawingml/2006/main">
              <a:rPr lang="ar" sz="3200" dirty="0" smtClean="0"/>
              <a:t>غالبًا ما يصاحب الصدر الضعيف احتباس إفرازات مجرى الهواء والانخماص الرئوي.</a:t>
            </a:r>
          </a:p>
          <a:p>
            <a:pPr xmlns:a="http://schemas.openxmlformats.org/drawingml/2006/main">
              <a:lnSpc>
                <a:spcPct val="110000"/>
              </a:lnSpc>
              <a:spcAft>
                <a:spcPts val="1200"/>
              </a:spcAft>
              <a:bidi/>
            </a:pPr>
            <a:r xmlns:a="http://schemas.openxmlformats.org/drawingml/2006/main">
              <a:rPr lang="ar" sz="3200" dirty="0" smtClean="0"/>
              <a:t>يعاني المريض من نقص الأكسجين في الدم، وإذا أصبح تبادل الغازات ضعيفًا للغاية، يتطور الحماض التنفسي نتيجة احتباس ثاني أكسيد الكربون.</a:t>
            </a:r>
          </a:p>
          <a:p>
            <a:pPr xmlns:a="http://schemas.openxmlformats.org/drawingml/2006/main">
              <a:lnSpc>
                <a:spcPct val="110000"/>
              </a:lnSpc>
              <a:spcAft>
                <a:spcPts val="1200"/>
              </a:spcAft>
              <a:bidi/>
            </a:pPr>
            <a:r xmlns:a="http://schemas.openxmlformats.org/drawingml/2006/main">
              <a:rPr lang="ar" sz="3200" dirty="0" smtClean="0"/>
              <a:t>غالبًا ما يتبع ذلك انخفاض ضغط الدم، وعدم كفاية تدفق الدم إلى الأنسجة، والحماض الأيضي، حيث تؤدي الحركة المتناقضة للمنصف إلى انخفاض الناتج القلبي.</a:t>
            </a:r>
          </a:p>
          <a:p>
            <a:endParaRPr lang="en-US" dirty="0"/>
          </a:p>
        </p:txBody>
      </p:sp>
    </p:spTree>
    <p:extLst>
      <p:ext uri="{BB962C8B-B14F-4D97-AF65-F5344CB8AC3E}">
        <p14:creationId xmlns:p14="http://schemas.microsoft.com/office/powerpoint/2010/main" val="231949501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normAutofit/>
          </a:bodyPr>
          <a:lstStyle/>
          <a:p>
            <a:pPr xmlns:a="http://schemas.openxmlformats.org/drawingml/2006/main" algn="ctr">
              <a:bidi/>
            </a:pPr>
            <a:r xmlns:a="http://schemas.openxmlformats.org/drawingml/2006/main">
              <a:rPr lang="ar" b="1" dirty="0">
                <a:solidFill>
                  <a:srgbClr val="234090"/>
                </a:solidFill>
                <a:latin typeface="Arial-BoldMT"/>
                <a:ea typeface="Calibri" panose="020F0502020204030204" pitchFamily="34" charset="0"/>
                <a:cs typeface="Arial-BoldMT"/>
              </a:rPr>
              <a:t>الإدارة الطبية</a:t>
            </a:r>
          </a:p>
        </p:txBody>
      </p:sp>
      <p:sp>
        <p:nvSpPr>
          <p:cNvPr id="3" name="Content Placeholder 2"/>
          <p:cNvSpPr>
            <a:spLocks noGrp="1"/>
          </p:cNvSpPr>
          <p:nvPr>
            <p:ph idx="1"/>
          </p:nvPr>
        </p:nvSpPr>
        <p:spPr>
          <a:xfrm>
            <a:off x="576943" y="1325563"/>
            <a:ext cx="11144794" cy="5301660"/>
          </a:xfrm>
        </p:spPr>
        <p:txBody>
          <a:bodyPr>
            <a:normAutofit/>
          </a:bodyPr>
          <a:lstStyle/>
          <a:p>
            <a:pPr xmlns:a="http://schemas.openxmlformats.org/drawingml/2006/main">
              <a:lnSpc>
                <a:spcPct val="110000"/>
              </a:lnSpc>
              <a:spcAft>
                <a:spcPts val="1200"/>
              </a:spcAft>
              <a:bidi/>
            </a:pPr>
            <a:r xmlns:a="http://schemas.openxmlformats.org/drawingml/2006/main">
              <a:rPr lang="ar" sz="3200" dirty="0"/>
              <a:t>علاج </a:t>
            </a:r>
            <a:r xmlns:a="http://schemas.openxmlformats.org/drawingml/2006/main">
              <a:rPr lang="ar" sz="3200" dirty="0" smtClean="0"/>
              <a:t>الصدر الضعيف داعمًا.</a:t>
            </a:r>
          </a:p>
          <a:p>
            <a:pPr xmlns:a="http://schemas.openxmlformats.org/drawingml/2006/main">
              <a:lnSpc>
                <a:spcPct val="110000"/>
              </a:lnSpc>
              <a:spcAft>
                <a:spcPts val="1200"/>
              </a:spcAft>
              <a:bidi/>
            </a:pPr>
            <a:r xmlns:a="http://schemas.openxmlformats.org/drawingml/2006/main">
              <a:rPr lang="ar" sz="3200" dirty="0" smtClean="0"/>
              <a:t>يتضمن العلاج توفير الدعم </a:t>
            </a:r>
            <a:r xmlns:a="http://schemas.openxmlformats.org/drawingml/2006/main">
              <a:rPr lang="ar" sz="3200" dirty="0" err="1" smtClean="0"/>
              <a:t>التنفسي </a:t>
            </a:r>
            <a:r xmlns:a="http://schemas.openxmlformats.org/drawingml/2006/main">
              <a:rPr lang="ar" sz="3200" dirty="0" smtClean="0"/>
              <a:t>، وإزالة الإفرازات من الرئتين، والسيطرة على الألم.</a:t>
            </a:r>
          </a:p>
          <a:p>
            <a:pPr xmlns:a="http://schemas.openxmlformats.org/drawingml/2006/main">
              <a:lnSpc>
                <a:spcPct val="110000"/>
              </a:lnSpc>
              <a:spcAft>
                <a:spcPts val="1200"/>
              </a:spcAft>
              <a:bidi/>
            </a:pPr>
            <a:r xmlns:a="http://schemas.openxmlformats.org/drawingml/2006/main">
              <a:rPr lang="ar" sz="3200" dirty="0" smtClean="0"/>
              <a:t>إذا كان الجزء المصاب من الصدر صغيرًا فقط، فإن الأهداف هي تنظيف مجرى الهواء من خلال الوضع، والسعال، والتنفس العميق، والشفط للمساعدة في توسيع الرئة، وتخفيف الألم عن طريق الكتل العصبية بين الضلوع، أو الكتل فوق الجافية الصدرية العالية، أو الاستخدام الحذر للمسكنات الوريدية.</a:t>
            </a:r>
          </a:p>
        </p:txBody>
      </p:sp>
    </p:spTree>
    <p:extLst>
      <p:ext uri="{BB962C8B-B14F-4D97-AF65-F5344CB8AC3E}">
        <p14:creationId xmlns:p14="http://schemas.microsoft.com/office/powerpoint/2010/main" val="154737860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xmlns:a="http://schemas.openxmlformats.org/drawingml/2006/main" algn="ctr">
              <a:bidi/>
            </a:pPr>
            <a:r xmlns:a="http://schemas.openxmlformats.org/drawingml/2006/main">
              <a:rPr lang="ar" b="1" dirty="0" smtClean="0">
                <a:solidFill>
                  <a:srgbClr val="234090"/>
                </a:solidFill>
                <a:latin typeface="Arial-BoldMT"/>
                <a:ea typeface="Calibri" panose="020F0502020204030204" pitchFamily="34" charset="0"/>
                <a:cs typeface="Arial-BoldMT"/>
              </a:rPr>
              <a:t>الإدارة الطبية</a:t>
            </a:r>
            <a:endParaRPr xmlns:a="http://schemas.openxmlformats.org/drawingml/2006/main" lang="en-US" dirty="0"/>
          </a:p>
        </p:txBody>
      </p:sp>
      <p:sp>
        <p:nvSpPr>
          <p:cNvPr id="3" name="Content Placeholder 2"/>
          <p:cNvSpPr>
            <a:spLocks noGrp="1"/>
          </p:cNvSpPr>
          <p:nvPr>
            <p:ph idx="1"/>
          </p:nvPr>
        </p:nvSpPr>
        <p:spPr/>
        <p:txBody>
          <a:bodyPr/>
          <a:lstStyle/>
          <a:p>
            <a:pPr xmlns:a="http://schemas.openxmlformats.org/drawingml/2006/main">
              <a:lnSpc>
                <a:spcPct val="110000"/>
              </a:lnSpc>
              <a:spcAft>
                <a:spcPts val="1200"/>
              </a:spcAft>
              <a:bidi/>
            </a:pPr>
            <a:r xmlns:a="http://schemas.openxmlformats.org/drawingml/2006/main">
              <a:rPr lang="ar" b="1" dirty="0" smtClean="0">
                <a:solidFill>
                  <a:srgbClr val="FF0000"/>
                </a:solidFill>
              </a:rPr>
              <a:t>إصابات الصدر الخفيفة إلى المتوسطة:</a:t>
            </a:r>
          </a:p>
          <a:p>
            <a:pPr xmlns:a="http://schemas.openxmlformats.org/drawingml/2006/main">
              <a:lnSpc>
                <a:spcPct val="110000"/>
              </a:lnSpc>
              <a:spcAft>
                <a:spcPts val="1200"/>
              </a:spcAft>
              <a:buFont typeface="Wingdings" panose="05000000000000000000" pitchFamily="2" charset="2"/>
              <a:buChar char="Ø"/>
              <a:bidi/>
            </a:pPr>
            <a:r xmlns:a="http://schemas.openxmlformats.org/drawingml/2006/main">
              <a:rPr lang="ar" dirty="0" smtClean="0"/>
              <a:t>يتم علاج الكدمة الرئوية الأساسية عن طريق مراقبة تناول السوائل واستبدال السوائل بشكل مناسب مع تخفيف آلام الصدر.</a:t>
            </a:r>
          </a:p>
          <a:p>
            <a:pPr xmlns:a="http://schemas.openxmlformats.org/drawingml/2006/main">
              <a:lnSpc>
                <a:spcPct val="110000"/>
              </a:lnSpc>
              <a:spcAft>
                <a:spcPts val="1200"/>
              </a:spcAft>
              <a:buFont typeface="Wingdings" panose="05000000000000000000" pitchFamily="2" charset="2"/>
              <a:buChar char="Ø"/>
              <a:bidi/>
            </a:pPr>
            <a:r xmlns:a="http://schemas.openxmlformats.org/drawingml/2006/main">
              <a:rPr lang="ar" dirty="0" smtClean="0"/>
              <a:t>يتم إجراء العلاج الطبيعي الرئوي مع التركيز على تقنيات توسيع حجم الرئة وإدارة الإفرازات.</a:t>
            </a:r>
          </a:p>
          <a:p>
            <a:pPr xmlns:a="http://schemas.openxmlformats.org/drawingml/2006/main">
              <a:lnSpc>
                <a:spcPct val="110000"/>
              </a:lnSpc>
              <a:spcAft>
                <a:spcPts val="1200"/>
              </a:spcAft>
              <a:buFont typeface="Wingdings" panose="05000000000000000000" pitchFamily="2" charset="2"/>
              <a:buChar char="Ø"/>
              <a:bidi/>
            </a:pPr>
            <a:r xmlns:a="http://schemas.openxmlformats.org/drawingml/2006/main">
              <a:rPr lang="ar" dirty="0" smtClean="0"/>
              <a:t>يتم مراقبة المريض عن كثب بحثًا عن أي مشاكل تنفسية أخرى.</a:t>
            </a:r>
          </a:p>
          <a:p>
            <a:endParaRPr lang="en-US" dirty="0"/>
          </a:p>
        </p:txBody>
      </p:sp>
    </p:spTree>
    <p:extLst>
      <p:ext uri="{BB962C8B-B14F-4D97-AF65-F5344CB8AC3E}">
        <p14:creationId xmlns:p14="http://schemas.microsoft.com/office/powerpoint/2010/main" val="391992128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lstStyle/>
          <a:p>
            <a:pPr xmlns:a="http://schemas.openxmlformats.org/drawingml/2006/main" algn="ctr">
              <a:bidi/>
            </a:pPr>
            <a:r xmlns:a="http://schemas.openxmlformats.org/drawingml/2006/main">
              <a:rPr lang="ar" b="1" dirty="0" smtClean="0">
                <a:solidFill>
                  <a:srgbClr val="234090"/>
                </a:solidFill>
                <a:latin typeface="Arial-BoldMT"/>
                <a:ea typeface="Calibri" panose="020F0502020204030204" pitchFamily="34" charset="0"/>
                <a:cs typeface="Arial-BoldMT"/>
              </a:rPr>
              <a:t>الإدارة الطبية</a:t>
            </a:r>
            <a:endParaRPr xmlns:a="http://schemas.openxmlformats.org/drawingml/2006/main" lang="en-US" dirty="0"/>
          </a:p>
        </p:txBody>
      </p:sp>
      <p:sp>
        <p:nvSpPr>
          <p:cNvPr id="3" name="Content Placeholder 2"/>
          <p:cNvSpPr>
            <a:spLocks noGrp="1"/>
          </p:cNvSpPr>
          <p:nvPr>
            <p:ph idx="1"/>
          </p:nvPr>
        </p:nvSpPr>
        <p:spPr>
          <a:xfrm>
            <a:off x="185057" y="1242150"/>
            <a:ext cx="11745686" cy="5428616"/>
          </a:xfrm>
        </p:spPr>
        <p:txBody>
          <a:bodyPr>
            <a:normAutofit/>
          </a:bodyPr>
          <a:lstStyle/>
          <a:p>
            <a:r xmlns:a="http://schemas.openxmlformats.org/drawingml/2006/main">
              <a:rPr lang="ar" b="1" u="sng" dirty="0" smtClean="0">
                <a:solidFill>
                  <a:srgbClr val="FF0000"/>
                </a:solidFill>
              </a:rPr>
              <a:t>إصابات شديدة في </a:t>
            </a:r>
            <a:r xmlns:a="http://schemas.openxmlformats.org/drawingml/2006/main">
              <a:rPr lang="ar" b="1" u="sng" dirty="0">
                <a:solidFill>
                  <a:srgbClr val="FF0000"/>
                </a:solidFill>
              </a:rPr>
              <a:t>الصدر</a:t>
            </a:r>
          </a:p>
          <a:p>
            <a:r xmlns:a="http://schemas.openxmlformats.org/drawingml/2006/main">
              <a:rPr lang="ar" dirty="0" smtClean="0"/>
              <a:t>يُعد التنبيب الرغامي والتهوية الميكانيكية ضروريين لتوفير تثبيت هوائي داخلي للصدر المائل ولتصحيح التشوهات في تبادل الغازات.</a:t>
            </a:r>
          </a:p>
          <a:p>
            <a:r xmlns:a="http://schemas.openxmlformats.org/drawingml/2006/main">
              <a:rPr lang="ar" b="1" u="sng" dirty="0" smtClean="0">
                <a:solidFill>
                  <a:schemeClr val="accent1">
                    <a:lumMod val="50000"/>
                  </a:schemeClr>
                </a:solidFill>
              </a:rPr>
              <a:t>أنظمة الطلاء الخاصة بالأضلاع </a:t>
            </a:r>
            <a:r xmlns:a="http://schemas.openxmlformats.org/drawingml/2006/main">
              <a:rPr lang="ar" dirty="0" smtClean="0"/>
              <a:t>في حالة وجود ثلاثة كسور في الأضلاع أو أكثر أو كسر في الصدر من أجل تحقيق تثبيت جدار الصدر (CWS).</a:t>
            </a:r>
          </a:p>
          <a:p>
            <a:r xmlns:a="http://schemas.openxmlformats.org/drawingml/2006/main">
              <a:rPr lang="ar" dirty="0" smtClean="0"/>
              <a:t>يتم إدخال هذه الأنظمة داخليًا في غرفة العمليات، ويفضل أن يتم ذلك خلال أول 72 ساعة من الإصابة.</a:t>
            </a:r>
          </a:p>
          <a:p>
            <a:r xmlns:a="http://schemas.openxmlformats.org/drawingml/2006/main">
              <a:rPr lang="ar" b="1" u="sng" dirty="0" smtClean="0">
                <a:solidFill>
                  <a:schemeClr val="accent1">
                    <a:lumMod val="50000"/>
                  </a:schemeClr>
                </a:solidFill>
              </a:rPr>
              <a:t>فوائد استخدامها </a:t>
            </a:r>
            <a:r xmlns:a="http://schemas.openxmlformats.org/drawingml/2006/main">
              <a:rPr lang="ar" dirty="0" smtClean="0"/>
              <a:t>تقليل النزيف والالتهابات وتقليل تشوهات جدار الصدر.</a:t>
            </a:r>
          </a:p>
          <a:p>
            <a:r xmlns:a="http://schemas.openxmlformats.org/drawingml/2006/main">
              <a:rPr lang="ar" b="1" u="sng" dirty="0" smtClean="0">
                <a:solidFill>
                  <a:schemeClr val="accent1">
                    <a:lumMod val="50000"/>
                  </a:schemeClr>
                </a:solidFill>
              </a:rPr>
              <a:t>تشمل موانع استخدام CWS </a:t>
            </a:r>
            <a:r xmlns:a="http://schemas.openxmlformats.org/drawingml/2006/main">
              <a:rPr lang="ar" dirty="0" smtClean="0"/>
              <a:t>إصابة الدماغ الرضحية وكسر العمود الفقري غير المستقر.</a:t>
            </a:r>
            <a:endParaRPr xmlns:a="http://schemas.openxmlformats.org/drawingml/2006/main" lang="en-US" dirty="0"/>
          </a:p>
        </p:txBody>
      </p:sp>
    </p:spTree>
    <p:extLst>
      <p:ext uri="{BB962C8B-B14F-4D97-AF65-F5344CB8AC3E}">
        <p14:creationId xmlns:p14="http://schemas.microsoft.com/office/powerpoint/2010/main" val="390804198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940525" y="1808208"/>
            <a:ext cx="10515600" cy="4351338"/>
          </a:xfrm>
        </p:spPr>
        <p:txBody>
          <a:bodyPr>
            <a:normAutofit/>
          </a:bodyPr>
          <a:lstStyle/>
          <a:p>
            <a:pPr xmlns:a="http://schemas.openxmlformats.org/drawingml/2006/main" marL="0" indent="0" algn="ctr">
              <a:spcBef>
                <a:spcPct val="0"/>
              </a:spcBef>
              <a:buNone/>
              <a:bidi/>
            </a:pPr>
            <a:r xmlns:a="http://schemas.openxmlformats.org/drawingml/2006/main">
              <a:rPr lang="ar" sz="8800" b="1" dirty="0">
                <a:solidFill>
                  <a:srgbClr val="234090"/>
                </a:solidFill>
                <a:latin typeface="Arial-BoldMT"/>
                <a:ea typeface="Calibri" panose="020F0502020204030204" pitchFamily="34" charset="0"/>
                <a:cs typeface="Arial-BoldMT"/>
              </a:rPr>
              <a:t>نهاية المحاضرة</a:t>
            </a:r>
          </a:p>
          <a:p>
            <a:pPr xmlns:a="http://schemas.openxmlformats.org/drawingml/2006/main" marL="0" indent="0" algn="ctr">
              <a:spcBef>
                <a:spcPct val="0"/>
              </a:spcBef>
              <a:buNone/>
              <a:bidi/>
            </a:pPr>
            <a:r xmlns:a="http://schemas.openxmlformats.org/drawingml/2006/main">
              <a:rPr lang="ar" sz="8800" b="1" dirty="0">
                <a:solidFill>
                  <a:srgbClr val="234090"/>
                </a:solidFill>
                <a:latin typeface="Arial-BoldMT"/>
                <a:ea typeface="Calibri" panose="020F0502020204030204" pitchFamily="34" charset="0"/>
                <a:cs typeface="Arial-BoldMT"/>
              </a:rPr>
              <a:t>شكرًا لك</a:t>
            </a:r>
          </a:p>
        </p:txBody>
      </p:sp>
    </p:spTree>
    <p:extLst>
      <p:ext uri="{BB962C8B-B14F-4D97-AF65-F5344CB8AC3E}">
        <p14:creationId xmlns:p14="http://schemas.microsoft.com/office/powerpoint/2010/main" val="5535628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5949" y="77742"/>
            <a:ext cx="10515600" cy="1325563"/>
          </a:xfrm>
        </p:spPr>
        <p:txBody>
          <a:bodyPr>
            <a:normAutofit/>
          </a:bodyPr>
          <a:lstStyle/>
          <a:p>
            <a:pPr xmlns:a="http://schemas.openxmlformats.org/drawingml/2006/main" algn="ctr">
              <a:bidi/>
            </a:pPr>
            <a:r xmlns:a="http://schemas.openxmlformats.org/drawingml/2006/main">
              <a:rPr lang="ar" sz="4000" b="1" dirty="0">
                <a:solidFill>
                  <a:srgbClr val="234090"/>
                </a:solidFill>
                <a:latin typeface="Arial-BoldMT"/>
                <a:ea typeface="Calibri" panose="020F0502020204030204" pitchFamily="34" charset="0"/>
                <a:cs typeface="Arial-BoldMT"/>
              </a:rPr>
              <a:t>مقدمة</a:t>
            </a:r>
          </a:p>
        </p:txBody>
      </p:sp>
      <p:sp>
        <p:nvSpPr>
          <p:cNvPr id="3" name="Content Placeholder 2"/>
          <p:cNvSpPr>
            <a:spLocks noGrp="1"/>
          </p:cNvSpPr>
          <p:nvPr>
            <p:ph idx="1"/>
          </p:nvPr>
        </p:nvSpPr>
        <p:spPr>
          <a:xfrm>
            <a:off x="576942" y="1485989"/>
            <a:ext cx="10515600" cy="4723221"/>
          </a:xfrm>
        </p:spPr>
        <p:txBody>
          <a:bodyPr>
            <a:normAutofit/>
          </a:bodyPr>
          <a:lstStyle/>
          <a:p>
            <a:pPr xmlns:a="http://schemas.openxmlformats.org/drawingml/2006/main">
              <a:lnSpc>
                <a:spcPct val="110000"/>
              </a:lnSpc>
              <a:spcAft>
                <a:spcPts val="1200"/>
              </a:spcAft>
              <a:bidi/>
            </a:pPr>
            <a:r xmlns:a="http://schemas.openxmlformats.org/drawingml/2006/main">
              <a:rPr lang="ar" sz="3200" dirty="0" smtClean="0"/>
              <a:t>قد تحدث إصابة الصدر الكبرى بمفردها أو بالاشتراك مع إصابات أخرى متعددة.</a:t>
            </a:r>
          </a:p>
          <a:p>
            <a:pPr xmlns:a="http://schemas.openxmlformats.org/drawingml/2006/main">
              <a:lnSpc>
                <a:spcPct val="110000"/>
              </a:lnSpc>
              <a:spcAft>
                <a:spcPts val="1200"/>
              </a:spcAft>
              <a:bidi/>
            </a:pPr>
            <a:r xmlns:a="http://schemas.openxmlformats.org/drawingml/2006/main">
              <a:rPr lang="ar" sz="3200" dirty="0" smtClean="0"/>
              <a:t>يتم تصنيف صدمة الصدر على أنها إما </a:t>
            </a:r>
            <a:r xmlns:a="http://schemas.openxmlformats.org/drawingml/2006/main">
              <a:rPr lang="ar" sz="3200" b="1" u="sng" dirty="0" smtClean="0"/>
              <a:t>حادة أو نافذة.</a:t>
            </a:r>
          </a:p>
          <a:p>
            <a:pPr xmlns:a="http://schemas.openxmlformats.org/drawingml/2006/main">
              <a:lnSpc>
                <a:spcPct val="110000"/>
              </a:lnSpc>
              <a:spcAft>
                <a:spcPts val="1200"/>
              </a:spcAft>
              <a:bidi/>
            </a:pPr>
            <a:r xmlns:a="http://schemas.openxmlformats.org/drawingml/2006/main">
              <a:rPr lang="ar" sz="3200" b="1" u="sng" dirty="0" smtClean="0">
                <a:solidFill>
                  <a:srgbClr val="FF0000"/>
                </a:solidFill>
              </a:rPr>
              <a:t>الصدمة الصدرية الحادة </a:t>
            </a:r>
            <a:r xmlns:a="http://schemas.openxmlformats.org/drawingml/2006/main">
              <a:rPr lang="ar" sz="3200" dirty="0" smtClean="0"/>
              <a:t>نتيجة للضغط المفاجئ أو الضغط الإيجابي الواقع على جدار الصدر.</a:t>
            </a:r>
          </a:p>
          <a:p>
            <a:pPr xmlns:a="http://schemas.openxmlformats.org/drawingml/2006/main">
              <a:lnSpc>
                <a:spcPct val="110000"/>
              </a:lnSpc>
              <a:spcAft>
                <a:spcPts val="1200"/>
              </a:spcAft>
              <a:bidi/>
            </a:pPr>
            <a:r xmlns:a="http://schemas.openxmlformats.org/drawingml/2006/main">
              <a:rPr lang="ar" sz="3200" b="1" u="sng" dirty="0" smtClean="0">
                <a:solidFill>
                  <a:srgbClr val="FF0000"/>
                </a:solidFill>
              </a:rPr>
              <a:t>الصدمة النافذة </a:t>
            </a:r>
            <a:r xmlns:a="http://schemas.openxmlformats.org/drawingml/2006/main">
              <a:rPr lang="ar" sz="3200" dirty="0" smtClean="0"/>
              <a:t>عندما يخترق جسم غريب جدار الصدر.</a:t>
            </a:r>
            <a:endParaRPr xmlns:a="http://schemas.openxmlformats.org/drawingml/2006/main" lang="en-US" sz="3200" dirty="0"/>
          </a:p>
        </p:txBody>
      </p:sp>
    </p:spTree>
    <p:extLst>
      <p:ext uri="{BB962C8B-B14F-4D97-AF65-F5344CB8AC3E}">
        <p14:creationId xmlns:p14="http://schemas.microsoft.com/office/powerpoint/2010/main" val="17467268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8809" y="138703"/>
            <a:ext cx="10515600" cy="1325563"/>
          </a:xfrm>
        </p:spPr>
        <p:txBody>
          <a:bodyPr>
            <a:normAutofit/>
          </a:bodyPr>
          <a:lstStyle/>
          <a:p>
            <a:pPr xmlns:a="http://schemas.openxmlformats.org/drawingml/2006/main" algn="ctr">
              <a:bidi/>
            </a:pPr>
            <a:r xmlns:a="http://schemas.openxmlformats.org/drawingml/2006/main">
              <a:rPr lang="ar" sz="4000" b="1" dirty="0">
                <a:solidFill>
                  <a:srgbClr val="234090"/>
                </a:solidFill>
                <a:latin typeface="Arial-BoldMT"/>
                <a:ea typeface="Calibri" panose="020F0502020204030204" pitchFamily="34" charset="0"/>
                <a:cs typeface="Arial-BoldMT"/>
              </a:rPr>
              <a:t>صدمة حادة</a:t>
            </a:r>
          </a:p>
        </p:txBody>
      </p:sp>
      <p:sp>
        <p:nvSpPr>
          <p:cNvPr id="3" name="Content Placeholder 2"/>
          <p:cNvSpPr>
            <a:spLocks noGrp="1"/>
          </p:cNvSpPr>
          <p:nvPr>
            <p:ph idx="1"/>
          </p:nvPr>
        </p:nvSpPr>
        <p:spPr>
          <a:xfrm>
            <a:off x="402772" y="1555659"/>
            <a:ext cx="11170920" cy="5158649"/>
          </a:xfrm>
        </p:spPr>
        <p:txBody>
          <a:bodyPr>
            <a:normAutofit/>
          </a:bodyPr>
          <a:lstStyle/>
          <a:p>
            <a:pPr xmlns:a="http://schemas.openxmlformats.org/drawingml/2006/main">
              <a:lnSpc>
                <a:spcPct val="110000"/>
              </a:lnSpc>
              <a:spcAft>
                <a:spcPts val="1200"/>
              </a:spcAft>
              <a:bidi/>
            </a:pPr>
            <a:r xmlns:a="http://schemas.openxmlformats.org/drawingml/2006/main">
              <a:rPr lang="ar" sz="3200" dirty="0"/>
              <a:t>مسؤولة </a:t>
            </a:r>
            <a:r xmlns:a="http://schemas.openxmlformats.org/drawingml/2006/main">
              <a:rPr lang="ar" sz="3200" dirty="0" smtClean="0"/>
              <a:t>بشكل مباشر عن 20% إلى 25% من جميع الوفيات الناجمة عن الصدمات.</a:t>
            </a:r>
          </a:p>
          <a:p>
            <a:pPr xmlns:a="http://schemas.openxmlformats.org/drawingml/2006/main">
              <a:lnSpc>
                <a:spcPct val="110000"/>
              </a:lnSpc>
              <a:spcAft>
                <a:spcPts val="1200"/>
              </a:spcAft>
              <a:bidi/>
            </a:pPr>
            <a:r xmlns:a="http://schemas.openxmlformats.org/drawingml/2006/main">
              <a:rPr lang="ar" sz="3200" dirty="0" smtClean="0"/>
              <a:t>على الرغم من أن الصدمة الصدرية الحادة أكثر شيوعًا من الصدمة النافذة، إلا أنه غالبًا ما يكون من الصعب تحديد مدى الضرر لأن الأعراض قد تكون عامة وغامضة.</a:t>
            </a:r>
          </a:p>
          <a:p>
            <a:pPr xmlns:a="http://schemas.openxmlformats.org/drawingml/2006/main">
              <a:lnSpc>
                <a:spcPct val="110000"/>
              </a:lnSpc>
              <a:spcAft>
                <a:spcPts val="1200"/>
              </a:spcAft>
              <a:bidi/>
            </a:pPr>
            <a:r xmlns:a="http://schemas.openxmlformats.org/drawingml/2006/main">
              <a:rPr lang="ar" sz="3200" dirty="0" smtClean="0"/>
              <a:t> وقد لا يسعى </a:t>
            </a:r>
            <a:r xmlns:a="http://schemas.openxmlformats.org/drawingml/2006/main">
              <a:rPr lang="ar" sz="3200" dirty="0"/>
              <a:t>المرضى </a:t>
            </a:r>
            <a:r xmlns:a="http://schemas.openxmlformats.org/drawingml/2006/main">
              <a:rPr lang="ar" sz="3200" dirty="0" smtClean="0"/>
              <a:t>إلى الحصول على رعاية طبية فورية، مما قد يؤدي إلى تعقيد المشكلة.</a:t>
            </a:r>
            <a:endParaRPr xmlns:a="http://schemas.openxmlformats.org/drawingml/2006/main" lang="en-US" sz="3200" dirty="0"/>
          </a:p>
        </p:txBody>
      </p:sp>
    </p:spTree>
    <p:extLst>
      <p:ext uri="{BB962C8B-B14F-4D97-AF65-F5344CB8AC3E}">
        <p14:creationId xmlns:p14="http://schemas.microsoft.com/office/powerpoint/2010/main" val="34966649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9033"/>
            <a:ext cx="10515600" cy="1325563"/>
          </a:xfrm>
        </p:spPr>
        <p:txBody>
          <a:bodyPr>
            <a:normAutofit/>
          </a:bodyPr>
          <a:lstStyle/>
          <a:p>
            <a:pPr xmlns:a="http://schemas.openxmlformats.org/drawingml/2006/main" algn="ctr">
              <a:bidi/>
            </a:pPr>
            <a:r xmlns:a="http://schemas.openxmlformats.org/drawingml/2006/main">
              <a:rPr lang="ar" sz="4000" b="1" dirty="0">
                <a:solidFill>
                  <a:srgbClr val="234090"/>
                </a:solidFill>
                <a:latin typeface="Arial-BoldMT"/>
                <a:ea typeface="Calibri" panose="020F0502020204030204" pitchFamily="34" charset="0"/>
                <a:cs typeface="Arial-BoldMT"/>
              </a:rPr>
              <a:t>الفسيولوجيا المرضية</a:t>
            </a:r>
          </a:p>
        </p:txBody>
      </p:sp>
      <p:sp>
        <p:nvSpPr>
          <p:cNvPr id="3" name="Content Placeholder 2"/>
          <p:cNvSpPr>
            <a:spLocks noGrp="1"/>
          </p:cNvSpPr>
          <p:nvPr>
            <p:ph idx="1"/>
          </p:nvPr>
        </p:nvSpPr>
        <p:spPr>
          <a:xfrm>
            <a:off x="428897" y="1063670"/>
            <a:ext cx="11170920" cy="5668056"/>
          </a:xfrm>
        </p:spPr>
        <p:txBody>
          <a:bodyPr>
            <a:noAutofit/>
          </a:bodyPr>
          <a:lstStyle/>
          <a:p>
            <a:pPr xmlns:a="http://schemas.openxmlformats.org/drawingml/2006/main" marL="0" indent="0">
              <a:lnSpc>
                <a:spcPct val="100000"/>
              </a:lnSpc>
              <a:spcAft>
                <a:spcPts val="600"/>
              </a:spcAft>
              <a:buNone/>
              <a:bidi/>
            </a:pPr>
            <a:r xmlns:a="http://schemas.openxmlformats.org/drawingml/2006/main">
              <a:rPr lang="ar" b="1" u="sng" dirty="0" smtClean="0">
                <a:solidFill>
                  <a:srgbClr val="FF0000"/>
                </a:solidFill>
              </a:rPr>
              <a:t>الأسباب الأكثر شيوعا:</a:t>
            </a:r>
          </a:p>
          <a:p>
            <a:pPr xmlns:a="http://schemas.openxmlformats.org/drawingml/2006/main">
              <a:lnSpc>
                <a:spcPct val="100000"/>
              </a:lnSpc>
              <a:spcAft>
                <a:spcPts val="600"/>
              </a:spcAft>
              <a:buFont typeface="Wingdings" panose="05000000000000000000" pitchFamily="2" charset="2"/>
              <a:buChar char="Ø"/>
              <a:bidi/>
            </a:pPr>
            <a:r xmlns:a="http://schemas.openxmlformats.org/drawingml/2006/main">
              <a:rPr lang="ar" sz="3200" dirty="0"/>
              <a:t> </a:t>
            </a:r>
            <a:r xmlns:a="http://schemas.openxmlformats.org/drawingml/2006/main">
              <a:rPr lang="ar" b="1" dirty="0" smtClean="0"/>
              <a:t>حوادث السيارات </a:t>
            </a:r>
            <a:r xmlns:a="http://schemas.openxmlformats.org/drawingml/2006/main">
              <a:rPr lang="ar" dirty="0" smtClean="0"/>
              <a:t>(الصدمات الناجمة عن عجلة القيادة أو حزام الأمان)،</a:t>
            </a:r>
          </a:p>
          <a:p>
            <a:pPr xmlns:a="http://schemas.openxmlformats.org/drawingml/2006/main">
              <a:lnSpc>
                <a:spcPct val="100000"/>
              </a:lnSpc>
              <a:spcAft>
                <a:spcPts val="600"/>
              </a:spcAft>
              <a:buFont typeface="Wingdings" panose="05000000000000000000" pitchFamily="2" charset="2"/>
              <a:buChar char="Ø"/>
              <a:bidi/>
            </a:pPr>
            <a:r xmlns:a="http://schemas.openxmlformats.org/drawingml/2006/main">
              <a:rPr lang="ar" dirty="0" smtClean="0"/>
              <a:t> </a:t>
            </a:r>
            <a:r xmlns:a="http://schemas.openxmlformats.org/drawingml/2006/main">
              <a:rPr lang="ar" b="1" dirty="0" smtClean="0"/>
              <a:t>الشلالات، و</a:t>
            </a:r>
          </a:p>
          <a:p>
            <a:pPr xmlns:a="http://schemas.openxmlformats.org/drawingml/2006/main">
              <a:lnSpc>
                <a:spcPct val="100000"/>
              </a:lnSpc>
              <a:spcAft>
                <a:spcPts val="600"/>
              </a:spcAft>
              <a:buFont typeface="Wingdings" panose="05000000000000000000" pitchFamily="2" charset="2"/>
              <a:buChar char="Ø"/>
              <a:bidi/>
            </a:pPr>
            <a:r xmlns:a="http://schemas.openxmlformats.org/drawingml/2006/main">
              <a:rPr lang="ar" b="1" dirty="0" smtClean="0"/>
              <a:t>حوادث الدراجات </a:t>
            </a:r>
            <a:r xmlns:a="http://schemas.openxmlformats.org/drawingml/2006/main">
              <a:rPr lang="ar" dirty="0" smtClean="0"/>
              <a:t>(صدمة من المقود).</a:t>
            </a:r>
          </a:p>
          <a:p>
            <a:pPr xmlns:a="http://schemas.openxmlformats.org/drawingml/2006/main">
              <a:lnSpc>
                <a:spcPct val="100000"/>
              </a:lnSpc>
              <a:spcAft>
                <a:spcPts val="600"/>
              </a:spcAft>
              <a:bidi/>
            </a:pPr>
            <a:r xmlns:a="http://schemas.openxmlformats.org/drawingml/2006/main">
              <a:rPr lang="ar" b="1" u="sng" dirty="0" smtClean="0">
                <a:solidFill>
                  <a:srgbClr val="FF0000"/>
                </a:solidFill>
              </a:rPr>
              <a:t>تشمل أنواع الصدمات الصدرية الحادة ما يلي:</a:t>
            </a:r>
          </a:p>
          <a:p>
            <a:pPr xmlns:a="http://schemas.openxmlformats.org/drawingml/2006/main">
              <a:lnSpc>
                <a:spcPct val="100000"/>
              </a:lnSpc>
              <a:spcAft>
                <a:spcPts val="600"/>
              </a:spcAft>
              <a:buFont typeface="Wingdings" panose="05000000000000000000" pitchFamily="2" charset="2"/>
              <a:buChar char="Ø"/>
              <a:bidi/>
            </a:pPr>
            <a:r xmlns:a="http://schemas.openxmlformats.org/drawingml/2006/main">
              <a:rPr lang="ar" dirty="0" smtClean="0"/>
              <a:t>كسور جدار الصدر، والخلع، والصدمات الضغطية (بما في ذلك إصابات الحجاب الحاجز)؛</a:t>
            </a:r>
          </a:p>
          <a:p>
            <a:pPr xmlns:a="http://schemas.openxmlformats.org/drawingml/2006/main">
              <a:lnSpc>
                <a:spcPct val="100000"/>
              </a:lnSpc>
              <a:spcAft>
                <a:spcPts val="600"/>
              </a:spcAft>
              <a:buFont typeface="Wingdings" panose="05000000000000000000" pitchFamily="2" charset="2"/>
              <a:buChar char="Ø"/>
              <a:bidi/>
            </a:pPr>
            <a:r xmlns:a="http://schemas.openxmlformats.org/drawingml/2006/main">
              <a:rPr lang="ar" dirty="0" smtClean="0"/>
              <a:t>إصابات غشاء الجنب والرئتين والجهاز </a:t>
            </a:r>
            <a:r xmlns:a="http://schemas.openxmlformats.org/drawingml/2006/main">
              <a:rPr lang="ar" dirty="0" err="1" smtClean="0"/>
              <a:t>الهضمي </a:t>
            </a:r>
            <a:r xmlns:a="http://schemas.openxmlformats.org/drawingml/2006/main">
              <a:rPr lang="ar" dirty="0" smtClean="0"/>
              <a:t>؛</a:t>
            </a:r>
          </a:p>
          <a:p>
            <a:pPr xmlns:a="http://schemas.openxmlformats.org/drawingml/2006/main">
              <a:lnSpc>
                <a:spcPct val="100000"/>
              </a:lnSpc>
              <a:spcAft>
                <a:spcPts val="600"/>
              </a:spcAft>
              <a:buFont typeface="Wingdings" panose="05000000000000000000" pitchFamily="2" charset="2"/>
              <a:buChar char="Ø"/>
              <a:bidi/>
            </a:pPr>
            <a:r xmlns:a="http://schemas.openxmlformats.org/drawingml/2006/main">
              <a:rPr lang="ar" dirty="0" smtClean="0"/>
              <a:t>إصابات حادة في القلب والشرايين الكبرى والأوردة والأوعية الليمفاوية</a:t>
            </a:r>
          </a:p>
          <a:p>
            <a:pPr marL="0" indent="0">
              <a:lnSpc>
                <a:spcPct val="100000"/>
              </a:lnSpc>
              <a:spcAft>
                <a:spcPts val="600"/>
              </a:spcAft>
              <a:buNone/>
            </a:pPr>
            <a:endParaRPr lang="en-US" dirty="0" smtClean="0"/>
          </a:p>
        </p:txBody>
      </p:sp>
    </p:spTree>
    <p:extLst>
      <p:ext uri="{BB962C8B-B14F-4D97-AF65-F5344CB8AC3E}">
        <p14:creationId xmlns:p14="http://schemas.microsoft.com/office/powerpoint/2010/main" val="316753015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4657" y="112576"/>
            <a:ext cx="10515600" cy="1325563"/>
          </a:xfrm>
        </p:spPr>
        <p:txBody>
          <a:bodyPr>
            <a:normAutofit/>
          </a:bodyPr>
          <a:lstStyle/>
          <a:p>
            <a:pPr xmlns:a="http://schemas.openxmlformats.org/drawingml/2006/main" algn="ctr">
              <a:bidi/>
            </a:pPr>
            <a:r xmlns:a="http://schemas.openxmlformats.org/drawingml/2006/main">
              <a:rPr lang="ar" sz="4000" b="1" dirty="0">
                <a:solidFill>
                  <a:srgbClr val="234090"/>
                </a:solidFill>
                <a:latin typeface="Arial-BoldMT"/>
                <a:ea typeface="Calibri" panose="020F0502020204030204" pitchFamily="34" charset="0"/>
                <a:cs typeface="Arial-BoldMT"/>
              </a:rPr>
              <a:t>الفسيولوجيا المرضية</a:t>
            </a:r>
          </a:p>
        </p:txBody>
      </p:sp>
      <p:sp>
        <p:nvSpPr>
          <p:cNvPr id="3" name="Content Placeholder 2"/>
          <p:cNvSpPr>
            <a:spLocks noGrp="1"/>
          </p:cNvSpPr>
          <p:nvPr>
            <p:ph idx="1"/>
          </p:nvPr>
        </p:nvSpPr>
        <p:spPr>
          <a:xfrm>
            <a:off x="672737" y="1573076"/>
            <a:ext cx="10515600" cy="4618718"/>
          </a:xfrm>
        </p:spPr>
        <p:txBody>
          <a:bodyPr>
            <a:normAutofit/>
          </a:bodyPr>
          <a:lstStyle/>
          <a:p>
            <a:pPr xmlns:a="http://schemas.openxmlformats.org/drawingml/2006/main">
              <a:lnSpc>
                <a:spcPct val="100000"/>
              </a:lnSpc>
              <a:spcAft>
                <a:spcPts val="600"/>
              </a:spcAft>
              <a:bidi/>
            </a:pPr>
            <a:r xmlns:a="http://schemas.openxmlformats.org/drawingml/2006/main">
              <a:rPr lang="ar" sz="3200" b="1" u="sng" dirty="0" smtClean="0">
                <a:solidFill>
                  <a:srgbClr val="FF0000"/>
                </a:solidFill>
              </a:rPr>
              <a:t>الحالات المرضية:</a:t>
            </a:r>
          </a:p>
          <a:p>
            <a:pPr xmlns:a="http://schemas.openxmlformats.org/drawingml/2006/main">
              <a:lnSpc>
                <a:spcPct val="100000"/>
              </a:lnSpc>
              <a:spcAft>
                <a:spcPts val="600"/>
              </a:spcAft>
              <a:buFont typeface="Wingdings" panose="05000000000000000000" pitchFamily="2" charset="2"/>
              <a:buChar char="Ø"/>
              <a:bidi/>
            </a:pPr>
            <a:r xmlns:a="http://schemas.openxmlformats.org/drawingml/2006/main">
              <a:rPr lang="ar" sz="3200" dirty="0" smtClean="0"/>
              <a:t>نقص الأكسجين الناتج عن اضطراب مجرى الهواء؛</a:t>
            </a:r>
          </a:p>
          <a:p>
            <a:pPr xmlns:a="http://schemas.openxmlformats.org/drawingml/2006/main">
              <a:lnSpc>
                <a:spcPct val="100000"/>
              </a:lnSpc>
              <a:spcAft>
                <a:spcPts val="600"/>
              </a:spcAft>
              <a:buFont typeface="Wingdings" panose="05000000000000000000" pitchFamily="2" charset="2"/>
              <a:buChar char="Ø"/>
              <a:bidi/>
            </a:pPr>
            <a:r xmlns:a="http://schemas.openxmlformats.org/drawingml/2006/main">
              <a:rPr lang="ar" sz="3200" dirty="0"/>
              <a:t>إصابة </a:t>
            </a:r>
            <a:r xmlns:a="http://schemas.openxmlformats.org/drawingml/2006/main">
              <a:rPr lang="ar" sz="3200" dirty="0" smtClean="0"/>
              <a:t>أنسجة الرئة والقفص الصدري وعضلات الجهاز التنفسي</a:t>
            </a:r>
          </a:p>
          <a:p>
            <a:pPr xmlns:a="http://schemas.openxmlformats.org/drawingml/2006/main">
              <a:lnSpc>
                <a:spcPct val="100000"/>
              </a:lnSpc>
              <a:spcAft>
                <a:spcPts val="600"/>
              </a:spcAft>
              <a:buFont typeface="Wingdings" panose="05000000000000000000" pitchFamily="2" charset="2"/>
              <a:buChar char="Ø"/>
              <a:bidi/>
            </a:pPr>
            <a:r xmlns:a="http://schemas.openxmlformats.org/drawingml/2006/main">
              <a:rPr lang="ar" sz="3200" dirty="0" smtClean="0"/>
              <a:t>نزيف حاد</a:t>
            </a:r>
          </a:p>
          <a:p>
            <a:pPr xmlns:a="http://schemas.openxmlformats.org/drawingml/2006/main">
              <a:lnSpc>
                <a:spcPct val="100000"/>
              </a:lnSpc>
              <a:spcAft>
                <a:spcPts val="600"/>
              </a:spcAft>
              <a:buFont typeface="Wingdings" panose="05000000000000000000" pitchFamily="2" charset="2"/>
              <a:buChar char="Ø"/>
              <a:bidi/>
            </a:pPr>
            <a:r xmlns:a="http://schemas.openxmlformats.org/drawingml/2006/main">
              <a:rPr lang="ar" sz="3200" dirty="0" smtClean="0"/>
              <a:t>الرئة المنهارة</a:t>
            </a:r>
          </a:p>
          <a:p>
            <a:pPr xmlns:a="http://schemas.openxmlformats.org/drawingml/2006/main">
              <a:lnSpc>
                <a:spcPct val="100000"/>
              </a:lnSpc>
              <a:spcAft>
                <a:spcPts val="600"/>
              </a:spcAft>
              <a:buFont typeface="Wingdings" panose="05000000000000000000" pitchFamily="2" charset="2"/>
              <a:buChar char="Ø"/>
              <a:bidi/>
            </a:pPr>
            <a:r xmlns:a="http://schemas.openxmlformats.org/drawingml/2006/main">
              <a:rPr lang="ar" sz="3200" dirty="0" smtClean="0"/>
              <a:t>استرواح الصدر</a:t>
            </a:r>
          </a:p>
        </p:txBody>
      </p:sp>
    </p:spTree>
    <p:extLst>
      <p:ext uri="{BB962C8B-B14F-4D97-AF65-F5344CB8AC3E}">
        <p14:creationId xmlns:p14="http://schemas.microsoft.com/office/powerpoint/2010/main" val="149811039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21285"/>
            <a:ext cx="10515600" cy="1325563"/>
          </a:xfrm>
        </p:spPr>
        <p:txBody>
          <a:bodyPr>
            <a:normAutofit/>
          </a:bodyPr>
          <a:lstStyle/>
          <a:p>
            <a:pPr xmlns:a="http://schemas.openxmlformats.org/drawingml/2006/main" algn="ctr">
              <a:bidi/>
            </a:pPr>
            <a:r xmlns:a="http://schemas.openxmlformats.org/drawingml/2006/main">
              <a:rPr lang="ar" sz="4000" b="1" dirty="0">
                <a:solidFill>
                  <a:srgbClr val="234090"/>
                </a:solidFill>
                <a:latin typeface="Arial-BoldMT"/>
                <a:ea typeface="Calibri" panose="020F0502020204030204" pitchFamily="34" charset="0"/>
                <a:cs typeface="Arial-BoldMT"/>
              </a:rPr>
              <a:t>الفسيولوجيا المرضية</a:t>
            </a:r>
          </a:p>
        </p:txBody>
      </p:sp>
      <p:sp>
        <p:nvSpPr>
          <p:cNvPr id="3" name="Content Placeholder 2"/>
          <p:cNvSpPr>
            <a:spLocks noGrp="1"/>
          </p:cNvSpPr>
          <p:nvPr>
            <p:ph idx="1"/>
          </p:nvPr>
        </p:nvSpPr>
        <p:spPr>
          <a:xfrm>
            <a:off x="498564" y="1446848"/>
            <a:ext cx="10935789" cy="5041038"/>
          </a:xfrm>
        </p:spPr>
        <p:txBody>
          <a:bodyPr/>
          <a:lstStyle/>
          <a:p>
            <a:pPr xmlns:a="http://schemas.openxmlformats.org/drawingml/2006/main">
              <a:lnSpc>
                <a:spcPct val="100000"/>
              </a:lnSpc>
              <a:spcAft>
                <a:spcPts val="1200"/>
              </a:spcAft>
              <a:buFont typeface="Wingdings" panose="05000000000000000000" pitchFamily="2" charset="2"/>
              <a:buChar char="Ø"/>
              <a:bidi/>
            </a:pPr>
            <a:r xmlns:a="http://schemas.openxmlformats.org/drawingml/2006/main">
              <a:rPr lang="ar" sz="3200" dirty="0" smtClean="0"/>
              <a:t>نقص حجم الدم نتيجة فقدان كميات كبيرة من السوائل من الأوعية الدموية الكبرى، أو تمزق القلب، أو </a:t>
            </a:r>
            <a:r xmlns:a="http://schemas.openxmlformats.org/drawingml/2006/main">
              <a:rPr lang="ar" sz="3200" dirty="0" err="1" smtClean="0"/>
              <a:t>نزف الصدر</a:t>
            </a:r>
            <a:r xmlns:a="http://schemas.openxmlformats.org/drawingml/2006/main">
              <a:rPr lang="ar" sz="3200" dirty="0" smtClean="0"/>
              <a:t> </a:t>
            </a:r>
          </a:p>
          <a:p>
            <a:pPr xmlns:a="http://schemas.openxmlformats.org/drawingml/2006/main">
              <a:lnSpc>
                <a:spcPct val="100000"/>
              </a:lnSpc>
              <a:spcAft>
                <a:spcPts val="1200"/>
              </a:spcAft>
              <a:buFont typeface="Wingdings" panose="05000000000000000000" pitchFamily="2" charset="2"/>
              <a:buChar char="Ø"/>
              <a:bidi/>
            </a:pPr>
            <a:r xmlns:a="http://schemas.openxmlformats.org/drawingml/2006/main">
              <a:rPr lang="ar" sz="3200" dirty="0" smtClean="0"/>
              <a:t>فشل القلب بسبب انضغاط القلب أو كدمة القلب أو زيادة الضغط داخل الصدر</a:t>
            </a:r>
          </a:p>
          <a:p>
            <a:pPr xmlns:a="http://schemas.openxmlformats.org/drawingml/2006/main">
              <a:lnSpc>
                <a:spcPct val="100000"/>
              </a:lnSpc>
              <a:spcAft>
                <a:spcPts val="1200"/>
              </a:spcAft>
              <a:bidi/>
            </a:pPr>
            <a:r xmlns:a="http://schemas.openxmlformats.org/drawingml/2006/main">
              <a:rPr lang="ar" sz="3200" dirty="0" smtClean="0"/>
              <a:t>تؤدي هذه الحالات المرضية في كثير من الأحيان إلى ضعف في سرعة التنفس مما يؤدي إلى إصابة حادة في الكلى وصدمة نقص حجم الدم والوفاة.</a:t>
            </a:r>
          </a:p>
          <a:p>
            <a:endParaRPr lang="en-US" dirty="0"/>
          </a:p>
        </p:txBody>
      </p:sp>
    </p:spTree>
    <p:extLst>
      <p:ext uri="{BB962C8B-B14F-4D97-AF65-F5344CB8AC3E}">
        <p14:creationId xmlns:p14="http://schemas.microsoft.com/office/powerpoint/2010/main" val="69786654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25A4BA-F0C7-2D6B-BB05-71623EBC3216}"/>
              </a:ext>
            </a:extLst>
          </p:cNvPr>
          <p:cNvSpPr>
            <a:spLocks noGrp="1"/>
          </p:cNvSpPr>
          <p:nvPr>
            <p:ph type="title"/>
          </p:nvPr>
        </p:nvSpPr>
        <p:spPr>
          <a:xfrm>
            <a:off x="777240" y="147410"/>
            <a:ext cx="10515600" cy="1325563"/>
          </a:xfrm>
        </p:spPr>
        <p:txBody>
          <a:bodyPr/>
          <a:lstStyle/>
          <a:p>
            <a:pPr xmlns:a="http://schemas.openxmlformats.org/drawingml/2006/main" algn="ctr">
              <a:bidi/>
            </a:pPr>
            <a:r xmlns:a="http://schemas.openxmlformats.org/drawingml/2006/main">
              <a:rPr lang="ar" sz="4400" b="1" dirty="0">
                <a:solidFill>
                  <a:srgbClr val="203864"/>
                </a:solidFill>
                <a:effectLst/>
                <a:latin typeface="Arial-BoldMT"/>
                <a:ea typeface="Calibri" panose="020F0502020204030204" pitchFamily="34" charset="0"/>
                <a:cs typeface="Arial-BoldMT"/>
              </a:rPr>
              <a:t>نتائج التقييم والتشخيص</a:t>
            </a:r>
            <a:r xmlns:a="http://schemas.openxmlformats.org/drawingml/2006/main">
              <a:rPr lang="ar" sz="4400" dirty="0">
                <a:effectLst/>
                <a:latin typeface="Calibri" panose="020F0502020204030204" pitchFamily="34" charset="0"/>
                <a:ea typeface="Calibri" panose="020F0502020204030204" pitchFamily="34" charset="0"/>
                <a:cs typeface="Arial" panose="020B0604020202020204" pitchFamily="34" charset="0"/>
              </a:rPr>
              <a:t/>
            </a:r>
            <a:br xmlns:a="http://schemas.openxmlformats.org/drawingml/2006/main">
              <a:rPr lang="en-US" sz="4400" dirty="0">
                <a:effectLst/>
                <a:latin typeface="Calibri" panose="020F0502020204030204" pitchFamily="34" charset="0"/>
                <a:ea typeface="Calibri" panose="020F0502020204030204" pitchFamily="34" charset="0"/>
                <a:cs typeface="Arial" panose="020B0604020202020204" pitchFamily="34" charset="0"/>
              </a:rPr>
            </a:br>
            <a:endParaRPr xmlns:a="http://schemas.openxmlformats.org/drawingml/2006/main" lang="en-US" dirty="0"/>
          </a:p>
        </p:txBody>
      </p:sp>
      <p:sp>
        <p:nvSpPr>
          <p:cNvPr id="3" name="Content Placeholder 2">
            <a:extLst>
              <a:ext uri="{FF2B5EF4-FFF2-40B4-BE49-F238E27FC236}">
                <a16:creationId xmlns:a16="http://schemas.microsoft.com/office/drawing/2014/main" id="{F1DA5EFC-AFDA-EE49-DFCC-91B0A3BE1BA6}"/>
              </a:ext>
            </a:extLst>
          </p:cNvPr>
          <p:cNvSpPr>
            <a:spLocks noGrp="1"/>
          </p:cNvSpPr>
          <p:nvPr>
            <p:ph idx="1"/>
          </p:nvPr>
        </p:nvSpPr>
        <p:spPr>
          <a:xfrm>
            <a:off x="268877" y="1014275"/>
            <a:ext cx="11532326" cy="5591176"/>
          </a:xfrm>
        </p:spPr>
        <p:txBody>
          <a:bodyPr>
            <a:normAutofit lnSpcReduction="10000"/>
          </a:bodyPr>
          <a:lstStyle/>
          <a:p>
            <a:pPr xmlns:a="http://schemas.openxmlformats.org/drawingml/2006/main" marL="0" marR="0">
              <a:lnSpc>
                <a:spcPct val="150000"/>
              </a:lnSpc>
              <a:spcBef>
                <a:spcPts val="0"/>
              </a:spcBef>
              <a:spcAft>
                <a:spcPts val="0"/>
              </a:spcAft>
              <a:bidi/>
            </a:pPr>
            <a:r xmlns:a="http://schemas.openxmlformats.org/drawingml/2006/main">
              <a:rPr lang="ar" dirty="0">
                <a:effectLst/>
                <a:latin typeface="Times New Roman" panose="02020603050405020304" pitchFamily="18" charset="0"/>
                <a:ea typeface="Calibri" panose="020F0502020204030204" pitchFamily="34" charset="0"/>
                <a:cs typeface="Times New Roman" panose="02020603050405020304" pitchFamily="18" charset="0"/>
              </a:rPr>
              <a:t>يجب تقييم المريض على الفور.</a:t>
            </a:r>
          </a:p>
          <a:p>
            <a:pPr xmlns:a="http://schemas.openxmlformats.org/drawingml/2006/main" marL="0" marR="0">
              <a:lnSpc>
                <a:spcPct val="150000"/>
              </a:lnSpc>
              <a:spcBef>
                <a:spcPts val="0"/>
              </a:spcBef>
              <a:spcAft>
                <a:spcPts val="0"/>
              </a:spcAft>
              <a:bidi/>
            </a:pPr>
            <a:r xmlns:a="http://schemas.openxmlformats.org/drawingml/2006/main">
              <a:rPr lang="ar" dirty="0">
                <a:effectLst/>
                <a:latin typeface="Times New Roman" panose="02020603050405020304" pitchFamily="18" charset="0"/>
                <a:ea typeface="Calibri" panose="020F0502020204030204" pitchFamily="34" charset="0"/>
                <a:cs typeface="Times New Roman" panose="02020603050405020304" pitchFamily="18" charset="0"/>
              </a:rPr>
              <a:t>يتم خلع ملابس المريض بشكل كامل لتجنب تفويت إصابات إضافية.</a:t>
            </a:r>
          </a:p>
          <a:p>
            <a:pPr xmlns:a="http://schemas.openxmlformats.org/drawingml/2006/main" marL="0" marR="0">
              <a:lnSpc>
                <a:spcPct val="150000"/>
              </a:lnSpc>
              <a:spcBef>
                <a:spcPts val="0"/>
              </a:spcBef>
              <a:spcAft>
                <a:spcPts val="0"/>
              </a:spcAft>
              <a:bidi/>
            </a:pPr>
            <a:r xmlns:a="http://schemas.openxmlformats.org/drawingml/2006/main">
              <a:rPr lang="ar" dirty="0">
                <a:effectLst/>
                <a:latin typeface="Times New Roman" panose="02020603050405020304" pitchFamily="18" charset="0"/>
                <a:ea typeface="Calibri" panose="020F0502020204030204" pitchFamily="34" charset="0"/>
                <a:cs typeface="Times New Roman" panose="02020603050405020304" pitchFamily="18" charset="0"/>
              </a:rPr>
              <a:t>تقييم حالة مجرى الهواء والتنفس والدورة الدموية (الانسداد، استرواح الصدر، الصدر الدموي، الانسداد القلبي).</a:t>
            </a:r>
          </a:p>
          <a:p>
            <a:pPr xmlns:a="http://schemas.openxmlformats.org/drawingml/2006/main" marL="0" marR="0">
              <a:lnSpc>
                <a:spcPct val="150000"/>
              </a:lnSpc>
              <a:spcBef>
                <a:spcPts val="0"/>
              </a:spcBef>
              <a:spcAft>
                <a:spcPts val="0"/>
              </a:spcAft>
              <a:bidi/>
            </a:pPr>
            <a:r xmlns:a="http://schemas.openxmlformats.org/drawingml/2006/main">
              <a:rPr lang="ar" dirty="0">
                <a:effectLst/>
                <a:latin typeface="Times New Roman" panose="02020603050405020304" pitchFamily="18" charset="0"/>
                <a:ea typeface="Calibri" panose="020F0502020204030204" pitchFamily="34" charset="0"/>
                <a:cs typeface="Times New Roman" panose="02020603050405020304" pitchFamily="18" charset="0"/>
              </a:rPr>
              <a:t>تقييم أي مضاعفات ثانوية (ثقب المريء، والجروح النافذة... </a:t>
            </a:r>
            <a:r xmlns:a="http://schemas.openxmlformats.org/drawingml/2006/main">
              <a:rPr lang="ar" dirty="0" err="1">
                <a:effectLst/>
                <a:latin typeface="Times New Roman" panose="02020603050405020304" pitchFamily="18" charset="0"/>
                <a:ea typeface="Calibri" panose="020F0502020204030204" pitchFamily="34" charset="0"/>
                <a:cs typeface="Times New Roman" panose="02020603050405020304" pitchFamily="18" charset="0"/>
              </a:rPr>
              <a:t>الخ </a:t>
            </a:r>
            <a:r xmlns:a="http://schemas.openxmlformats.org/drawingml/2006/main">
              <a:rPr lang="ar" dirty="0">
                <a:effectLst/>
                <a:latin typeface="Times New Roman" panose="02020603050405020304" pitchFamily="18" charset="0"/>
                <a:ea typeface="Calibri" panose="020F0502020204030204" pitchFamily="34" charset="0"/>
                <a:cs typeface="Times New Roman" panose="02020603050405020304" pitchFamily="18" charset="0"/>
              </a:rPr>
              <a:t>).</a:t>
            </a:r>
          </a:p>
          <a:p>
            <a:pPr xmlns:a="http://schemas.openxmlformats.org/drawingml/2006/main" marL="0" marR="0">
              <a:lnSpc>
                <a:spcPct val="150000"/>
              </a:lnSpc>
              <a:spcBef>
                <a:spcPts val="0"/>
              </a:spcBef>
              <a:spcAft>
                <a:spcPts val="0"/>
              </a:spcAft>
              <a:bidi/>
            </a:pPr>
            <a:r xmlns:a="http://schemas.openxmlformats.org/drawingml/2006/main">
              <a:rPr lang="ar" dirty="0">
                <a:effectLst/>
                <a:latin typeface="Times New Roman" panose="02020603050405020304" pitchFamily="18" charset="0"/>
                <a:ea typeface="Calibri" panose="020F0502020204030204" pitchFamily="34" charset="0"/>
                <a:cs typeface="Times New Roman" panose="02020603050405020304" pitchFamily="18" charset="0"/>
              </a:rPr>
              <a:t>إجراء فحص شامل للجهاز التنفسي (تشوهات مثل الصرير، الزرقة، توسع الأنف، استخدام العضلات الإضافية... </a:t>
            </a:r>
            <a:r xmlns:a="http://schemas.openxmlformats.org/drawingml/2006/main">
              <a:rPr lang="ar" dirty="0" err="1">
                <a:effectLst/>
                <a:latin typeface="Times New Roman" panose="02020603050405020304" pitchFamily="18" charset="0"/>
                <a:ea typeface="Calibri" panose="020F0502020204030204" pitchFamily="34" charset="0"/>
                <a:cs typeface="Times New Roman" panose="02020603050405020304" pitchFamily="18" charset="0"/>
              </a:rPr>
              <a:t>إلخ </a:t>
            </a:r>
            <a:r xmlns:a="http://schemas.openxmlformats.org/drawingml/2006/main">
              <a:rPr lang="ar" dirty="0">
                <a:effectLst/>
                <a:latin typeface="Times New Roman" panose="02020603050405020304" pitchFamily="18" charset="0"/>
                <a:ea typeface="Calibri" panose="020F0502020204030204" pitchFamily="34" charset="0"/>
                <a:cs typeface="Times New Roman" panose="02020603050405020304" pitchFamily="18" charset="0"/>
              </a:rPr>
              <a:t>).</a:t>
            </a:r>
          </a:p>
          <a:p>
            <a:pPr xmlns:a="http://schemas.openxmlformats.org/drawingml/2006/main" marL="0" marR="0">
              <a:lnSpc>
                <a:spcPct val="150000"/>
              </a:lnSpc>
              <a:spcBef>
                <a:spcPts val="0"/>
              </a:spcBef>
              <a:spcAft>
                <a:spcPts val="0"/>
              </a:spcAft>
              <a:bidi/>
            </a:pPr>
            <a:r xmlns:a="http://schemas.openxmlformats.org/drawingml/2006/main">
              <a:rPr lang="ar" dirty="0">
                <a:effectLst/>
                <a:latin typeface="Times New Roman" panose="02020603050405020304" pitchFamily="18" charset="0"/>
                <a:ea typeface="Calibri" panose="020F0502020204030204" pitchFamily="34" charset="0"/>
                <a:cs typeface="Times New Roman" panose="02020603050405020304" pitchFamily="18" charset="0"/>
              </a:rPr>
              <a:t>تقييم علامات الصدمة.</a:t>
            </a:r>
          </a:p>
        </p:txBody>
      </p:sp>
      <p:sp>
        <p:nvSpPr>
          <p:cNvPr id="4" name="Date Placeholder 3"/>
          <p:cNvSpPr>
            <a:spLocks noGrp="1"/>
          </p:cNvSpPr>
          <p:nvPr>
            <p:ph type="dt" sz="half" idx="10"/>
          </p:nvPr>
        </p:nvSpPr>
        <p:spPr/>
        <p:txBody>
          <a:bodyPr/>
          <a:lstStyle/>
          <a:p>
            <a:fld id="{A11785D4-8BAE-4068-958F-57C53F099CF3}" type="datetime1">
              <a:rPr lang="en-US" smtClean="0"/>
              <a:t>11/27/2023</a:t>
            </a:fld>
            <a:endParaRPr lang="en-US"/>
          </a:p>
        </p:txBody>
      </p:sp>
      <p:sp>
        <p:nvSpPr>
          <p:cNvPr id="5" name="Slide Number Placeholder 4"/>
          <p:cNvSpPr>
            <a:spLocks noGrp="1"/>
          </p:cNvSpPr>
          <p:nvPr>
            <p:ph type="sldNum" sz="quarter" idx="12"/>
          </p:nvPr>
        </p:nvSpPr>
        <p:spPr/>
        <p:txBody>
          <a:bodyPr/>
          <a:lstStyle/>
          <a:p>
            <a:fld id="{5D0ACBDB-D988-4DB1-83A2-260ECF40DAD9}" type="slidenum">
              <a:rPr lang="en-US" smtClean="0"/>
              <a:t>9</a:t>
            </a:fld>
            <a:endParaRPr lang="en-US"/>
          </a:p>
        </p:txBody>
      </p:sp>
    </p:spTree>
    <p:extLst>
      <p:ext uri="{BB962C8B-B14F-4D97-AF65-F5344CB8AC3E}">
        <p14:creationId xmlns:p14="http://schemas.microsoft.com/office/powerpoint/2010/main" val="10796473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421</TotalTime>
  <Words>2167</Words>
  <Application>Microsoft Office PowerPoint</Application>
  <PresentationFormat>Widescreen</PresentationFormat>
  <Paragraphs>210</Paragraphs>
  <Slides>37</Slides>
  <Notes>1</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37</vt:i4>
      </vt:variant>
    </vt:vector>
  </HeadingPairs>
  <TitlesOfParts>
    <vt:vector size="45" baseType="lpstr">
      <vt:lpstr>Arial</vt:lpstr>
      <vt:lpstr>Arial-BoldMT</vt:lpstr>
      <vt:lpstr>Calibri</vt:lpstr>
      <vt:lpstr>Calibri Light</vt:lpstr>
      <vt:lpstr>Times New Roman</vt:lpstr>
      <vt:lpstr>Wingdings</vt:lpstr>
      <vt:lpstr>Office Theme</vt:lpstr>
      <vt:lpstr>1_Office Theme</vt:lpstr>
      <vt:lpstr>CHEST TRAUMA (1)</vt:lpstr>
      <vt:lpstr>OUTLINE </vt:lpstr>
      <vt:lpstr>INTENDED LEARNING OUTCOMES</vt:lpstr>
      <vt:lpstr>Introduction </vt:lpstr>
      <vt:lpstr>Blunt Trauma </vt:lpstr>
      <vt:lpstr>Pathophysiology</vt:lpstr>
      <vt:lpstr>Pathophysiology</vt:lpstr>
      <vt:lpstr>Pathophysiology</vt:lpstr>
      <vt:lpstr>Assessment and Diagnostic Findings </vt:lpstr>
      <vt:lpstr> Diagnostic workup </vt:lpstr>
      <vt:lpstr>Medical Management </vt:lpstr>
      <vt:lpstr>Pulmonary Contusion </vt:lpstr>
      <vt:lpstr>Pulmonary Contusion </vt:lpstr>
      <vt:lpstr> Pulmonary Contusion/ Pathophysiology  </vt:lpstr>
      <vt:lpstr> Pulmonary Contusion/ Pathophysiology  </vt:lpstr>
      <vt:lpstr>Pulmonary Contusion/ Clinical Manifestations </vt:lpstr>
      <vt:lpstr>Pulmonary Contusion/ Clinical Manifestations </vt:lpstr>
      <vt:lpstr>Pulmonary Contusion/ Assessment and Diagnostic </vt:lpstr>
      <vt:lpstr>Pulmonary Contusion/ Medical Management </vt:lpstr>
      <vt:lpstr>Pulmonary Contusion/ Medical Management </vt:lpstr>
      <vt:lpstr>Pulmonary Contusion/ Medical Management </vt:lpstr>
      <vt:lpstr>Pulmonary Contusion/ Medical Management </vt:lpstr>
      <vt:lpstr>Sternal and Rib Fractures</vt:lpstr>
      <vt:lpstr>Clinical Manifestations and Complications </vt:lpstr>
      <vt:lpstr> Complications </vt:lpstr>
      <vt:lpstr> Assessment and Diagnostic Findings </vt:lpstr>
      <vt:lpstr> Sternal and Rib Fractures </vt:lpstr>
      <vt:lpstr>Medical Management </vt:lpstr>
      <vt:lpstr> Medical Management </vt:lpstr>
      <vt:lpstr>Flail Chest</vt:lpstr>
      <vt:lpstr>Flail Chest</vt:lpstr>
      <vt:lpstr>Pathophysiology </vt:lpstr>
      <vt:lpstr>Pathophysiology </vt:lpstr>
      <vt:lpstr>Medical Management </vt:lpstr>
      <vt:lpstr>Medical Management </vt:lpstr>
      <vt:lpstr>Medical Management </vt:lpstr>
      <vt:lpstr>PowerPoint Presentation</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CHEST TRAUMA 1</dc:title>
  <dc:creator>HP</dc:creator>
  <cp:lastModifiedBy>HP</cp:lastModifiedBy>
  <cp:revision>22</cp:revision>
  <dcterms:created xsi:type="dcterms:W3CDTF">2023-11-24T15:05:11Z</dcterms:created>
  <dcterms:modified xsi:type="dcterms:W3CDTF">2023-11-27T17:42:31Z</dcterms:modified>
</cp:coreProperties>
</file>