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67" r:id="rId5"/>
    <p:sldId id="275" r:id="rId6"/>
    <p:sldId id="268" r:id="rId7"/>
    <p:sldId id="276" r:id="rId8"/>
    <p:sldId id="269" r:id="rId9"/>
    <p:sldId id="278" r:id="rId10"/>
    <p:sldId id="279" r:id="rId11"/>
    <p:sldId id="277" r:id="rId12"/>
    <p:sldId id="270" r:id="rId13"/>
    <p:sldId id="280" r:id="rId14"/>
    <p:sldId id="281" r:id="rId15"/>
    <p:sldId id="271" r:id="rId16"/>
    <p:sldId id="282" r:id="rId17"/>
    <p:sldId id="272" r:id="rId18"/>
    <p:sldId id="283" r:id="rId19"/>
    <p:sldId id="273" r:id="rId20"/>
    <p:sldId id="284" r:id="rId21"/>
    <p:sldId id="285" r:id="rId22"/>
    <p:sldId id="274" r:id="rId23"/>
    <p:sldId id="265" r:id="rId24"/>
    <p:sldId id="266" r:id="rId25"/>
    <p:sldId id="286" r:id="rId26"/>
    <p:sldId id="287" r:id="rId27"/>
    <p:sldId id="288" r:id="rId28"/>
    <p:sldId id="289" r:id="rId29"/>
    <p:sldId id="293" r:id="rId30"/>
    <p:sldId id="292" r:id="rId31"/>
    <p:sldId id="295" r:id="rId32"/>
    <p:sldId id="296" r:id="rId33"/>
    <p:sldId id="291" r:id="rId34"/>
    <p:sldId id="300" r:id="rId35"/>
    <p:sldId id="297" r:id="rId36"/>
    <p:sldId id="298" r:id="rId37"/>
    <p:sldId id="299" r:id="rId38"/>
  </p:sldIdLst>
  <p:sldSz cx="12192000" cy="6858000"/>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snapToGrid="0">
      <p:cViewPr varScale="1">
        <p:scale>
          <a:sx n="73" d="100"/>
          <a:sy n="73" d="100"/>
        </p:scale>
        <p:origin x="39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B3BA62-81DC-4CFA-97EF-A7E863AAD68D}" type="datetimeFigureOut">
              <a:rPr lang="en-US" smtClean="0"/>
              <a:t>12/4/2023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AB4371-CE59-4C6F-8646-C6D88ABC7475}" type="slidenum">
              <a:rPr lang="en-US" smtClean="0"/>
              <a:t>‹#›</a:t>
            </a:fld>
            <a:endParaRPr lang="en-US"/>
          </a:p>
        </p:txBody>
      </p:sp>
    </p:spTree>
    <p:extLst>
      <p:ext uri="{BB962C8B-B14F-4D97-AF65-F5344CB8AC3E}">
        <p14:creationId xmlns:p14="http://schemas.microsoft.com/office/powerpoint/2010/main" val="3680540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CFD697-3DBD-4004-9484-40C92A26E03D}"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951514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1EDB14-BC7C-4155-AB77-70F0CCC96DA6}"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377864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F6888-8E39-4F45-9977-CC8D67CBFFB6}"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3336489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A1FFDA-AB31-4B04-AEDC-7BB6722173A2}"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76384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619D3-549C-4E40-91E5-6BD0360DFF57}"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3276858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2FB82C-7750-483D-8060-E1C941EB0FFC}" type="datetime1">
              <a:rPr lang="en-US" smtClean="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389703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1C86CB-5D6B-4839-8BAE-3F86939D1E7C}" type="datetime1">
              <a:rPr lang="en-US" smtClean="0"/>
              <a:t>12/4/2023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068281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FC1088-2E12-4CAA-AA50-9C2D16884C4E}" type="datetime1">
              <a:rPr lang="en-US" smtClean="0"/>
              <a:t>12/4/2023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341253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5EE49C-4948-4199-9FC9-19EBFECD7EBB}" type="datetime1">
              <a:rPr lang="en-US" smtClean="0"/>
              <a:t>12/4/2023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424745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A54E10-23E0-4DBA-8974-F4A56BEBFE40}" type="datetime1">
              <a:rPr lang="en-US" smtClean="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6282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A140E41-52E1-4D3B-AF8E-19A32A7C2F3E}" type="datetime1">
              <a:rPr lang="en-US" smtClean="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700311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943C63-DE2D-4D53-9191-5F25CFA3DE51}" type="datetime1">
              <a:rPr lang="en-US" smtClean="0"/>
              <a:t>12/4/2023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CE234-AF3C-4449-9D9B-BB0611AB5AA2}" type="slidenum">
              <a:rPr lang="en-US" smtClean="0"/>
              <a:t>‹#›</a:t>
            </a:fld>
            <a:endParaRPr lang="en-US" dirty="0"/>
          </a:p>
        </p:txBody>
      </p:sp>
    </p:spTree>
    <p:extLst>
      <p:ext uri="{BB962C8B-B14F-4D97-AF65-F5344CB8AC3E}">
        <p14:creationId xmlns:p14="http://schemas.microsoft.com/office/powerpoint/2010/main" val="3484734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1086" y="1057684"/>
            <a:ext cx="9144000" cy="2387600"/>
          </a:xfrm>
        </p:spPr>
        <p:txBody>
          <a:bodyPr/>
          <a:lstStyle/>
          <a:p>
            <a:r xmlns:a="http://schemas.openxmlformats.org/drawingml/2006/main">
              <a:rPr lang="ar" b="1" dirty="0" smtClean="0">
                <a:solidFill>
                  <a:schemeClr val="accent1">
                    <a:lumMod val="75000"/>
                  </a:schemeClr>
                </a:solidFill>
              </a:rPr>
              <a:t>حالات الطوارئ في الجهاز الهضمي</a:t>
            </a:r>
            <a:endParaRPr xmlns:a="http://schemas.openxmlformats.org/drawingml/2006/main" lang="en-US" b="1" dirty="0">
              <a:solidFill>
                <a:schemeClr val="accent1">
                  <a:lumMod val="75000"/>
                </a:schemeClr>
              </a:solidFill>
            </a:endParaRPr>
          </a:p>
        </p:txBody>
      </p:sp>
      <p:sp>
        <p:nvSpPr>
          <p:cNvPr id="3" name="Subtitle 2"/>
          <p:cNvSpPr>
            <a:spLocks noGrp="1"/>
          </p:cNvSpPr>
          <p:nvPr>
            <p:ph type="subTitle" idx="1"/>
          </p:nvPr>
        </p:nvSpPr>
        <p:spPr>
          <a:xfrm>
            <a:off x="1611086" y="4237764"/>
            <a:ext cx="9144000" cy="1655762"/>
          </a:xfrm>
        </p:spPr>
        <p:txBody>
          <a:bodyPr/>
          <a:lstStyle/>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a:t>
            </a:fld>
            <a:endParaRPr lang="en-US" dirty="0"/>
          </a:p>
        </p:txBody>
      </p:sp>
    </p:spTree>
    <p:extLst>
      <p:ext uri="{BB962C8B-B14F-4D97-AF65-F5344CB8AC3E}">
        <p14:creationId xmlns:p14="http://schemas.microsoft.com/office/powerpoint/2010/main" val="2659220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التهاب الزائدة الدودية</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a:xfrm>
            <a:off x="402771" y="1546951"/>
            <a:ext cx="11197045" cy="5176066"/>
          </a:xfrm>
        </p:spPr>
        <p:txBody>
          <a:bodyPr>
            <a:normAutofit fontScale="77500" lnSpcReduction="20000"/>
          </a:bodyPr>
          <a:lstStyle/>
          <a:p>
            <a:pPr xmlns:a="http://schemas.openxmlformats.org/drawingml/2006/main">
              <a:lnSpc>
                <a:spcPct val="120000"/>
              </a:lnSpc>
              <a:spcAft>
                <a:spcPts val="1800"/>
              </a:spcAft>
              <a:bidi/>
            </a:pPr>
            <a:r xmlns:a="http://schemas.openxmlformats.org/drawingml/2006/main">
              <a:rPr lang="ar" sz="3800" dirty="0">
                <a:latin typeface="Times New Roman" panose="02020603050405020304" pitchFamily="18" charset="0"/>
                <a:cs typeface="Times New Roman" panose="02020603050405020304" pitchFamily="18" charset="0"/>
              </a:rPr>
              <a:t>الالتهاب الحاد في الزائدة الدودية، والذي يحدث في أغلب الأحيان بسبب انسداد تدفق الدم إلى </a:t>
            </a:r>
            <a:r xmlns:a="http://schemas.openxmlformats.org/drawingml/2006/main">
              <a:rPr lang="ar" sz="3800" dirty="0">
                <a:latin typeface="Times New Roman" panose="02020603050405020304" pitchFamily="18" charset="0"/>
                <a:cs typeface="Times New Roman" panose="02020603050405020304" pitchFamily="18" charset="0"/>
              </a:rPr>
              <a:t>الزائدة </a:t>
            </a:r>
            <a:r xmlns:a="http://schemas.openxmlformats.org/drawingml/2006/main">
              <a:rPr lang="ar" sz="3800" dirty="0" smtClean="0">
                <a:latin typeface="Times New Roman" panose="02020603050405020304" pitchFamily="18" charset="0"/>
                <a:cs typeface="Times New Roman" panose="02020603050405020304" pitchFamily="18" charset="0"/>
              </a:rPr>
              <a:t>الدودية وغزو البكتيريا </a:t>
            </a:r>
            <a:r xmlns:a="http://schemas.openxmlformats.org/drawingml/2006/main">
              <a:rPr lang="ar" sz="3800" dirty="0" smtClean="0">
                <a:latin typeface="Times New Roman" panose="02020603050405020304" pitchFamily="18" charset="0"/>
                <a:cs typeface="Times New Roman" panose="02020603050405020304" pitchFamily="18" charset="0"/>
              </a:rPr>
              <a:t>لها</a:t>
            </a:r>
          </a:p>
          <a:p>
            <a:pPr xmlns:a="http://schemas.openxmlformats.org/drawingml/2006/main">
              <a:lnSpc>
                <a:spcPct val="120000"/>
              </a:lnSpc>
              <a:spcAft>
                <a:spcPts val="1800"/>
              </a:spcAft>
              <a:bidi/>
            </a:pPr>
            <a:r xmlns:a="http://schemas.openxmlformats.org/drawingml/2006/main">
              <a:rPr lang="ar" sz="3800" dirty="0">
                <a:latin typeface="Times New Roman" panose="02020603050405020304" pitchFamily="18" charset="0"/>
                <a:cs typeface="Times New Roman" panose="02020603050405020304" pitchFamily="18" charset="0"/>
              </a:rPr>
              <a:t>بمجرد انسداد الزائدة الدودية، تصبح مصابة بإقفار، ويحدث نمو مفرط للبكتيريا، وفي النهاية يحدث الغرغرينا أو الثقب </a:t>
            </a:r>
            <a:r xmlns:a="http://schemas.openxmlformats.org/drawingml/2006/main">
              <a:rPr lang="ar" sz="3800" dirty="0" smtClean="0">
                <a:latin typeface="Times New Roman" panose="02020603050405020304" pitchFamily="18" charset="0"/>
                <a:cs typeface="Times New Roman" panose="02020603050405020304" pitchFamily="18" charset="0"/>
              </a:rPr>
              <a:t>.</a:t>
            </a:r>
            <a:endParaRPr xmlns:a="http://schemas.openxmlformats.org/drawingml/2006/main" lang="en-US" sz="3800" dirty="0">
              <a:latin typeface="Times New Roman" panose="02020603050405020304" pitchFamily="18" charset="0"/>
              <a:cs typeface="Times New Roman" panose="02020603050405020304" pitchFamily="18" charset="0"/>
            </a:endParaRPr>
          </a:p>
          <a:p>
            <a:pPr xmlns:a="http://schemas.openxmlformats.org/drawingml/2006/main">
              <a:lnSpc>
                <a:spcPct val="120000"/>
              </a:lnSpc>
              <a:spcAft>
                <a:spcPts val="1800"/>
              </a:spcAft>
              <a:bidi/>
            </a:pPr>
            <a:r xmlns:a="http://schemas.openxmlformats.org/drawingml/2006/main">
              <a:rPr lang="ar" sz="3800" dirty="0">
                <a:latin typeface="Times New Roman" panose="02020603050405020304" pitchFamily="18" charset="0"/>
                <a:cs typeface="Times New Roman" panose="02020603050405020304" pitchFamily="18" charset="0"/>
              </a:rPr>
              <a:t>يعاني مرضى التهاب الزائدة الدودية عادة من مجموعة من الأعراض غير المحددة - بما في ذلك الألم (الذي قد يكون منتشرًا في البداية، ولكن في النهاية يتركز في الربع السفلي الأيمن)، والغثيان، والتقيؤ، والضيق، وفقدان الشهية والحمى.</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10</a:t>
            </a:fld>
            <a:endParaRPr lang="en-US" dirty="0"/>
          </a:p>
        </p:txBody>
      </p:sp>
    </p:spTree>
    <p:extLst>
      <p:ext uri="{BB962C8B-B14F-4D97-AF65-F5344CB8AC3E}">
        <p14:creationId xmlns:p14="http://schemas.microsoft.com/office/powerpoint/2010/main" val="1255833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6451"/>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التهاب الزائدة الدودية</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a:xfrm>
            <a:off x="289559" y="1294401"/>
            <a:ext cx="11484429" cy="5088982"/>
          </a:xfrm>
        </p:spPr>
        <p:txBody>
          <a:bodyPr>
            <a:normAutofit/>
          </a:bodyPr>
          <a:lstStyle/>
          <a:p>
            <a:pPr xmlns:a="http://schemas.openxmlformats.org/drawingml/2006/main">
              <a:lnSpc>
                <a:spcPct val="120000"/>
              </a:lnSpc>
              <a:spcAft>
                <a:spcPts val="1200"/>
              </a:spcAft>
              <a:bidi/>
            </a:pPr>
            <a:r xmlns:a="http://schemas.openxmlformats.org/drawingml/2006/main">
              <a:rPr lang="ar" sz="3600" dirty="0"/>
              <a:t>في حالة تمزق الزائدة الدودية، سيتم رؤية الألم الحاد وأعراض العدوى الحادة.</a:t>
            </a:r>
          </a:p>
          <a:p>
            <a:pPr xmlns:a="http://schemas.openxmlformats.org/drawingml/2006/main">
              <a:lnSpc>
                <a:spcPct val="120000"/>
              </a:lnSpc>
              <a:spcAft>
                <a:spcPts val="1200"/>
              </a:spcAft>
              <a:bidi/>
            </a:pPr>
            <a:r xmlns:a="http://schemas.openxmlformats.org/drawingml/2006/main">
              <a:rPr lang="ar" sz="3600" dirty="0"/>
              <a:t>في معظم الحالات، يتم علاج التهاب الزائدة الدودية عن طريق استئصال الزائدة الدودية بالمنظار؛ واستعدادًا لذلك، قد تقوم الممرضات في إعدادات الرعاية الطارئة بإعطاء المضادات الحيوية الوريدية واسعة النطاق، وإعطاء العلاج بالسوائل لمنع الجفاف.</a:t>
            </a:r>
            <a:endParaRPr xmlns:a="http://schemas.openxmlformats.org/drawingml/2006/main"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11</a:t>
            </a:fld>
            <a:endParaRPr lang="en-US" dirty="0"/>
          </a:p>
        </p:txBody>
      </p:sp>
    </p:spTree>
    <p:extLst>
      <p:ext uri="{BB962C8B-B14F-4D97-AF65-F5344CB8AC3E}">
        <p14:creationId xmlns:p14="http://schemas.microsoft.com/office/powerpoint/2010/main" val="124289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42406" y="0"/>
            <a:ext cx="10515600" cy="1325563"/>
          </a:xfrm>
        </p:spPr>
        <p:txBody>
          <a:bodyPr>
            <a:normAutofit/>
          </a:bodyPr>
          <a:lstStyle/>
          <a:p>
            <a:pPr xmlns:a="http://schemas.openxmlformats.org/drawingml/2006/main" algn="ctr" rtl="0">
              <a:bidi/>
            </a:pPr>
            <a:r xmlns:a="http://schemas.openxmlformats.org/drawingml/2006/main">
              <a:rPr lang="ar" sz="4800" b="1" dirty="0">
                <a:solidFill>
                  <a:schemeClr val="accent5">
                    <a:lumMod val="75000"/>
                  </a:schemeClr>
                </a:solidFill>
              </a:rPr>
              <a:t>التهاب المرارة</a:t>
            </a:r>
            <a:endParaRPr xmlns:a="http://schemas.openxmlformats.org/drawingml/2006/main" lang="ar-SA" sz="4800" b="1" dirty="0">
              <a:solidFill>
                <a:schemeClr val="accent5">
                  <a:lumMod val="75000"/>
                </a:schemeClr>
              </a:solidFill>
            </a:endParaRPr>
          </a:p>
        </p:txBody>
      </p:sp>
      <p:sp>
        <p:nvSpPr>
          <p:cNvPr id="3" name="عنصر نائب للمحتوى 2"/>
          <p:cNvSpPr>
            <a:spLocks noGrp="1"/>
          </p:cNvSpPr>
          <p:nvPr>
            <p:ph idx="1"/>
          </p:nvPr>
        </p:nvSpPr>
        <p:spPr>
          <a:xfrm>
            <a:off x="431073" y="1325563"/>
            <a:ext cx="11351623" cy="5184576"/>
          </a:xfrm>
        </p:spPr>
        <p:txBody>
          <a:bodyPr>
            <a:normAutofit lnSpcReduction="10000"/>
          </a:bodyPr>
          <a:lstStyle/>
          <a:p>
            <a:pPr xmlns:a="http://schemas.openxmlformats.org/drawingml/2006/main" algn="l" rtl="0">
              <a:lnSpc>
                <a:spcPct val="120000"/>
              </a:lnSpc>
              <a:spcAft>
                <a:spcPts val="1200"/>
              </a:spcAft>
              <a:bidi/>
            </a:pPr>
            <a:r xmlns:a="http://schemas.openxmlformats.org/drawingml/2006/main">
              <a:rPr lang="ar" sz="3200" dirty="0" smtClean="0">
                <a:latin typeface="Times New Roman" panose="02020603050405020304" pitchFamily="18" charset="0"/>
                <a:cs typeface="Times New Roman" panose="02020603050405020304" pitchFamily="18" charset="0"/>
              </a:rPr>
              <a:t>الالتهاب </a:t>
            </a:r>
            <a:r xmlns:a="http://schemas.openxmlformats.org/drawingml/2006/main">
              <a:rPr lang="ar" sz="3200" dirty="0">
                <a:latin typeface="Times New Roman" panose="02020603050405020304" pitchFamily="18" charset="0"/>
                <a:cs typeface="Times New Roman" panose="02020603050405020304" pitchFamily="18" charset="0"/>
              </a:rPr>
              <a:t>الحاد في المرارة، والذي يحدث في أغلب الأحيان بسبب حصوات المرارة التي تعيق القناة الكيسية داخل المرارة، مما يؤدي إلى تراكم البكتيريا.</a:t>
            </a:r>
            <a:endParaRPr xmlns:a="http://schemas.openxmlformats.org/drawingml/2006/main" lang="en-US" sz="3200" dirty="0" smtClean="0">
              <a:latin typeface="Times New Roman" panose="02020603050405020304" pitchFamily="18" charset="0"/>
              <a:cs typeface="Times New Roman" panose="02020603050405020304" pitchFamily="18" charset="0"/>
            </a:endParaRPr>
          </a:p>
          <a:p>
            <a:pPr xmlns:a="http://schemas.openxmlformats.org/drawingml/2006/main" algn="l" rtl="0">
              <a:lnSpc>
                <a:spcPct val="120000"/>
              </a:lnSpc>
              <a:spcAft>
                <a:spcPts val="1200"/>
              </a:spcAft>
              <a:bidi/>
            </a:pPr>
            <a:r xmlns:a="http://schemas.openxmlformats.org/drawingml/2006/main">
              <a:rPr lang="ar" sz="3200" dirty="0" smtClean="0">
                <a:latin typeface="Times New Roman" panose="02020603050405020304" pitchFamily="18" charset="0"/>
                <a:cs typeface="Times New Roman" panose="02020603050405020304" pitchFamily="18" charset="0"/>
              </a:rPr>
              <a:t>مرضى </a:t>
            </a:r>
            <a:r xmlns:a="http://schemas.openxmlformats.org/drawingml/2006/main">
              <a:rPr lang="ar" sz="3200" dirty="0">
                <a:latin typeface="Times New Roman" panose="02020603050405020304" pitchFamily="18" charset="0"/>
                <a:cs typeface="Times New Roman" panose="02020603050405020304" pitchFamily="18" charset="0"/>
              </a:rPr>
              <a:t>التهاب </a:t>
            </a:r>
            <a:r xmlns:a="http://schemas.openxmlformats.org/drawingml/2006/main">
              <a:rPr lang="ar" sz="3200" dirty="0" err="1">
                <a:latin typeface="Times New Roman" panose="02020603050405020304" pitchFamily="18" charset="0"/>
                <a:cs typeface="Times New Roman" panose="02020603050405020304" pitchFamily="18" charset="0"/>
              </a:rPr>
              <a:t>المرارة </a:t>
            </a:r>
            <a:r xmlns:a="http://schemas.openxmlformats.org/drawingml/2006/main">
              <a:rPr lang="ar" sz="3200" dirty="0">
                <a:latin typeface="Times New Roman" panose="02020603050405020304" pitchFamily="18" charset="0"/>
                <a:cs typeface="Times New Roman" panose="02020603050405020304" pitchFamily="18" charset="0"/>
              </a:rPr>
              <a:t>عادةً من مجموعة من الأعراض غير المحددة - بما في ذلك الألم الشديد (عادةً في المنطقة </a:t>
            </a:r>
            <a:r xmlns:a="http://schemas.openxmlformats.org/drawingml/2006/main">
              <a:rPr lang="ar" sz="3200" dirty="0" smtClean="0">
                <a:latin typeface="Times New Roman" panose="02020603050405020304" pitchFamily="18" charset="0"/>
                <a:cs typeface="Times New Roman" panose="02020603050405020304" pitchFamily="18" charset="0"/>
              </a:rPr>
              <a:t>الشرسوفية </a:t>
            </a:r>
            <a:r xmlns:a="http://schemas.openxmlformats.org/drawingml/2006/main">
              <a:rPr lang="ar" sz="3200" dirty="0">
                <a:latin typeface="Times New Roman" panose="02020603050405020304" pitchFamily="18" charset="0"/>
                <a:cs typeface="Times New Roman" panose="02020603050405020304" pitchFamily="18" charset="0"/>
              </a:rPr>
              <a:t>و / أو الربع العلوي الأيمن، وغالبًا بعد تناول الأطعمة الدهنية بفترة وجيزة)، والغثيان، والتقيؤ، وفقدان الشهية، والحمى، وانتفاخ البطن.</a:t>
            </a:r>
            <a:endParaRPr xmlns:a="http://schemas.openxmlformats.org/drawingml/2006/main" lang="en-US" sz="3200" dirty="0" smtClean="0">
              <a:latin typeface="Times New Roman" panose="02020603050405020304" pitchFamily="18" charset="0"/>
              <a:cs typeface="Times New Roman" panose="02020603050405020304" pitchFamily="18" charset="0"/>
            </a:endParaRPr>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12</a:t>
            </a:fld>
            <a:endParaRPr lang="en-US" dirty="0"/>
          </a:p>
        </p:txBody>
      </p:sp>
    </p:spTree>
    <p:extLst>
      <p:ext uri="{BB962C8B-B14F-4D97-AF65-F5344CB8AC3E}">
        <p14:creationId xmlns:p14="http://schemas.microsoft.com/office/powerpoint/2010/main" val="3342497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119"/>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التهاب المرارة</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a:xfrm>
            <a:off x="655320" y="1317920"/>
            <a:ext cx="10515600" cy="5202192"/>
          </a:xfrm>
        </p:spPr>
        <p:txBody>
          <a:bodyPr/>
          <a:lstStyle/>
          <a:p>
            <a:pPr xmlns:a="http://schemas.openxmlformats.org/drawingml/2006/main" marL="0" indent="0">
              <a:buNone/>
              <a:bidi/>
            </a:pPr>
            <a:r xmlns:a="http://schemas.openxmlformats.org/drawingml/2006/main">
              <a:rPr lang="ar" altLang="en-US" sz="3200" b="1" u="sng" dirty="0">
                <a:solidFill>
                  <a:srgbClr val="FF0000"/>
                </a:solidFill>
                <a:latin typeface="Times New Roman" panose="02020603050405020304" pitchFamily="18" charset="0"/>
                <a:cs typeface="Times New Roman" panose="02020603050405020304" pitchFamily="18" charset="0"/>
              </a:rPr>
              <a:t>تشخبص:</a:t>
            </a:r>
            <a:endParaRPr xmlns:a="http://schemas.openxmlformats.org/drawingml/2006/main" lang="en-US" altLang="en-US" sz="3200" b="1" u="sng" dirty="0" smtClean="0">
              <a:solidFill>
                <a:srgbClr val="FF0000"/>
              </a:solidFill>
              <a:latin typeface="Times New Roman" panose="02020603050405020304" pitchFamily="18" charset="0"/>
              <a:cs typeface="Times New Roman" panose="02020603050405020304" pitchFamily="18" charset="0"/>
            </a:endParaRPr>
          </a:p>
          <a:p>
            <a:r xmlns:a="http://schemas.openxmlformats.org/drawingml/2006/main">
              <a:rPr lang="ar" altLang="en-US" sz="3200" dirty="0" smtClean="0">
                <a:latin typeface="Times New Roman" panose="02020603050405020304" pitchFamily="18" charset="0"/>
                <a:cs typeface="Times New Roman" panose="02020603050405020304" pitchFamily="18" charset="0"/>
              </a:rPr>
              <a:t>مجلس الكريكيت العالمي </a:t>
            </a:r>
            <a:r xmlns:a="http://schemas.openxmlformats.org/drawingml/2006/main">
              <a:rPr lang="ar" altLang="en-US" sz="3200" dirty="0">
                <a:latin typeface="Times New Roman" panose="02020603050405020304" pitchFamily="18" charset="0"/>
                <a:cs typeface="Times New Roman" panose="02020603050405020304" pitchFamily="18" charset="0"/>
              </a:rPr>
              <a:t>،</a:t>
            </a:r>
            <a:endParaRPr xmlns:a="http://schemas.openxmlformats.org/drawingml/2006/main" lang="en-GB" altLang="en-US" sz="3200" dirty="0" smtClean="0">
              <a:latin typeface="Times New Roman" panose="02020603050405020304" pitchFamily="18" charset="0"/>
              <a:cs typeface="Times New Roman" panose="02020603050405020304" pitchFamily="18" charset="0"/>
            </a:endParaRPr>
          </a:p>
          <a:p>
            <a:r xmlns:a="http://schemas.openxmlformats.org/drawingml/2006/main">
              <a:rPr lang="ar" altLang="en-US" sz="3200" dirty="0">
                <a:latin typeface="Times New Roman" panose="02020603050405020304" pitchFamily="18" charset="0"/>
                <a:cs typeface="Times New Roman" panose="02020603050405020304" pitchFamily="18" charset="0"/>
              </a:rPr>
              <a:t>قد يكون مستوى البيليروبين </a:t>
            </a:r>
            <a:r xmlns:a="http://schemas.openxmlformats.org/drawingml/2006/main">
              <a:rPr lang="ar" altLang="en-US" sz="3200" dirty="0" smtClean="0">
                <a:latin typeface="Times New Roman" panose="02020603050405020304" pitchFamily="18" charset="0"/>
                <a:cs typeface="Times New Roman" panose="02020603050405020304" pitchFamily="18" charset="0"/>
              </a:rPr>
              <a:t>في المصل مرتفعًا </a:t>
            </a:r>
            <a:r xmlns:a="http://schemas.openxmlformats.org/drawingml/2006/main">
              <a:rPr lang="ar" altLang="en-US" sz="3200" dirty="0" smtClean="0">
                <a:latin typeface="Times New Roman" panose="02020603050405020304" pitchFamily="18" charset="0"/>
                <a:cs typeface="Times New Roman" panose="02020603050405020304" pitchFamily="18" charset="0"/>
              </a:rPr>
              <a:t>،</a:t>
            </a:r>
          </a:p>
          <a:p>
            <a:r xmlns:a="http://schemas.openxmlformats.org/drawingml/2006/main">
              <a:rPr lang="ar" altLang="en-US" sz="3200" dirty="0" smtClean="0">
                <a:latin typeface="Times New Roman" panose="02020603050405020304" pitchFamily="18" charset="0"/>
                <a:cs typeface="Times New Roman" panose="02020603050405020304" pitchFamily="18" charset="0"/>
              </a:rPr>
              <a:t> </a:t>
            </a:r>
            <a:r xmlns:a="http://schemas.openxmlformats.org/drawingml/2006/main">
              <a:rPr lang="ar" altLang="en-US" sz="3200" dirty="0">
                <a:latin typeface="Times New Roman" panose="02020603050405020304" pitchFamily="18" charset="0"/>
                <a:cs typeface="Times New Roman" panose="02020603050405020304" pitchFamily="18" charset="0"/>
              </a:rPr>
              <a:t>يشير ارتفاع مستوى الأميليز إلى التهاب البنكرياس وليس </a:t>
            </a:r>
            <a:r xmlns:a="http://schemas.openxmlformats.org/drawingml/2006/main">
              <a:rPr lang="ar" altLang="en-US" sz="3200" dirty="0" err="1">
                <a:latin typeface="Times New Roman" panose="02020603050405020304" pitchFamily="18" charset="0"/>
                <a:cs typeface="Times New Roman" panose="02020603050405020304" pitchFamily="18" charset="0"/>
              </a:rPr>
              <a:t>التهاب المرارة </a:t>
            </a:r>
            <a:r xmlns:a="http://schemas.openxmlformats.org/drawingml/2006/main">
              <a:rPr lang="ar" altLang="en-US" sz="3200" dirty="0">
                <a:latin typeface="Times New Roman" panose="02020603050405020304" pitchFamily="18" charset="0"/>
                <a:cs typeface="Times New Roman" panose="02020603050405020304" pitchFamily="18" charset="0"/>
              </a:rPr>
              <a:t>،</a:t>
            </a:r>
            <a:endParaRPr xmlns:a="http://schemas.openxmlformats.org/drawingml/2006/main" lang="en-US" altLang="en-US" sz="3200" dirty="0" smtClean="0">
              <a:latin typeface="Times New Roman" panose="02020603050405020304" pitchFamily="18" charset="0"/>
              <a:cs typeface="Times New Roman" panose="02020603050405020304" pitchFamily="18" charset="0"/>
            </a:endParaRPr>
          </a:p>
          <a:p>
            <a:r xmlns:a="http://schemas.openxmlformats.org/drawingml/2006/main">
              <a:rPr lang="ar" altLang="en-US" sz="3200" dirty="0" smtClean="0">
                <a:latin typeface="Times New Roman" panose="02020603050405020304" pitchFamily="18" charset="0"/>
                <a:cs typeface="Times New Roman" panose="02020603050405020304" pitchFamily="18" charset="0"/>
              </a:rPr>
              <a:t>الموجات فوق الصوتية </a:t>
            </a:r>
            <a:r xmlns:a="http://schemas.openxmlformats.org/drawingml/2006/main">
              <a:rPr lang="ar" altLang="en-US" sz="3200" dirty="0">
                <a:latin typeface="Times New Roman" panose="02020603050405020304" pitchFamily="18" charset="0"/>
                <a:cs typeface="Times New Roman" panose="02020603050405020304" pitchFamily="18" charset="0"/>
              </a:rPr>
              <a:t>مفيدة للغاية في حالات الطوارئ </a:t>
            </a:r>
            <a:r xmlns:a="http://schemas.openxmlformats.org/drawingml/2006/main">
              <a:rPr lang="ar" altLang="en-US" sz="3200" dirty="0" smtClean="0">
                <a:latin typeface="Times New Roman" panose="02020603050405020304" pitchFamily="18" charset="0"/>
                <a:cs typeface="Times New Roman" panose="02020603050405020304" pitchFamily="18" charset="0"/>
              </a:rPr>
              <a:t>،</a:t>
            </a:r>
          </a:p>
          <a:p>
            <a:r xmlns:a="http://schemas.openxmlformats.org/drawingml/2006/main">
              <a:rPr lang="ar" altLang="en-US" sz="3200" dirty="0" smtClean="0">
                <a:latin typeface="Times New Roman" panose="02020603050405020304" pitchFamily="18" charset="0"/>
                <a:cs typeface="Times New Roman" panose="02020603050405020304" pitchFamily="18" charset="0"/>
              </a:rPr>
              <a:t> </a:t>
            </a:r>
            <a:r xmlns:a="http://schemas.openxmlformats.org/drawingml/2006/main">
              <a:rPr lang="ar" altLang="en-US" sz="3200" dirty="0">
                <a:latin typeface="Times New Roman" panose="02020603050405020304" pitchFamily="18" charset="0"/>
                <a:cs typeface="Times New Roman" panose="02020603050405020304" pitchFamily="18" charset="0"/>
              </a:rPr>
              <a:t>قد يكشف التصوير المقطعي المحوسب عن وذمة جدار المرارة.</a:t>
            </a:r>
            <a:endParaRPr xmlns:a="http://schemas.openxmlformats.org/drawingml/2006/main" lang="en-US" sz="3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13</a:t>
            </a:fld>
            <a:endParaRPr lang="en-US" dirty="0"/>
          </a:p>
        </p:txBody>
      </p:sp>
    </p:spTree>
    <p:extLst>
      <p:ext uri="{BB962C8B-B14F-4D97-AF65-F5344CB8AC3E}">
        <p14:creationId xmlns:p14="http://schemas.microsoft.com/office/powerpoint/2010/main" val="3549620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285"/>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التهاب المرارة</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a:xfrm>
            <a:off x="838200" y="1529532"/>
            <a:ext cx="10515600" cy="4836433"/>
          </a:xfrm>
        </p:spPr>
        <p:txBody>
          <a:bodyPr>
            <a:normAutofit/>
          </a:bodyPr>
          <a:lstStyle/>
          <a:p>
            <a:pPr xmlns:a="http://schemas.openxmlformats.org/drawingml/2006/main">
              <a:lnSpc>
                <a:spcPct val="100000"/>
              </a:lnSpc>
              <a:spcAft>
                <a:spcPts val="1200"/>
              </a:spcAft>
              <a:bidi/>
            </a:pPr>
            <a:r xmlns:a="http://schemas.openxmlformats.org/drawingml/2006/main">
              <a:rPr lang="ar" sz="3600" dirty="0">
                <a:latin typeface="Times New Roman" panose="02020603050405020304" pitchFamily="18" charset="0"/>
                <a:cs typeface="Times New Roman" panose="02020603050405020304" pitchFamily="18" charset="0"/>
              </a:rPr>
              <a:t>في معظم الحالات، يتم علاج </a:t>
            </a:r>
            <a:r xmlns:a="http://schemas.openxmlformats.org/drawingml/2006/main">
              <a:rPr lang="ar" sz="3600" dirty="0" err="1">
                <a:latin typeface="Times New Roman" panose="02020603050405020304" pitchFamily="18" charset="0"/>
                <a:cs typeface="Times New Roman" panose="02020603050405020304" pitchFamily="18" charset="0"/>
              </a:rPr>
              <a:t>التهاب المرارة </a:t>
            </a:r>
            <a:r xmlns:a="http://schemas.openxmlformats.org/drawingml/2006/main">
              <a:rPr lang="ar" sz="3600" dirty="0">
                <a:latin typeface="Times New Roman" panose="02020603050405020304" pitchFamily="18" charset="0"/>
                <a:cs typeface="Times New Roman" panose="02020603050405020304" pitchFamily="18" charset="0"/>
              </a:rPr>
              <a:t>عن طريق الجراحة بالمنظار لإزالة حصوات المرارة و/أو المرارة بأكملها؛ استعدادًا لذلك، قد تقوم الممرضات في إعدادات الرعاية الطارئة بإعطاء مسكنات للألم ومضادات للقيء والعلاج بالسوائل والمضادات الحيوية واسعة النطاق (إذا لزم الأمر).</a:t>
            </a:r>
          </a:p>
          <a:p>
            <a:pPr marL="0" indent="0">
              <a:lnSpc>
                <a:spcPct val="100000"/>
              </a:lnSpc>
              <a:spcAft>
                <a:spcPts val="1200"/>
              </a:spcAft>
              <a:buNone/>
            </a:pPr>
            <a:endParaRPr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14</a:t>
            </a:fld>
            <a:endParaRPr lang="en-US" dirty="0"/>
          </a:p>
        </p:txBody>
      </p:sp>
    </p:spTree>
    <p:extLst>
      <p:ext uri="{BB962C8B-B14F-4D97-AF65-F5344CB8AC3E}">
        <p14:creationId xmlns:p14="http://schemas.microsoft.com/office/powerpoint/2010/main" val="3899911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03869"/>
            <a:ext cx="10515600" cy="1054372"/>
          </a:xfrm>
        </p:spPr>
        <p:txBody>
          <a:bodyPr/>
          <a:lstStyle/>
          <a:p>
            <a:pPr xmlns:a="http://schemas.openxmlformats.org/drawingml/2006/main" algn="ctr" rtl="0">
              <a:bidi/>
            </a:pPr>
            <a:r xmlns:a="http://schemas.openxmlformats.org/drawingml/2006/main">
              <a:rPr lang="ar" b="1" dirty="0">
                <a:solidFill>
                  <a:schemeClr val="accent5">
                    <a:lumMod val="75000"/>
                  </a:schemeClr>
                </a:solidFill>
              </a:rPr>
              <a:t>التهاب البنكرياس الحاد</a:t>
            </a:r>
            <a:endParaRPr xmlns:a="http://schemas.openxmlformats.org/drawingml/2006/main" lang="ar-SA" b="1" dirty="0">
              <a:solidFill>
                <a:schemeClr val="accent5">
                  <a:lumMod val="75000"/>
                </a:schemeClr>
              </a:solidFill>
            </a:endParaRPr>
          </a:p>
        </p:txBody>
      </p:sp>
      <p:sp>
        <p:nvSpPr>
          <p:cNvPr id="3" name="عنصر نائب للمحتوى 2"/>
          <p:cNvSpPr>
            <a:spLocks noGrp="1"/>
          </p:cNvSpPr>
          <p:nvPr>
            <p:ph idx="1"/>
          </p:nvPr>
        </p:nvSpPr>
        <p:spPr>
          <a:xfrm>
            <a:off x="483325" y="1158241"/>
            <a:ext cx="11360331" cy="5256584"/>
          </a:xfrm>
        </p:spPr>
        <p:txBody>
          <a:bodyPr>
            <a:normAutofit lnSpcReduction="10000"/>
          </a:bodyPr>
          <a:lstStyle/>
          <a:p>
            <a:pPr xmlns:a="http://schemas.openxmlformats.org/drawingml/2006/main" algn="l" rtl="0">
              <a:lnSpc>
                <a:spcPct val="120000"/>
              </a:lnSpc>
              <a:spcAft>
                <a:spcPts val="1200"/>
              </a:spcAft>
              <a:bidi/>
            </a:pPr>
            <a:r xmlns:a="http://schemas.openxmlformats.org/drawingml/2006/main">
              <a:rPr lang="ar" sz="3200" dirty="0"/>
              <a:t>هذا </a:t>
            </a:r>
            <a:r xmlns:a="http://schemas.openxmlformats.org/drawingml/2006/main">
              <a:rPr lang="ar" sz="3200" dirty="0" smtClean="0"/>
              <a:t>هو </a:t>
            </a:r>
            <a:r xmlns:a="http://schemas.openxmlformats.org/drawingml/2006/main">
              <a:rPr lang="ar" sz="3200" dirty="0"/>
              <a:t>التهاب حاد في البنكرياس.</a:t>
            </a:r>
            <a:endParaRPr xmlns:a="http://schemas.openxmlformats.org/drawingml/2006/main" lang="en-US" sz="3200" dirty="0" smtClean="0"/>
          </a:p>
          <a:p>
            <a:pPr xmlns:a="http://schemas.openxmlformats.org/drawingml/2006/main" algn="l" rtl="0">
              <a:lnSpc>
                <a:spcPct val="120000"/>
              </a:lnSpc>
              <a:spcAft>
                <a:spcPts val="1200"/>
              </a:spcAft>
              <a:bidi/>
            </a:pPr>
            <a:r xmlns:a="http://schemas.openxmlformats.org/drawingml/2006/main">
              <a:rPr lang="ar" sz="3200" dirty="0" smtClean="0"/>
              <a:t>الآليات </a:t>
            </a:r>
            <a:r xmlns:a="http://schemas.openxmlformats.org/drawingml/2006/main">
              <a:rPr lang="ar" sz="3200" dirty="0"/>
              <a:t>المرضية الفيزيولوجية الدقيقة التي تدعم التهاب البنكرياس غير واضحة، ولكن هذه الحالة غالبًا ما ترتبط بالتهاب </a:t>
            </a:r>
            <a:r xmlns:a="http://schemas.openxmlformats.org/drawingml/2006/main">
              <a:rPr lang="ar" sz="3200" dirty="0" err="1" smtClean="0"/>
              <a:t>المرارة، وإدمان </a:t>
            </a:r>
            <a:r xmlns:a="http://schemas.openxmlformats.org/drawingml/2006/main">
              <a:rPr lang="ar" sz="3200" dirty="0" smtClean="0"/>
              <a:t>الكحول </a:t>
            </a:r>
            <a:r xmlns:a="http://schemas.openxmlformats.org/drawingml/2006/main">
              <a:rPr lang="ar" sz="3200" dirty="0"/>
              <a:t>، والالتهابات، وبعض الأدوية (بما في ذلك مضادات الأيض)، والهياكل الخبيثة التي تعيق القناة البنكرياسية.</a:t>
            </a:r>
            <a:endParaRPr xmlns:a="http://schemas.openxmlformats.org/drawingml/2006/main" lang="en-US" sz="3200" dirty="0" smtClean="0"/>
          </a:p>
          <a:p>
            <a:pPr xmlns:a="http://schemas.openxmlformats.org/drawingml/2006/main" algn="l" rtl="0">
              <a:lnSpc>
                <a:spcPct val="120000"/>
              </a:lnSpc>
              <a:spcAft>
                <a:spcPts val="1200"/>
              </a:spcAft>
              <a:bidi/>
            </a:pPr>
            <a:r xmlns:a="http://schemas.openxmlformats.org/drawingml/2006/main">
              <a:rPr lang="ar" altLang="en-US" sz="3200" dirty="0" smtClean="0">
                <a:cs typeface="Arial" pitchFamily="34" charset="0"/>
              </a:rPr>
              <a:t>70-80% من </a:t>
            </a:r>
            <a:r xmlns:a="http://schemas.openxmlformats.org/drawingml/2006/main">
              <a:rPr lang="ar" altLang="en-US" sz="3200" dirty="0">
                <a:cs typeface="Arial" pitchFamily="34" charset="0"/>
              </a:rPr>
              <a:t>حالات التهاب البنكرياس تكون بسبب حصوات المرارة أو إدمان الكحول </a:t>
            </a:r>
            <a:r xmlns:a="http://schemas.openxmlformats.org/drawingml/2006/main">
              <a:rPr lang="ar" altLang="en-US" sz="3200" dirty="0" smtClean="0">
                <a:cs typeface="Arial" pitchFamily="34" charset="0"/>
              </a:rPr>
              <a:t>.</a:t>
            </a:r>
            <a:endParaRPr xmlns:a="http://schemas.openxmlformats.org/drawingml/2006/main" lang="en-US" altLang="en-US" sz="3200" dirty="0">
              <a:cs typeface="Arial" pitchFamily="34" charset="0"/>
            </a:endParaRPr>
          </a:p>
        </p:txBody>
      </p:sp>
      <p:sp>
        <p:nvSpPr>
          <p:cNvPr id="4" name="Slide Number Placeholder 3"/>
          <p:cNvSpPr>
            <a:spLocks noGrp="1"/>
          </p:cNvSpPr>
          <p:nvPr>
            <p:ph type="sldNum" sz="quarter" idx="12"/>
          </p:nvPr>
        </p:nvSpPr>
        <p:spPr/>
        <p:txBody>
          <a:bodyPr/>
          <a:lstStyle/>
          <a:p>
            <a:fld id="{8C0CE234-AF3C-4449-9D9B-BB0611AB5AA2}" type="slidenum">
              <a:rPr lang="en-US" smtClean="0"/>
              <a:t>15</a:t>
            </a:fld>
            <a:endParaRPr lang="en-US" dirty="0"/>
          </a:p>
        </p:txBody>
      </p:sp>
    </p:spTree>
    <p:extLst>
      <p:ext uri="{BB962C8B-B14F-4D97-AF65-F5344CB8AC3E}">
        <p14:creationId xmlns:p14="http://schemas.microsoft.com/office/powerpoint/2010/main" val="2474795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التهاب البنكرياس الحاد</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a:xfrm>
            <a:off x="411480" y="1259568"/>
            <a:ext cx="11501846" cy="5419906"/>
          </a:xfrm>
        </p:spPr>
        <p:txBody>
          <a:bodyPr>
            <a:normAutofit/>
          </a:bodyPr>
          <a:lstStyle/>
          <a:p>
            <a:pPr xmlns:a="http://schemas.openxmlformats.org/drawingml/2006/main">
              <a:lnSpc>
                <a:spcPct val="120000"/>
              </a:lnSpc>
              <a:spcAft>
                <a:spcPts val="1200"/>
              </a:spcAft>
              <a:bidi/>
            </a:pPr>
            <a:r xmlns:a="http://schemas.openxmlformats.org/drawingml/2006/main">
              <a:rPr lang="ar" altLang="en-US" sz="3200" dirty="0">
                <a:cs typeface="Arial" pitchFamily="34" charset="0"/>
              </a:rPr>
              <a:t>يتميز التهاب البنكرياس بإطلاق إنزيمات هضمية نشطة في البنكرياس والأنسجة المحيطة. يؤدي </a:t>
            </a:r>
            <a:r xmlns:a="http://schemas.openxmlformats.org/drawingml/2006/main">
              <a:rPr lang="ar" altLang="en-US" sz="3200" dirty="0" smtClean="0">
                <a:cs typeface="Arial" pitchFamily="34" charset="0"/>
              </a:rPr>
              <a:t>هذا </a:t>
            </a:r>
            <a:r xmlns:a="http://schemas.openxmlformats.org/drawingml/2006/main">
              <a:rPr lang="ar" altLang="en-US" sz="3200" dirty="0">
                <a:cs typeface="Arial" pitchFamily="34" charset="0"/>
              </a:rPr>
              <a:t>إلى تلف الأنسجة في البنكرياس والدهون المحيطة والهياكل المجاورة مما يؤدي إلى نوع كيميائي من الحرق وفقدان السوائل، والمعروف أيضًا باسم فقدان السوائل في الحيز الثالث.</a:t>
            </a:r>
          </a:p>
          <a:p>
            <a:pPr xmlns:a="http://schemas.openxmlformats.org/drawingml/2006/main">
              <a:lnSpc>
                <a:spcPct val="120000"/>
              </a:lnSpc>
              <a:spcAft>
                <a:spcPts val="1200"/>
              </a:spcAft>
              <a:bidi/>
            </a:pPr>
            <a:r xmlns:a="http://schemas.openxmlformats.org/drawingml/2006/main">
              <a:rPr lang="ar" altLang="en-US" sz="3200" dirty="0">
                <a:cs typeface="Arial" pitchFamily="34" charset="0"/>
              </a:rPr>
              <a:t>استجابة للالتهاب، يتم إطلاق وسطاء التهابيين في الدورة الدموية. ويمكن أن يؤدي هذا أيضًا إلى </a:t>
            </a:r>
            <a:r xmlns:a="http://schemas.openxmlformats.org/drawingml/2006/main">
              <a:rPr lang="ar" altLang="en-US" sz="3200" dirty="0" smtClean="0">
                <a:cs typeface="Arial" pitchFamily="34" charset="0"/>
              </a:rPr>
              <a:t>متلازمة الاستجابة الالتهابية الجهازية.</a:t>
            </a:r>
            <a:endParaRPr xmlns:a="http://schemas.openxmlformats.org/drawingml/2006/main" lang="ar-JO" altLang="en-US" sz="3200" dirty="0"/>
          </a:p>
          <a:p>
            <a:pPr>
              <a:lnSpc>
                <a:spcPct val="120000"/>
              </a:lnSpc>
              <a:spcAft>
                <a:spcPts val="1200"/>
              </a:spcAft>
            </a:pPr>
            <a:endParaRPr lang="en-US" sz="3200" dirty="0"/>
          </a:p>
        </p:txBody>
      </p:sp>
      <p:sp>
        <p:nvSpPr>
          <p:cNvPr id="4" name="Slide Number Placeholder 3"/>
          <p:cNvSpPr>
            <a:spLocks noGrp="1"/>
          </p:cNvSpPr>
          <p:nvPr>
            <p:ph type="sldNum" sz="quarter" idx="12"/>
          </p:nvPr>
        </p:nvSpPr>
        <p:spPr/>
        <p:txBody>
          <a:bodyPr/>
          <a:lstStyle/>
          <a:p>
            <a:fld id="{8C0CE234-AF3C-4449-9D9B-BB0611AB5AA2}" type="slidenum">
              <a:rPr lang="en-US" smtClean="0"/>
              <a:t>16</a:t>
            </a:fld>
            <a:endParaRPr lang="en-US" dirty="0"/>
          </a:p>
        </p:txBody>
      </p:sp>
    </p:spTree>
    <p:extLst>
      <p:ext uri="{BB962C8B-B14F-4D97-AF65-F5344CB8AC3E}">
        <p14:creationId xmlns:p14="http://schemas.microsoft.com/office/powerpoint/2010/main" val="1968579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6021" y="1"/>
            <a:ext cx="10515600" cy="1123406"/>
          </a:xfrm>
        </p:spPr>
        <p:txBody>
          <a:bodyPr>
            <a:normAutofit/>
          </a:bodyPr>
          <a:lstStyle/>
          <a:p>
            <a:pPr xmlns:a="http://schemas.openxmlformats.org/drawingml/2006/main" algn="ctr" rtl="0">
              <a:bidi/>
            </a:pPr>
            <a:r xmlns:a="http://schemas.openxmlformats.org/drawingml/2006/main">
              <a:rPr lang="ar" sz="4800" b="1" dirty="0">
                <a:solidFill>
                  <a:schemeClr val="accent5">
                    <a:lumMod val="75000"/>
                  </a:schemeClr>
                </a:solidFill>
              </a:rPr>
              <a:t>التهاب البنكرياس الحاد</a:t>
            </a:r>
            <a:endParaRPr xmlns:a="http://schemas.openxmlformats.org/drawingml/2006/main" lang="ar-SA" sz="4800" b="1" dirty="0">
              <a:solidFill>
                <a:schemeClr val="accent5">
                  <a:lumMod val="75000"/>
                </a:schemeClr>
              </a:solidFill>
            </a:endParaRPr>
          </a:p>
        </p:txBody>
      </p:sp>
      <p:sp>
        <p:nvSpPr>
          <p:cNvPr id="3" name="عنصر نائب للمحتوى 2"/>
          <p:cNvSpPr>
            <a:spLocks noGrp="1"/>
          </p:cNvSpPr>
          <p:nvPr>
            <p:ph idx="1"/>
          </p:nvPr>
        </p:nvSpPr>
        <p:spPr>
          <a:xfrm>
            <a:off x="0" y="1123406"/>
            <a:ext cx="12192000" cy="5734593"/>
          </a:xfrm>
        </p:spPr>
        <p:txBody>
          <a:bodyPr>
            <a:normAutofit/>
          </a:bodyPr>
          <a:lstStyle/>
          <a:p>
            <a:pPr xmlns:a="http://schemas.openxmlformats.org/drawingml/2006/main" algn="l" rtl="0">
              <a:bidi/>
            </a:pPr>
            <a:r xmlns:a="http://schemas.openxmlformats.org/drawingml/2006/main">
              <a:rPr lang="ar" altLang="en-US" sz="3200" dirty="0">
                <a:latin typeface="Times New Roman" panose="02020603050405020304" pitchFamily="18" charset="0"/>
                <a:cs typeface="Times New Roman" panose="02020603050405020304" pitchFamily="18" charset="0"/>
              </a:rPr>
              <a:t>تشمل المضاعفات نخر أجزاء من البنكرياس، وتكوين الخراج، والكيس الكاذب، ومتلازمة تسرب الشعيرات الدموية الرئوية، مما يؤدي إلى متلازمة الضائقة التنفسية </a:t>
            </a:r>
            <a:r xmlns:a="http://schemas.openxmlformats.org/drawingml/2006/main">
              <a:rPr lang="ar" altLang="en-US" sz="3200" dirty="0" smtClean="0">
                <a:latin typeface="Times New Roman" panose="02020603050405020304" pitchFamily="18" charset="0"/>
                <a:cs typeface="Times New Roman" panose="02020603050405020304" pitchFamily="18" charset="0"/>
              </a:rPr>
              <a:t>الحادة.</a:t>
            </a:r>
            <a:endParaRPr xmlns:a="http://schemas.openxmlformats.org/drawingml/2006/main" lang="en-US" altLang="en-US" sz="3200" dirty="0">
              <a:latin typeface="Times New Roman" panose="02020603050405020304" pitchFamily="18" charset="0"/>
              <a:cs typeface="Times New Roman" panose="02020603050405020304" pitchFamily="18" charset="0"/>
            </a:endParaRPr>
          </a:p>
          <a:p>
            <a:pPr xmlns:a="http://schemas.openxmlformats.org/drawingml/2006/main" algn="l" rtl="0">
              <a:bidi/>
            </a:pPr>
            <a:r xmlns:a="http://schemas.openxmlformats.org/drawingml/2006/main">
              <a:rPr lang="ar" altLang="en-US" sz="3200" dirty="0" smtClean="0">
                <a:latin typeface="Times New Roman" panose="02020603050405020304" pitchFamily="18" charset="0"/>
                <a:cs typeface="Times New Roman" panose="02020603050405020304" pitchFamily="18" charset="0"/>
              </a:rPr>
              <a:t>يعاني </a:t>
            </a:r>
            <a:r xmlns:a="http://schemas.openxmlformats.org/drawingml/2006/main">
              <a:rPr lang="ar" altLang="en-US" sz="3200" dirty="0">
                <a:latin typeface="Times New Roman" panose="02020603050405020304" pitchFamily="18" charset="0"/>
                <a:cs typeface="Times New Roman" panose="02020603050405020304" pitchFamily="18" charset="0"/>
              </a:rPr>
              <a:t>95% من مرضى التهاب البنكرياس </a:t>
            </a:r>
            <a:r xmlns:a="http://schemas.openxmlformats.org/drawingml/2006/main">
              <a:rPr lang="ar" altLang="en-US" sz="3200" dirty="0">
                <a:latin typeface="Times New Roman" panose="02020603050405020304" pitchFamily="18" charset="0"/>
                <a:cs typeface="Times New Roman" panose="02020603050405020304" pitchFamily="18" charset="0"/>
              </a:rPr>
              <a:t>من آلام في البطن تبدأ في منطقة أعلى المعدة وتنتشر إلى الظهر.</a:t>
            </a:r>
          </a:p>
          <a:p>
            <a:pPr xmlns:a="http://schemas.openxmlformats.org/drawingml/2006/main" algn="l" rtl="0">
              <a:bidi/>
            </a:pPr>
            <a:r xmlns:a="http://schemas.openxmlformats.org/drawingml/2006/main">
              <a:rPr lang="ar" altLang="en-US" sz="3200" dirty="0">
                <a:latin typeface="Times New Roman" panose="02020603050405020304" pitchFamily="18" charset="0"/>
                <a:cs typeface="Times New Roman" panose="02020603050405020304" pitchFamily="18" charset="0"/>
              </a:rPr>
              <a:t>ألم البطن، والارتداد، والحراسة هي أمور شائعة.</a:t>
            </a:r>
          </a:p>
          <a:p>
            <a:pPr xmlns:a="http://schemas.openxmlformats.org/drawingml/2006/main" algn="l" rtl="0">
              <a:bidi/>
            </a:pPr>
            <a:r xmlns:a="http://schemas.openxmlformats.org/drawingml/2006/main">
              <a:rPr lang="ar" altLang="en-US" sz="3200" dirty="0">
                <a:latin typeface="Times New Roman" panose="02020603050405020304" pitchFamily="18" charset="0"/>
                <a:cs typeface="Times New Roman" panose="02020603050405020304" pitchFamily="18" charset="0"/>
              </a:rPr>
              <a:t>الغثيان والقيء وانتفاخ البطن.</a:t>
            </a:r>
          </a:p>
          <a:p>
            <a:pPr xmlns:a="http://schemas.openxmlformats.org/drawingml/2006/main" algn="l" rtl="0">
              <a:bidi/>
            </a:pPr>
            <a:r xmlns:a="http://schemas.openxmlformats.org/drawingml/2006/main">
              <a:rPr lang="ar" altLang="en-US" sz="3200" dirty="0">
                <a:latin typeface="Times New Roman" panose="02020603050405020304" pitchFamily="18" charset="0"/>
                <a:cs typeface="Times New Roman" panose="02020603050405020304" pitchFamily="18" charset="0"/>
              </a:rPr>
              <a:t>حمى منخفضة الدرجة.</a:t>
            </a:r>
          </a:p>
          <a:p>
            <a:pPr xmlns:a="http://schemas.openxmlformats.org/drawingml/2006/main" algn="l" rtl="0">
              <a:bidi/>
            </a:pPr>
            <a:r xmlns:a="http://schemas.openxmlformats.org/drawingml/2006/main">
              <a:rPr lang="ar" altLang="en-US" sz="3200" dirty="0">
                <a:latin typeface="Times New Roman" panose="02020603050405020304" pitchFamily="18" charset="0"/>
                <a:cs typeface="Times New Roman" panose="02020603050405020304" pitchFamily="18" charset="0"/>
              </a:rPr>
              <a:t>تسرع القلب وانخفاض ضغط الدم.</a:t>
            </a:r>
          </a:p>
          <a:p>
            <a:pPr xmlns:a="http://schemas.openxmlformats.org/drawingml/2006/main" algn="l" rtl="0">
              <a:bidi/>
            </a:pPr>
            <a:r xmlns:a="http://schemas.openxmlformats.org/drawingml/2006/main">
              <a:rPr lang="ar" altLang="en-US" sz="3200" dirty="0">
                <a:latin typeface="Times New Roman" panose="02020603050405020304" pitchFamily="18" charset="0"/>
                <a:cs typeface="Times New Roman" panose="02020603050405020304" pitchFamily="18" charset="0"/>
              </a:rPr>
              <a:t>غالبًا ما يكون ضيق التنفس نتيجة لتمزق العضلات الثانوي للألم.</a:t>
            </a:r>
          </a:p>
          <a:p>
            <a:pPr algn="l" rtl="0"/>
            <a:endParaRPr lang="ar-S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C0CE234-AF3C-4449-9D9B-BB0611AB5AA2}" type="slidenum">
              <a:rPr lang="en-US" smtClean="0"/>
              <a:t>17</a:t>
            </a:fld>
            <a:endParaRPr lang="en-US" dirty="0"/>
          </a:p>
        </p:txBody>
      </p:sp>
    </p:spTree>
    <p:extLst>
      <p:ext uri="{BB962C8B-B14F-4D97-AF65-F5344CB8AC3E}">
        <p14:creationId xmlns:p14="http://schemas.microsoft.com/office/powerpoint/2010/main" val="77900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التهاب البنكرياس الحاد</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a:xfrm>
            <a:off x="333103" y="1242150"/>
            <a:ext cx="11571514" cy="5376363"/>
          </a:xfrm>
        </p:spPr>
        <p:txBody>
          <a:bodyPr>
            <a:normAutofit fontScale="92500" lnSpcReduction="10000"/>
          </a:bodyPr>
          <a:lstStyle/>
          <a:p>
            <a:pPr xmlns:a="http://schemas.openxmlformats.org/drawingml/2006/main">
              <a:lnSpc>
                <a:spcPct val="130000"/>
              </a:lnSpc>
              <a:bidi/>
            </a:pPr>
            <a:r xmlns:a="http://schemas.openxmlformats.org/drawingml/2006/main">
              <a:rPr lang="ar" altLang="en-US" sz="3000" dirty="0">
                <a:cs typeface="+mj-cs"/>
              </a:rPr>
              <a:t>يؤدي انخفاض حركة المعدة إلى انخفاض أصوات الأمعاء أو غيابها.</a:t>
            </a:r>
          </a:p>
          <a:p>
            <a:pPr xmlns:a="http://schemas.openxmlformats.org/drawingml/2006/main">
              <a:lnSpc>
                <a:spcPct val="130000"/>
              </a:lnSpc>
              <a:bidi/>
            </a:pPr>
            <a:r xmlns:a="http://schemas.openxmlformats.org/drawingml/2006/main">
              <a:rPr lang="ar" altLang="en-US" sz="3000" dirty="0">
                <a:cs typeface="+mj-cs"/>
              </a:rPr>
              <a:t>الأميليز والليباز في المصل.</a:t>
            </a:r>
          </a:p>
          <a:p>
            <a:pPr xmlns:a="http://schemas.openxmlformats.org/drawingml/2006/main">
              <a:lnSpc>
                <a:spcPct val="130000"/>
              </a:lnSpc>
              <a:bidi/>
            </a:pPr>
            <a:r xmlns:a="http://schemas.openxmlformats.org/drawingml/2006/main">
              <a:rPr lang="ar" altLang="en-US" sz="3000" dirty="0">
                <a:cs typeface="+mj-cs"/>
              </a:rPr>
              <a:t>جلوكوز الدم والدهون الثلاثية.</a:t>
            </a:r>
          </a:p>
          <a:p>
            <a:pPr xmlns:a="http://schemas.openxmlformats.org/drawingml/2006/main">
              <a:lnSpc>
                <a:spcPct val="130000"/>
              </a:lnSpc>
              <a:bidi/>
            </a:pPr>
            <a:r xmlns:a="http://schemas.openxmlformats.org/drawingml/2006/main">
              <a:rPr lang="ar" altLang="en-US" sz="3000" dirty="0">
                <a:cs typeface="+mj-cs"/>
              </a:rPr>
              <a:t>زيادة في عدد الكريات البيضاء، وانخفاض الهيماتوكريت ( </a:t>
            </a:r>
            <a:r xmlns:a="http://schemas.openxmlformats.org/drawingml/2006/main">
              <a:rPr lang="ar" altLang="en-US" sz="3000" dirty="0" err="1">
                <a:cs typeface="+mj-cs"/>
              </a:rPr>
              <a:t>تركيز الدم </a:t>
            </a:r>
            <a:r xmlns:a="http://schemas.openxmlformats.org/drawingml/2006/main">
              <a:rPr lang="ar" altLang="en-US" sz="3000" dirty="0">
                <a:cs typeface="+mj-cs"/>
              </a:rPr>
              <a:t>)، وارتفاع سكر الدم، ونقص كالسيوم الدم.</a:t>
            </a:r>
          </a:p>
          <a:p>
            <a:pPr xmlns:a="http://schemas.openxmlformats.org/drawingml/2006/main">
              <a:lnSpc>
                <a:spcPct val="130000"/>
              </a:lnSpc>
              <a:bidi/>
            </a:pPr>
            <a:r xmlns:a="http://schemas.openxmlformats.org/drawingml/2006/main">
              <a:rPr lang="ar" altLang="en-US" sz="3000" dirty="0">
                <a:cs typeface="+mj-cs"/>
              </a:rPr>
              <a:t>التصوير المقطعي </a:t>
            </a:r>
            <a:endParaRPr xmlns:a="http://schemas.openxmlformats.org/drawingml/2006/main" lang="ar-JO" altLang="en-US" sz="3000" dirty="0">
              <a:cs typeface="+mj-cs"/>
            </a:endParaRPr>
            <a:r xmlns:a="http://schemas.openxmlformats.org/drawingml/2006/main">
              <a:rPr lang="ar" altLang="en-US" sz="3000" dirty="0" smtClean="0">
                <a:cs typeface="+mj-cs"/>
              </a:rPr>
              <a:t>المحوسب للبطن</a:t>
            </a:r>
          </a:p>
          <a:p>
            <a:pPr xmlns:a="http://schemas.openxmlformats.org/drawingml/2006/main">
              <a:lnSpc>
                <a:spcPct val="130000"/>
              </a:lnSpc>
              <a:bidi/>
            </a:pPr>
            <a:r xmlns:a="http://schemas.openxmlformats.org/drawingml/2006/main">
              <a:rPr lang="ar" sz="3000" dirty="0">
                <a:cs typeface="+mj-cs"/>
              </a:rPr>
              <a:t>يتم عادة علاج التهاب البنكرياس باستخدام العلاجات الداعمة، بما في ذلك الامتناع عن تناول الطعام عن طريق الفم، والعلاج بالسوائل الوريدية، ومضادات القيء والمسكنات، والمضادات الحيوية واسعة الطيف (إذا لزم الأمر).</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18</a:t>
            </a:fld>
            <a:endParaRPr lang="en-US" dirty="0"/>
          </a:p>
        </p:txBody>
      </p:sp>
    </p:spTree>
    <p:extLst>
      <p:ext uri="{BB962C8B-B14F-4D97-AF65-F5344CB8AC3E}">
        <p14:creationId xmlns:p14="http://schemas.microsoft.com/office/powerpoint/2010/main" val="3529200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1325563"/>
          </a:xfrm>
        </p:spPr>
        <p:txBody>
          <a:bodyPr/>
          <a:lstStyle/>
          <a:p>
            <a:pPr xmlns:a="http://schemas.openxmlformats.org/drawingml/2006/main" algn="ctr" rtl="0">
              <a:bidi/>
            </a:pPr>
            <a:r xmlns:a="http://schemas.openxmlformats.org/drawingml/2006/main">
              <a:rPr lang="ar" b="1" dirty="0">
                <a:solidFill>
                  <a:schemeClr val="accent5">
                    <a:lumMod val="75000"/>
                  </a:schemeClr>
                </a:solidFill>
              </a:rPr>
              <a:t>انسداد الأمعاء</a:t>
            </a:r>
            <a:endParaRPr xmlns:a="http://schemas.openxmlformats.org/drawingml/2006/main" lang="ar-SA" b="1" dirty="0">
              <a:solidFill>
                <a:schemeClr val="accent5">
                  <a:lumMod val="75000"/>
                </a:schemeClr>
              </a:solidFill>
            </a:endParaRPr>
          </a:p>
        </p:txBody>
      </p:sp>
      <p:sp>
        <p:nvSpPr>
          <p:cNvPr id="3" name="عنصر نائب للمحتوى 2"/>
          <p:cNvSpPr>
            <a:spLocks noGrp="1"/>
          </p:cNvSpPr>
          <p:nvPr>
            <p:ph idx="1"/>
          </p:nvPr>
        </p:nvSpPr>
        <p:spPr>
          <a:xfrm>
            <a:off x="317863" y="1181675"/>
            <a:ext cx="11682548" cy="5384588"/>
          </a:xfrm>
        </p:spPr>
        <p:txBody>
          <a:bodyPr>
            <a:normAutofit fontScale="92500" lnSpcReduction="10000"/>
          </a:bodyPr>
          <a:lstStyle/>
          <a:p>
            <a:pPr xmlns:a="http://schemas.openxmlformats.org/drawingml/2006/main" marL="0" indent="0" algn="l" rtl="0">
              <a:lnSpc>
                <a:spcPct val="120000"/>
              </a:lnSpc>
              <a:spcAft>
                <a:spcPts val="1200"/>
              </a:spcAft>
              <a:buNone/>
              <a:bidi/>
            </a:pPr>
            <a:r xmlns:a="http://schemas.openxmlformats.org/drawingml/2006/main">
              <a:rPr lang="ar" sz="3600" u="sng" dirty="0" smtClean="0">
                <a:latin typeface="Times New Roman" panose="02020603050405020304" pitchFamily="18" charset="0"/>
                <a:cs typeface="Times New Roman" panose="02020603050405020304" pitchFamily="18" charset="0"/>
              </a:rPr>
              <a:t>الأمعاء </a:t>
            </a:r>
            <a:r xmlns:a="http://schemas.openxmlformats.org/drawingml/2006/main">
              <a:rPr lang="ar" sz="3600" u="sng" dirty="0">
                <a:latin typeface="Times New Roman" panose="02020603050405020304" pitchFamily="18" charset="0"/>
                <a:cs typeface="Times New Roman" panose="02020603050405020304" pitchFamily="18" charset="0"/>
              </a:rPr>
              <a:t>مسدودة لأحد سببين:</a:t>
            </a:r>
            <a:endParaRPr xmlns:a="http://schemas.openxmlformats.org/drawingml/2006/main" lang="en-US" sz="3600" u="sng" dirty="0">
              <a:latin typeface="Times New Roman" panose="02020603050405020304" pitchFamily="18" charset="0"/>
              <a:cs typeface="Times New Roman" panose="02020603050405020304" pitchFamily="18" charset="0"/>
            </a:endParaRPr>
          </a:p>
          <a:p>
            <a:pPr xmlns:a="http://schemas.openxmlformats.org/drawingml/2006/main" marL="742950" indent="-742950">
              <a:lnSpc>
                <a:spcPct val="120000"/>
              </a:lnSpc>
              <a:spcAft>
                <a:spcPts val="1200"/>
              </a:spcAft>
              <a:buAutoNum type="arabicPeriod"/>
              <a:bidi/>
            </a:pPr>
            <a:r xmlns:a="http://schemas.openxmlformats.org/drawingml/2006/main">
              <a:rPr lang="ar" sz="3600" u="sng" dirty="0">
                <a:solidFill>
                  <a:schemeClr val="accent5">
                    <a:lumMod val="75000"/>
                  </a:schemeClr>
                </a:solidFill>
                <a:latin typeface="Times New Roman" panose="02020603050405020304" pitchFamily="18" charset="0"/>
                <a:cs typeface="Times New Roman" panose="02020603050405020304" pitchFamily="18" charset="0"/>
              </a:rPr>
              <a:t>الأسباب </a:t>
            </a:r>
            <a:r xmlns:a="http://schemas.openxmlformats.org/drawingml/2006/main">
              <a:rPr lang="ar" sz="3600" u="sng" dirty="0">
                <a:solidFill>
                  <a:schemeClr val="accent5">
                    <a:lumMod val="75000"/>
                  </a:schemeClr>
                </a:solidFill>
                <a:latin typeface="Times New Roman" panose="02020603050405020304" pitchFamily="18" charset="0"/>
                <a:cs typeface="Times New Roman" panose="02020603050405020304" pitchFamily="18" charset="0"/>
              </a:rPr>
              <a:t>الميكانيكية (أي حيث يسبب اضطراب خارج الأمعاء انسدادًا [على سبيل المثال الالتصاقات من جراحة البطن السابقة </a:t>
            </a:r>
            <a:r xmlns:a="http://schemas.openxmlformats.org/drawingml/2006/main">
              <a:rPr lang="ar" sz="3600" u="sng" dirty="0" smtClean="0">
                <a:solidFill>
                  <a:schemeClr val="accent5">
                    <a:lumMod val="75000"/>
                  </a:schemeClr>
                </a:solidFill>
                <a:latin typeface="Times New Roman" panose="02020603050405020304" pitchFamily="18" charset="0"/>
                <a:cs typeface="Times New Roman" panose="02020603050405020304" pitchFamily="18" charset="0"/>
              </a:rPr>
              <a:t>، </a:t>
            </a:r>
            <a:r xmlns:a="http://schemas.openxmlformats.org/drawingml/2006/main">
              <a:rPr lang="ar" sz="3600" dirty="0">
                <a:latin typeface="Times New Roman" panose="02020603050405020304" pitchFamily="18" charset="0"/>
                <a:cs typeface="Times New Roman" panose="02020603050405020304" pitchFamily="18" charset="0"/>
              </a:rPr>
              <a:t>الانغلاف (أي انقلاب جزء من الأمعاء داخل جزء آخر)، </a:t>
            </a:r>
            <a:r xmlns:a="http://schemas.openxmlformats.org/drawingml/2006/main">
              <a:rPr lang="ar" sz="3600" dirty="0" smtClean="0">
                <a:latin typeface="Times New Roman" panose="02020603050405020304" pitchFamily="18" charset="0"/>
                <a:cs typeface="Times New Roman" panose="02020603050405020304" pitchFamily="18" charset="0"/>
              </a:rPr>
              <a:t>التضيقات).</a:t>
            </a:r>
          </a:p>
          <a:p>
            <a:pPr xmlns:a="http://schemas.openxmlformats.org/drawingml/2006/main" marL="742950" indent="-742950">
              <a:lnSpc>
                <a:spcPct val="120000"/>
              </a:lnSpc>
              <a:spcAft>
                <a:spcPts val="1200"/>
              </a:spcAft>
              <a:buAutoNum type="arabicPeriod"/>
              <a:bidi/>
            </a:pPr>
            <a:r xmlns:a="http://schemas.openxmlformats.org/drawingml/2006/main">
              <a:rPr lang="ar" sz="3600" u="sng" dirty="0">
                <a:solidFill>
                  <a:schemeClr val="accent5">
                    <a:lumMod val="75000"/>
                  </a:schemeClr>
                </a:solidFill>
                <a:latin typeface="Times New Roman" panose="02020603050405020304" pitchFamily="18" charset="0"/>
                <a:cs typeface="Times New Roman" panose="02020603050405020304" pitchFamily="18" charset="0"/>
              </a:rPr>
              <a:t>غير </a:t>
            </a:r>
            <a:r xmlns:a="http://schemas.openxmlformats.org/drawingml/2006/main">
              <a:rPr lang="ar" sz="3600" u="sng" dirty="0" smtClean="0">
                <a:solidFill>
                  <a:schemeClr val="accent5">
                    <a:lumMod val="75000"/>
                  </a:schemeClr>
                </a:solidFill>
                <a:latin typeface="Times New Roman" panose="02020603050405020304" pitchFamily="18" charset="0"/>
                <a:cs typeface="Times New Roman" panose="02020603050405020304" pitchFamily="18" charset="0"/>
              </a:rPr>
              <a:t>ميكانيكية: </a:t>
            </a:r>
            <a:r xmlns:a="http://schemas.openxmlformats.org/drawingml/2006/main">
              <a:rPr lang="ar" sz="3600" dirty="0" smtClean="0">
                <a:latin typeface="Times New Roman" panose="02020603050405020304" pitchFamily="18" charset="0"/>
                <a:cs typeface="Times New Roman" panose="02020603050405020304" pitchFamily="18" charset="0"/>
              </a:rPr>
              <a:t>حيث </a:t>
            </a:r>
            <a:r xmlns:a="http://schemas.openxmlformats.org/drawingml/2006/main">
              <a:rPr lang="ar" sz="3600" dirty="0">
                <a:latin typeface="Times New Roman" panose="02020603050405020304" pitchFamily="18" charset="0"/>
                <a:cs typeface="Times New Roman" panose="02020603050405020304" pitchFamily="18" charset="0"/>
              </a:rPr>
              <a:t>يؤدي اضطراب داخل الأمعاء إلى انسداد [مثل الأجسام الغريبة والأورام </a:t>
            </a:r>
            <a:r xmlns:a="http://schemas.openxmlformats.org/drawingml/2006/main">
              <a:rPr lang="ar" sz="3600" dirty="0" smtClean="0">
                <a:latin typeface="Times New Roman" panose="02020603050405020304" pitchFamily="18" charset="0"/>
                <a:cs typeface="Times New Roman" panose="02020603050405020304" pitchFamily="18" charset="0"/>
              </a:rPr>
              <a:t>وانسداد البراز].</a:t>
            </a:r>
            <a:endParaRPr xmlns:a="http://schemas.openxmlformats.org/drawingml/2006/main" lang="en-US" sz="3600" dirty="0">
              <a:latin typeface="Times New Roman" panose="02020603050405020304" pitchFamily="18" charset="0"/>
              <a:cs typeface="Times New Roman" panose="02020603050405020304" pitchFamily="18" charset="0"/>
            </a:endParaRPr>
          </a:p>
          <a:p>
            <a:pPr marL="0" indent="0">
              <a:buNone/>
            </a:pPr>
            <a:endParaRPr lang="en-US" sz="3800" dirty="0"/>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19</a:t>
            </a:fld>
            <a:endParaRPr lang="en-US" dirty="0"/>
          </a:p>
        </p:txBody>
      </p:sp>
    </p:spTree>
    <p:extLst>
      <p:ext uri="{BB962C8B-B14F-4D97-AF65-F5344CB8AC3E}">
        <p14:creationId xmlns:p14="http://schemas.microsoft.com/office/powerpoint/2010/main" val="2615758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034"/>
            <a:ext cx="10515600" cy="1325563"/>
          </a:xfrm>
        </p:spPr>
        <p:txBody>
          <a:bodyPr/>
          <a:lstStyle/>
          <a:p>
            <a:pPr xmlns:a="http://schemas.openxmlformats.org/drawingml/2006/main" algn="ctr">
              <a:bidi/>
            </a:pPr>
            <a:r xmlns:a="http://schemas.openxmlformats.org/drawingml/2006/main">
              <a:rPr lang="ar" b="1" dirty="0" smtClean="0">
                <a:solidFill>
                  <a:schemeClr val="accent5">
                    <a:lumMod val="75000"/>
                  </a:schemeClr>
                </a:solidFill>
              </a:rPr>
              <a:t>المخطط التفصيلي</a:t>
            </a:r>
            <a:endParaRPr xmlns:a="http://schemas.openxmlformats.org/drawingml/2006/main" lang="en-US" b="1" dirty="0">
              <a:solidFill>
                <a:schemeClr val="accent5">
                  <a:lumMod val="75000"/>
                </a:schemeClr>
              </a:solidFill>
            </a:endParaRPr>
          </a:p>
        </p:txBody>
      </p:sp>
      <p:sp>
        <p:nvSpPr>
          <p:cNvPr id="3" name="Content Placeholder 2"/>
          <p:cNvSpPr>
            <a:spLocks noGrp="1"/>
          </p:cNvSpPr>
          <p:nvPr>
            <p:ph idx="1"/>
          </p:nvPr>
        </p:nvSpPr>
        <p:spPr>
          <a:xfrm>
            <a:off x="620486" y="1298801"/>
            <a:ext cx="10515600" cy="5206501"/>
          </a:xfrm>
        </p:spPr>
        <p:txBody>
          <a:bodyPr>
            <a:normAutofit/>
          </a:bodyPr>
          <a:lstStyle/>
          <a:p>
            <a:r xmlns:a="http://schemas.openxmlformats.org/drawingml/2006/main">
              <a:rPr lang="ar" b="1" dirty="0"/>
              <a:t>الجهاز الهضمي </a:t>
            </a:r>
            <a:r xmlns:a="http://schemas.openxmlformats.org/drawingml/2006/main">
              <a:rPr lang="ar" b="1" dirty="0" smtClean="0"/>
              <a:t>(العلوي والسفلي)</a:t>
            </a:r>
          </a:p>
          <a:p>
            <a:r xmlns:a="http://schemas.openxmlformats.org/drawingml/2006/main">
              <a:rPr lang="ar" b="1" dirty="0" smtClean="0"/>
              <a:t>التهاب الزائدة الدودية</a:t>
            </a:r>
          </a:p>
          <a:p>
            <a:r xmlns:a="http://schemas.openxmlformats.org/drawingml/2006/main">
              <a:rPr lang="ar" b="1" dirty="0"/>
              <a:t>التهاب المرارة</a:t>
            </a:r>
          </a:p>
          <a:p>
            <a:r xmlns:a="http://schemas.openxmlformats.org/drawingml/2006/main">
              <a:rPr lang="ar" b="1" dirty="0"/>
              <a:t>التهاب البنكرياس الحاد</a:t>
            </a:r>
          </a:p>
          <a:p>
            <a:r xmlns:a="http://schemas.openxmlformats.org/drawingml/2006/main">
              <a:rPr lang="ar" b="1" dirty="0" smtClean="0"/>
              <a:t>انسداد الأمعاء</a:t>
            </a:r>
          </a:p>
          <a:p>
            <a:r xmlns:a="http://schemas.openxmlformats.org/drawingml/2006/main">
              <a:rPr lang="ar" b="1" dirty="0"/>
              <a:t>التهاب المعدة والأمعاء</a:t>
            </a:r>
          </a:p>
          <a:p>
            <a:r xmlns:a="http://schemas.openxmlformats.org/drawingml/2006/main">
              <a:rPr lang="ar" b="1" dirty="0" smtClean="0"/>
              <a:t>قرحة </a:t>
            </a:r>
            <a:r xmlns:a="http://schemas.openxmlformats.org/drawingml/2006/main">
              <a:rPr lang="ar" b="1" dirty="0"/>
              <a:t>هضمية </a:t>
            </a:r>
            <a:r xmlns:a="http://schemas.openxmlformats.org/drawingml/2006/main">
              <a:rPr lang="ar" b="1" dirty="0" smtClean="0"/>
              <a:t>مثقبة</a:t>
            </a:r>
          </a:p>
          <a:p>
            <a:r xmlns:a="http://schemas.openxmlformats.org/drawingml/2006/main">
              <a:rPr lang="ar" b="1" dirty="0" smtClean="0"/>
              <a:t>نقص تروية الأمعاء</a:t>
            </a:r>
          </a:p>
          <a:p>
            <a:r xmlns:a="http://schemas.openxmlformats.org/drawingml/2006/main">
              <a:rPr lang="ar" b="1" dirty="0" smtClean="0"/>
              <a:t>الانغلاف</a:t>
            </a:r>
            <a:endParaRPr xmlns:a="http://schemas.openxmlformats.org/drawingml/2006/main"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a:t>
            </a:fld>
            <a:endParaRPr lang="en-US" dirty="0"/>
          </a:p>
        </p:txBody>
      </p:sp>
    </p:spTree>
    <p:extLst>
      <p:ext uri="{BB962C8B-B14F-4D97-AF65-F5344CB8AC3E}">
        <p14:creationId xmlns:p14="http://schemas.microsoft.com/office/powerpoint/2010/main" val="2946553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743"/>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انسداد الأمعاء</a:t>
            </a:r>
            <a:endParaRPr xmlns:a="http://schemas.openxmlformats.org/drawingml/2006/main" lang="en-US" sz="4800" dirty="0"/>
          </a:p>
        </p:txBody>
      </p:sp>
      <p:sp>
        <p:nvSpPr>
          <p:cNvPr id="3" name="Content Placeholder 2"/>
          <p:cNvSpPr>
            <a:spLocks noGrp="1"/>
          </p:cNvSpPr>
          <p:nvPr>
            <p:ph idx="1"/>
          </p:nvPr>
        </p:nvSpPr>
        <p:spPr>
          <a:xfrm>
            <a:off x="594360" y="1403305"/>
            <a:ext cx="11144794" cy="5110705"/>
          </a:xfrm>
        </p:spPr>
        <p:txBody>
          <a:bodyPr>
            <a:normAutofit/>
          </a:bodyPr>
          <a:lstStyle/>
          <a:p>
            <a:pPr xmlns:a="http://schemas.openxmlformats.org/drawingml/2006/main">
              <a:lnSpc>
                <a:spcPct val="100000"/>
              </a:lnSpc>
              <a:spcAft>
                <a:spcPts val="600"/>
              </a:spcAft>
              <a:bidi/>
            </a:pPr>
            <a:r xmlns:a="http://schemas.openxmlformats.org/drawingml/2006/main">
              <a:rPr lang="ar" sz="3200" dirty="0">
                <a:latin typeface="Times New Roman" panose="02020603050405020304" pitchFamily="18" charset="0"/>
                <a:cs typeface="Times New Roman" panose="02020603050405020304" pitchFamily="18" charset="0"/>
              </a:rPr>
              <a:t>قد يكون انسداد الأمعاء </a:t>
            </a:r>
            <a:r xmlns:a="http://schemas.openxmlformats.org/drawingml/2006/main">
              <a:rPr lang="ar" sz="3200" u="sng" dirty="0">
                <a:latin typeface="Times New Roman" panose="02020603050405020304" pitchFamily="18" charset="0"/>
                <a:cs typeface="Times New Roman" panose="02020603050405020304" pitchFamily="18" charset="0"/>
              </a:rPr>
              <a:t>جزئيًا أو كاملًا </a:t>
            </a:r>
            <a:r xmlns:a="http://schemas.openxmlformats.org/drawingml/2006/main">
              <a:rPr lang="ar" sz="3200" dirty="0">
                <a:latin typeface="Times New Roman" panose="02020603050405020304" pitchFamily="18" charset="0"/>
                <a:cs typeface="Times New Roman" panose="02020603050405020304" pitchFamily="18" charset="0"/>
              </a:rPr>
              <a:t>.</a:t>
            </a:r>
          </a:p>
          <a:p>
            <a:pPr xmlns:a="http://schemas.openxmlformats.org/drawingml/2006/main">
              <a:lnSpc>
                <a:spcPct val="100000"/>
              </a:lnSpc>
              <a:spcAft>
                <a:spcPts val="600"/>
              </a:spcAft>
              <a:bidi/>
            </a:pPr>
            <a:r xmlns:a="http://schemas.openxmlformats.org/drawingml/2006/main">
              <a:rPr lang="ar" sz="3200" dirty="0">
                <a:latin typeface="Times New Roman" panose="02020603050405020304" pitchFamily="18" charset="0"/>
                <a:cs typeface="Times New Roman" panose="02020603050405020304" pitchFamily="18" charset="0"/>
              </a:rPr>
              <a:t>في كلتا الحالتين، تتراكم محتويات الأمعاء فوق الانسداد، مما يؤدي إلى نمو سريع للبكتيريا وانتفاخ البطن.</a:t>
            </a:r>
          </a:p>
          <a:p>
            <a:pPr xmlns:a="http://schemas.openxmlformats.org/drawingml/2006/main">
              <a:lnSpc>
                <a:spcPct val="100000"/>
              </a:lnSpc>
              <a:spcAft>
                <a:spcPts val="600"/>
              </a:spcAft>
              <a:bidi/>
            </a:pPr>
            <a:r xmlns:a="http://schemas.openxmlformats.org/drawingml/2006/main">
              <a:rPr lang="ar" sz="3200" dirty="0">
                <a:latin typeface="Times New Roman" panose="02020603050405020304" pitchFamily="18" charset="0"/>
                <a:cs typeface="Times New Roman" panose="02020603050405020304" pitchFamily="18" charset="0"/>
              </a:rPr>
              <a:t>قد يعاني المرضى من مجموعة متنوعة من الأعراض غير المحددة - بما في ذلك انتفاخ البطن، وألم المغص الموجي (الذي قد يكون شديدًا)، والغثيان والقيء، والإمساك.</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20</a:t>
            </a:fld>
            <a:endParaRPr lang="en-US" dirty="0"/>
          </a:p>
        </p:txBody>
      </p:sp>
    </p:spTree>
    <p:extLst>
      <p:ext uri="{BB962C8B-B14F-4D97-AF65-F5344CB8AC3E}">
        <p14:creationId xmlns:p14="http://schemas.microsoft.com/office/powerpoint/2010/main" val="3744672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solidFill>
                  <a:schemeClr val="accent5">
                    <a:lumMod val="75000"/>
                  </a:schemeClr>
                </a:solidFill>
              </a:rPr>
              <a:t>انسداد الأمعاء</a:t>
            </a:r>
            <a:endParaRPr xmlns:a="http://schemas.openxmlformats.org/drawingml/2006/main" lang="en-US" dirty="0"/>
          </a:p>
        </p:txBody>
      </p:sp>
      <p:sp>
        <p:nvSpPr>
          <p:cNvPr id="3" name="Content Placeholder 2"/>
          <p:cNvSpPr>
            <a:spLocks noGrp="1"/>
          </p:cNvSpPr>
          <p:nvPr>
            <p:ph idx="1"/>
          </p:nvPr>
        </p:nvSpPr>
        <p:spPr>
          <a:xfrm>
            <a:off x="472440" y="1325562"/>
            <a:ext cx="11170920" cy="5319077"/>
          </a:xfrm>
        </p:spPr>
        <p:txBody>
          <a:bodyPr>
            <a:normAutofit/>
          </a:bodyPr>
          <a:lstStyle/>
          <a:p>
            <a:pPr xmlns:a="http://schemas.openxmlformats.org/drawingml/2006/main">
              <a:lnSpc>
                <a:spcPct val="100000"/>
              </a:lnSpc>
              <a:spcAft>
                <a:spcPts val="600"/>
              </a:spcAft>
              <a:bidi/>
            </a:pPr>
            <a:r xmlns:a="http://schemas.openxmlformats.org/drawingml/2006/main">
              <a:rPr lang="ar" sz="3200" dirty="0"/>
              <a:t>في إعدادات الرعاية الطارئة، يتركز التركيز على الإنعاش واستقرار المريض بينما يتم التخطيط لإجراء المزيد من التحقيقات و / أو التدخلات وتنفيذها.</a:t>
            </a:r>
          </a:p>
          <a:p>
            <a:pPr xmlns:a="http://schemas.openxmlformats.org/drawingml/2006/main">
              <a:lnSpc>
                <a:spcPct val="100000"/>
              </a:lnSpc>
              <a:spcAft>
                <a:spcPts val="600"/>
              </a:spcAft>
              <a:bidi/>
            </a:pPr>
            <a:r xmlns:a="http://schemas.openxmlformats.org/drawingml/2006/main">
              <a:rPr lang="ar" sz="3200" dirty="0"/>
              <a:t>قد يتم إدخال أنبوب أنفي معدي لتخفيف الضغط على المعدة وتقليل القيء.</a:t>
            </a:r>
          </a:p>
          <a:p>
            <a:pPr xmlns:a="http://schemas.openxmlformats.org/drawingml/2006/main">
              <a:lnSpc>
                <a:spcPct val="100000"/>
              </a:lnSpc>
              <a:spcAft>
                <a:spcPts val="600"/>
              </a:spcAft>
              <a:bidi/>
            </a:pPr>
            <a:r xmlns:a="http://schemas.openxmlformats.org/drawingml/2006/main">
              <a:rPr lang="ar" sz="3200" dirty="0"/>
              <a:t>وفي كثير من الأحيان يتم أيضًا استخدام العلاج بالسوائل والمضادات الحيوية.</a:t>
            </a:r>
          </a:p>
          <a:p>
            <a:pPr xmlns:a="http://schemas.openxmlformats.org/drawingml/2006/main">
              <a:lnSpc>
                <a:spcPct val="100000"/>
              </a:lnSpc>
              <a:spcAft>
                <a:spcPts val="600"/>
              </a:spcAft>
              <a:bidi/>
            </a:pPr>
            <a:r xmlns:a="http://schemas.openxmlformats.org/drawingml/2006/main">
              <a:rPr lang="ar" sz="3200" dirty="0"/>
              <a:t>إن التدخل السريع لتصحيح انسداد الأمعاء أمر بالغ الأهمية، حيث أن نقص التروية قد يؤدي إلى موت أجزاء من الأمعاء، مما يؤدي إلى صدمة حادة.</a:t>
            </a:r>
          </a:p>
          <a:p>
            <a:pPr>
              <a:lnSpc>
                <a:spcPct val="100000"/>
              </a:lnSpc>
              <a:spcAft>
                <a:spcPts val="600"/>
              </a:spcAft>
            </a:pPr>
            <a:endParaRPr lang="en-US" sz="3200" dirty="0"/>
          </a:p>
        </p:txBody>
      </p:sp>
      <p:sp>
        <p:nvSpPr>
          <p:cNvPr id="4" name="Slide Number Placeholder 3"/>
          <p:cNvSpPr>
            <a:spLocks noGrp="1"/>
          </p:cNvSpPr>
          <p:nvPr>
            <p:ph type="sldNum" sz="quarter" idx="12"/>
          </p:nvPr>
        </p:nvSpPr>
        <p:spPr/>
        <p:txBody>
          <a:bodyPr/>
          <a:lstStyle/>
          <a:p>
            <a:fld id="{8C0CE234-AF3C-4449-9D9B-BB0611AB5AA2}" type="slidenum">
              <a:rPr lang="en-US" smtClean="0"/>
              <a:t>21</a:t>
            </a:fld>
            <a:endParaRPr lang="en-US" dirty="0"/>
          </a:p>
        </p:txBody>
      </p:sp>
    </p:spTree>
    <p:extLst>
      <p:ext uri="{BB962C8B-B14F-4D97-AF65-F5344CB8AC3E}">
        <p14:creationId xmlns:p14="http://schemas.microsoft.com/office/powerpoint/2010/main" val="1684396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57793" y="21574"/>
            <a:ext cx="10515600" cy="1325563"/>
          </a:xfrm>
        </p:spPr>
        <p:txBody>
          <a:bodyPr>
            <a:normAutofit/>
          </a:bodyPr>
          <a:lstStyle/>
          <a:p>
            <a:pPr xmlns:a="http://schemas.openxmlformats.org/drawingml/2006/main" algn="ctr" rtl="0">
              <a:bidi/>
            </a:pPr>
            <a:r xmlns:a="http://schemas.openxmlformats.org/drawingml/2006/main">
              <a:rPr lang="ar" sz="4800" b="1" dirty="0">
                <a:solidFill>
                  <a:schemeClr val="accent5">
                    <a:lumMod val="75000"/>
                  </a:schemeClr>
                </a:solidFill>
              </a:rPr>
              <a:t>التهاب المعدة والأمعاء</a:t>
            </a:r>
            <a:endParaRPr xmlns:a="http://schemas.openxmlformats.org/drawingml/2006/main" lang="ar-SA" sz="4800" b="1" dirty="0">
              <a:solidFill>
                <a:schemeClr val="accent5">
                  <a:lumMod val="75000"/>
                </a:schemeClr>
              </a:solidFill>
            </a:endParaRPr>
          </a:p>
        </p:txBody>
      </p:sp>
      <p:sp>
        <p:nvSpPr>
          <p:cNvPr id="3" name="عنصر نائب للمحتوى 2"/>
          <p:cNvSpPr>
            <a:spLocks noGrp="1"/>
          </p:cNvSpPr>
          <p:nvPr>
            <p:ph idx="1"/>
          </p:nvPr>
        </p:nvSpPr>
        <p:spPr>
          <a:xfrm>
            <a:off x="500742" y="1347137"/>
            <a:ext cx="11229703" cy="5256584"/>
          </a:xfrm>
        </p:spPr>
        <p:txBody>
          <a:bodyPr>
            <a:normAutofit/>
          </a:bodyPr>
          <a:lstStyle/>
          <a:p>
            <a:pPr xmlns:a="http://schemas.openxmlformats.org/drawingml/2006/main" algn="l" rtl="0">
              <a:lnSpc>
                <a:spcPct val="100000"/>
              </a:lnSpc>
              <a:spcAft>
                <a:spcPts val="600"/>
              </a:spcAft>
              <a:bidi/>
            </a:pPr>
            <a:r xmlns:a="http://schemas.openxmlformats.org/drawingml/2006/main">
              <a:rPr lang="ar" sz="3200" dirty="0" smtClean="0"/>
              <a:t>التهاب </a:t>
            </a:r>
            <a:r xmlns:a="http://schemas.openxmlformats.org/drawingml/2006/main">
              <a:rPr lang="ar" sz="3200" dirty="0"/>
              <a:t>بطانة المعدة و/أو الأمعاء، والذي يحدث في أغلب الأحيان بسبب مسببات الأمراض الفيروسية أو البكتيرية.</a:t>
            </a:r>
            <a:endParaRPr xmlns:a="http://schemas.openxmlformats.org/drawingml/2006/main" lang="en-US" sz="3200" dirty="0" smtClean="0"/>
          </a:p>
          <a:p>
            <a:pPr xmlns:a="http://schemas.openxmlformats.org/drawingml/2006/main" algn="l" rtl="0">
              <a:lnSpc>
                <a:spcPct val="100000"/>
              </a:lnSpc>
              <a:spcAft>
                <a:spcPts val="600"/>
              </a:spcAft>
              <a:bidi/>
            </a:pPr>
            <a:r xmlns:a="http://schemas.openxmlformats.org/drawingml/2006/main">
              <a:rPr lang="ar" sz="3200" dirty="0" smtClean="0"/>
              <a:t>مرضى </a:t>
            </a:r>
            <a:r xmlns:a="http://schemas.openxmlformats.org/drawingml/2006/main">
              <a:rPr lang="ar" sz="3200" dirty="0"/>
              <a:t>التهاب المعدة والأمعاء من الغثيان والقيء </a:t>
            </a:r>
            <a:r xmlns:a="http://schemas.openxmlformats.org/drawingml/2006/main">
              <a:rPr lang="ar" sz="3200" dirty="0" smtClean="0"/>
              <a:t>والإسهال </a:t>
            </a:r>
            <a:r xmlns:a="http://schemas.openxmlformats.org/drawingml/2006/main">
              <a:rPr lang="ar" sz="3200" dirty="0"/>
              <a:t>وتشنجات البطن، وأحيانًا الحمى.</a:t>
            </a:r>
            <a:endParaRPr xmlns:a="http://schemas.openxmlformats.org/drawingml/2006/main" lang="en-US" sz="3200" dirty="0" smtClean="0"/>
          </a:p>
          <a:p>
            <a:pPr xmlns:a="http://schemas.openxmlformats.org/drawingml/2006/main" algn="l" rtl="0">
              <a:lnSpc>
                <a:spcPct val="100000"/>
              </a:lnSpc>
              <a:spcAft>
                <a:spcPts val="600"/>
              </a:spcAft>
              <a:bidi/>
            </a:pPr>
            <a:r xmlns:a="http://schemas.openxmlformats.org/drawingml/2006/main">
              <a:rPr lang="ar" sz="3200" dirty="0" smtClean="0"/>
              <a:t>على الرغم من أن </a:t>
            </a:r>
            <a:r xmlns:a="http://schemas.openxmlformats.org/drawingml/2006/main">
              <a:rPr lang="ar" sz="3200" dirty="0"/>
              <a:t>التهاب المعدة والأمعاء أمر مزعج، إلا أنه عادة ما يشفى من تلقاء نفسه؛ وقد يتم تقديم العلاج الداعم - وخاصة تعويض السوائل عن طريق الوريد، وفي بعض الحالات، المضادات الحيوية واسعة النطاق - في أماكن الرعاية الطارئة.</a:t>
            </a:r>
          </a:p>
          <a:p>
            <a:pPr marL="0" indent="0" algn="l" rtl="0">
              <a:buNone/>
            </a:pPr>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22</a:t>
            </a:fld>
            <a:endParaRPr lang="en-US" dirty="0"/>
          </a:p>
        </p:txBody>
      </p:sp>
    </p:spTree>
    <p:extLst>
      <p:ext uri="{BB962C8B-B14F-4D97-AF65-F5344CB8AC3E}">
        <p14:creationId xmlns:p14="http://schemas.microsoft.com/office/powerpoint/2010/main" val="3437718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742"/>
            <a:ext cx="10515600" cy="1325563"/>
          </a:xfrm>
        </p:spPr>
        <p:txBody>
          <a:bodyPr/>
          <a:lstStyle/>
          <a:p>
            <a:pPr xmlns:a="http://schemas.openxmlformats.org/drawingml/2006/main" algn="ctr">
              <a:bidi/>
            </a:pPr>
            <a:r xmlns:a="http://schemas.openxmlformats.org/drawingml/2006/main">
              <a:rPr lang="ar" b="1" dirty="0" smtClean="0">
                <a:solidFill>
                  <a:schemeClr val="accent5">
                    <a:lumMod val="75000"/>
                  </a:schemeClr>
                </a:solidFill>
              </a:rPr>
              <a:t>قرحة هضمية مثقبة</a:t>
            </a:r>
            <a:endParaRPr xmlns:a="http://schemas.openxmlformats.org/drawingml/2006/main" lang="en-US" b="1" dirty="0">
              <a:solidFill>
                <a:schemeClr val="accent5">
                  <a:lumMod val="75000"/>
                </a:schemeClr>
              </a:solidFill>
            </a:endParaRPr>
          </a:p>
        </p:txBody>
      </p:sp>
      <p:sp>
        <p:nvSpPr>
          <p:cNvPr id="3" name="Content Placeholder 2"/>
          <p:cNvSpPr>
            <a:spLocks noGrp="1"/>
          </p:cNvSpPr>
          <p:nvPr>
            <p:ph idx="1"/>
          </p:nvPr>
        </p:nvSpPr>
        <p:spPr>
          <a:xfrm>
            <a:off x="664029" y="1403305"/>
            <a:ext cx="10874828" cy="4919118"/>
          </a:xfrm>
        </p:spPr>
        <p:txBody>
          <a:bodyPr>
            <a:normAutofit/>
          </a:bodyPr>
          <a:lstStyle/>
          <a:p>
            <a:pPr xmlns:a="http://schemas.openxmlformats.org/drawingml/2006/main">
              <a:lnSpc>
                <a:spcPct val="120000"/>
              </a:lnSpc>
              <a:spcAft>
                <a:spcPts val="600"/>
              </a:spcAft>
              <a:bidi/>
            </a:pPr>
            <a:r xmlns:a="http://schemas.openxmlformats.org/drawingml/2006/main">
              <a:rPr lang="ar" sz="3200" dirty="0" smtClean="0"/>
              <a:t>يمكن الإشارة إلى </a:t>
            </a:r>
            <a:r xmlns:a="http://schemas.openxmlformats.org/drawingml/2006/main">
              <a:rPr lang="ar" sz="3200" dirty="0"/>
              <a:t>القرحة الهضمية </a:t>
            </a:r>
            <a:r xmlns:a="http://schemas.openxmlformats.org/drawingml/2006/main">
              <a:rPr lang="ar" sz="3200" dirty="0"/>
              <a:t>على أنها قرحة المعدة أو الاثني عشر أو المريء، اعتمادًا على موقعها.</a:t>
            </a:r>
            <a:endParaRPr xmlns:a="http://schemas.openxmlformats.org/drawingml/2006/main" lang="en-US" sz="3200" dirty="0" smtClean="0"/>
          </a:p>
          <a:p>
            <a:pPr xmlns:a="http://schemas.openxmlformats.org/drawingml/2006/main">
              <a:lnSpc>
                <a:spcPct val="120000"/>
              </a:lnSpc>
              <a:spcAft>
                <a:spcPts val="600"/>
              </a:spcAft>
              <a:bidi/>
            </a:pPr>
            <a:r xmlns:a="http://schemas.openxmlformats.org/drawingml/2006/main">
              <a:rPr lang="ar" sz="3200" dirty="0" smtClean="0"/>
              <a:t>القرحة </a:t>
            </a:r>
            <a:r xmlns:a="http://schemas.openxmlformats.org/drawingml/2006/main">
              <a:rPr lang="ar" sz="3200" dirty="0"/>
              <a:t>الهضمية هي حفر (منطقة مجوفة) تتشكل في الغشاء المخاطي للمعدة، في البواب (الفتحة بين المعدة والاثني عشر)، في الاثني عشر (الجزء الأول من الأمعاء الدقيقة، بين المعدة والصائم)، أو في المريء </a:t>
            </a:r>
            <a:r xmlns:a="http://schemas.openxmlformats.org/drawingml/2006/main">
              <a:rPr lang="ar" sz="3200" dirty="0" smtClean="0"/>
              <a:t>.</a:t>
            </a:r>
            <a:endParaRPr xmlns:a="http://schemas.openxmlformats.org/drawingml/2006/main" lang="en-US" sz="3200" dirty="0"/>
          </a:p>
        </p:txBody>
      </p:sp>
      <p:sp>
        <p:nvSpPr>
          <p:cNvPr id="4" name="Slide Number Placeholder 3"/>
          <p:cNvSpPr>
            <a:spLocks noGrp="1"/>
          </p:cNvSpPr>
          <p:nvPr>
            <p:ph type="sldNum" sz="quarter" idx="12"/>
          </p:nvPr>
        </p:nvSpPr>
        <p:spPr/>
        <p:txBody>
          <a:bodyPr/>
          <a:lstStyle/>
          <a:p>
            <a:fld id="{8C0CE234-AF3C-4449-9D9B-BB0611AB5AA2}" type="slidenum">
              <a:rPr lang="en-US" smtClean="0"/>
              <a:t>23</a:t>
            </a:fld>
            <a:endParaRPr lang="en-US" dirty="0"/>
          </a:p>
        </p:txBody>
      </p:sp>
    </p:spTree>
    <p:extLst>
      <p:ext uri="{BB962C8B-B14F-4D97-AF65-F5344CB8AC3E}">
        <p14:creationId xmlns:p14="http://schemas.microsoft.com/office/powerpoint/2010/main" val="3308341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3366" y="0"/>
            <a:ext cx="10515600" cy="1325563"/>
          </a:xfrm>
        </p:spPr>
        <p:txBody>
          <a:bodyPr/>
          <a:lstStyle/>
          <a:p>
            <a:pPr xmlns:a="http://schemas.openxmlformats.org/drawingml/2006/main" algn="ctr">
              <a:bidi/>
            </a:pPr>
            <a:r xmlns:a="http://schemas.openxmlformats.org/drawingml/2006/main">
              <a:rPr lang="ar" b="1" dirty="0">
                <a:solidFill>
                  <a:schemeClr val="accent5">
                    <a:lumMod val="75000"/>
                  </a:schemeClr>
                </a:solidFill>
              </a:rPr>
              <a:t>قرحة هضمية مثقبة</a:t>
            </a:r>
            <a:endParaRPr xmlns:a="http://schemas.openxmlformats.org/drawingml/2006/main" lang="en-US" dirty="0"/>
          </a:p>
        </p:txBody>
      </p:sp>
      <p:sp>
        <p:nvSpPr>
          <p:cNvPr id="3" name="Content Placeholder 2"/>
          <p:cNvSpPr>
            <a:spLocks noGrp="1"/>
          </p:cNvSpPr>
          <p:nvPr>
            <p:ph idx="1"/>
          </p:nvPr>
        </p:nvSpPr>
        <p:spPr>
          <a:xfrm>
            <a:off x="463730" y="1412014"/>
            <a:ext cx="10970623" cy="5084580"/>
          </a:xfrm>
        </p:spPr>
        <p:txBody>
          <a:bodyPr>
            <a:normAutofit/>
          </a:bodyPr>
          <a:lstStyle/>
          <a:p>
            <a:pPr xmlns:a="http://schemas.openxmlformats.org/drawingml/2006/main">
              <a:lnSpc>
                <a:spcPct val="11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الثقب </a:t>
            </a:r>
            <a:r xmlns:a="http://schemas.openxmlformats.org/drawingml/2006/main">
              <a:rPr lang="ar" sz="3200" dirty="0">
                <a:latin typeface="Times New Roman" panose="02020603050405020304" pitchFamily="18" charset="0"/>
                <a:cs typeface="Times New Roman" panose="02020603050405020304" pitchFamily="18" charset="0"/>
              </a:rPr>
              <a:t>هو تآكل القرحة من خلال الغشاء المصلي للمعدة (غشاء رقيق يغطي السطح الخارجي للمعدة) إلى التجويف البريتوني دون سابق إنذار </a:t>
            </a:r>
            <a:r xmlns:a="http://schemas.openxmlformats.org/drawingml/2006/main">
              <a:rPr lang="ar" sz="3200" dirty="0" smtClean="0">
                <a:latin typeface="Times New Roman" panose="02020603050405020304" pitchFamily="18" charset="0"/>
                <a:cs typeface="Times New Roman" panose="02020603050405020304" pitchFamily="18" charset="0"/>
              </a:rPr>
              <a:t>.</a:t>
            </a:r>
          </a:p>
          <a:p>
            <a:pPr xmlns:a="http://schemas.openxmlformats.org/drawingml/2006/main">
              <a:lnSpc>
                <a:spcPct val="11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 </a:t>
            </a:r>
            <a:r xmlns:a="http://schemas.openxmlformats.org/drawingml/2006/main">
              <a:rPr lang="ar" sz="3200" dirty="0">
                <a:latin typeface="Times New Roman" panose="02020603050405020304" pitchFamily="18" charset="0"/>
                <a:cs typeface="Times New Roman" panose="02020603050405020304" pitchFamily="18" charset="0"/>
              </a:rPr>
              <a:t>إنها حالة طارئة في البطن وتتطلب إجراء عملية جراحية فورية.</a:t>
            </a:r>
            <a:endParaRPr xmlns:a="http://schemas.openxmlformats.org/drawingml/2006/main" lang="en-US" sz="3200" dirty="0" smtClean="0">
              <a:latin typeface="Times New Roman" panose="02020603050405020304" pitchFamily="18" charset="0"/>
              <a:cs typeface="Times New Roman" panose="02020603050405020304" pitchFamily="18" charset="0"/>
            </a:endParaRPr>
          </a:p>
          <a:p>
            <a:pPr xmlns:a="http://schemas.openxmlformats.org/drawingml/2006/main">
              <a:lnSpc>
                <a:spcPct val="11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الثقب </a:t>
            </a:r>
            <a:r xmlns:a="http://schemas.openxmlformats.org/drawingml/2006/main">
              <a:rPr lang="ar" sz="3200" dirty="0">
                <a:latin typeface="Times New Roman" panose="02020603050405020304" pitchFamily="18" charset="0"/>
                <a:cs typeface="Times New Roman" panose="02020603050405020304" pitchFamily="18" charset="0"/>
              </a:rPr>
              <a:t>بشكل أكثر شيوعًا في قرحة الاثني عشر مقارنة بقرحة المعدة؛ ومع ذلك، في كلتا الحالتين، فهو من المضاعفات الخطيرة جدًا التي يمكن أن تؤدي إلى تعفن الدم أو التهاب </a:t>
            </a:r>
            <a:r xmlns:a="http://schemas.openxmlformats.org/drawingml/2006/main">
              <a:rPr lang="ar" sz="3200" dirty="0" err="1">
                <a:latin typeface="Times New Roman" panose="02020603050405020304" pitchFamily="18" charset="0"/>
                <a:cs typeface="Times New Roman" panose="02020603050405020304" pitchFamily="18" charset="0"/>
              </a:rPr>
              <a:t>الأعضاء المتعددة.</a:t>
            </a:r>
            <a:r xmlns:a="http://schemas.openxmlformats.org/drawingml/2006/main">
              <a:rPr lang="ar" sz="3200" dirty="0">
                <a:latin typeface="Times New Roman" panose="02020603050405020304" pitchFamily="18" charset="0"/>
                <a:cs typeface="Times New Roman" panose="02020603050405020304" pitchFamily="18" charset="0"/>
              </a:rPr>
              <a:t> </a:t>
            </a:r>
            <a:r xmlns:a="http://schemas.openxmlformats.org/drawingml/2006/main">
              <a:rPr lang="ar" sz="3200" dirty="0" smtClean="0">
                <a:latin typeface="Times New Roman" panose="02020603050405020304" pitchFamily="18" charset="0"/>
                <a:cs typeface="Times New Roman" panose="02020603050405020304" pitchFamily="18" charset="0"/>
              </a:rPr>
              <a:t>فشل</a:t>
            </a:r>
          </a:p>
        </p:txBody>
      </p:sp>
      <p:sp>
        <p:nvSpPr>
          <p:cNvPr id="4" name="Slide Number Placeholder 3"/>
          <p:cNvSpPr>
            <a:spLocks noGrp="1"/>
          </p:cNvSpPr>
          <p:nvPr>
            <p:ph type="sldNum" sz="quarter" idx="12"/>
          </p:nvPr>
        </p:nvSpPr>
        <p:spPr/>
        <p:txBody>
          <a:bodyPr/>
          <a:lstStyle/>
          <a:p>
            <a:fld id="{8C0CE234-AF3C-4449-9D9B-BB0611AB5AA2}" type="slidenum">
              <a:rPr lang="en-US" smtClean="0"/>
              <a:t>24</a:t>
            </a:fld>
            <a:endParaRPr lang="en-US" dirty="0"/>
          </a:p>
        </p:txBody>
      </p:sp>
    </p:spTree>
    <p:extLst>
      <p:ext uri="{BB962C8B-B14F-4D97-AF65-F5344CB8AC3E}">
        <p14:creationId xmlns:p14="http://schemas.microsoft.com/office/powerpoint/2010/main" val="326832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قرحة هضمية مثقبة</a:t>
            </a:r>
            <a:endParaRPr xmlns:a="http://schemas.openxmlformats.org/drawingml/2006/main" lang="en-US" sz="4800" dirty="0"/>
          </a:p>
        </p:txBody>
      </p:sp>
      <p:sp>
        <p:nvSpPr>
          <p:cNvPr id="3" name="Content Placeholder 2"/>
          <p:cNvSpPr>
            <a:spLocks noGrp="1"/>
          </p:cNvSpPr>
          <p:nvPr>
            <p:ph idx="1"/>
          </p:nvPr>
        </p:nvSpPr>
        <p:spPr>
          <a:xfrm>
            <a:off x="620486" y="1398905"/>
            <a:ext cx="10927080" cy="4923518"/>
          </a:xfrm>
        </p:spPr>
        <p:txBody>
          <a:bodyPr>
            <a:normAutofit fontScale="92500"/>
          </a:bodyPr>
          <a:lstStyle/>
          <a:p>
            <a:pPr xmlns:a="http://schemas.openxmlformats.org/drawingml/2006/main" marL="0" indent="0">
              <a:lnSpc>
                <a:spcPct val="100000"/>
              </a:lnSpc>
              <a:spcAft>
                <a:spcPts val="600"/>
              </a:spcAft>
              <a:buNone/>
              <a:bidi/>
            </a:pPr>
            <a:r xmlns:a="http://schemas.openxmlformats.org/drawingml/2006/main">
              <a:rPr lang="ar" sz="3200" b="1" u="sng" dirty="0" smtClean="0">
                <a:latin typeface="Times New Roman" panose="02020603050405020304" pitchFamily="18" charset="0"/>
                <a:cs typeface="Times New Roman" panose="02020603050405020304" pitchFamily="18" charset="0"/>
              </a:rPr>
              <a:t>علامات </a:t>
            </a:r>
            <a:r xmlns:a="http://schemas.openxmlformats.org/drawingml/2006/main">
              <a:rPr lang="ar" sz="3200" b="1" u="sng" dirty="0">
                <a:latin typeface="Times New Roman" panose="02020603050405020304" pitchFamily="18" charset="0"/>
                <a:cs typeface="Times New Roman" panose="02020603050405020304" pitchFamily="18" charset="0"/>
              </a:rPr>
              <a:t>وأعراض الثقب ما يلي </a:t>
            </a:r>
            <a:r xmlns:a="http://schemas.openxmlformats.org/drawingml/2006/main">
              <a:rPr lang="ar" sz="3200" dirty="0" smtClean="0">
                <a:latin typeface="Times New Roman" panose="02020603050405020304" pitchFamily="18" charset="0"/>
                <a:cs typeface="Times New Roman" panose="02020603050405020304" pitchFamily="18" charset="0"/>
              </a:rPr>
              <a:t>:</a:t>
            </a:r>
          </a:p>
          <a:p>
            <a:pPr xmlns:a="http://schemas.openxmlformats.org/drawingml/2006/main">
              <a:lnSpc>
                <a:spcPct val="10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 </a:t>
            </a:r>
            <a:r xmlns:a="http://schemas.openxmlformats.org/drawingml/2006/main">
              <a:rPr lang="ar" sz="3200" dirty="0">
                <a:latin typeface="Times New Roman" panose="02020603050405020304" pitchFamily="18" charset="0"/>
                <a:cs typeface="Times New Roman" panose="02020603050405020304" pitchFamily="18" charset="0"/>
              </a:rPr>
              <a:t>ألم مفاجئ شديد في الجزء العلوي من البطن (يستمر ويزداد شدته)؛ </a:t>
            </a:r>
            <a:r xmlns:a="http://schemas.openxmlformats.org/drawingml/2006/main">
              <a:rPr lang="ar" sz="3200" dirty="0" smtClean="0">
                <a:latin typeface="Times New Roman" panose="02020603050405020304" pitchFamily="18" charset="0"/>
                <a:cs typeface="Times New Roman" panose="02020603050405020304" pitchFamily="18" charset="0"/>
              </a:rPr>
              <a:t>وقد </a:t>
            </a:r>
            <a:r xmlns:a="http://schemas.openxmlformats.org/drawingml/2006/main">
              <a:rPr lang="ar" sz="3200" dirty="0">
                <a:latin typeface="Times New Roman" panose="02020603050405020304" pitchFamily="18" charset="0"/>
                <a:cs typeface="Times New Roman" panose="02020603050405020304" pitchFamily="18" charset="0"/>
              </a:rPr>
              <a:t>يكون موجهًا إلى الكتفين، وخاصة الكتف الأيمن، بسبب تهيج العصب الحجابي في </a:t>
            </a:r>
            <a:r xmlns:a="http://schemas.openxmlformats.org/drawingml/2006/main">
              <a:rPr lang="ar" sz="3200" dirty="0" smtClean="0">
                <a:latin typeface="Times New Roman" panose="02020603050405020304" pitchFamily="18" charset="0"/>
                <a:cs typeface="Times New Roman" panose="02020603050405020304" pitchFamily="18" charset="0"/>
              </a:rPr>
              <a:t>الحجاب الحاجز</a:t>
            </a:r>
          </a:p>
          <a:p>
            <a:pPr xmlns:a="http://schemas.openxmlformats.org/drawingml/2006/main">
              <a:lnSpc>
                <a:spcPct val="10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 </a:t>
            </a:r>
            <a:r xmlns:a="http://schemas.openxmlformats.org/drawingml/2006/main">
              <a:rPr lang="ar" sz="3200" dirty="0">
                <a:latin typeface="Times New Roman" panose="02020603050405020304" pitchFamily="18" charset="0"/>
                <a:cs typeface="Times New Roman" panose="02020603050405020304" pitchFamily="18" charset="0"/>
              </a:rPr>
              <a:t>القيء</a:t>
            </a:r>
            <a:endParaRPr xmlns:a="http://schemas.openxmlformats.org/drawingml/2006/main" lang="en-US" sz="3200" dirty="0" smtClean="0">
              <a:latin typeface="Times New Roman" panose="02020603050405020304" pitchFamily="18" charset="0"/>
              <a:cs typeface="Times New Roman" panose="02020603050405020304" pitchFamily="18" charset="0"/>
            </a:endParaRPr>
          </a:p>
          <a:p>
            <a:pPr xmlns:a="http://schemas.openxmlformats.org/drawingml/2006/main">
              <a:lnSpc>
                <a:spcPct val="10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انهيار </a:t>
            </a:r>
            <a:r xmlns:a="http://schemas.openxmlformats.org/drawingml/2006/main">
              <a:rPr lang="ar" sz="3200" dirty="0">
                <a:latin typeface="Times New Roman" panose="02020603050405020304" pitchFamily="18" charset="0"/>
                <a:cs typeface="Times New Roman" panose="02020603050405020304" pitchFamily="18" charset="0"/>
              </a:rPr>
              <a:t>(إغماء)</a:t>
            </a:r>
            <a:endParaRPr xmlns:a="http://schemas.openxmlformats.org/drawingml/2006/main" lang="en-US" sz="3200" dirty="0" smtClean="0">
              <a:latin typeface="Times New Roman" panose="02020603050405020304" pitchFamily="18" charset="0"/>
              <a:cs typeface="Times New Roman" panose="02020603050405020304" pitchFamily="18" charset="0"/>
            </a:endParaRPr>
          </a:p>
          <a:p>
            <a:pPr xmlns:a="http://schemas.openxmlformats.org/drawingml/2006/main">
              <a:lnSpc>
                <a:spcPct val="10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بطن </a:t>
            </a:r>
            <a:r xmlns:a="http://schemas.openxmlformats.org/drawingml/2006/main">
              <a:rPr lang="ar" sz="3200" dirty="0" smtClean="0">
                <a:latin typeface="Times New Roman" panose="02020603050405020304" pitchFamily="18" charset="0"/>
                <a:cs typeface="Times New Roman" panose="02020603050405020304" pitchFamily="18" charset="0"/>
              </a:rPr>
              <a:t>شديد </a:t>
            </a:r>
            <a:r xmlns:a="http://schemas.openxmlformats.org/drawingml/2006/main">
              <a:rPr lang="ar" sz="3200" dirty="0">
                <a:latin typeface="Times New Roman" panose="02020603050405020304" pitchFamily="18" charset="0"/>
                <a:cs typeface="Times New Roman" panose="02020603050405020304" pitchFamily="18" charset="0"/>
              </a:rPr>
              <a:t>الحساسية وصلب ( </a:t>
            </a:r>
            <a:r xmlns:a="http://schemas.openxmlformats.org/drawingml/2006/main">
              <a:rPr lang="ar" sz="3200" dirty="0" err="1">
                <a:latin typeface="Times New Roman" panose="02020603050405020304" pitchFamily="18" charset="0"/>
                <a:cs typeface="Times New Roman" panose="02020603050405020304" pitchFamily="18" charset="0"/>
              </a:rPr>
              <a:t>يشبه اللوح </a:t>
            </a:r>
            <a:r xmlns:a="http://schemas.openxmlformats.org/drawingml/2006/main">
              <a:rPr lang="ar" sz="3200" dirty="0">
                <a:latin typeface="Times New Roman" panose="02020603050405020304" pitchFamily="18" charset="0"/>
                <a:cs typeface="Times New Roman" panose="02020603050405020304" pitchFamily="18" charset="0"/>
              </a:rPr>
              <a:t>)</a:t>
            </a:r>
          </a:p>
          <a:p>
            <a:pPr xmlns:a="http://schemas.openxmlformats.org/drawingml/2006/main">
              <a:lnSpc>
                <a:spcPct val="100000"/>
              </a:lnSpc>
              <a:spcAft>
                <a:spcPts val="600"/>
              </a:spcAft>
              <a:bidi/>
            </a:pPr>
            <a:r xmlns:a="http://schemas.openxmlformats.org/drawingml/2006/main">
              <a:rPr lang="ar" sz="3200" dirty="0" smtClean="0">
                <a:latin typeface="Times New Roman" panose="02020603050405020304" pitchFamily="18" charset="0"/>
                <a:cs typeface="Times New Roman" panose="02020603050405020304" pitchFamily="18" charset="0"/>
              </a:rPr>
              <a:t> </a:t>
            </a:r>
            <a:r xmlns:a="http://schemas.openxmlformats.org/drawingml/2006/main">
              <a:rPr lang="ar" sz="3200" dirty="0">
                <a:latin typeface="Times New Roman" panose="02020603050405020304" pitchFamily="18" charset="0"/>
                <a:cs typeface="Times New Roman" panose="02020603050405020304" pitchFamily="18" charset="0"/>
              </a:rPr>
              <a:t>انخفاض ضغط الدم وتسارع دقات القلب مما يدل على الصدمة</a:t>
            </a:r>
            <a:endParaRPr xmlns:a="http://schemas.openxmlformats.org/drawingml/2006/main" lang="en-US" sz="3200" dirty="0" smtClean="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25</a:t>
            </a:fld>
            <a:endParaRPr lang="en-US" dirty="0"/>
          </a:p>
        </p:txBody>
      </p:sp>
    </p:spTree>
    <p:extLst>
      <p:ext uri="{BB962C8B-B14F-4D97-AF65-F5344CB8AC3E}">
        <p14:creationId xmlns:p14="http://schemas.microsoft.com/office/powerpoint/2010/main" val="1817839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9993"/>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قرحة هضمية مثقبة</a:t>
            </a:r>
            <a:endParaRPr xmlns:a="http://schemas.openxmlformats.org/drawingml/2006/main" lang="en-US" sz="4800" dirty="0"/>
          </a:p>
        </p:txBody>
      </p:sp>
      <p:sp>
        <p:nvSpPr>
          <p:cNvPr id="3" name="Content Placeholder 2"/>
          <p:cNvSpPr>
            <a:spLocks noGrp="1"/>
          </p:cNvSpPr>
          <p:nvPr>
            <p:ph idx="1"/>
          </p:nvPr>
        </p:nvSpPr>
        <p:spPr>
          <a:xfrm>
            <a:off x="731519" y="1455556"/>
            <a:ext cx="10781211" cy="4875575"/>
          </a:xfrm>
        </p:spPr>
        <p:txBody>
          <a:bodyPr>
            <a:normAutofit/>
          </a:bodyPr>
          <a:lstStyle/>
          <a:p>
            <a:pPr xmlns:a="http://schemas.openxmlformats.org/drawingml/2006/main">
              <a:lnSpc>
                <a:spcPct val="120000"/>
              </a:lnSpc>
              <a:spcAft>
                <a:spcPts val="600"/>
              </a:spcAft>
              <a:bidi/>
            </a:pPr>
            <a:r xmlns:a="http://schemas.openxmlformats.org/drawingml/2006/main">
              <a:rPr lang="ar" sz="3600" dirty="0">
                <a:latin typeface="Times New Roman" panose="02020603050405020304" pitchFamily="18" charset="0"/>
                <a:cs typeface="Times New Roman" panose="02020603050405020304" pitchFamily="18" charset="0"/>
              </a:rPr>
              <a:t>نظرًا لأن التهاب الصفاق الكيميائي يتطور خلال بضع ساعات من حدوث ثقب ويتبعه التهاب الصفاق البكتيري، فيجب إغلاق الثقب في أسرع وقت ممكن وغسل تجويف البطن </a:t>
            </a:r>
            <a:r xmlns:a="http://schemas.openxmlformats.org/drawingml/2006/main">
              <a:rPr lang="ar" sz="3600" dirty="0" err="1">
                <a:latin typeface="Times New Roman" panose="02020603050405020304" pitchFamily="18" charset="0"/>
                <a:cs typeface="Times New Roman" panose="02020603050405020304" pitchFamily="18" charset="0"/>
              </a:rPr>
              <a:t>من </a:t>
            </a:r>
            <a:r xmlns:a="http://schemas.openxmlformats.org/drawingml/2006/main">
              <a:rPr lang="ar" sz="3600" dirty="0">
                <a:latin typeface="Times New Roman" panose="02020603050405020304" pitchFamily="18" charset="0"/>
                <a:cs typeface="Times New Roman" panose="02020603050405020304" pitchFamily="18" charset="0"/>
              </a:rPr>
              <a:t>محتويات المعدة أو الأمعاء.</a:t>
            </a:r>
          </a:p>
        </p:txBody>
      </p:sp>
      <p:sp>
        <p:nvSpPr>
          <p:cNvPr id="4" name="Slide Number Placeholder 3"/>
          <p:cNvSpPr>
            <a:spLocks noGrp="1"/>
          </p:cNvSpPr>
          <p:nvPr>
            <p:ph type="sldNum" sz="quarter" idx="12"/>
          </p:nvPr>
        </p:nvSpPr>
        <p:spPr/>
        <p:txBody>
          <a:bodyPr/>
          <a:lstStyle/>
          <a:p>
            <a:fld id="{8C0CE234-AF3C-4449-9D9B-BB0611AB5AA2}" type="slidenum">
              <a:rPr lang="en-US" smtClean="0"/>
              <a:t>26</a:t>
            </a:fld>
            <a:endParaRPr lang="en-US" dirty="0"/>
          </a:p>
        </p:txBody>
      </p:sp>
    </p:spTree>
    <p:extLst>
      <p:ext uri="{BB962C8B-B14F-4D97-AF65-F5344CB8AC3E}">
        <p14:creationId xmlns:p14="http://schemas.microsoft.com/office/powerpoint/2010/main" val="17571673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6451"/>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قرحة هضمية مثقبة</a:t>
            </a:r>
            <a:endParaRPr xmlns:a="http://schemas.openxmlformats.org/drawingml/2006/main" lang="en-US" sz="4800" dirty="0"/>
          </a:p>
        </p:txBody>
      </p:sp>
      <p:sp>
        <p:nvSpPr>
          <p:cNvPr id="3" name="Content Placeholder 2"/>
          <p:cNvSpPr>
            <a:spLocks noGrp="1"/>
          </p:cNvSpPr>
          <p:nvPr>
            <p:ph idx="1"/>
          </p:nvPr>
        </p:nvSpPr>
        <p:spPr>
          <a:xfrm>
            <a:off x="559526" y="1412014"/>
            <a:ext cx="10515600" cy="5023620"/>
          </a:xfrm>
        </p:spPr>
        <p:txBody>
          <a:bodyPr>
            <a:normAutofit/>
          </a:bodyPr>
          <a:lstStyle/>
          <a:p>
            <a:pPr xmlns:a="http://schemas.openxmlformats.org/drawingml/2006/main">
              <a:lnSpc>
                <a:spcPct val="100000"/>
              </a:lnSpc>
              <a:spcAft>
                <a:spcPts val="1200"/>
              </a:spcAft>
              <a:bidi/>
            </a:pPr>
            <a:r xmlns:a="http://schemas.openxmlformats.org/drawingml/2006/main">
              <a:rPr lang="ar" sz="3200" dirty="0">
                <a:latin typeface="Times New Roman" panose="02020603050405020304" pitchFamily="18" charset="0"/>
                <a:cs typeface="Times New Roman" panose="02020603050405020304" pitchFamily="18" charset="0"/>
              </a:rPr>
              <a:t>قد يكون من الآمن والمستحسن في بعض المرضى إجراء عملية جراحية لعلاج مرض القرحة بالإضافة إلى خياطة الثقب. أثناء الجراحة وبعدها، يتم تصريف محتويات المعدة بواسطة أنبوب أنفي معدي.</a:t>
            </a:r>
          </a:p>
          <a:p>
            <a:pPr xmlns:a="http://schemas.openxmlformats.org/drawingml/2006/main">
              <a:lnSpc>
                <a:spcPct val="100000"/>
              </a:lnSpc>
              <a:spcAft>
                <a:spcPts val="1200"/>
              </a:spcAft>
              <a:bidi/>
            </a:pPr>
            <a:r xmlns:a="http://schemas.openxmlformats.org/drawingml/2006/main">
              <a:rPr lang="ar" sz="3200" dirty="0">
                <a:latin typeface="Times New Roman" panose="02020603050405020304" pitchFamily="18" charset="0"/>
                <a:cs typeface="Times New Roman" panose="02020603050405020304" pitchFamily="18" charset="0"/>
              </a:rPr>
              <a:t>يتم إعطاء العلاج </a:t>
            </a:r>
            <a:r xmlns:a="http://schemas.openxmlformats.org/drawingml/2006/main">
              <a:rPr lang="ar" sz="3200" dirty="0" smtClean="0">
                <a:latin typeface="Times New Roman" panose="02020603050405020304" pitchFamily="18" charset="0"/>
                <a:cs typeface="Times New Roman" panose="02020603050405020304" pitchFamily="18" charset="0"/>
              </a:rPr>
              <a:t>بالمضادات الحيوية حسب الوصفة الطبية.</a:t>
            </a:r>
          </a:p>
          <a:p>
            <a:pPr marL="0" indent="0">
              <a:buNone/>
            </a:pPr>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27</a:t>
            </a:fld>
            <a:endParaRPr lang="en-US" dirty="0"/>
          </a:p>
        </p:txBody>
      </p:sp>
    </p:spTree>
    <p:extLst>
      <p:ext uri="{BB962C8B-B14F-4D97-AF65-F5344CB8AC3E}">
        <p14:creationId xmlns:p14="http://schemas.microsoft.com/office/powerpoint/2010/main" val="20698284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smtClean="0">
                <a:solidFill>
                  <a:schemeClr val="accent5">
                    <a:lumMod val="75000"/>
                  </a:schemeClr>
                </a:solidFill>
              </a:rPr>
              <a:t>نقص تروية الأمعاء</a:t>
            </a:r>
            <a:endParaRPr xmlns:a="http://schemas.openxmlformats.org/drawingml/2006/main" lang="en-US" sz="4800" b="1" dirty="0">
              <a:solidFill>
                <a:schemeClr val="accent5">
                  <a:lumMod val="75000"/>
                </a:schemeClr>
              </a:solidFill>
            </a:endParaRPr>
          </a:p>
        </p:txBody>
      </p:sp>
      <p:sp>
        <p:nvSpPr>
          <p:cNvPr id="3" name="Content Placeholder 2"/>
          <p:cNvSpPr>
            <a:spLocks noGrp="1"/>
          </p:cNvSpPr>
          <p:nvPr>
            <p:ph idx="1"/>
          </p:nvPr>
        </p:nvSpPr>
        <p:spPr>
          <a:xfrm>
            <a:off x="489857" y="1233441"/>
            <a:ext cx="10515600" cy="5306695"/>
          </a:xfrm>
        </p:spPr>
        <p:txBody>
          <a:bodyPr/>
          <a:lstStyle/>
          <a:p>
            <a:pPr xmlns:a="http://schemas.openxmlformats.org/drawingml/2006/main">
              <a:lnSpc>
                <a:spcPct val="100000"/>
              </a:lnSpc>
              <a:spcAft>
                <a:spcPts val="600"/>
              </a:spcAft>
              <a:bidi/>
            </a:pPr>
            <a:r xmlns:a="http://schemas.openxmlformats.org/drawingml/2006/main">
              <a:rPr lang="ar" dirty="0"/>
              <a:t>نقص تروية الأمعاء هو حالة تتميز بانخفاض تدفق الدم إلى الأمعاء، مما قد يؤدي إلى عدم كفاية إمداد الأكسجين والعناصر الغذائية للمناطق المصابة.</a:t>
            </a:r>
            <a:endParaRPr xmlns:a="http://schemas.openxmlformats.org/drawingml/2006/main" lang="en-US" dirty="0" smtClean="0"/>
          </a:p>
          <a:p>
            <a:pPr xmlns:a="http://schemas.openxmlformats.org/drawingml/2006/main">
              <a:lnSpc>
                <a:spcPct val="100000"/>
              </a:lnSpc>
              <a:spcAft>
                <a:spcPts val="600"/>
              </a:spcAft>
              <a:bidi/>
            </a:pPr>
            <a:r xmlns:a="http://schemas.openxmlformats.org/drawingml/2006/main">
              <a:rPr lang="ar" dirty="0" smtClean="0"/>
              <a:t>هذا </a:t>
            </a:r>
            <a:r xmlns:a="http://schemas.openxmlformats.org/drawingml/2006/main">
              <a:rPr lang="ar" dirty="0"/>
              <a:t>الانخفاض في تدفق الدم إلى تلف الأنسجة المعوية، وإذا كان شديدًا ومستمرًا، فقد يؤدي إلى موت الأنسجة ( </a:t>
            </a:r>
            <a:r xmlns:a="http://schemas.openxmlformats.org/drawingml/2006/main">
              <a:rPr lang="ar" dirty="0" smtClean="0"/>
              <a:t>احتشاء </a:t>
            </a:r>
            <a:r xmlns:a="http://schemas.openxmlformats.org/drawingml/2006/main">
              <a:rPr lang="ar" dirty="0"/>
              <a:t>) ومضاعفات تهدد الحياة </a:t>
            </a:r>
            <a:r xmlns:a="http://schemas.openxmlformats.org/drawingml/2006/main">
              <a:rPr lang="ar" dirty="0" smtClean="0"/>
              <a:t>.</a:t>
            </a:r>
          </a:p>
          <a:p>
            <a:pPr xmlns:a="http://schemas.openxmlformats.org/drawingml/2006/main">
              <a:lnSpc>
                <a:spcPct val="100000"/>
              </a:lnSpc>
              <a:spcAft>
                <a:spcPts val="600"/>
              </a:spcAft>
              <a:bidi/>
            </a:pPr>
            <a:r xmlns:a="http://schemas.openxmlformats.org/drawingml/2006/main">
              <a:rPr lang="ar" dirty="0"/>
              <a:t>هناك نوعان رئيسيان من نقص تروية الأمعاء: الحاد والمزمن.</a:t>
            </a:r>
          </a:p>
          <a:p>
            <a:pPr xmlns:a="http://schemas.openxmlformats.org/drawingml/2006/main" marL="514350" indent="-514350">
              <a:lnSpc>
                <a:spcPct val="100000"/>
              </a:lnSpc>
              <a:spcAft>
                <a:spcPts val="600"/>
              </a:spcAft>
              <a:buFont typeface="+mj-lt"/>
              <a:buAutoNum type="arabicPeriod"/>
              <a:bidi/>
            </a:pPr>
            <a:r xmlns:a="http://schemas.openxmlformats.org/drawingml/2006/main">
              <a:rPr lang="ar" b="1" dirty="0" smtClean="0"/>
              <a:t>نقص تروية </a:t>
            </a:r>
            <a:endParaRPr xmlns:a="http://schemas.openxmlformats.org/drawingml/2006/main" lang="en-US" dirty="0"/>
            <a:r xmlns:a="http://schemas.openxmlformats.org/drawingml/2006/main">
              <a:rPr lang="ar" b="1" dirty="0"/>
              <a:t>الأمعاء الحاد</a:t>
            </a:r>
          </a:p>
          <a:p>
            <a:pPr xmlns:a="http://schemas.openxmlformats.org/drawingml/2006/main" marL="514350" indent="-514350">
              <a:lnSpc>
                <a:spcPct val="100000"/>
              </a:lnSpc>
              <a:spcAft>
                <a:spcPts val="600"/>
              </a:spcAft>
              <a:buFont typeface="+mj-lt"/>
              <a:buAutoNum type="arabicPeriod"/>
              <a:bidi/>
            </a:pPr>
            <a:r xmlns:a="http://schemas.openxmlformats.org/drawingml/2006/main">
              <a:rPr lang="ar" b="1" dirty="0" smtClean="0"/>
              <a:t>نقص تروية </a:t>
            </a:r>
            <a:endParaRPr xmlns:a="http://schemas.openxmlformats.org/drawingml/2006/main" lang="en-US" dirty="0"/>
            <a:r xmlns:a="http://schemas.openxmlformats.org/drawingml/2006/main">
              <a:rPr lang="ar" b="1" dirty="0"/>
              <a:t>المساريقا المزمن</a:t>
            </a:r>
          </a:p>
        </p:txBody>
      </p:sp>
      <p:sp>
        <p:nvSpPr>
          <p:cNvPr id="4" name="Slide Number Placeholder 3"/>
          <p:cNvSpPr>
            <a:spLocks noGrp="1"/>
          </p:cNvSpPr>
          <p:nvPr>
            <p:ph type="sldNum" sz="quarter" idx="12"/>
          </p:nvPr>
        </p:nvSpPr>
        <p:spPr/>
        <p:txBody>
          <a:bodyPr/>
          <a:lstStyle/>
          <a:p>
            <a:fld id="{8C0CE234-AF3C-4449-9D9B-BB0611AB5AA2}" type="slidenum">
              <a:rPr lang="en-US" smtClean="0"/>
              <a:t>28</a:t>
            </a:fld>
            <a:endParaRPr lang="en-US" dirty="0"/>
          </a:p>
        </p:txBody>
      </p:sp>
    </p:spTree>
    <p:extLst>
      <p:ext uri="{BB962C8B-B14F-4D97-AF65-F5344CB8AC3E}">
        <p14:creationId xmlns:p14="http://schemas.microsoft.com/office/powerpoint/2010/main" val="2783783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40229"/>
          </a:xfrm>
        </p:spPr>
        <p:txBody>
          <a:bodyPr>
            <a:normAutofit fontScale="90000"/>
          </a:bodyPr>
          <a:lstStyle/>
          <a:p>
            <a:pPr xmlns:a="http://schemas.openxmlformats.org/drawingml/2006/main" algn="ctr">
              <a:bidi/>
            </a:pPr>
            <a:r xmlns:a="http://schemas.openxmlformats.org/drawingml/2006/main">
              <a:rPr lang="ar" b="1" dirty="0" smtClean="0"/>
              <a:t> </a:t>
            </a:r>
            <a:br xmlns:a="http://schemas.openxmlformats.org/drawingml/2006/main">
              <a:rPr lang="en-US" b="1" dirty="0" smtClean="0"/>
            </a:br>
            <a:r xmlns:a="http://schemas.openxmlformats.org/drawingml/2006/main">
              <a:rPr lang="ar" sz="4900" b="1" dirty="0" smtClean="0">
                <a:solidFill>
                  <a:schemeClr val="accent5">
                    <a:lumMod val="75000"/>
                  </a:schemeClr>
                </a:solidFill>
              </a:rPr>
              <a:t>نقص تروية </a:t>
            </a:r>
            <a:endParaRPr xmlns:a="http://schemas.openxmlformats.org/drawingml/2006/main" lang="en-US" sz="4900" dirty="0">
              <a:solidFill>
                <a:schemeClr val="accent5">
                  <a:lumMod val="75000"/>
                </a:schemeClr>
              </a:solidFill>
            </a:endParaRPr>
            <a:r xmlns:a="http://schemas.openxmlformats.org/drawingml/2006/main">
              <a:rPr lang="ar" sz="4900" b="1" dirty="0">
                <a:solidFill>
                  <a:schemeClr val="accent5">
                    <a:lumMod val="75000"/>
                  </a:schemeClr>
                </a:solidFill>
              </a:rPr>
              <a:t>الأمعاء </a:t>
            </a:r>
            <a:r xmlns:a="http://schemas.openxmlformats.org/drawingml/2006/main">
              <a:rPr lang="ar" sz="4900" b="1" dirty="0" smtClean="0">
                <a:solidFill>
                  <a:schemeClr val="accent5">
                    <a:lumMod val="75000"/>
                  </a:schemeClr>
                </a:solidFill>
              </a:rPr>
              <a:t>الحاد</a:t>
            </a:r>
          </a:p>
        </p:txBody>
      </p:sp>
      <p:sp>
        <p:nvSpPr>
          <p:cNvPr id="3" name="Content Placeholder 2"/>
          <p:cNvSpPr>
            <a:spLocks noGrp="1"/>
          </p:cNvSpPr>
          <p:nvPr>
            <p:ph idx="1"/>
          </p:nvPr>
        </p:nvSpPr>
        <p:spPr>
          <a:xfrm>
            <a:off x="385353" y="1294402"/>
            <a:ext cx="11223171" cy="5280569"/>
          </a:xfrm>
        </p:spPr>
        <p:txBody>
          <a:bodyPr>
            <a:normAutofit fontScale="92500" lnSpcReduction="20000"/>
          </a:bodyPr>
          <a:lstStyle/>
          <a:p>
            <a:pPr xmlns:a="http://schemas.openxmlformats.org/drawingml/2006/main">
              <a:lnSpc>
                <a:spcPct val="100000"/>
              </a:lnSpc>
              <a:spcAft>
                <a:spcPts val="600"/>
              </a:spcAft>
              <a:bidi/>
            </a:pPr>
            <a:r xmlns:a="http://schemas.openxmlformats.org/drawingml/2006/main">
              <a:rPr lang="ar" sz="3600" b="1" dirty="0" smtClean="0"/>
              <a:t>الأسباب </a:t>
            </a:r>
            <a:r xmlns:a="http://schemas.openxmlformats.org/drawingml/2006/main">
              <a:rPr lang="ar" sz="3600" b="1" dirty="0"/>
              <a:t>: </a:t>
            </a:r>
            <a:r xmlns:a="http://schemas.openxmlformats.org/drawingml/2006/main">
              <a:rPr lang="ar" sz="3600" dirty="0"/>
              <a:t>غالبًا ما يحدث نقص تروية الأمعاء الحاد بسبب انقطاع مفاجئ في تدفق الدم إلى الأمعاء.</a:t>
            </a:r>
            <a:endParaRPr xmlns:a="http://schemas.openxmlformats.org/drawingml/2006/main" lang="en-US" sz="3600" dirty="0" smtClean="0"/>
          </a:p>
          <a:p>
            <a:pPr xmlns:a="http://schemas.openxmlformats.org/drawingml/2006/main">
              <a:lnSpc>
                <a:spcPct val="100000"/>
              </a:lnSpc>
              <a:spcAft>
                <a:spcPts val="600"/>
              </a:spcAft>
              <a:bidi/>
            </a:pPr>
            <a:r xmlns:a="http://schemas.openxmlformats.org/drawingml/2006/main">
              <a:rPr lang="ar" sz="3600" dirty="0" smtClean="0"/>
              <a:t>الأسباب </a:t>
            </a:r>
            <a:r xmlns:a="http://schemas.openxmlformats.org/drawingml/2006/main">
              <a:rPr lang="ar" sz="3600" dirty="0"/>
              <a:t>الرئيسية تشمل:</a:t>
            </a:r>
          </a:p>
          <a:p>
            <a:pPr xmlns:a="http://schemas.openxmlformats.org/drawingml/2006/main" lvl="1">
              <a:lnSpc>
                <a:spcPct val="100000"/>
              </a:lnSpc>
              <a:spcAft>
                <a:spcPts val="600"/>
              </a:spcAft>
              <a:bidi/>
            </a:pPr>
            <a:r xmlns:a="http://schemas.openxmlformats.org/drawingml/2006/main">
              <a:rPr lang="ar" sz="3200" b="1" dirty="0"/>
              <a:t>الانسداد: </a:t>
            </a:r>
            <a:r xmlns:a="http://schemas.openxmlformats.org/drawingml/2006/main">
              <a:rPr lang="ar" sz="3200" dirty="0"/>
              <a:t>يمكن للجلطات الدموية أو الحطام (الانسدادات) من أجزاء أخرى من الجسم أن تنتقل عبر مجرى الدم وتسد الشرايين المساريقية التي تغذي الأمعاء.</a:t>
            </a:r>
          </a:p>
          <a:p>
            <a:pPr xmlns:a="http://schemas.openxmlformats.org/drawingml/2006/main" lvl="1">
              <a:lnSpc>
                <a:spcPct val="100000"/>
              </a:lnSpc>
              <a:spcAft>
                <a:spcPts val="600"/>
              </a:spcAft>
              <a:bidi/>
            </a:pPr>
            <a:r xmlns:a="http://schemas.openxmlformats.org/drawingml/2006/main">
              <a:rPr lang="ar" sz="3200" b="1" dirty="0"/>
              <a:t>التخثر: </a:t>
            </a:r>
            <a:r xmlns:a="http://schemas.openxmlformats.org/drawingml/2006/main">
              <a:rPr lang="ar" sz="3200" dirty="0"/>
              <a:t>تكوين جلطات الدم داخل الشرايين المساريقية.</a:t>
            </a:r>
          </a:p>
          <a:p>
            <a:pPr xmlns:a="http://schemas.openxmlformats.org/drawingml/2006/main" lvl="1">
              <a:lnSpc>
                <a:spcPct val="100000"/>
              </a:lnSpc>
              <a:spcAft>
                <a:spcPts val="600"/>
              </a:spcAft>
              <a:bidi/>
            </a:pPr>
            <a:r xmlns:a="http://schemas.openxmlformats.org/drawingml/2006/main">
              <a:rPr lang="ar" sz="3200" b="1" dirty="0"/>
              <a:t>الأسباب غير الانسدادية: </a:t>
            </a:r>
            <a:r xmlns:a="http://schemas.openxmlformats.org/drawingml/2006/main">
              <a:rPr lang="ar" sz="3200" dirty="0"/>
              <a:t>يمكن أن تؤدي حالات مثل انخفاض ضغط الدم، أو قصور القلب، أو الصدمة إلى انخفاض تدفق الدم إلى الأمعاء.</a:t>
            </a:r>
          </a:p>
          <a:p>
            <a:pPr>
              <a:lnSpc>
                <a:spcPct val="100000"/>
              </a:lnSpc>
              <a:spcAft>
                <a:spcPts val="600"/>
              </a:spcAft>
            </a:pPr>
            <a:endParaRPr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29</a:t>
            </a:fld>
            <a:endParaRPr lang="en-US" dirty="0"/>
          </a:p>
        </p:txBody>
      </p:sp>
    </p:spTree>
    <p:extLst>
      <p:ext uri="{BB962C8B-B14F-4D97-AF65-F5344CB8AC3E}">
        <p14:creationId xmlns:p14="http://schemas.microsoft.com/office/powerpoint/2010/main" val="1649736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b="1" dirty="0" smtClean="0">
                <a:solidFill>
                  <a:schemeClr val="accent5">
                    <a:lumMod val="75000"/>
                  </a:schemeClr>
                </a:solidFill>
              </a:rPr>
              <a:t>نتائج التعلم المقصودة</a:t>
            </a:r>
            <a:endParaRPr xmlns:a="http://schemas.openxmlformats.org/drawingml/2006/main" lang="en-US" b="1" dirty="0">
              <a:solidFill>
                <a:schemeClr val="accent5">
                  <a:lumMod val="75000"/>
                </a:schemeClr>
              </a:solidFill>
            </a:endParaRPr>
          </a:p>
        </p:txBody>
      </p:sp>
      <p:sp>
        <p:nvSpPr>
          <p:cNvPr id="3" name="Content Placeholder 2"/>
          <p:cNvSpPr>
            <a:spLocks noGrp="1"/>
          </p:cNvSpPr>
          <p:nvPr>
            <p:ph idx="1"/>
          </p:nvPr>
        </p:nvSpPr>
        <p:spPr/>
        <p:txBody>
          <a:bodyPr/>
          <a:lstStyle/>
          <a:p>
            <a:pPr xmlns:a="http://schemas.openxmlformats.org/drawingml/2006/main" marL="514350" indent="-514350">
              <a:lnSpc>
                <a:spcPct val="100000"/>
              </a:lnSpc>
              <a:spcAft>
                <a:spcPts val="1200"/>
              </a:spcAft>
              <a:buFont typeface="+mj-lt"/>
              <a:buAutoNum type="arabicPeriod"/>
              <a:bidi/>
            </a:pPr>
            <a:r xmlns:a="http://schemas.openxmlformats.org/drawingml/2006/main">
              <a:rPr lang="ar" sz="3200" b="1" dirty="0"/>
              <a:t>العرض </a:t>
            </a:r>
            <a:r xmlns:a="http://schemas.openxmlformats.org/drawingml/2006/main">
              <a:rPr lang="ar" sz="3200" dirty="0"/>
              <a:t>الشائع لمشاكل </a:t>
            </a:r>
            <a:r xmlns:a="http://schemas.openxmlformats.org/drawingml/2006/main">
              <a:rPr lang="ar" sz="3200" dirty="0" smtClean="0"/>
              <a:t>الطوارئ </a:t>
            </a:r>
            <a:r xmlns:a="http://schemas.openxmlformats.org/drawingml/2006/main">
              <a:rPr lang="ar" sz="3200" dirty="0"/>
              <a:t>الحادة في الجهاز الهضمي </a:t>
            </a:r>
            <a:r xmlns:a="http://schemas.openxmlformats.org/drawingml/2006/main">
              <a:rPr lang="ar" sz="3200" dirty="0"/>
              <a:t>في إطار الرعاية الطارئة.</a:t>
            </a:r>
          </a:p>
          <a:p>
            <a:pPr xmlns:a="http://schemas.openxmlformats.org/drawingml/2006/main" marL="514350" indent="-514350">
              <a:lnSpc>
                <a:spcPct val="100000"/>
              </a:lnSpc>
              <a:spcAft>
                <a:spcPts val="1200"/>
              </a:spcAft>
              <a:buFont typeface="+mj-lt"/>
              <a:buAutoNum type="arabicPeriod"/>
              <a:bidi/>
            </a:pPr>
            <a:r xmlns:a="http://schemas.openxmlformats.org/drawingml/2006/main">
              <a:rPr lang="ar" sz="3200" dirty="0"/>
              <a:t>اشرح كيفية </a:t>
            </a:r>
            <a:r xmlns:a="http://schemas.openxmlformats.org/drawingml/2006/main">
              <a:rPr lang="ar" sz="3200" b="1" dirty="0" smtClean="0"/>
              <a:t>تقييم وإدارة </a:t>
            </a:r>
            <a:r xmlns:a="http://schemas.openxmlformats.org/drawingml/2006/main">
              <a:rPr lang="ar" sz="3200" dirty="0"/>
              <a:t>مجموعة متنوعة من مشاكل </a:t>
            </a:r>
            <a:r xmlns:a="http://schemas.openxmlformats.org/drawingml/2006/main">
              <a:rPr lang="ar" sz="3200" dirty="0" smtClean="0"/>
              <a:t>الطوارئ المعدية المعوية الحادة بشكل فعال </a:t>
            </a:r>
            <a:r xmlns:a="http://schemas.openxmlformats.org/drawingml/2006/main">
              <a:rPr lang="ar" sz="3200" dirty="0"/>
              <a:t>في بيئة الرعاية الطارئة.</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a:t>
            </a:fld>
            <a:endParaRPr lang="en-US" dirty="0"/>
          </a:p>
        </p:txBody>
      </p:sp>
    </p:spTree>
    <p:extLst>
      <p:ext uri="{BB962C8B-B14F-4D97-AF65-F5344CB8AC3E}">
        <p14:creationId xmlns:p14="http://schemas.microsoft.com/office/powerpoint/2010/main" val="2228116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solidFill>
                  <a:schemeClr val="accent5">
                    <a:lumMod val="75000"/>
                  </a:schemeClr>
                </a:solidFill>
              </a:rPr>
              <a:t>نقص تروية الأمعاء الحاد</a:t>
            </a:r>
            <a:endParaRPr xmlns:a="http://schemas.openxmlformats.org/drawingml/2006/main" lang="en-US" dirty="0"/>
          </a:p>
        </p:txBody>
      </p:sp>
      <p:sp>
        <p:nvSpPr>
          <p:cNvPr id="3" name="Content Placeholder 2"/>
          <p:cNvSpPr>
            <a:spLocks noGrp="1"/>
          </p:cNvSpPr>
          <p:nvPr>
            <p:ph idx="1"/>
          </p:nvPr>
        </p:nvSpPr>
        <p:spPr>
          <a:xfrm>
            <a:off x="550817" y="1155064"/>
            <a:ext cx="11109960" cy="5454741"/>
          </a:xfrm>
        </p:spPr>
        <p:txBody>
          <a:bodyPr>
            <a:normAutofit fontScale="92500" lnSpcReduction="20000"/>
          </a:bodyPr>
          <a:lstStyle/>
          <a:p>
            <a:pPr xmlns:a="http://schemas.openxmlformats.org/drawingml/2006/main">
              <a:lnSpc>
                <a:spcPct val="110000"/>
              </a:lnSpc>
              <a:spcAft>
                <a:spcPts val="600"/>
              </a:spcAft>
              <a:bidi/>
            </a:pPr>
            <a:r xmlns:a="http://schemas.openxmlformats.org/drawingml/2006/main">
              <a:rPr lang="ar" sz="3200" b="1" dirty="0"/>
              <a:t>أعراض:</a:t>
            </a:r>
            <a:endParaRPr xmlns:a="http://schemas.openxmlformats.org/drawingml/2006/main" lang="en-US" sz="3200" dirty="0"/>
          </a:p>
          <a:p>
            <a:pPr xmlns:a="http://schemas.openxmlformats.org/drawingml/2006/main" lvl="1">
              <a:lnSpc>
                <a:spcPct val="110000"/>
              </a:lnSpc>
              <a:spcAft>
                <a:spcPts val="600"/>
              </a:spcAft>
              <a:bidi/>
            </a:pPr>
            <a:r xmlns:a="http://schemas.openxmlformats.org/drawingml/2006/main">
              <a:rPr lang="ar" sz="2800" dirty="0"/>
              <a:t>آلام شديدة في البطن، غالبًا ما تكون غير متناسبة مع نتائج الفحص البدني.</a:t>
            </a:r>
          </a:p>
          <a:p>
            <a:pPr xmlns:a="http://schemas.openxmlformats.org/drawingml/2006/main" lvl="1">
              <a:lnSpc>
                <a:spcPct val="110000"/>
              </a:lnSpc>
              <a:spcAft>
                <a:spcPts val="600"/>
              </a:spcAft>
              <a:bidi/>
            </a:pPr>
            <a:r xmlns:a="http://schemas.openxmlformats.org/drawingml/2006/main">
              <a:rPr lang="ar" sz="2800" dirty="0"/>
              <a:t>انتفاخ البطن.</a:t>
            </a:r>
          </a:p>
          <a:p>
            <a:pPr xmlns:a="http://schemas.openxmlformats.org/drawingml/2006/main" lvl="1">
              <a:lnSpc>
                <a:spcPct val="110000"/>
              </a:lnSpc>
              <a:spcAft>
                <a:spcPts val="600"/>
              </a:spcAft>
              <a:bidi/>
            </a:pPr>
            <a:r xmlns:a="http://schemas.openxmlformats.org/drawingml/2006/main">
              <a:rPr lang="ar" sz="2800" dirty="0"/>
              <a:t>الغثيان والقيء.</a:t>
            </a:r>
          </a:p>
          <a:p>
            <a:pPr xmlns:a="http://schemas.openxmlformats.org/drawingml/2006/main" lvl="1">
              <a:lnSpc>
                <a:spcPct val="110000"/>
              </a:lnSpc>
              <a:spcAft>
                <a:spcPts val="600"/>
              </a:spcAft>
              <a:bidi/>
            </a:pPr>
            <a:r xmlns:a="http://schemas.openxmlformats.org/drawingml/2006/main">
              <a:rPr lang="ar" sz="2800" dirty="0"/>
              <a:t>الإسهال أو البراز الدموي.</a:t>
            </a:r>
          </a:p>
          <a:p>
            <a:pPr xmlns:a="http://schemas.openxmlformats.org/drawingml/2006/main" lvl="1">
              <a:lnSpc>
                <a:spcPct val="110000"/>
              </a:lnSpc>
              <a:spcAft>
                <a:spcPts val="600"/>
              </a:spcAft>
              <a:bidi/>
            </a:pPr>
            <a:r xmlns:a="http://schemas.openxmlformats.org/drawingml/2006/main">
              <a:rPr lang="ar" sz="2800" dirty="0"/>
              <a:t>علامات الصدمة، بما في ذلك تسارع ضربات القلب وانخفاض ضغط الدم.</a:t>
            </a:r>
          </a:p>
          <a:p>
            <a:pPr xmlns:a="http://schemas.openxmlformats.org/drawingml/2006/main">
              <a:lnSpc>
                <a:spcPct val="110000"/>
              </a:lnSpc>
              <a:spcAft>
                <a:spcPts val="600"/>
              </a:spcAft>
              <a:bidi/>
            </a:pPr>
            <a:r xmlns:a="http://schemas.openxmlformats.org/drawingml/2006/main">
              <a:rPr lang="ar" sz="3200" b="1" dirty="0"/>
              <a:t>التشخيص والعلاج:</a:t>
            </a:r>
            <a:endParaRPr xmlns:a="http://schemas.openxmlformats.org/drawingml/2006/main" lang="en-US" sz="3200" dirty="0"/>
          </a:p>
          <a:p>
            <a:pPr xmlns:a="http://schemas.openxmlformats.org/drawingml/2006/main" lvl="1">
              <a:lnSpc>
                <a:spcPct val="110000"/>
              </a:lnSpc>
              <a:spcAft>
                <a:spcPts val="600"/>
              </a:spcAft>
              <a:bidi/>
            </a:pPr>
            <a:r xmlns:a="http://schemas.openxmlformats.org/drawingml/2006/main">
              <a:rPr lang="ar" sz="2800" dirty="0"/>
              <a:t>يتضمن التشخيص غالبًا دراسات التصوير مثل تصوير الأوعية الدموية أو التصوير المقطعي المحوسب.</a:t>
            </a:r>
          </a:p>
          <a:p>
            <a:pPr xmlns:a="http://schemas.openxmlformats.org/drawingml/2006/main" lvl="1">
              <a:lnSpc>
                <a:spcPct val="110000"/>
              </a:lnSpc>
              <a:spcAft>
                <a:spcPts val="600"/>
              </a:spcAft>
              <a:bidi/>
            </a:pPr>
            <a:r xmlns:a="http://schemas.openxmlformats.org/drawingml/2006/main">
              <a:rPr lang="ar" sz="2800" dirty="0"/>
              <a:t>قد يشمل العلاج إجراء عملية جراحية لاستعادة تدفق الدم، وإزالة أي جلطات أو انسدادات، واستئصال الأجزاء التالفة من الأمعاء.</a:t>
            </a:r>
            <a:endParaRPr xmlns:a="http://schemas.openxmlformats.org/drawingml/2006/main" lang="en-US" sz="2800" dirty="0"/>
          </a:p>
        </p:txBody>
      </p:sp>
      <p:sp>
        <p:nvSpPr>
          <p:cNvPr id="4" name="Slide Number Placeholder 3"/>
          <p:cNvSpPr>
            <a:spLocks noGrp="1"/>
          </p:cNvSpPr>
          <p:nvPr>
            <p:ph type="sldNum" sz="quarter" idx="12"/>
          </p:nvPr>
        </p:nvSpPr>
        <p:spPr/>
        <p:txBody>
          <a:bodyPr/>
          <a:lstStyle/>
          <a:p>
            <a:fld id="{8C0CE234-AF3C-4449-9D9B-BB0611AB5AA2}" type="slidenum">
              <a:rPr lang="en-US" smtClean="0"/>
              <a:t>30</a:t>
            </a:fld>
            <a:endParaRPr lang="en-US" dirty="0"/>
          </a:p>
        </p:txBody>
      </p:sp>
    </p:spTree>
    <p:extLst>
      <p:ext uri="{BB962C8B-B14F-4D97-AF65-F5344CB8AC3E}">
        <p14:creationId xmlns:p14="http://schemas.microsoft.com/office/powerpoint/2010/main" val="16516270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503"/>
            <a:ext cx="10515600" cy="1325563"/>
          </a:xfrm>
        </p:spPr>
        <p:txBody>
          <a:bodyPr/>
          <a:lstStyle/>
          <a:p>
            <a:pPr xmlns:a="http://schemas.openxmlformats.org/drawingml/2006/main" algn="ctr">
              <a:bidi/>
            </a:pPr>
            <a:r xmlns:a="http://schemas.openxmlformats.org/drawingml/2006/main">
              <a:rPr lang="ar" b="1" dirty="0">
                <a:solidFill>
                  <a:schemeClr val="accent5">
                    <a:lumMod val="75000"/>
                  </a:schemeClr>
                </a:solidFill>
              </a:rPr>
              <a:t>نقص تروية المساريقا المزمن</a:t>
            </a:r>
          </a:p>
        </p:txBody>
      </p:sp>
      <p:sp>
        <p:nvSpPr>
          <p:cNvPr id="3" name="Content Placeholder 2"/>
          <p:cNvSpPr>
            <a:spLocks noGrp="1"/>
          </p:cNvSpPr>
          <p:nvPr>
            <p:ph idx="1"/>
          </p:nvPr>
        </p:nvSpPr>
        <p:spPr>
          <a:xfrm>
            <a:off x="838200" y="1491026"/>
            <a:ext cx="9187543" cy="4026535"/>
          </a:xfrm>
        </p:spPr>
        <p:txBody>
          <a:bodyPr>
            <a:normAutofit/>
          </a:bodyPr>
          <a:lstStyle/>
          <a:p>
            <a:pPr xmlns:a="http://schemas.openxmlformats.org/drawingml/2006/main">
              <a:lnSpc>
                <a:spcPct val="100000"/>
              </a:lnSpc>
              <a:spcAft>
                <a:spcPts val="1200"/>
              </a:spcAft>
              <a:bidi/>
            </a:pPr>
            <a:r xmlns:a="http://schemas.openxmlformats.org/drawingml/2006/main">
              <a:rPr lang="ar" sz="3600" b="1" dirty="0" smtClean="0"/>
              <a:t>الأسباب </a:t>
            </a:r>
            <a:r xmlns:a="http://schemas.openxmlformats.org/drawingml/2006/main">
              <a:rPr lang="ar" sz="3600" b="1" dirty="0"/>
              <a:t>: </a:t>
            </a:r>
            <a:r xmlns:a="http://schemas.openxmlformats.org/drawingml/2006/main">
              <a:rPr lang="ar" sz="3600" dirty="0"/>
              <a:t>عادة ما ينتج نقص التروية المزمن عن تضييق تدريجي في الشرايين المساريقية، مما يقلل من تدفق الدم بمرور الوقت.</a:t>
            </a:r>
            <a:endParaRPr xmlns:a="http://schemas.openxmlformats.org/drawingml/2006/main" lang="en-US" sz="3600" dirty="0" smtClean="0"/>
          </a:p>
          <a:p>
            <a:pPr xmlns:a="http://schemas.openxmlformats.org/drawingml/2006/main">
              <a:lnSpc>
                <a:spcPct val="100000"/>
              </a:lnSpc>
              <a:spcAft>
                <a:spcPts val="1200"/>
              </a:spcAft>
              <a:bidi/>
            </a:pPr>
            <a:r xmlns:a="http://schemas.openxmlformats.org/drawingml/2006/main">
              <a:rPr lang="ar" sz="3600" dirty="0" smtClean="0"/>
              <a:t>السبب </a:t>
            </a:r>
            <a:r xmlns:a="http://schemas.openxmlformats.org/drawingml/2006/main">
              <a:rPr lang="ar" sz="3600" dirty="0"/>
              <a:t>الرئيسي هو </a:t>
            </a:r>
            <a:r xmlns:a="http://schemas.openxmlformats.org/drawingml/2006/main">
              <a:rPr lang="ar" sz="3600" dirty="0" smtClean="0"/>
              <a:t>تصلب الشرايين</a:t>
            </a:r>
            <a:endParaRPr xmlns:a="http://schemas.openxmlformats.org/drawingml/2006/main" lang="en-US" sz="3600" dirty="0"/>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31</a:t>
            </a:fld>
            <a:endParaRPr lang="en-US" dirty="0"/>
          </a:p>
        </p:txBody>
      </p:sp>
    </p:spTree>
    <p:extLst>
      <p:ext uri="{BB962C8B-B14F-4D97-AF65-F5344CB8AC3E}">
        <p14:creationId xmlns:p14="http://schemas.microsoft.com/office/powerpoint/2010/main" val="42446085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75"/>
            <a:ext cx="10515600" cy="1089206"/>
          </a:xfrm>
        </p:spPr>
        <p:txBody>
          <a:bodyPr/>
          <a:lstStyle/>
          <a:p>
            <a:pPr xmlns:a="http://schemas.openxmlformats.org/drawingml/2006/main" algn="ctr">
              <a:bidi/>
            </a:pPr>
            <a:r xmlns:a="http://schemas.openxmlformats.org/drawingml/2006/main">
              <a:rPr lang="ar" b="1" dirty="0">
                <a:solidFill>
                  <a:schemeClr val="accent5">
                    <a:lumMod val="75000"/>
                  </a:schemeClr>
                </a:solidFill>
              </a:rPr>
              <a:t>نقص تروية المساريقا المزمن</a:t>
            </a:r>
            <a:endParaRPr xmlns:a="http://schemas.openxmlformats.org/drawingml/2006/main" lang="en-US" dirty="0"/>
          </a:p>
        </p:txBody>
      </p:sp>
      <p:sp>
        <p:nvSpPr>
          <p:cNvPr id="3" name="Content Placeholder 2"/>
          <p:cNvSpPr>
            <a:spLocks noGrp="1"/>
          </p:cNvSpPr>
          <p:nvPr>
            <p:ph idx="1"/>
          </p:nvPr>
        </p:nvSpPr>
        <p:spPr>
          <a:xfrm>
            <a:off x="409303" y="1216024"/>
            <a:ext cx="10944497" cy="5106398"/>
          </a:xfrm>
        </p:spPr>
        <p:txBody>
          <a:bodyPr>
            <a:normAutofit/>
          </a:bodyPr>
          <a:lstStyle/>
          <a:p>
            <a:r xmlns:a="http://schemas.openxmlformats.org/drawingml/2006/main">
              <a:rPr lang="ar" b="1" dirty="0"/>
              <a:t>أعراض:</a:t>
            </a:r>
            <a:endParaRPr xmlns:a="http://schemas.openxmlformats.org/drawingml/2006/main" lang="en-US" dirty="0"/>
          </a:p>
          <a:p>
            <a:pPr xmlns:a="http://schemas.openxmlformats.org/drawingml/2006/main" lvl="1">
              <a:bidi/>
            </a:pPr>
            <a:r xmlns:a="http://schemas.openxmlformats.org/drawingml/2006/main">
              <a:rPr lang="ar" sz="2800" dirty="0"/>
              <a:t>ألم في البطن بعد الأكل، يحدث غالبًا بشكل متواصل مع الوجبات.</a:t>
            </a:r>
          </a:p>
          <a:p>
            <a:pPr xmlns:a="http://schemas.openxmlformats.org/drawingml/2006/main" lvl="1">
              <a:bidi/>
            </a:pPr>
            <a:r xmlns:a="http://schemas.openxmlformats.org/drawingml/2006/main">
              <a:rPr lang="ar" sz="2800" dirty="0"/>
              <a:t>فقدان الوزن.</a:t>
            </a:r>
          </a:p>
          <a:p>
            <a:pPr xmlns:a="http://schemas.openxmlformats.org/drawingml/2006/main" lvl="1">
              <a:bidi/>
            </a:pPr>
            <a:r xmlns:a="http://schemas.openxmlformats.org/drawingml/2006/main">
              <a:rPr lang="ar" sz="2800" dirty="0"/>
              <a:t>إسهال.</a:t>
            </a:r>
          </a:p>
          <a:p>
            <a:r xmlns:a="http://schemas.openxmlformats.org/drawingml/2006/main">
              <a:rPr lang="ar" b="1" dirty="0"/>
              <a:t>التشخيص والعلاج:</a:t>
            </a:r>
            <a:endParaRPr xmlns:a="http://schemas.openxmlformats.org/drawingml/2006/main" lang="en-US" dirty="0"/>
          </a:p>
          <a:p>
            <a:pPr xmlns:a="http://schemas.openxmlformats.org/drawingml/2006/main" lvl="1">
              <a:bidi/>
            </a:pPr>
            <a:r xmlns:a="http://schemas.openxmlformats.org/drawingml/2006/main">
              <a:rPr lang="ar" sz="2800" dirty="0"/>
              <a:t>يتضمن التشخيص دراسات التصوير، مثل تصوير الأوعية الدموية أو تصوير الأوعية الدموية بالتصوير المقطعي المحوسب.</a:t>
            </a:r>
          </a:p>
          <a:p>
            <a:pPr xmlns:a="http://schemas.openxmlformats.org/drawingml/2006/main" lvl="1">
              <a:bidi/>
            </a:pPr>
            <a:r xmlns:a="http://schemas.openxmlformats.org/drawingml/2006/main">
              <a:rPr lang="ar" sz="2800" dirty="0"/>
              <a:t>قد يشمل العلاج تعديلات على نمط الحياة، وتناول الأدوية لإدارة عوامل الخطر القلبية الوعائية الأساسية، وفي بعض الحالات، إجراء قسطرة أو جراحة لتحسين تدفق الدم.</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32</a:t>
            </a:fld>
            <a:endParaRPr lang="en-US" dirty="0"/>
          </a:p>
        </p:txBody>
      </p:sp>
    </p:spTree>
    <p:extLst>
      <p:ext uri="{BB962C8B-B14F-4D97-AF65-F5344CB8AC3E}">
        <p14:creationId xmlns:p14="http://schemas.microsoft.com/office/powerpoint/2010/main" val="25010311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smtClean="0">
                <a:solidFill>
                  <a:schemeClr val="accent5">
                    <a:lumMod val="75000"/>
                  </a:schemeClr>
                </a:solidFill>
              </a:rPr>
              <a:t>الانغلاف</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a:xfrm>
            <a:off x="533399" y="1268275"/>
            <a:ext cx="10909663" cy="5071563"/>
          </a:xfrm>
        </p:spPr>
        <p:txBody>
          <a:bodyPr>
            <a:normAutofit/>
          </a:bodyPr>
          <a:lstStyle/>
          <a:p>
            <a:pPr xmlns:a="http://schemas.openxmlformats.org/drawingml/2006/main">
              <a:lnSpc>
                <a:spcPct val="100000"/>
              </a:lnSpc>
              <a:spcAft>
                <a:spcPts val="600"/>
              </a:spcAft>
              <a:bidi/>
            </a:pPr>
            <a:r xmlns:a="http://schemas.openxmlformats.org/drawingml/2006/main">
              <a:rPr lang="ar" sz="3600" dirty="0" smtClean="0">
                <a:latin typeface="Times New Roman" panose="02020603050405020304" pitchFamily="18" charset="0"/>
                <a:cs typeface="Times New Roman" panose="02020603050405020304" pitchFamily="18" charset="0"/>
              </a:rPr>
              <a:t>يحدث </a:t>
            </a:r>
            <a:r xmlns:a="http://schemas.openxmlformats.org/drawingml/2006/main">
              <a:rPr lang="ar" sz="3600" dirty="0">
                <a:latin typeface="Times New Roman" panose="02020603050405020304" pitchFamily="18" charset="0"/>
                <a:cs typeface="Times New Roman" panose="02020603050405020304" pitchFamily="18" charset="0"/>
              </a:rPr>
              <a:t>الانغلاف </a:t>
            </a:r>
            <a:r xmlns:a="http://schemas.openxmlformats.org/drawingml/2006/main">
              <a:rPr lang="ar" sz="3600" dirty="0">
                <a:latin typeface="Times New Roman" panose="02020603050405020304" pitchFamily="18" charset="0"/>
                <a:cs typeface="Times New Roman" panose="02020603050405020304" pitchFamily="18" charset="0"/>
              </a:rPr>
              <a:t>عندما ينثني جزء من الأمعاء أو يتداخل مع جزء مجاور، تمامًا مثل التلسكوب القابل للطي.</a:t>
            </a:r>
            <a:endParaRPr xmlns:a="http://schemas.openxmlformats.org/drawingml/2006/main" lang="en-US" sz="3600" dirty="0" smtClean="0">
              <a:latin typeface="Times New Roman" panose="02020603050405020304" pitchFamily="18" charset="0"/>
              <a:cs typeface="Times New Roman" panose="02020603050405020304" pitchFamily="18" charset="0"/>
            </a:endParaRPr>
          </a:p>
          <a:p>
            <a:pPr xmlns:a="http://schemas.openxmlformats.org/drawingml/2006/main">
              <a:lnSpc>
                <a:spcPct val="100000"/>
              </a:lnSpc>
              <a:spcAft>
                <a:spcPts val="600"/>
              </a:spcAft>
              <a:bidi/>
            </a:pPr>
            <a:r xmlns:a="http://schemas.openxmlformats.org/drawingml/2006/main">
              <a:rPr lang="ar" sz="3600" dirty="0" smtClean="0">
                <a:latin typeface="Times New Roman" panose="02020603050405020304" pitchFamily="18" charset="0"/>
                <a:cs typeface="Times New Roman" panose="02020603050405020304" pitchFamily="18" charset="0"/>
              </a:rPr>
              <a:t>هذا </a:t>
            </a:r>
            <a:r xmlns:a="http://schemas.openxmlformats.org/drawingml/2006/main">
              <a:rPr lang="ar" sz="3600" dirty="0">
                <a:latin typeface="Times New Roman" panose="02020603050405020304" pitchFamily="18" charset="0"/>
                <a:cs typeface="Times New Roman" panose="02020603050405020304" pitchFamily="18" charset="0"/>
              </a:rPr>
              <a:t>التمدد إلى انسداد الأمعاء، مما يسبب مجموعة من الأعراض.</a:t>
            </a:r>
            <a:endParaRPr xmlns:a="http://schemas.openxmlformats.org/drawingml/2006/main" lang="en-US" sz="3600" dirty="0" smtClean="0">
              <a:latin typeface="Times New Roman" panose="02020603050405020304" pitchFamily="18" charset="0"/>
              <a:cs typeface="Times New Roman" panose="02020603050405020304" pitchFamily="18" charset="0"/>
            </a:endParaRPr>
          </a:p>
          <a:p>
            <a:pPr xmlns:a="http://schemas.openxmlformats.org/drawingml/2006/main">
              <a:lnSpc>
                <a:spcPct val="100000"/>
              </a:lnSpc>
              <a:spcAft>
                <a:spcPts val="600"/>
              </a:spcAft>
              <a:bidi/>
            </a:pPr>
            <a:r xmlns:a="http://schemas.openxmlformats.org/drawingml/2006/main">
              <a:rPr lang="ar" sz="3600" dirty="0" smtClean="0">
                <a:latin typeface="Times New Roman" panose="02020603050405020304" pitchFamily="18" charset="0"/>
                <a:cs typeface="Times New Roman" panose="02020603050405020304" pitchFamily="18" charset="0"/>
              </a:rPr>
              <a:t>الانغلاف </a:t>
            </a:r>
            <a:r xmlns:a="http://schemas.openxmlformats.org/drawingml/2006/main">
              <a:rPr lang="ar" sz="3600" dirty="0">
                <a:latin typeface="Times New Roman" panose="02020603050405020304" pitchFamily="18" charset="0"/>
                <a:cs typeface="Times New Roman" panose="02020603050405020304" pitchFamily="18" charset="0"/>
              </a:rPr>
              <a:t>أكثر شيوعًا عند الرضع والأطفال الصغار، على الرغم من أنه يمكن أن يحدث عند الأطفال الأكبر سنًا والبالغين أيضًا.</a:t>
            </a:r>
            <a:endParaRPr xmlns:a="http://schemas.openxmlformats.org/drawingml/2006/main" lang="en-US"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C0CE234-AF3C-4449-9D9B-BB0611AB5AA2}" type="slidenum">
              <a:rPr lang="en-US" smtClean="0"/>
              <a:t>33</a:t>
            </a:fld>
            <a:endParaRPr lang="en-US" dirty="0"/>
          </a:p>
        </p:txBody>
      </p:sp>
    </p:spTree>
    <p:extLst>
      <p:ext uri="{BB962C8B-B14F-4D97-AF65-F5344CB8AC3E}">
        <p14:creationId xmlns:p14="http://schemas.microsoft.com/office/powerpoint/2010/main" val="3093556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595"/>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الانغلاف</a:t>
            </a:r>
            <a:endParaRPr xmlns:a="http://schemas.openxmlformats.org/drawingml/2006/main" lang="en-US" sz="48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5098" y="1664711"/>
            <a:ext cx="4537166" cy="4517000"/>
          </a:xfrm>
        </p:spPr>
      </p:pic>
      <p:sp>
        <p:nvSpPr>
          <p:cNvPr id="4" name="Slide Number Placeholder 3"/>
          <p:cNvSpPr>
            <a:spLocks noGrp="1"/>
          </p:cNvSpPr>
          <p:nvPr>
            <p:ph type="sldNum" sz="quarter" idx="12"/>
          </p:nvPr>
        </p:nvSpPr>
        <p:spPr/>
        <p:txBody>
          <a:bodyPr/>
          <a:lstStyle/>
          <a:p>
            <a:fld id="{8C0CE234-AF3C-4449-9D9B-BB0611AB5AA2}" type="slidenum">
              <a:rPr lang="en-US" smtClean="0"/>
              <a:t>34</a:t>
            </a:fld>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7655" y="2621281"/>
            <a:ext cx="5545889" cy="2603863"/>
          </a:xfrm>
          <a:prstGeom prst="rect">
            <a:avLst/>
          </a:prstGeom>
        </p:spPr>
      </p:pic>
    </p:spTree>
    <p:extLst>
      <p:ext uri="{BB962C8B-B14F-4D97-AF65-F5344CB8AC3E}">
        <p14:creationId xmlns:p14="http://schemas.microsoft.com/office/powerpoint/2010/main" val="27338491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200"/>
            <a:ext cx="10515600" cy="1106624"/>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الانغلاف</a:t>
            </a:r>
            <a:endParaRPr xmlns:a="http://schemas.openxmlformats.org/drawingml/2006/main" lang="en-US" sz="4800" dirty="0"/>
          </a:p>
        </p:txBody>
      </p:sp>
      <p:sp>
        <p:nvSpPr>
          <p:cNvPr id="3" name="Content Placeholder 2"/>
          <p:cNvSpPr>
            <a:spLocks noGrp="1"/>
          </p:cNvSpPr>
          <p:nvPr>
            <p:ph idx="1"/>
          </p:nvPr>
        </p:nvSpPr>
        <p:spPr>
          <a:xfrm>
            <a:off x="428896" y="1140823"/>
            <a:ext cx="11432177" cy="5547359"/>
          </a:xfrm>
        </p:spPr>
        <p:txBody>
          <a:bodyPr>
            <a:normAutofit/>
          </a:bodyPr>
          <a:lstStyle/>
          <a:p>
            <a:pPr xmlns:a="http://schemas.openxmlformats.org/drawingml/2006/main" marL="0" indent="0">
              <a:buNone/>
              <a:bidi/>
            </a:pPr>
            <a:r xmlns:a="http://schemas.openxmlformats.org/drawingml/2006/main">
              <a:rPr lang="ar" sz="3000" b="1" dirty="0"/>
              <a:t>العلامات </a:t>
            </a:r>
            <a:r xmlns:a="http://schemas.openxmlformats.org/drawingml/2006/main">
              <a:rPr lang="ar" sz="3000" b="1" dirty="0" smtClean="0"/>
              <a:t>والأعراض</a:t>
            </a:r>
          </a:p>
          <a:p>
            <a:pPr xmlns:a="http://schemas.openxmlformats.org/drawingml/2006/main" marL="0" indent="0">
              <a:buNone/>
              <a:bidi/>
            </a:pPr>
            <a:r xmlns:a="http://schemas.openxmlformats.org/drawingml/2006/main">
              <a:rPr lang="ar" dirty="0" smtClean="0"/>
              <a:t>• </a:t>
            </a:r>
            <a:r xmlns:a="http://schemas.openxmlformats.org/drawingml/2006/main">
              <a:rPr lang="ar" dirty="0"/>
              <a:t>يحدث ألم بطني </a:t>
            </a:r>
            <a:r xmlns:a="http://schemas.openxmlformats.org/drawingml/2006/main">
              <a:rPr lang="ar" dirty="0"/>
              <a:t>مفاجئ وحاد </a:t>
            </a:r>
            <a:r xmlns:a="http://schemas.openxmlformats.org/drawingml/2006/main">
              <a:rPr lang="ar" dirty="0" err="1"/>
              <a:t>ومتشنج ومتقطع (94٪ -</a:t>
            </a:r>
            <a:r xmlns:a="http://schemas.openxmlformats.org/drawingml/2006/main">
              <a:rPr lang="ar" dirty="0" smtClean="0"/>
              <a:t> </a:t>
            </a:r>
            <a:r xmlns:a="http://schemas.openxmlformats.org/drawingml/2006/main">
              <a:rPr lang="ar" dirty="0"/>
              <a:t>100%).</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ثني الركبتين (70% - </a:t>
            </a:r>
            <a:r xmlns:a="http://schemas.openxmlformats.org/drawingml/2006/main">
              <a:rPr lang="ar" dirty="0" smtClean="0"/>
              <a:t>94 </a:t>
            </a:r>
            <a:r xmlns:a="http://schemas.openxmlformats.org/drawingml/2006/main">
              <a:rPr lang="ar" dirty="0"/>
              <a:t>%).</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قد يكون المريض خاليًا من الألم بين النوبات.</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يحدث القيء بعد ظهور الألم (70٪ -</a:t>
            </a:r>
            <a:r xmlns:a="http://schemas.openxmlformats.org/drawingml/2006/main">
              <a:rPr lang="ar" dirty="0" smtClean="0"/>
              <a:t> </a:t>
            </a:r>
            <a:r xmlns:a="http://schemas.openxmlformats.org/drawingml/2006/main">
              <a:rPr lang="ar" dirty="0"/>
              <a:t>94%).</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يخرج المريض برازًا يشبه "هلام الكشمش" مع مخاط دموي (6٪ -</a:t>
            </a:r>
            <a:r xmlns:a="http://schemas.openxmlformats.org/drawingml/2006/main">
              <a:rPr lang="ar" dirty="0" smtClean="0"/>
              <a:t> </a:t>
            </a:r>
            <a:r xmlns:a="http://schemas.openxmlformats.org/drawingml/2006/main">
              <a:rPr lang="ar" dirty="0"/>
              <a:t>30%).</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انتفاخ البطن موجود (31٪ -</a:t>
            </a:r>
            <a:r xmlns:a="http://schemas.openxmlformats.org/drawingml/2006/main">
              <a:rPr lang="ar" dirty="0" smtClean="0"/>
              <a:t> </a:t>
            </a:r>
            <a:r xmlns:a="http://schemas.openxmlformats.org/drawingml/2006/main">
              <a:rPr lang="ar" dirty="0"/>
              <a:t>69%).</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يمكن الشعور بوجود كتلة على شكل نقانق في الربع العلوي الأيمن (31% -</a:t>
            </a:r>
            <a:r xmlns:a="http://schemas.openxmlformats.org/drawingml/2006/main">
              <a:rPr lang="ar" dirty="0" smtClean="0"/>
              <a:t> </a:t>
            </a:r>
            <a:r xmlns:a="http://schemas.openxmlformats.org/drawingml/2006/main">
              <a:rPr lang="ar" dirty="0"/>
              <a:t>69%).</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قد يبدو الفحص المبكر طبيعيًا.</a:t>
            </a:r>
            <a:endParaRPr xmlns:a="http://schemas.openxmlformats.org/drawingml/2006/main" lang="en-US" dirty="0" smtClean="0"/>
          </a:p>
          <a:p>
            <a:pPr xmlns:a="http://schemas.openxmlformats.org/drawingml/2006/main" marL="0" indent="0">
              <a:buNone/>
              <a:bidi/>
            </a:pPr>
            <a:r xmlns:a="http://schemas.openxmlformats.org/drawingml/2006/main">
              <a:rPr lang="ar" dirty="0" smtClean="0"/>
              <a:t>• </a:t>
            </a:r>
            <a:r xmlns:a="http://schemas.openxmlformats.org/drawingml/2006/main">
              <a:rPr lang="ar" dirty="0"/>
              <a:t>تشمل العلامات اللاحقة الحمى وتسارع القلب والخمول </a:t>
            </a:r>
            <a:r xmlns:a="http://schemas.openxmlformats.org/drawingml/2006/main">
              <a:rPr lang="ar" dirty="0" smtClean="0"/>
              <a:t>والجفاف</a:t>
            </a:r>
            <a:endParaRPr xmlns:a="http://schemas.openxmlformats.org/drawingml/2006/main"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35</a:t>
            </a:fld>
            <a:endParaRPr lang="en-US" dirty="0"/>
          </a:p>
        </p:txBody>
      </p:sp>
    </p:spTree>
    <p:extLst>
      <p:ext uri="{BB962C8B-B14F-4D97-AF65-F5344CB8AC3E}">
        <p14:creationId xmlns:p14="http://schemas.microsoft.com/office/powerpoint/2010/main" val="4976361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الانغلاف</a:t>
            </a:r>
            <a:endParaRPr xmlns:a="http://schemas.openxmlformats.org/drawingml/2006/main" lang="en-US" sz="4800" dirty="0"/>
          </a:p>
        </p:txBody>
      </p:sp>
      <p:sp>
        <p:nvSpPr>
          <p:cNvPr id="3" name="Content Placeholder 2"/>
          <p:cNvSpPr>
            <a:spLocks noGrp="1"/>
          </p:cNvSpPr>
          <p:nvPr>
            <p:ph idx="1"/>
          </p:nvPr>
        </p:nvSpPr>
        <p:spPr>
          <a:xfrm>
            <a:off x="576943" y="1325562"/>
            <a:ext cx="10515600" cy="5231991"/>
          </a:xfrm>
        </p:spPr>
        <p:txBody>
          <a:bodyPr>
            <a:normAutofit/>
          </a:bodyPr>
          <a:lstStyle/>
          <a:p>
            <a:pPr xmlns:a="http://schemas.openxmlformats.org/drawingml/2006/main" marL="0" indent="0">
              <a:buNone/>
              <a:bidi/>
            </a:pPr>
            <a:r xmlns:a="http://schemas.openxmlformats.org/drawingml/2006/main">
              <a:rPr lang="ar" sz="3200" b="1" u="sng" dirty="0" smtClean="0"/>
              <a:t>الإجراءات التشخيصية</a:t>
            </a:r>
          </a:p>
          <a:p>
            <a:pPr xmlns:a="http://schemas.openxmlformats.org/drawingml/2006/main" marL="0" indent="0">
              <a:lnSpc>
                <a:spcPct val="100000"/>
              </a:lnSpc>
              <a:spcAft>
                <a:spcPts val="600"/>
              </a:spcAft>
              <a:buNone/>
              <a:bidi/>
            </a:pPr>
            <a:r xmlns:a="http://schemas.openxmlformats.org/drawingml/2006/main">
              <a:rPr lang="ar" dirty="0" smtClean="0"/>
              <a:t>• </a:t>
            </a:r>
            <a:r xmlns:a="http://schemas.openxmlformats.org/drawingml/2006/main">
              <a:rPr lang="ar" dirty="0"/>
              <a:t>الأشعة السينية للبطن</a:t>
            </a:r>
            <a:endParaRPr xmlns:a="http://schemas.openxmlformats.org/drawingml/2006/main" lang="en-US" dirty="0" smtClean="0"/>
          </a:p>
          <a:p>
            <a:pPr xmlns:a="http://schemas.openxmlformats.org/drawingml/2006/main" marL="0" indent="0">
              <a:lnSpc>
                <a:spcPct val="100000"/>
              </a:lnSpc>
              <a:spcAft>
                <a:spcPts val="600"/>
              </a:spcAft>
              <a:buNone/>
              <a:bidi/>
            </a:pPr>
            <a:r xmlns:a="http://schemas.openxmlformats.org/drawingml/2006/main">
              <a:rPr lang="ar" dirty="0" smtClean="0"/>
              <a:t>• </a:t>
            </a:r>
            <a:r xmlns:a="http://schemas.openxmlformats.org/drawingml/2006/main">
              <a:rPr lang="ar" dirty="0"/>
              <a:t>تعداد الدم الكامل مع التفاضلية</a:t>
            </a:r>
            <a:endParaRPr xmlns:a="http://schemas.openxmlformats.org/drawingml/2006/main" lang="en-US" dirty="0" smtClean="0"/>
          </a:p>
          <a:p>
            <a:pPr xmlns:a="http://schemas.openxmlformats.org/drawingml/2006/main" marL="0" indent="0">
              <a:lnSpc>
                <a:spcPct val="100000"/>
              </a:lnSpc>
              <a:spcAft>
                <a:spcPts val="600"/>
              </a:spcAft>
              <a:buNone/>
              <a:bidi/>
            </a:pPr>
            <a:r xmlns:a="http://schemas.openxmlformats.org/drawingml/2006/main">
              <a:rPr lang="ar" dirty="0" smtClean="0"/>
              <a:t>• </a:t>
            </a:r>
            <a:r xmlns:a="http://schemas.openxmlformats.org/drawingml/2006/main">
              <a:rPr lang="ar" dirty="0"/>
              <a:t>لوحة الكيمياء</a:t>
            </a:r>
            <a:endParaRPr xmlns:a="http://schemas.openxmlformats.org/drawingml/2006/main" lang="en-US" dirty="0" smtClean="0"/>
          </a:p>
          <a:p>
            <a:pPr xmlns:a="http://schemas.openxmlformats.org/drawingml/2006/main" marL="0" indent="0">
              <a:lnSpc>
                <a:spcPct val="100000"/>
              </a:lnSpc>
              <a:spcAft>
                <a:spcPts val="600"/>
              </a:spcAft>
              <a:buNone/>
              <a:bidi/>
            </a:pPr>
            <a:r xmlns:a="http://schemas.openxmlformats.org/drawingml/2006/main">
              <a:rPr lang="ar" dirty="0" smtClean="0"/>
              <a:t>• </a:t>
            </a:r>
            <a:r xmlns:a="http://schemas.openxmlformats.org/drawingml/2006/main">
              <a:rPr lang="ar" dirty="0"/>
              <a:t>يمكن لحقنة الباريوم أن تساعد في تشخيص الانغلاف المعوي وتخفيف حدته. وتحل حقنة الهواء محل حقنة الباريوم، حيث تعتبر أكثر أمانًا وفعالية في التخفيف.</a:t>
            </a:r>
            <a:endParaRPr xmlns:a="http://schemas.openxmlformats.org/drawingml/2006/main" lang="en-US" dirty="0" smtClean="0"/>
          </a:p>
          <a:p>
            <a:pPr xmlns:a="http://schemas.openxmlformats.org/drawingml/2006/main" marL="0" indent="0">
              <a:lnSpc>
                <a:spcPct val="100000"/>
              </a:lnSpc>
              <a:spcAft>
                <a:spcPts val="600"/>
              </a:spcAft>
              <a:buNone/>
              <a:bidi/>
            </a:pPr>
            <a:r xmlns:a="http://schemas.openxmlformats.org/drawingml/2006/main">
              <a:rPr lang="ar" dirty="0" smtClean="0"/>
              <a:t>• </a:t>
            </a:r>
            <a:r xmlns:a="http://schemas.openxmlformats.org/drawingml/2006/main">
              <a:rPr lang="ar" dirty="0"/>
              <a:t>قد يتم إجراء فحص بالأشعة المقطعية للبطن </a:t>
            </a:r>
            <a:r xmlns:a="http://schemas.openxmlformats.org/drawingml/2006/main">
              <a:rPr lang="ar" dirty="0" smtClean="0"/>
              <a:t>.</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36</a:t>
            </a:fld>
            <a:endParaRPr lang="en-US" dirty="0"/>
          </a:p>
        </p:txBody>
      </p:sp>
    </p:spTree>
    <p:extLst>
      <p:ext uri="{BB962C8B-B14F-4D97-AF65-F5344CB8AC3E}">
        <p14:creationId xmlns:p14="http://schemas.microsoft.com/office/powerpoint/2010/main" val="21680469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solidFill>
                  <a:schemeClr val="accent5">
                    <a:lumMod val="75000"/>
                  </a:schemeClr>
                </a:solidFill>
              </a:rPr>
              <a:t>الانغلاف</a:t>
            </a:r>
            <a:endParaRPr xmlns:a="http://schemas.openxmlformats.org/drawingml/2006/main" lang="en-US" dirty="0"/>
          </a:p>
        </p:txBody>
      </p:sp>
      <p:sp>
        <p:nvSpPr>
          <p:cNvPr id="3" name="Content Placeholder 2"/>
          <p:cNvSpPr>
            <a:spLocks noGrp="1"/>
          </p:cNvSpPr>
          <p:nvPr>
            <p:ph idx="1"/>
          </p:nvPr>
        </p:nvSpPr>
        <p:spPr>
          <a:xfrm>
            <a:off x="165464" y="980893"/>
            <a:ext cx="11695610" cy="5559244"/>
          </a:xfrm>
        </p:spPr>
        <p:txBody>
          <a:bodyPr>
            <a:normAutofit/>
          </a:bodyPr>
          <a:lstStyle/>
          <a:p>
            <a:pPr xmlns:a="http://schemas.openxmlformats.org/drawingml/2006/main" marL="0" indent="0">
              <a:buNone/>
              <a:bidi/>
            </a:pPr>
            <a:r xmlns:a="http://schemas.openxmlformats.org/drawingml/2006/main">
              <a:rPr lang="ar" sz="3000" b="1" u="sng" dirty="0"/>
              <a:t>التدخلات العلاجية </a:t>
            </a:r>
            <a:r xmlns:a="http://schemas.openxmlformats.org/drawingml/2006/main">
              <a:rPr lang="ar" sz="3000" b="1" u="sng" dirty="0" smtClean="0"/>
              <a:t>في قسم الطوارئ:</a:t>
            </a:r>
            <a:endParaRPr xmlns:a="http://schemas.openxmlformats.org/drawingml/2006/main" lang="en-US" sz="3000" b="1" u="sng" dirty="0"/>
          </a:p>
          <a:p>
            <a:pPr xmlns:a="http://schemas.openxmlformats.org/drawingml/2006/main" marL="0" indent="0">
              <a:buNone/>
              <a:bidi/>
            </a:pPr>
            <a:r xmlns:a="http://schemas.openxmlformats.org/drawingml/2006/main">
              <a:rPr lang="ar" dirty="0"/>
              <a:t>• الحفاظ على وضع المنظمة غير الربحية.</a:t>
            </a:r>
          </a:p>
          <a:p>
            <a:pPr xmlns:a="http://schemas.openxmlformats.org/drawingml/2006/main" marL="0" indent="0">
              <a:buNone/>
              <a:bidi/>
            </a:pPr>
            <a:r xmlns:a="http://schemas.openxmlformats.org/drawingml/2006/main">
              <a:rPr lang="ar" dirty="0"/>
              <a:t>• إنشاء الوصول الوعائي </a:t>
            </a:r>
            <a:r xmlns:a="http://schemas.openxmlformats.org/drawingml/2006/main">
              <a:rPr lang="ar" dirty="0" smtClean="0"/>
              <a:t>.</a:t>
            </a:r>
            <a:endParaRPr xmlns:a="http://schemas.openxmlformats.org/drawingml/2006/main" lang="en-US" b="1" dirty="0" smtClean="0"/>
          </a:p>
          <a:p>
            <a:pPr xmlns:a="http://schemas.openxmlformats.org/drawingml/2006/main" marL="0" indent="0">
              <a:buNone/>
              <a:bidi/>
            </a:pPr>
            <a:r xmlns:a="http://schemas.openxmlformats.org/drawingml/2006/main">
              <a:rPr lang="ar" b="1" u="sng" dirty="0" smtClean="0"/>
              <a:t>علاج </a:t>
            </a:r>
            <a:r xmlns:a="http://schemas.openxmlformats.org/drawingml/2006/main">
              <a:rPr lang="ar" b="1" u="sng" dirty="0"/>
              <a:t>:</a:t>
            </a:r>
            <a:endParaRPr xmlns:a="http://schemas.openxmlformats.org/drawingml/2006/main" lang="en-US" u="sng" dirty="0"/>
          </a:p>
          <a:p>
            <a:r xmlns:a="http://schemas.openxmlformats.org/drawingml/2006/main">
              <a:rPr lang="ar" b="1" dirty="0"/>
              <a:t>غير جراحي: </a:t>
            </a:r>
            <a:r xmlns:a="http://schemas.openxmlformats.org/drawingml/2006/main">
              <a:rPr lang="ar" dirty="0"/>
              <a:t>في بعض الحالات، وخاصة عند الأطفال، قد يتم إجراء عملية تسمى التخفيض الهوائي أو الهيدروستاتيكي. يتضمن ذلك استخدام الهواء أو السائل لدفع الجزء المتداخل من الأمعاء إلى موضعه الطبيعي.</a:t>
            </a:r>
          </a:p>
          <a:p>
            <a:r xmlns:a="http://schemas.openxmlformats.org/drawingml/2006/main">
              <a:rPr lang="ar" b="1" dirty="0"/>
              <a:t>الجراحة: </a:t>
            </a:r>
            <a:r xmlns:a="http://schemas.openxmlformats.org/drawingml/2006/main">
              <a:rPr lang="ar" dirty="0"/>
              <a:t>إذا فشلت الطرق غير الجراحية أو ظهرت علامات تلف الأمعاء أو التهاب الصفاق، فقد تكون الجراحة ضرورية. أثناء الجراحة، قد تتم </a:t>
            </a:r>
            <a:r xmlns:a="http://schemas.openxmlformats.org/drawingml/2006/main">
              <a:rPr lang="ar" dirty="0" smtClean="0"/>
              <a:t>إزالة الجزء المصاب من الأمعاء ( </a:t>
            </a:r>
            <a:r xmlns:a="http://schemas.openxmlformats.org/drawingml/2006/main">
              <a:rPr lang="ar" b="1" dirty="0" smtClean="0"/>
              <a:t>فتح البطن والتخفيض اليدوي </a:t>
            </a:r>
            <a:r xmlns:a="http://schemas.openxmlformats.org/drawingml/2006/main">
              <a:rPr lang="ar" b="1" dirty="0"/>
              <a:t>)</a:t>
            </a:r>
            <a:endParaRPr xmlns:a="http://schemas.openxmlformats.org/drawingml/2006/main" lang="en-US" dirty="0"/>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37</a:t>
            </a:fld>
            <a:endParaRPr lang="en-US" dirty="0"/>
          </a:p>
        </p:txBody>
      </p:sp>
    </p:spTree>
    <p:extLst>
      <p:ext uri="{BB962C8B-B14F-4D97-AF65-F5344CB8AC3E}">
        <p14:creationId xmlns:p14="http://schemas.microsoft.com/office/powerpoint/2010/main" val="354534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160"/>
            <a:ext cx="10515600" cy="1010829"/>
          </a:xfrm>
        </p:spPr>
        <p:txBody>
          <a:bodyPr>
            <a:normAutofit/>
          </a:bodyPr>
          <a:lstStyle/>
          <a:p>
            <a:pPr xmlns:a="http://schemas.openxmlformats.org/drawingml/2006/main" algn="ctr">
              <a:bidi/>
            </a:pPr>
            <a:r xmlns:a="http://schemas.openxmlformats.org/drawingml/2006/main">
              <a:rPr lang="ar" sz="4800" b="1" dirty="0" smtClean="0">
                <a:solidFill>
                  <a:schemeClr val="accent5">
                    <a:lumMod val="75000"/>
                  </a:schemeClr>
                </a:solidFill>
              </a:rPr>
              <a:t>مقدمة</a:t>
            </a:r>
            <a:endParaRPr xmlns:a="http://schemas.openxmlformats.org/drawingml/2006/main" lang="en-US" sz="4800" b="1" dirty="0">
              <a:solidFill>
                <a:schemeClr val="accent5">
                  <a:lumMod val="75000"/>
                </a:schemeClr>
              </a:solidFill>
            </a:endParaRPr>
          </a:p>
        </p:txBody>
      </p:sp>
      <p:sp>
        <p:nvSpPr>
          <p:cNvPr id="3" name="Content Placeholder 2"/>
          <p:cNvSpPr>
            <a:spLocks noGrp="1"/>
          </p:cNvSpPr>
          <p:nvPr>
            <p:ph idx="1"/>
          </p:nvPr>
        </p:nvSpPr>
        <p:spPr>
          <a:xfrm>
            <a:off x="633548" y="1259567"/>
            <a:ext cx="10924903" cy="5376363"/>
          </a:xfrm>
        </p:spPr>
        <p:txBody>
          <a:bodyPr>
            <a:normAutofit/>
          </a:bodyPr>
          <a:lstStyle/>
          <a:p>
            <a:pPr xmlns:a="http://schemas.openxmlformats.org/drawingml/2006/main">
              <a:lnSpc>
                <a:spcPct val="100000"/>
              </a:lnSpc>
              <a:spcAft>
                <a:spcPts val="600"/>
              </a:spcAft>
              <a:bidi/>
            </a:pPr>
            <a:r xmlns:a="http://schemas.openxmlformats.org/drawingml/2006/main">
              <a:rPr lang="ar" sz="3600" dirty="0"/>
              <a:t>تشير حالات الطوارئ المتعلقة بالجهاز الهضمي إلى الحالات الطبية الحادة والشديدة في كثير من الأحيان التي تؤثر على الجهاز الهضمي والتي تتطلب عناية طبية فورية.</a:t>
            </a:r>
            <a:endParaRPr xmlns:a="http://schemas.openxmlformats.org/drawingml/2006/main" lang="en-US" sz="3600" dirty="0" smtClean="0"/>
          </a:p>
          <a:p>
            <a:pPr xmlns:a="http://schemas.openxmlformats.org/drawingml/2006/main">
              <a:lnSpc>
                <a:spcPct val="100000"/>
              </a:lnSpc>
              <a:spcAft>
                <a:spcPts val="600"/>
              </a:spcAft>
              <a:bidi/>
            </a:pPr>
            <a:r xmlns:a="http://schemas.openxmlformats.org/drawingml/2006/main">
              <a:rPr lang="ar" sz="3600" dirty="0" smtClean="0"/>
              <a:t>هذه </a:t>
            </a:r>
            <a:r xmlns:a="http://schemas.openxmlformats.org/drawingml/2006/main">
              <a:rPr lang="ar" sz="3600" dirty="0"/>
              <a:t>الحالات الطارئة أجزاء مختلفة من الجهاز الهضمي، بما في ذلك المريء والمعدة والأمعاء الدقيقة والأمعاء الغليظة (القولون) والكبد والمرارة والبنكرياس </a:t>
            </a:r>
            <a:r xmlns:a="http://schemas.openxmlformats.org/drawingml/2006/main">
              <a:rPr lang="ar" sz="3600" dirty="0" smtClean="0"/>
              <a:t>.</a:t>
            </a:r>
          </a:p>
          <a:p>
            <a:pPr xmlns:a="http://schemas.openxmlformats.org/drawingml/2006/main" marL="0" indent="0">
              <a:lnSpc>
                <a:spcPct val="100000"/>
              </a:lnSpc>
              <a:spcAft>
                <a:spcPts val="600"/>
              </a:spcAft>
              <a:buNone/>
              <a:bidi/>
            </a:pPr>
            <a:r xmlns:a="http://schemas.openxmlformats.org/drawingml/2006/main">
              <a:rPr lang="ar" sz="3600" dirty="0" smtClean="0"/>
              <a:t> </a:t>
            </a:r>
            <a:endParaRPr xmlns:a="http://schemas.openxmlformats.org/drawingml/2006/main"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4</a:t>
            </a:fld>
            <a:endParaRPr lang="en-US" dirty="0"/>
          </a:p>
        </p:txBody>
      </p:sp>
    </p:spTree>
    <p:extLst>
      <p:ext uri="{BB962C8B-B14F-4D97-AF65-F5344CB8AC3E}">
        <p14:creationId xmlns:p14="http://schemas.microsoft.com/office/powerpoint/2010/main" val="976216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xmlns:a="http://schemas.openxmlformats.org/drawingml/2006/main" algn="ctr">
              <a:bidi/>
            </a:pPr>
            <a:r xmlns:a="http://schemas.openxmlformats.org/drawingml/2006/main">
              <a:rPr lang="ar" sz="4800" b="1" dirty="0">
                <a:solidFill>
                  <a:schemeClr val="accent5">
                    <a:lumMod val="75000"/>
                  </a:schemeClr>
                </a:solidFill>
              </a:rPr>
              <a:t>مقدمة</a:t>
            </a:r>
            <a:endParaRPr xmlns:a="http://schemas.openxmlformats.org/drawingml/2006/main" lang="en-US" sz="4800" dirty="0">
              <a:solidFill>
                <a:schemeClr val="accent5">
                  <a:lumMod val="75000"/>
                </a:schemeClr>
              </a:solidFill>
            </a:endParaRPr>
          </a:p>
        </p:txBody>
      </p:sp>
      <p:sp>
        <p:nvSpPr>
          <p:cNvPr id="3" name="Content Placeholder 2"/>
          <p:cNvSpPr>
            <a:spLocks noGrp="1"/>
          </p:cNvSpPr>
          <p:nvPr>
            <p:ph idx="1"/>
          </p:nvPr>
        </p:nvSpPr>
        <p:spPr/>
        <p:txBody>
          <a:bodyPr/>
          <a:lstStyle/>
          <a:p>
            <a:pPr xmlns:a="http://schemas.openxmlformats.org/drawingml/2006/main">
              <a:lnSpc>
                <a:spcPct val="150000"/>
              </a:lnSpc>
              <a:spcAft>
                <a:spcPts val="1200"/>
              </a:spcAft>
              <a:bidi/>
            </a:pPr>
            <a:r xmlns:a="http://schemas.openxmlformats.org/drawingml/2006/main">
              <a:rPr lang="ar" sz="3200" dirty="0"/>
              <a:t>فيما يلي بعض حالات الطوارئ الشائعة في الجهاز الهضمي: النزيف المعدي المعوي (العلوي والسفلي)، التهاب الزائدة الدودية </a:t>
            </a:r>
            <a:r xmlns:a="http://schemas.openxmlformats.org/drawingml/2006/main">
              <a:rPr lang="ar" sz="3200" dirty="0" smtClean="0"/>
              <a:t>، التهاب المرارة، التهاب البنكرياس </a:t>
            </a:r>
            <a:r xmlns:a="http://schemas.openxmlformats.org/drawingml/2006/main">
              <a:rPr lang="ar" sz="3200" dirty="0"/>
              <a:t>الحاد </a:t>
            </a:r>
            <a:r xmlns:a="http://schemas.openxmlformats.org/drawingml/2006/main">
              <a:rPr lang="ar" sz="3200" dirty="0" smtClean="0"/>
              <a:t>، انسداد الأمعاء، التهاب المعدة والأمعاء، قرحة </a:t>
            </a:r>
            <a:r xmlns:a="http://schemas.openxmlformats.org/drawingml/2006/main">
              <a:rPr lang="ar" sz="3200" dirty="0"/>
              <a:t>هضمية مثقبة </a:t>
            </a:r>
            <a:r xmlns:a="http://schemas.openxmlformats.org/drawingml/2006/main">
              <a:rPr lang="ar" sz="3200" dirty="0" smtClean="0"/>
              <a:t>، </a:t>
            </a:r>
            <a:r xmlns:a="http://schemas.openxmlformats.org/drawingml/2006/main">
              <a:rPr lang="ar" sz="3200" dirty="0"/>
              <a:t>نقص تروية الأمعاء، </a:t>
            </a:r>
            <a:r xmlns:a="http://schemas.openxmlformats.org/drawingml/2006/main">
              <a:rPr lang="ar" sz="3200" dirty="0" smtClean="0"/>
              <a:t>والانغلاف المعوي</a:t>
            </a:r>
            <a:endParaRPr xmlns:a="http://schemas.openxmlformats.org/drawingml/2006/main" lang="en-US" sz="3200" dirty="0"/>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5</a:t>
            </a:fld>
            <a:endParaRPr lang="en-US" dirty="0"/>
          </a:p>
        </p:txBody>
      </p:sp>
    </p:spTree>
    <p:extLst>
      <p:ext uri="{BB962C8B-B14F-4D97-AF65-F5344CB8AC3E}">
        <p14:creationId xmlns:p14="http://schemas.microsoft.com/office/powerpoint/2010/main" val="2355576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82245"/>
            <a:ext cx="10515600" cy="1325563"/>
          </a:xfrm>
        </p:spPr>
        <p:txBody>
          <a:bodyPr/>
          <a:lstStyle/>
          <a:p>
            <a:pPr xmlns:a="http://schemas.openxmlformats.org/drawingml/2006/main" algn="ctr" rtl="0">
              <a:bidi/>
            </a:pPr>
            <a:r xmlns:a="http://schemas.openxmlformats.org/drawingml/2006/main">
              <a:rPr lang="ar" sz="4800" b="1" dirty="0">
                <a:solidFill>
                  <a:schemeClr val="accent5">
                    <a:lumMod val="75000"/>
                  </a:schemeClr>
                </a:solidFill>
              </a:rPr>
              <a:t>نزيف الجهاز الهضمي</a:t>
            </a:r>
            <a:r xmlns:a="http://schemas.openxmlformats.org/drawingml/2006/main">
              <a:rPr lang="ar" dirty="0"/>
              <a:t> </a:t>
            </a:r>
            <a:endParaRPr xmlns:a="http://schemas.openxmlformats.org/drawingml/2006/main" lang="ar-SA" dirty="0"/>
          </a:p>
        </p:txBody>
      </p:sp>
      <p:sp>
        <p:nvSpPr>
          <p:cNvPr id="3" name="عنصر نائب للمحتوى 2"/>
          <p:cNvSpPr>
            <a:spLocks noGrp="1"/>
          </p:cNvSpPr>
          <p:nvPr>
            <p:ph idx="1"/>
          </p:nvPr>
        </p:nvSpPr>
        <p:spPr>
          <a:xfrm>
            <a:off x="594360" y="1507808"/>
            <a:ext cx="10759440" cy="4980078"/>
          </a:xfrm>
        </p:spPr>
        <p:txBody>
          <a:bodyPr>
            <a:normAutofit/>
          </a:bodyPr>
          <a:lstStyle/>
          <a:p>
            <a:pPr xmlns:a="http://schemas.openxmlformats.org/drawingml/2006/main" algn="l" rtl="0">
              <a:lnSpc>
                <a:spcPct val="120000"/>
              </a:lnSpc>
              <a:spcAft>
                <a:spcPts val="600"/>
              </a:spcAft>
              <a:bidi/>
            </a:pPr>
            <a:r xmlns:a="http://schemas.openxmlformats.org/drawingml/2006/main">
              <a:rPr lang="ar" sz="3200" dirty="0"/>
              <a:t>النزيف </a:t>
            </a:r>
            <a:r xmlns:a="http://schemas.openxmlformats.org/drawingml/2006/main">
              <a:rPr lang="ar" sz="3200" dirty="0" smtClean="0"/>
              <a:t>في </a:t>
            </a:r>
            <a:r xmlns:a="http://schemas.openxmlformats.org/drawingml/2006/main">
              <a:rPr lang="ar" sz="3200" dirty="0"/>
              <a:t>أي جزء من الجهاز الهضمي، ولعدة أسباب</a:t>
            </a:r>
            <a:endParaRPr xmlns:a="http://schemas.openxmlformats.org/drawingml/2006/main" lang="en-US" sz="3200" dirty="0" smtClean="0"/>
          </a:p>
          <a:p>
            <a:pPr xmlns:a="http://schemas.openxmlformats.org/drawingml/2006/main" algn="l" rtl="0">
              <a:lnSpc>
                <a:spcPct val="120000"/>
              </a:lnSpc>
              <a:spcAft>
                <a:spcPts val="600"/>
              </a:spcAft>
              <a:bidi/>
            </a:pPr>
            <a:r xmlns:a="http://schemas.openxmlformats.org/drawingml/2006/main">
              <a:rPr lang="ar" sz="3200" b="1" dirty="0" smtClean="0"/>
              <a:t>الجهاز </a:t>
            </a:r>
            <a:r xmlns:a="http://schemas.openxmlformats.org/drawingml/2006/main">
              <a:rPr lang="ar" sz="3200" b="1" dirty="0"/>
              <a:t>الهضمي العلوي </a:t>
            </a:r>
            <a:r xmlns:a="http://schemas.openxmlformats.org/drawingml/2006/main">
              <a:rPr lang="ar" sz="3200" b="1" dirty="0" smtClean="0"/>
              <a:t>: </a:t>
            </a:r>
            <a:r xmlns:a="http://schemas.openxmlformats.org/drawingml/2006/main">
              <a:rPr lang="ar" sz="3200" dirty="0" smtClean="0"/>
              <a:t>تمزق </a:t>
            </a:r>
            <a:r xmlns:a="http://schemas.openxmlformats.org/drawingml/2006/main">
              <a:rPr lang="ar" sz="3200" dirty="0"/>
              <a:t>دوالي المريء، تمزق قرحة المعدة، الخ </a:t>
            </a:r>
            <a:r xmlns:a="http://schemas.openxmlformats.org/drawingml/2006/main">
              <a:rPr lang="ar" sz="3200" dirty="0" smtClean="0"/>
              <a:t>.</a:t>
            </a:r>
          </a:p>
          <a:p>
            <a:pPr xmlns:a="http://schemas.openxmlformats.org/drawingml/2006/main" algn="l" rtl="0">
              <a:lnSpc>
                <a:spcPct val="120000"/>
              </a:lnSpc>
              <a:spcAft>
                <a:spcPts val="600"/>
              </a:spcAft>
              <a:bidi/>
            </a:pPr>
            <a:r xmlns:a="http://schemas.openxmlformats.org/drawingml/2006/main">
              <a:rPr lang="ar" sz="3200" b="1" dirty="0" smtClean="0"/>
              <a:t>الجهاز </a:t>
            </a:r>
            <a:r xmlns:a="http://schemas.openxmlformats.org/drawingml/2006/main">
              <a:rPr lang="ar" sz="3200" b="1" dirty="0"/>
              <a:t>الهضمي السفلي </a:t>
            </a:r>
            <a:r xmlns:a="http://schemas.openxmlformats.org/drawingml/2006/main">
              <a:rPr lang="ar" sz="3200" b="1" dirty="0" smtClean="0"/>
              <a:t>: </a:t>
            </a:r>
            <a:r xmlns:a="http://schemas.openxmlformats.org/drawingml/2006/main">
              <a:rPr lang="ar" sz="3200" dirty="0" smtClean="0"/>
              <a:t>البواسير، </a:t>
            </a:r>
            <a:r xmlns:a="http://schemas.openxmlformats.org/drawingml/2006/main">
              <a:rPr lang="ar" sz="3200" dirty="0"/>
              <a:t>الرتوج، التهاب القولون، السرطان، الخ </a:t>
            </a:r>
            <a:r xmlns:a="http://schemas.openxmlformats.org/drawingml/2006/main">
              <a:rPr lang="ar" sz="3200" dirty="0" smtClean="0"/>
              <a:t>.</a:t>
            </a:r>
            <a:endParaRPr xmlns:a="http://schemas.openxmlformats.org/drawingml/2006/main" lang="en-US" sz="3200" dirty="0" smtClean="0"/>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6</a:t>
            </a:fld>
            <a:endParaRPr lang="en-US" dirty="0"/>
          </a:p>
        </p:txBody>
      </p:sp>
    </p:spTree>
    <p:extLst>
      <p:ext uri="{BB962C8B-B14F-4D97-AF65-F5344CB8AC3E}">
        <p14:creationId xmlns:p14="http://schemas.microsoft.com/office/powerpoint/2010/main" val="3496051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702"/>
            <a:ext cx="10515600" cy="1325563"/>
          </a:xfrm>
        </p:spPr>
        <p:txBody>
          <a:bodyPr>
            <a:noAutofit/>
          </a:bodyPr>
          <a:lstStyle/>
          <a:p>
            <a:pPr xmlns:a="http://schemas.openxmlformats.org/drawingml/2006/main" algn="ctr">
              <a:bidi/>
            </a:pPr>
            <a:r xmlns:a="http://schemas.openxmlformats.org/drawingml/2006/main">
              <a:rPr lang="ar" b="1" dirty="0">
                <a:solidFill>
                  <a:schemeClr val="accent5">
                    <a:lumMod val="75000"/>
                  </a:schemeClr>
                </a:solidFill>
              </a:rPr>
              <a:t>الجهاز الهضمي </a:t>
            </a:r>
            <a:r xmlns:a="http://schemas.openxmlformats.org/drawingml/2006/main">
              <a:rPr lang="ar" b="1" dirty="0" smtClean="0">
                <a:solidFill>
                  <a:schemeClr val="accent5">
                    <a:lumMod val="75000"/>
                  </a:schemeClr>
                </a:solidFill>
              </a:rPr>
              <a:t>/الأعراض السريرية</a:t>
            </a:r>
            <a:endParaRPr xmlns:a="http://schemas.openxmlformats.org/drawingml/2006/main" lang="en-US" dirty="0">
              <a:solidFill>
                <a:schemeClr val="accent5">
                  <a:lumMod val="75000"/>
                </a:schemeClr>
              </a:solidFill>
            </a:endParaRPr>
          </a:p>
        </p:txBody>
      </p:sp>
      <p:sp>
        <p:nvSpPr>
          <p:cNvPr id="3" name="Content Placeholder 2"/>
          <p:cNvSpPr>
            <a:spLocks noGrp="1"/>
          </p:cNvSpPr>
          <p:nvPr>
            <p:ph idx="1"/>
          </p:nvPr>
        </p:nvSpPr>
        <p:spPr>
          <a:xfrm>
            <a:off x="603068" y="1703705"/>
            <a:ext cx="11075125" cy="4801598"/>
          </a:xfrm>
        </p:spPr>
        <p:txBody>
          <a:bodyPr/>
          <a:lstStyle/>
          <a:p>
            <a:pPr xmlns:a="http://schemas.openxmlformats.org/drawingml/2006/main">
              <a:lnSpc>
                <a:spcPct val="100000"/>
              </a:lnSpc>
              <a:spcAft>
                <a:spcPts val="600"/>
              </a:spcAft>
              <a:bidi/>
            </a:pPr>
            <a:r xmlns:a="http://schemas.openxmlformats.org/drawingml/2006/main">
              <a:rPr lang="ar" sz="3200" dirty="0"/>
              <a:t>ب مادة حمراء </a:t>
            </a:r>
            <a:r xmlns:a="http://schemas.openxmlformats.org/drawingml/2006/main">
              <a:rPr lang="ar" sz="3200" dirty="0" smtClean="0"/>
              <a:t>يمينية </a:t>
            </a:r>
            <a:r xmlns:a="http://schemas.openxmlformats.org/drawingml/2006/main">
              <a:rPr lang="ar" sz="3200" dirty="0"/>
              <a:t>(تدل على نزيف جديد)</a:t>
            </a:r>
            <a:endParaRPr xmlns:a="http://schemas.openxmlformats.org/drawingml/2006/main" lang="en-US" sz="3200" dirty="0" smtClean="0"/>
          </a:p>
          <a:p>
            <a:pPr xmlns:a="http://schemas.openxmlformats.org/drawingml/2006/main">
              <a:lnSpc>
                <a:spcPct val="100000"/>
              </a:lnSpc>
              <a:spcAft>
                <a:spcPts val="600"/>
              </a:spcAft>
              <a:bidi/>
            </a:pPr>
            <a:r xmlns:a="http://schemas.openxmlformats.org/drawingml/2006/main">
              <a:rPr lang="ar" sz="3200" dirty="0"/>
              <a:t>ب- </a:t>
            </a:r>
            <a:r xmlns:a="http://schemas.openxmlformats.org/drawingml/2006/main">
              <a:rPr lang="ar" sz="3200" dirty="0" smtClean="0"/>
              <a:t>عدم وجود </a:t>
            </a:r>
            <a:r xmlns:a="http://schemas.openxmlformats.org/drawingml/2006/main">
              <a:rPr lang="ar" sz="3200" dirty="0"/>
              <a:t>مادة (تدل على نزيف قديم) في القيء و/أو البراز،</a:t>
            </a:r>
            <a:endParaRPr xmlns:a="http://schemas.openxmlformats.org/drawingml/2006/main" lang="en-US" sz="3200" dirty="0" smtClean="0"/>
          </a:p>
          <a:p>
            <a:pPr xmlns:a="http://schemas.openxmlformats.org/drawingml/2006/main">
              <a:lnSpc>
                <a:spcPct val="100000"/>
              </a:lnSpc>
              <a:spcAft>
                <a:spcPts val="600"/>
              </a:spcAft>
              <a:bidi/>
            </a:pPr>
            <a:r xmlns:a="http://schemas.openxmlformats.org/drawingml/2006/main">
              <a:rPr lang="ar" sz="3200" dirty="0"/>
              <a:t>تغيرات </a:t>
            </a:r>
            <a:r xmlns:a="http://schemas.openxmlformats.org/drawingml/2006/main">
              <a:rPr lang="ar" sz="3200" dirty="0" smtClean="0"/>
              <a:t>في </a:t>
            </a:r>
            <a:r xmlns:a="http://schemas.openxmlformats.org/drawingml/2006/main">
              <a:rPr lang="ar" sz="3200" dirty="0"/>
              <a:t>العلامات الحيوية (على سبيل المثال زيادة </a:t>
            </a:r>
            <a:r xmlns:a="http://schemas.openxmlformats.org/drawingml/2006/main">
              <a:rPr lang="ar" sz="3200" dirty="0" smtClean="0"/>
              <a:t>معدل ضربات القلب) </a:t>
            </a:r>
            <a:r xmlns:a="http://schemas.openxmlformats.org/drawingml/2006/main">
              <a:rPr lang="ar" sz="3200" dirty="0"/>
              <a:t>إذا كان النزيف كبيرا.</a:t>
            </a:r>
            <a:endParaRPr xmlns:a="http://schemas.openxmlformats.org/drawingml/2006/main" lang="en-US" sz="3200" dirty="0" smtClean="0"/>
          </a:p>
          <a:p>
            <a:pPr xmlns:a="http://schemas.openxmlformats.org/drawingml/2006/main">
              <a:lnSpc>
                <a:spcPct val="100000"/>
              </a:lnSpc>
              <a:spcAft>
                <a:spcPts val="600"/>
              </a:spcAft>
              <a:bidi/>
            </a:pPr>
            <a:r xmlns:a="http://schemas.openxmlformats.org/drawingml/2006/main">
              <a:rPr lang="ar" sz="3200" dirty="0" smtClean="0"/>
              <a:t>في </a:t>
            </a:r>
            <a:r xmlns:a="http://schemas.openxmlformats.org/drawingml/2006/main">
              <a:rPr lang="ar" sz="3200" dirty="0"/>
              <a:t>إطار الرعاية الطارئة، يتركز التركيز على الإنعاش واستقرار المريض بينما يتم التخطيط لمزيد من التحقيقات و / أو التدخلات وتنفيذها.</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7</a:t>
            </a:fld>
            <a:endParaRPr lang="en-US" dirty="0"/>
          </a:p>
        </p:txBody>
      </p:sp>
    </p:spTree>
    <p:extLst>
      <p:ext uri="{BB962C8B-B14F-4D97-AF65-F5344CB8AC3E}">
        <p14:creationId xmlns:p14="http://schemas.microsoft.com/office/powerpoint/2010/main" val="33110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12074" y="0"/>
            <a:ext cx="10515600" cy="1325563"/>
          </a:xfrm>
        </p:spPr>
        <p:txBody>
          <a:bodyPr>
            <a:normAutofit/>
          </a:bodyPr>
          <a:lstStyle/>
          <a:p>
            <a:pPr xmlns:a="http://schemas.openxmlformats.org/drawingml/2006/main" algn="ctr" rtl="0">
              <a:bidi/>
            </a:pPr>
            <a:r xmlns:a="http://schemas.openxmlformats.org/drawingml/2006/main">
              <a:rPr lang="ar" sz="4800" b="1" dirty="0">
                <a:solidFill>
                  <a:schemeClr val="accent5">
                    <a:lumMod val="75000"/>
                  </a:schemeClr>
                </a:solidFill>
              </a:rPr>
              <a:t>التهاب الزائدة الدودية</a:t>
            </a:r>
            <a:endParaRPr xmlns:a="http://schemas.openxmlformats.org/drawingml/2006/main" lang="ar-SA" sz="4800" b="1" dirty="0">
              <a:solidFill>
                <a:schemeClr val="accent5">
                  <a:lumMod val="75000"/>
                </a:schemeClr>
              </a:solidFill>
            </a:endParaRPr>
          </a:p>
        </p:txBody>
      </p:sp>
      <p:sp>
        <p:nvSpPr>
          <p:cNvPr id="3" name="عنصر نائب للمحتوى 2"/>
          <p:cNvSpPr>
            <a:spLocks noGrp="1"/>
          </p:cNvSpPr>
          <p:nvPr>
            <p:ph idx="1"/>
          </p:nvPr>
        </p:nvSpPr>
        <p:spPr>
          <a:xfrm>
            <a:off x="539931" y="1325563"/>
            <a:ext cx="10787743" cy="5069160"/>
          </a:xfrm>
        </p:spPr>
        <p:txBody>
          <a:bodyPr>
            <a:normAutofit fontScale="92500"/>
          </a:bodyPr>
          <a:lstStyle/>
          <a:p>
            <a:pPr xmlns:a="http://schemas.openxmlformats.org/drawingml/2006/main">
              <a:lnSpc>
                <a:spcPct val="120000"/>
              </a:lnSpc>
              <a:spcAft>
                <a:spcPts val="1200"/>
              </a:spcAft>
              <a:bidi/>
            </a:pPr>
            <a:r xmlns:a="http://schemas.openxmlformats.org/drawingml/2006/main">
              <a:rPr lang="ar" sz="3600" dirty="0"/>
              <a:t>الزائدة الدودية عبارة عن جزء صغير، يشبه الدودة، يبلغ طوله من 8 إلى 10 سم، متصل بالأعور مباشرة أسفل الصمام </a:t>
            </a:r>
            <a:r xmlns:a="http://schemas.openxmlformats.org/drawingml/2006/main">
              <a:rPr lang="ar" sz="3600" dirty="0" err="1"/>
              <a:t>اللفائفي الأعوري </a:t>
            </a:r>
            <a:r xmlns:a="http://schemas.openxmlformats.org/drawingml/2006/main">
              <a:rPr lang="ar" sz="3600" dirty="0"/>
              <a:t>.</a:t>
            </a:r>
          </a:p>
          <a:p>
            <a:pPr xmlns:a="http://schemas.openxmlformats.org/drawingml/2006/main">
              <a:lnSpc>
                <a:spcPct val="120000"/>
              </a:lnSpc>
              <a:spcAft>
                <a:spcPts val="1200"/>
              </a:spcAft>
              <a:bidi/>
            </a:pPr>
            <a:r xmlns:a="http://schemas.openxmlformats.org/drawingml/2006/main">
              <a:rPr lang="ar" sz="3600" dirty="0"/>
              <a:t>تمتلئ الزائدة الدودية بمنتجات ثانوية من عملية الهضم وتفرغ بانتظام في الأعور.</a:t>
            </a:r>
          </a:p>
          <a:p>
            <a:pPr xmlns:a="http://schemas.openxmlformats.org/drawingml/2006/main">
              <a:lnSpc>
                <a:spcPct val="120000"/>
              </a:lnSpc>
              <a:spcAft>
                <a:spcPts val="1200"/>
              </a:spcAft>
              <a:bidi/>
            </a:pPr>
            <a:r xmlns:a="http://schemas.openxmlformats.org/drawingml/2006/main">
              <a:rPr lang="ar" sz="3600" dirty="0"/>
              <a:t>بسبب عدم إفراغها بشكل فعال وصغر تجويفها، تكون الزائدة الدودية عرضة للانسداد وهي معرضة بشكل خاص للعدوى (أي التهاب الزائدة الدودية </a:t>
            </a:r>
            <a:r xmlns:a="http://schemas.openxmlformats.org/drawingml/2006/main">
              <a:rPr lang="ar" sz="3600" dirty="0" smtClean="0"/>
              <a:t>).</a:t>
            </a:r>
            <a:endParaRPr xmlns:a="http://schemas.openxmlformats.org/drawingml/2006/main" lang="en-US" sz="3600" dirty="0"/>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8</a:t>
            </a:fld>
            <a:endParaRPr lang="en-US" dirty="0"/>
          </a:p>
        </p:txBody>
      </p:sp>
    </p:spTree>
    <p:extLst>
      <p:ext uri="{BB962C8B-B14F-4D97-AF65-F5344CB8AC3E}">
        <p14:creationId xmlns:p14="http://schemas.microsoft.com/office/powerpoint/2010/main" val="40518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2819401" y="1219200"/>
            <a:ext cx="6549813" cy="4550042"/>
          </a:xfrm>
          <a:prstGeom prst="rect">
            <a:avLst/>
          </a:prstGeom>
        </p:spPr>
      </p:pic>
    </p:spTree>
    <p:extLst>
      <p:ext uri="{BB962C8B-B14F-4D97-AF65-F5344CB8AC3E}">
        <p14:creationId xmlns:p14="http://schemas.microsoft.com/office/powerpoint/2010/main" val="340500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TotalTime>
  <Words>2231</Words>
  <Application>Microsoft Office PowerPoint</Application>
  <PresentationFormat>Widescreen</PresentationFormat>
  <Paragraphs>210</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Office Theme</vt:lpstr>
      <vt:lpstr>GASTROINTESTINAL EMERGENCIES</vt:lpstr>
      <vt:lpstr>OUTLINE </vt:lpstr>
      <vt:lpstr>INTENDED LEARNING OUTCOMES</vt:lpstr>
      <vt:lpstr>Introduction </vt:lpstr>
      <vt:lpstr>Introduction </vt:lpstr>
      <vt:lpstr>Gastrointestinal bleeding </vt:lpstr>
      <vt:lpstr>Gastrointestinal bleeding/ Clinical manifestation</vt:lpstr>
      <vt:lpstr>Appendicitis</vt:lpstr>
      <vt:lpstr>PowerPoint Presentation</vt:lpstr>
      <vt:lpstr>Appendicitis</vt:lpstr>
      <vt:lpstr>Appendicitis</vt:lpstr>
      <vt:lpstr>Cholecystitis</vt:lpstr>
      <vt:lpstr>Cholecystitis</vt:lpstr>
      <vt:lpstr>Cholecystitis</vt:lpstr>
      <vt:lpstr>Acute pancreatitis</vt:lpstr>
      <vt:lpstr>Acute pancreatitis</vt:lpstr>
      <vt:lpstr>Acute pancreatitis</vt:lpstr>
      <vt:lpstr>Acute pancreatitis</vt:lpstr>
      <vt:lpstr>Bowel obstruction</vt:lpstr>
      <vt:lpstr>Bowel obstruction</vt:lpstr>
      <vt:lpstr>Bowel obstruction</vt:lpstr>
      <vt:lpstr>Gastroenteritis </vt:lpstr>
      <vt:lpstr>Perforated Peptic Ulcer </vt:lpstr>
      <vt:lpstr>Perforated Peptic Ulcer </vt:lpstr>
      <vt:lpstr>Perforated Peptic Ulcer </vt:lpstr>
      <vt:lpstr>Perforated Peptic Ulcer </vt:lpstr>
      <vt:lpstr>Perforated Peptic Ulcer </vt:lpstr>
      <vt:lpstr>Intestinal Ischemia</vt:lpstr>
      <vt:lpstr> Acute Intestinal Ischemia</vt:lpstr>
      <vt:lpstr>Acute Intestinal Ischemia</vt:lpstr>
      <vt:lpstr>Chronic Mesenteric Ischemia</vt:lpstr>
      <vt:lpstr>Chronic Mesenteric Ischemia</vt:lpstr>
      <vt:lpstr>Intussusception</vt:lpstr>
      <vt:lpstr>Intussusception</vt:lpstr>
      <vt:lpstr>Intussusception</vt:lpstr>
      <vt:lpstr>Intussusception</vt:lpstr>
      <vt:lpstr>Intussusception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GASTROINTESTINAL EMERGENCIES</dc:title>
  <dc:creator>HP</dc:creator>
  <cp:lastModifiedBy>HP</cp:lastModifiedBy>
  <cp:revision>25</cp:revision>
  <dcterms:created xsi:type="dcterms:W3CDTF">2023-11-24T21:24:08Z</dcterms:created>
  <dcterms:modified xsi:type="dcterms:W3CDTF">2023-12-03T21:23:17Z</dcterms:modified>
</cp:coreProperties>
</file>