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8" r:id="rId3"/>
    <p:sldId id="259" r:id="rId4"/>
    <p:sldId id="260" r:id="rId5"/>
    <p:sldId id="262" r:id="rId6"/>
    <p:sldId id="263" r:id="rId7"/>
    <p:sldId id="268" r:id="rId8"/>
    <p:sldId id="269" r:id="rId9"/>
    <p:sldId id="270" r:id="rId10"/>
    <p:sldId id="271" r:id="rId11"/>
    <p:sldId id="264" r:id="rId12"/>
    <p:sldId id="265" r:id="rId13"/>
    <p:sldId id="266" r:id="rId14"/>
    <p:sldId id="304" r:id="rId15"/>
    <p:sldId id="306" r:id="rId16"/>
    <p:sldId id="267" r:id="rId17"/>
    <p:sldId id="297" r:id="rId18"/>
    <p:sldId id="298" r:id="rId19"/>
    <p:sldId id="303" r:id="rId20"/>
    <p:sldId id="300" r:id="rId21"/>
    <p:sldId id="302" r:id="rId22"/>
    <p:sldId id="299" r:id="rId23"/>
    <p:sldId id="301" r:id="rId24"/>
    <p:sldId id="273" r:id="rId25"/>
    <p:sldId id="276" r:id="rId26"/>
    <p:sldId id="277" r:id="rId27"/>
    <p:sldId id="275" r:id="rId28"/>
    <p:sldId id="274" r:id="rId29"/>
    <p:sldId id="278" r:id="rId30"/>
    <p:sldId id="272" r:id="rId31"/>
    <p:sldId id="279" r:id="rId32"/>
    <p:sldId id="280" r:id="rId33"/>
    <p:sldId id="281" r:id="rId34"/>
    <p:sldId id="285" r:id="rId35"/>
    <p:sldId id="282" r:id="rId36"/>
    <p:sldId id="283" r:id="rId37"/>
    <p:sldId id="284" r:id="rId38"/>
    <p:sldId id="261" r:id="rId39"/>
    <p:sldId id="286" r:id="rId40"/>
    <p:sldId id="287" r:id="rId41"/>
    <p:sldId id="289" r:id="rId42"/>
    <p:sldId id="288" r:id="rId43"/>
    <p:sldId id="290" r:id="rId44"/>
    <p:sldId id="293" r:id="rId45"/>
    <p:sldId id="292" r:id="rId46"/>
    <p:sldId id="291" r:id="rId47"/>
    <p:sldId id="295" r:id="rId48"/>
    <p:sldId id="294" r:id="rId49"/>
    <p:sldId id="296" r:id="rId50"/>
    <p:sldId id="305" r:id="rId51"/>
  </p:sldIdLst>
  <p:sldSz cx="12192000" cy="6858000"/>
  <p:notesSz cx="6858000" cy="9144000"/>
  <p:defaultTextStyle>
    <a:defPPr>
      <a:defRPr lang="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2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45FBD-4E0E-420B-9777-53C6AA046011}"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E1995-95AA-470B-9547-AF61AADD4F00}" type="slidenum">
              <a:rPr lang="en-US" smtClean="0"/>
              <a:t>‹#›</a:t>
            </a:fld>
            <a:endParaRPr lang="en-US"/>
          </a:p>
        </p:txBody>
      </p:sp>
    </p:spTree>
    <p:extLst>
      <p:ext uri="{BB962C8B-B14F-4D97-AF65-F5344CB8AC3E}">
        <p14:creationId xmlns:p14="http://schemas.microsoft.com/office/powerpoint/2010/main" val="1199803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2E3A45-9439-4D9F-B940-3A4150E685AC}"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81E0F-E6C8-4C2A-9F5A-526F44582ABB}" type="slidenum">
              <a:rPr lang="en-US" smtClean="0"/>
              <a:t>‹#›</a:t>
            </a:fld>
            <a:endParaRPr lang="en-US"/>
          </a:p>
        </p:txBody>
      </p:sp>
    </p:spTree>
    <p:extLst>
      <p:ext uri="{BB962C8B-B14F-4D97-AF65-F5344CB8AC3E}">
        <p14:creationId xmlns:p14="http://schemas.microsoft.com/office/powerpoint/2010/main" val="2406998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2C4263-CE62-4A29-AC4F-01173DA6EA56}"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81E0F-E6C8-4C2A-9F5A-526F44582ABB}" type="slidenum">
              <a:rPr lang="en-US" smtClean="0"/>
              <a:t>‹#›</a:t>
            </a:fld>
            <a:endParaRPr lang="en-US"/>
          </a:p>
        </p:txBody>
      </p:sp>
    </p:spTree>
    <p:extLst>
      <p:ext uri="{BB962C8B-B14F-4D97-AF65-F5344CB8AC3E}">
        <p14:creationId xmlns:p14="http://schemas.microsoft.com/office/powerpoint/2010/main" val="727756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7E369C-DB98-407A-A45E-4870222C307A}"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81E0F-E6C8-4C2A-9F5A-526F44582ABB}" type="slidenum">
              <a:rPr lang="en-US" smtClean="0"/>
              <a:t>‹#›</a:t>
            </a:fld>
            <a:endParaRPr lang="en-US"/>
          </a:p>
        </p:txBody>
      </p:sp>
    </p:spTree>
    <p:extLst>
      <p:ext uri="{BB962C8B-B14F-4D97-AF65-F5344CB8AC3E}">
        <p14:creationId xmlns:p14="http://schemas.microsoft.com/office/powerpoint/2010/main" val="234828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7EA101-5F95-4289-88E2-6D6B4F4A9DE2}"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81E0F-E6C8-4C2A-9F5A-526F44582ABB}" type="slidenum">
              <a:rPr lang="en-US" smtClean="0"/>
              <a:t>‹#›</a:t>
            </a:fld>
            <a:endParaRPr lang="en-US"/>
          </a:p>
        </p:txBody>
      </p:sp>
    </p:spTree>
    <p:extLst>
      <p:ext uri="{BB962C8B-B14F-4D97-AF65-F5344CB8AC3E}">
        <p14:creationId xmlns:p14="http://schemas.microsoft.com/office/powerpoint/2010/main" val="180554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773592-2D05-44B0-B557-B51966C233D1}"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81E0F-E6C8-4C2A-9F5A-526F44582ABB}" type="slidenum">
              <a:rPr lang="en-US" smtClean="0"/>
              <a:t>‹#›</a:t>
            </a:fld>
            <a:endParaRPr lang="en-US"/>
          </a:p>
        </p:txBody>
      </p:sp>
    </p:spTree>
    <p:extLst>
      <p:ext uri="{BB962C8B-B14F-4D97-AF65-F5344CB8AC3E}">
        <p14:creationId xmlns:p14="http://schemas.microsoft.com/office/powerpoint/2010/main" val="413971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FEB645-EEBA-4C1F-B726-EAC31C52D519}"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81E0F-E6C8-4C2A-9F5A-526F44582ABB}" type="slidenum">
              <a:rPr lang="en-US" smtClean="0"/>
              <a:t>‹#›</a:t>
            </a:fld>
            <a:endParaRPr lang="en-US"/>
          </a:p>
        </p:txBody>
      </p:sp>
    </p:spTree>
    <p:extLst>
      <p:ext uri="{BB962C8B-B14F-4D97-AF65-F5344CB8AC3E}">
        <p14:creationId xmlns:p14="http://schemas.microsoft.com/office/powerpoint/2010/main" val="41790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7E48E2-D05F-46C3-9072-ED6D4DA3604C}" type="datetime1">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81E0F-E6C8-4C2A-9F5A-526F44582ABB}" type="slidenum">
              <a:rPr lang="en-US" smtClean="0"/>
              <a:t>‹#›</a:t>
            </a:fld>
            <a:endParaRPr lang="en-US"/>
          </a:p>
        </p:txBody>
      </p:sp>
    </p:spTree>
    <p:extLst>
      <p:ext uri="{BB962C8B-B14F-4D97-AF65-F5344CB8AC3E}">
        <p14:creationId xmlns:p14="http://schemas.microsoft.com/office/powerpoint/2010/main" val="132507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B3808F-3680-4CBB-ABF8-1F61EFFAD754}" type="datetime1">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81E0F-E6C8-4C2A-9F5A-526F44582ABB}" type="slidenum">
              <a:rPr lang="en-US" smtClean="0"/>
              <a:t>‹#›</a:t>
            </a:fld>
            <a:endParaRPr lang="en-US"/>
          </a:p>
        </p:txBody>
      </p:sp>
    </p:spTree>
    <p:extLst>
      <p:ext uri="{BB962C8B-B14F-4D97-AF65-F5344CB8AC3E}">
        <p14:creationId xmlns:p14="http://schemas.microsoft.com/office/powerpoint/2010/main" val="1212031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6A8B7-0831-42A4-B400-D53CB62DAD3E}" type="datetime1">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481E0F-E6C8-4C2A-9F5A-526F44582ABB}" type="slidenum">
              <a:rPr lang="en-US" smtClean="0"/>
              <a:t>‹#›</a:t>
            </a:fld>
            <a:endParaRPr lang="en-US"/>
          </a:p>
        </p:txBody>
      </p:sp>
    </p:spTree>
    <p:extLst>
      <p:ext uri="{BB962C8B-B14F-4D97-AF65-F5344CB8AC3E}">
        <p14:creationId xmlns:p14="http://schemas.microsoft.com/office/powerpoint/2010/main" val="70166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858A8A-0657-4A1A-A5AC-ADCD9F1DA519}"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81E0F-E6C8-4C2A-9F5A-526F44582ABB}" type="slidenum">
              <a:rPr lang="en-US" smtClean="0"/>
              <a:t>‹#›</a:t>
            </a:fld>
            <a:endParaRPr lang="en-US"/>
          </a:p>
        </p:txBody>
      </p:sp>
    </p:spTree>
    <p:extLst>
      <p:ext uri="{BB962C8B-B14F-4D97-AF65-F5344CB8AC3E}">
        <p14:creationId xmlns:p14="http://schemas.microsoft.com/office/powerpoint/2010/main" val="654185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C4527B-FDBC-4997-A2F8-FE99A1495079}"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81E0F-E6C8-4C2A-9F5A-526F44582ABB}" type="slidenum">
              <a:rPr lang="en-US" smtClean="0"/>
              <a:t>‹#›</a:t>
            </a:fld>
            <a:endParaRPr lang="en-US"/>
          </a:p>
        </p:txBody>
      </p:sp>
    </p:spTree>
    <p:extLst>
      <p:ext uri="{BB962C8B-B14F-4D97-AF65-F5344CB8AC3E}">
        <p14:creationId xmlns:p14="http://schemas.microsoft.com/office/powerpoint/2010/main" val="424658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9BAE4-0095-444F-ACA8-EF515A7BF478}" type="datetime1">
              <a:rPr lang="en-US" smtClean="0"/>
              <a:t>12/6/2023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81E0F-E6C8-4C2A-9F5A-526F44582ABB}" type="slidenum">
              <a:rPr lang="en-US" smtClean="0"/>
              <a:t>‹#›</a:t>
            </a:fld>
            <a:endParaRPr lang="en-US"/>
          </a:p>
        </p:txBody>
      </p:sp>
    </p:spTree>
    <p:extLst>
      <p:ext uri="{BB962C8B-B14F-4D97-AF65-F5344CB8AC3E}">
        <p14:creationId xmlns:p14="http://schemas.microsoft.com/office/powerpoint/2010/main" val="2313544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9186" y="2252893"/>
            <a:ext cx="9144000" cy="2387600"/>
          </a:xfrm>
        </p:spPr>
        <p:txBody>
          <a:bodyPr>
            <a:normAutofit fontScale="90000"/>
          </a:bodyPr>
          <a:lstStyle/>
          <a:p>
            <a:r xmlns:a="http://schemas.openxmlformats.org/drawingml/2006/main">
              <a:rPr lang="ar" sz="7300" b="1" dirty="0"/>
              <a:t>إصابة القلب والأوعية الدموية الكبرى</a:t>
            </a:r>
            <a:r xmlns:a="http://schemas.openxmlformats.org/drawingml/2006/main">
              <a:rPr lang="ar" dirty="0"/>
              <a:t/>
            </a:r>
            <a:br xmlns:a="http://schemas.openxmlformats.org/drawingml/2006/main">
              <a:rPr lang="en-US" dirty="0"/>
            </a:br>
            <a:endParaRPr xmlns:a="http://schemas.openxmlformats.org/drawingml/2006/main"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D9481E0F-E6C8-4C2A-9F5A-526F44582ABB}" type="slidenum">
              <a:rPr lang="en-US" smtClean="0"/>
              <a:t>1</a:t>
            </a:fld>
            <a:endParaRPr lang="en-US"/>
          </a:p>
        </p:txBody>
      </p:sp>
    </p:spTree>
    <p:extLst>
      <p:ext uri="{BB962C8B-B14F-4D97-AF65-F5344CB8AC3E}">
        <p14:creationId xmlns:p14="http://schemas.microsoft.com/office/powerpoint/2010/main" val="3187636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868" y="95159"/>
            <a:ext cx="10515600" cy="1325563"/>
          </a:xfrm>
        </p:spPr>
        <p:txBody>
          <a:bodyPr/>
          <a:lstStyle/>
          <a:p>
            <a:pPr xmlns:a="http://schemas.openxmlformats.org/drawingml/2006/main" algn="ctr">
              <a:bidi/>
            </a:pPr>
            <a:r xmlns:a="http://schemas.openxmlformats.org/drawingml/2006/main">
              <a:rPr lang="ar" b="1" dirty="0" smtClean="0"/>
              <a:t>كدمة في القلب</a:t>
            </a:r>
            <a:endParaRPr xmlns:a="http://schemas.openxmlformats.org/drawingml/2006/main" lang="en-US" b="1" dirty="0"/>
          </a:p>
        </p:txBody>
      </p:sp>
      <p:sp>
        <p:nvSpPr>
          <p:cNvPr id="3" name="Content Placeholder 2"/>
          <p:cNvSpPr>
            <a:spLocks noGrp="1"/>
          </p:cNvSpPr>
          <p:nvPr>
            <p:ph idx="1"/>
          </p:nvPr>
        </p:nvSpPr>
        <p:spPr>
          <a:xfrm>
            <a:off x="185057" y="1229132"/>
            <a:ext cx="11841480" cy="5511301"/>
          </a:xfrm>
        </p:spPr>
        <p:txBody>
          <a:bodyPr>
            <a:normAutofit lnSpcReduction="10000"/>
          </a:bodyPr>
          <a:lstStyle/>
          <a:p>
            <a:pPr xmlns:a="http://schemas.openxmlformats.org/drawingml/2006/main" marL="0" indent="0">
              <a:buNone/>
              <a:bidi/>
            </a:pPr>
            <a:r xmlns:a="http://schemas.openxmlformats.org/drawingml/2006/main">
              <a:rPr lang="ar" b="1" u="sng" dirty="0" smtClean="0">
                <a:solidFill>
                  <a:srgbClr val="00B050"/>
                </a:solidFill>
              </a:rPr>
              <a:t>التدخلات </a:t>
            </a:r>
            <a:r xmlns:a="http://schemas.openxmlformats.org/drawingml/2006/main">
              <a:rPr lang="ar" b="1" u="sng" dirty="0">
                <a:solidFill>
                  <a:srgbClr val="00B050"/>
                </a:solidFill>
              </a:rPr>
              <a:t>العلاجية :</a:t>
            </a:r>
          </a:p>
          <a:p>
            <a:r xmlns:a="http://schemas.openxmlformats.org/drawingml/2006/main">
              <a:rPr lang="ar" dirty="0" smtClean="0"/>
              <a:t>تختلف الإدارة حسب شدة العلامات والأعراض</a:t>
            </a:r>
          </a:p>
          <a:p>
            <a:r xmlns:a="http://schemas.openxmlformats.org/drawingml/2006/main">
              <a:rPr lang="ar" dirty="0"/>
              <a:t>قد تتطلب الحالات الخفيفة من كدمات القلب المراقبة والرعاية الداعمة فقط </a:t>
            </a:r>
            <a:r xmlns:a="http://schemas.openxmlformats.org/drawingml/2006/main">
              <a:rPr lang="ar" dirty="0" smtClean="0"/>
              <a:t>.</a:t>
            </a:r>
          </a:p>
          <a:p>
            <a:r xmlns:a="http://schemas.openxmlformats.org/drawingml/2006/main">
              <a:rPr lang="ar" dirty="0" smtClean="0"/>
              <a:t>وتتطلب </a:t>
            </a:r>
            <a:r xmlns:a="http://schemas.openxmlformats.org/drawingml/2006/main">
              <a:rPr lang="ar" dirty="0"/>
              <a:t>الحالات الشديدة </a:t>
            </a:r>
            <a:r xmlns:a="http://schemas.openxmlformats.org/drawingml/2006/main">
              <a:rPr lang="ar" dirty="0"/>
              <a:t>دخول المستشفى والمراقبة والتدخلات بناءً على المضاعفات المحددة.</a:t>
            </a:r>
          </a:p>
          <a:p>
            <a:r xmlns:a="http://schemas.openxmlformats.org/drawingml/2006/main">
              <a:rPr lang="ar" dirty="0" smtClean="0"/>
              <a:t>إعطاء </a:t>
            </a:r>
            <a:r xmlns:a="http://schemas.openxmlformats.org/drawingml/2006/main">
              <a:rPr lang="ar" dirty="0"/>
              <a:t>الأكسجين التكميلي.</a:t>
            </a:r>
            <a:endParaRPr xmlns:a="http://schemas.openxmlformats.org/drawingml/2006/main" lang="en-US" dirty="0" smtClean="0"/>
          </a:p>
          <a:p>
            <a:r xmlns:a="http://schemas.openxmlformats.org/drawingml/2006/main">
              <a:rPr lang="ar" dirty="0" smtClean="0"/>
              <a:t>ضع </a:t>
            </a:r>
            <a:r xmlns:a="http://schemas.openxmlformats.org/drawingml/2006/main">
              <a:rPr lang="ar" dirty="0"/>
              <a:t>المريض في وضع شبه فاولر واتركه يستريح في الفراش.</a:t>
            </a:r>
            <a:endParaRPr xmlns:a="http://schemas.openxmlformats.org/drawingml/2006/main" lang="en-US" dirty="0" smtClean="0"/>
          </a:p>
          <a:p>
            <a:r xmlns:a="http://schemas.openxmlformats.org/drawingml/2006/main">
              <a:rPr lang="ar" dirty="0" smtClean="0"/>
              <a:t>إعطاء </a:t>
            </a:r>
            <a:r xmlns:a="http://schemas.openxmlformats.org/drawingml/2006/main">
              <a:rPr lang="ar" dirty="0"/>
              <a:t>مسكنات للألم في الصدر.</a:t>
            </a:r>
            <a:endParaRPr xmlns:a="http://schemas.openxmlformats.org/drawingml/2006/main" lang="en-US" dirty="0" smtClean="0"/>
          </a:p>
          <a:p>
            <a:r xmlns:a="http://schemas.openxmlformats.org/drawingml/2006/main">
              <a:rPr lang="ar" dirty="0" smtClean="0"/>
              <a:t>نقل </a:t>
            </a:r>
            <a:r xmlns:a="http://schemas.openxmlformats.org/drawingml/2006/main">
              <a:rPr lang="ar" dirty="0"/>
              <a:t>المريض إلى </a:t>
            </a:r>
            <a:r xmlns:a="http://schemas.openxmlformats.org/drawingml/2006/main">
              <a:rPr lang="ar" dirty="0" smtClean="0"/>
              <a:t>وحدة العناية المركزة لمراقبة </a:t>
            </a:r>
            <a:r xmlns:a="http://schemas.openxmlformats.org/drawingml/2006/main">
              <a:rPr lang="ar" dirty="0"/>
              <a:t>الدورة الدموية والقلب.</a:t>
            </a:r>
            <a:endParaRPr xmlns:a="http://schemas.openxmlformats.org/drawingml/2006/main" lang="en-US" dirty="0" smtClean="0"/>
          </a:p>
          <a:p>
            <a:r xmlns:a="http://schemas.openxmlformats.org/drawingml/2006/main">
              <a:rPr lang="ar" dirty="0" smtClean="0"/>
              <a:t>في حالة </a:t>
            </a:r>
            <a:r xmlns:a="http://schemas.openxmlformats.org/drawingml/2006/main">
              <a:rPr lang="ar" dirty="0"/>
              <a:t>ظهور علامات فشل القلب، استخدم مضيقات الأوعية الدموية للحفاظ على ضغط الدم الانقباضي 90 ملم زئبق ومنشطات التقلص العضلي لتحسين الانقباض</a:t>
            </a:r>
          </a:p>
        </p:txBody>
      </p:sp>
      <p:sp>
        <p:nvSpPr>
          <p:cNvPr id="4" name="Slide Number Placeholder 3"/>
          <p:cNvSpPr>
            <a:spLocks noGrp="1"/>
          </p:cNvSpPr>
          <p:nvPr>
            <p:ph type="sldNum" sz="quarter" idx="12"/>
          </p:nvPr>
        </p:nvSpPr>
        <p:spPr/>
        <p:txBody>
          <a:bodyPr/>
          <a:lstStyle/>
          <a:p>
            <a:fld id="{D9481E0F-E6C8-4C2A-9F5A-526F44582ABB}" type="slidenum">
              <a:rPr lang="en-US" smtClean="0"/>
              <a:t>10</a:t>
            </a:fld>
            <a:endParaRPr lang="en-US"/>
          </a:p>
        </p:txBody>
      </p:sp>
    </p:spTree>
    <p:extLst>
      <p:ext uri="{BB962C8B-B14F-4D97-AF65-F5344CB8AC3E}">
        <p14:creationId xmlns:p14="http://schemas.microsoft.com/office/powerpoint/2010/main" val="1272931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xmlns:a="http://schemas.openxmlformats.org/drawingml/2006/main" algn="ctr">
              <a:bidi/>
            </a:pPr>
            <a:r xmlns:a="http://schemas.openxmlformats.org/drawingml/2006/main">
              <a:rPr lang="ar" b="1" dirty="0"/>
              <a:t>تمزق عضلة القلب</a:t>
            </a:r>
          </a:p>
        </p:txBody>
      </p:sp>
      <p:sp>
        <p:nvSpPr>
          <p:cNvPr id="3" name="Content Placeholder 2"/>
          <p:cNvSpPr>
            <a:spLocks noGrp="1"/>
          </p:cNvSpPr>
          <p:nvPr>
            <p:ph idx="1"/>
          </p:nvPr>
        </p:nvSpPr>
        <p:spPr>
          <a:xfrm>
            <a:off x="428897" y="1407614"/>
            <a:ext cx="11440886" cy="5149940"/>
          </a:xfrm>
        </p:spPr>
        <p:txBody>
          <a:bodyPr>
            <a:normAutofit/>
          </a:bodyPr>
          <a:lstStyle/>
          <a:p>
            <a:pPr xmlns:a="http://schemas.openxmlformats.org/drawingml/2006/main" marL="0" indent="0">
              <a:lnSpc>
                <a:spcPct val="120000"/>
              </a:lnSpc>
              <a:spcAft>
                <a:spcPts val="600"/>
              </a:spcAft>
              <a:buNone/>
              <a:bidi/>
            </a:pPr>
            <a:r xmlns:a="http://schemas.openxmlformats.org/drawingml/2006/main">
              <a:rPr lang="ar" b="1" dirty="0">
                <a:solidFill>
                  <a:srgbClr val="00B050"/>
                </a:solidFill>
              </a:rPr>
              <a:t>قد يشمل تمزق عضلة القلب </a:t>
            </a:r>
            <a:r xmlns:a="http://schemas.openxmlformats.org/drawingml/2006/main">
              <a:rPr lang="ar" b="1" dirty="0" smtClean="0">
                <a:solidFill>
                  <a:srgbClr val="00B050"/>
                </a:solidFill>
              </a:rPr>
              <a:t>الرضحي ما يلي </a:t>
            </a:r>
            <a:r xmlns:a="http://schemas.openxmlformats.org/drawingml/2006/main">
              <a:rPr lang="ar" b="1" dirty="0" smtClean="0">
                <a:solidFill>
                  <a:srgbClr val="00B050"/>
                </a:solidFill>
              </a:rPr>
              <a:t>:</a:t>
            </a:r>
          </a:p>
          <a:p>
            <a:pPr xmlns:a="http://schemas.openxmlformats.org/drawingml/2006/main" lvl="1">
              <a:lnSpc>
                <a:spcPct val="120000"/>
              </a:lnSpc>
              <a:spcAft>
                <a:spcPts val="600"/>
              </a:spcAft>
              <a:buFont typeface="Wingdings" panose="05000000000000000000" pitchFamily="2" charset="2"/>
              <a:buChar char="Ø"/>
              <a:bidi/>
            </a:pPr>
            <a:r xmlns:a="http://schemas.openxmlformats.org/drawingml/2006/main">
              <a:rPr lang="ar" sz="2800" dirty="0" smtClean="0"/>
              <a:t>ثقب </a:t>
            </a:r>
            <a:r xmlns:a="http://schemas.openxmlformats.org/drawingml/2006/main">
              <a:rPr lang="ar" sz="2800" dirty="0"/>
              <a:t>البطينين (الأكثر شيوعاً) </a:t>
            </a:r>
            <a:r xmlns:a="http://schemas.openxmlformats.org/drawingml/2006/main">
              <a:rPr lang="ar" sz="2800" dirty="0" smtClean="0"/>
              <a:t>أو </a:t>
            </a:r>
            <a:r xmlns:a="http://schemas.openxmlformats.org/drawingml/2006/main">
              <a:rPr lang="ar" sz="2800" dirty="0"/>
              <a:t>الأذينين</a:t>
            </a:r>
            <a:endParaRPr xmlns:a="http://schemas.openxmlformats.org/drawingml/2006/main" lang="en-US" sz="2800" dirty="0" smtClean="0"/>
          </a:p>
          <a:p>
            <a:pPr xmlns:a="http://schemas.openxmlformats.org/drawingml/2006/main" lvl="1">
              <a:lnSpc>
                <a:spcPct val="120000"/>
              </a:lnSpc>
              <a:spcAft>
                <a:spcPts val="600"/>
              </a:spcAft>
              <a:buFont typeface="Wingdings" panose="05000000000000000000" pitchFamily="2" charset="2"/>
              <a:buChar char="Ø"/>
              <a:bidi/>
            </a:pPr>
            <a:r xmlns:a="http://schemas.openxmlformats.org/drawingml/2006/main">
              <a:rPr lang="ar" sz="2800" dirty="0" smtClean="0"/>
              <a:t>تمزق </a:t>
            </a:r>
            <a:r xmlns:a="http://schemas.openxmlformats.org/drawingml/2006/main">
              <a:rPr lang="ar" sz="2800" dirty="0"/>
              <a:t>أو تمزق الحاجز البطيني أو الجهاز </a:t>
            </a:r>
            <a:r xmlns:a="http://schemas.openxmlformats.org/drawingml/2006/main">
              <a:rPr lang="ar" sz="2800" dirty="0" err="1"/>
              <a:t>الصمامي </a:t>
            </a:r>
            <a:r xmlns:a="http://schemas.openxmlformats.org/drawingml/2006/main">
              <a:rPr lang="ar" sz="2800" dirty="0"/>
              <a:t>(الوريقات، الحبال الوترية، العضلة الحليمية).</a:t>
            </a:r>
            <a:endParaRPr xmlns:a="http://schemas.openxmlformats.org/drawingml/2006/main" lang="en-US" sz="2800" dirty="0" smtClean="0"/>
          </a:p>
          <a:p>
            <a:pPr xmlns:a="http://schemas.openxmlformats.org/drawingml/2006/main">
              <a:lnSpc>
                <a:spcPct val="120000"/>
              </a:lnSpc>
              <a:spcAft>
                <a:spcPts val="600"/>
              </a:spcAft>
              <a:bidi/>
            </a:pPr>
            <a:r xmlns:a="http://schemas.openxmlformats.org/drawingml/2006/main">
              <a:rPr lang="ar" dirty="0" smtClean="0"/>
              <a:t>السبب </a:t>
            </a:r>
            <a:r xmlns:a="http://schemas.openxmlformats.org/drawingml/2006/main">
              <a:rPr lang="ar" dirty="0"/>
              <a:t>الأكثر شيوعًا لتمزق عضلة القلب هو </a:t>
            </a:r>
            <a:r xmlns:a="http://schemas.openxmlformats.org/drawingml/2006/main">
              <a:rPr lang="ar" dirty="0" smtClean="0"/>
              <a:t>الاصطدام بسيارة عالية السرعة (MVC). </a:t>
            </a:r>
            <a:r xmlns:a="http://schemas.openxmlformats.org/drawingml/2006/main">
              <a:rPr lang="ar" dirty="0"/>
              <a:t>وهو يؤدي دائمًا تقريبًا إلى الوفاة على الفور مع الوفاة الناتجة عن النزيف أو انصباب القلب </a:t>
            </a:r>
            <a:r xmlns:a="http://schemas.openxmlformats.org/drawingml/2006/main">
              <a:rPr lang="ar" dirty="0" smtClean="0"/>
              <a:t>.</a:t>
            </a:r>
          </a:p>
          <a:p>
            <a:pPr xmlns:a="http://schemas.openxmlformats.org/drawingml/2006/main" marL="0" indent="0">
              <a:lnSpc>
                <a:spcPct val="120000"/>
              </a:lnSpc>
              <a:spcAft>
                <a:spcPts val="600"/>
              </a:spcAft>
              <a:buNone/>
              <a:bidi/>
            </a:pPr>
            <a:r xmlns:a="http://schemas.openxmlformats.org/drawingml/2006/main">
              <a:rPr lang="ar" dirty="0" smtClean="0"/>
              <a:t> </a:t>
            </a:r>
            <a:endParaRPr xmlns:a="http://schemas.openxmlformats.org/drawingml/2006/main"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11</a:t>
            </a:fld>
            <a:endParaRPr lang="en-US"/>
          </a:p>
        </p:txBody>
      </p:sp>
    </p:spTree>
    <p:extLst>
      <p:ext uri="{BB962C8B-B14F-4D97-AF65-F5344CB8AC3E}">
        <p14:creationId xmlns:p14="http://schemas.microsoft.com/office/powerpoint/2010/main" val="346598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033"/>
            <a:ext cx="10515600" cy="1325563"/>
          </a:xfrm>
        </p:spPr>
        <p:txBody>
          <a:bodyPr>
            <a:normAutofit/>
          </a:bodyPr>
          <a:lstStyle/>
          <a:p>
            <a:pPr xmlns:a="http://schemas.openxmlformats.org/drawingml/2006/main" algn="ctr">
              <a:bidi/>
            </a:pPr>
            <a:r xmlns:a="http://schemas.openxmlformats.org/drawingml/2006/main">
              <a:rPr lang="ar" b="1" dirty="0"/>
              <a:t>تمزق عضلة القلب</a:t>
            </a:r>
          </a:p>
        </p:txBody>
      </p:sp>
      <p:sp>
        <p:nvSpPr>
          <p:cNvPr id="3" name="Content Placeholder 2"/>
          <p:cNvSpPr>
            <a:spLocks noGrp="1"/>
          </p:cNvSpPr>
          <p:nvPr>
            <p:ph idx="1"/>
          </p:nvPr>
        </p:nvSpPr>
        <p:spPr>
          <a:xfrm>
            <a:off x="515982" y="1394595"/>
            <a:ext cx="11005457" cy="4936535"/>
          </a:xfrm>
        </p:spPr>
        <p:txBody>
          <a:bodyPr>
            <a:normAutofit/>
          </a:bodyPr>
          <a:lstStyle/>
          <a:p>
            <a:pPr xmlns:a="http://schemas.openxmlformats.org/drawingml/2006/main" marL="0" indent="0">
              <a:buNone/>
              <a:bidi/>
            </a:pPr>
            <a:r xmlns:a="http://schemas.openxmlformats.org/drawingml/2006/main">
              <a:rPr lang="ar" sz="3200" b="1" u="sng" dirty="0">
                <a:solidFill>
                  <a:srgbClr val="00B050"/>
                </a:solidFill>
              </a:rPr>
              <a:t>العلامات </a:t>
            </a:r>
            <a:r xmlns:a="http://schemas.openxmlformats.org/drawingml/2006/main">
              <a:rPr lang="ar" sz="3200" b="1" u="sng" dirty="0" smtClean="0">
                <a:solidFill>
                  <a:srgbClr val="00B050"/>
                </a:solidFill>
              </a:rPr>
              <a:t>والأعراض</a:t>
            </a:r>
          </a:p>
          <a:p>
            <a:r xmlns:a="http://schemas.openxmlformats.org/drawingml/2006/main">
              <a:rPr lang="ar" sz="3300" dirty="0" smtClean="0"/>
              <a:t> </a:t>
            </a:r>
            <a:r xmlns:a="http://schemas.openxmlformats.org/drawingml/2006/main">
              <a:rPr lang="ar" dirty="0"/>
              <a:t>العلامات </a:t>
            </a:r>
            <a:r xmlns:a="http://schemas.openxmlformats.org/drawingml/2006/main">
              <a:rPr lang="ar" dirty="0" smtClean="0"/>
              <a:t>والأعراض المتوافقة </a:t>
            </a:r>
            <a:r xmlns:a="http://schemas.openxmlformats.org/drawingml/2006/main">
              <a:rPr lang="ar" dirty="0"/>
              <a:t>مع </a:t>
            </a:r>
            <a:r xmlns:a="http://schemas.openxmlformats.org/drawingml/2006/main">
              <a:rPr lang="ar" dirty="0" smtClean="0"/>
              <a:t>النزيف</a:t>
            </a:r>
            <a:r xmlns:a="http://schemas.openxmlformats.org/drawingml/2006/main">
              <a:rPr lang="ar" dirty="0"/>
              <a:t> </a:t>
            </a:r>
            <a:r xmlns:a="http://schemas.openxmlformats.org/drawingml/2006/main">
              <a:rPr lang="ar" dirty="0" smtClean="0"/>
              <a:t>( </a:t>
            </a:r>
            <a:r xmlns:a="http://schemas.openxmlformats.org/drawingml/2006/main">
              <a:rPr lang="ar" dirty="0"/>
              <a:t>نزيف غير متحكم فيه </a:t>
            </a:r>
            <a:r xmlns:a="http://schemas.openxmlformats.org/drawingml/2006/main">
              <a:rPr lang="ar" dirty="0" smtClean="0"/>
              <a:t>) أو انصباب </a:t>
            </a:r>
            <a:r xmlns:a="http://schemas.openxmlformats.org/drawingml/2006/main">
              <a:rPr lang="ar" dirty="0"/>
              <a:t>القلب </a:t>
            </a:r>
            <a:r xmlns:a="http://schemas.openxmlformats.org/drawingml/2006/main">
              <a:rPr lang="ar" dirty="0" smtClean="0"/>
              <a:t>:</a:t>
            </a:r>
          </a:p>
          <a:p>
            <a:pPr xmlns:a="http://schemas.openxmlformats.org/drawingml/2006/main">
              <a:buFont typeface="Wingdings" panose="05000000000000000000" pitchFamily="2" charset="2"/>
              <a:buChar char="Ø"/>
              <a:bidi/>
            </a:pPr>
            <a:r xmlns:a="http://schemas.openxmlformats.org/drawingml/2006/main">
              <a:rPr lang="ar" dirty="0" smtClean="0"/>
              <a:t>الشديد </a:t>
            </a:r>
            <a:r xmlns:a="http://schemas.openxmlformats.org/drawingml/2006/main">
              <a:rPr lang="ar" dirty="0"/>
              <a:t>غير المستجيب للإنعاش بالسوائل</a:t>
            </a:r>
            <a:endParaRPr xmlns:a="http://schemas.openxmlformats.org/drawingml/2006/main" lang="en-US" dirty="0" smtClean="0"/>
          </a:p>
          <a:p>
            <a:pPr xmlns:a="http://schemas.openxmlformats.org/drawingml/2006/main">
              <a:buFont typeface="Wingdings" panose="05000000000000000000" pitchFamily="2" charset="2"/>
              <a:buChar char="Ø"/>
              <a:bidi/>
            </a:pPr>
            <a:r xmlns:a="http://schemas.openxmlformats.org/drawingml/2006/main">
              <a:rPr lang="ar" dirty="0" smtClean="0"/>
              <a:t>تمدد </a:t>
            </a:r>
            <a:r xmlns:a="http://schemas.openxmlformats.org/drawingml/2006/main">
              <a:rPr lang="ar" dirty="0"/>
              <a:t>أوردة الرقبة؛ قد تكون غائبة مع نقص حجم الدم</a:t>
            </a:r>
            <a:endParaRPr xmlns:a="http://schemas.openxmlformats.org/drawingml/2006/main" lang="en-US" dirty="0" smtClean="0"/>
          </a:p>
          <a:p>
            <a:pPr xmlns:a="http://schemas.openxmlformats.org/drawingml/2006/main">
              <a:buFont typeface="Wingdings" panose="05000000000000000000" pitchFamily="2" charset="2"/>
              <a:buChar char="Ø"/>
              <a:bidi/>
            </a:pPr>
            <a:r xmlns:a="http://schemas.openxmlformats.org/drawingml/2006/main">
              <a:rPr lang="ar" dirty="0"/>
              <a:t>أصوات القلب </a:t>
            </a:r>
            <a:endParaRPr xmlns:a="http://schemas.openxmlformats.org/drawingml/2006/main" lang="en-US" dirty="0" smtClean="0"/>
            <a:r xmlns:a="http://schemas.openxmlformats.org/drawingml/2006/main">
              <a:rPr lang="ar" dirty="0" smtClean="0"/>
              <a:t>البعيدة</a:t>
            </a:r>
          </a:p>
          <a:p>
            <a:r xmlns:a="http://schemas.openxmlformats.org/drawingml/2006/main">
              <a:rPr lang="ar" dirty="0"/>
              <a:t>همهمة </a:t>
            </a:r>
            <a:endParaRPr xmlns:a="http://schemas.openxmlformats.org/drawingml/2006/main" lang="en-US" dirty="0" smtClean="0"/>
            <a:r xmlns:a="http://schemas.openxmlformats.org/drawingml/2006/main">
              <a:rPr lang="ar" dirty="0" smtClean="0"/>
              <a:t>عالية وقاسية</a:t>
            </a:r>
          </a:p>
          <a:p>
            <a:r xmlns:a="http://schemas.openxmlformats.org/drawingml/2006/main">
              <a:rPr lang="ar" dirty="0" smtClean="0"/>
              <a:t>زرقة </a:t>
            </a:r>
            <a:r xmlns:a="http://schemas.openxmlformats.org/drawingml/2006/main">
              <a:rPr lang="ar" dirty="0"/>
              <a:t>الجزء العلوي من الجذع والذراعين والرأس</a:t>
            </a:r>
            <a:endParaRPr xmlns:a="http://schemas.openxmlformats.org/drawingml/2006/main" lang="en-US" dirty="0" smtClean="0"/>
          </a:p>
          <a:p>
            <a:r xmlns:a="http://schemas.openxmlformats.org/drawingml/2006/main">
              <a:rPr lang="ar" dirty="0" smtClean="0"/>
              <a:t>قد </a:t>
            </a:r>
            <a:r xmlns:a="http://schemas.openxmlformats.org/drawingml/2006/main">
              <a:rPr lang="ar" dirty="0"/>
              <a:t>يكون هناك القليل من الأدلة على وجود صدمة صدرية أو إصابات كبيرة في الصدر</a:t>
            </a:r>
            <a:endParaRPr xmlns:a="http://schemas.openxmlformats.org/drawingml/2006/main" lang="en-US" dirty="0" smtClean="0"/>
          </a:p>
        </p:txBody>
      </p:sp>
      <p:sp>
        <p:nvSpPr>
          <p:cNvPr id="4" name="Slide Number Placeholder 3"/>
          <p:cNvSpPr>
            <a:spLocks noGrp="1"/>
          </p:cNvSpPr>
          <p:nvPr>
            <p:ph type="sldNum" sz="quarter" idx="12"/>
          </p:nvPr>
        </p:nvSpPr>
        <p:spPr/>
        <p:txBody>
          <a:bodyPr/>
          <a:lstStyle/>
          <a:p>
            <a:fld id="{D9481E0F-E6C8-4C2A-9F5A-526F44582ABB}" type="slidenum">
              <a:rPr lang="en-US" smtClean="0"/>
              <a:t>12</a:t>
            </a:fld>
            <a:endParaRPr lang="en-US"/>
          </a:p>
        </p:txBody>
      </p:sp>
    </p:spTree>
    <p:extLst>
      <p:ext uri="{BB962C8B-B14F-4D97-AF65-F5344CB8AC3E}">
        <p14:creationId xmlns:p14="http://schemas.microsoft.com/office/powerpoint/2010/main" val="1063707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xmlns:a="http://schemas.openxmlformats.org/drawingml/2006/main" algn="ctr">
              <a:bidi/>
            </a:pPr>
            <a:r xmlns:a="http://schemas.openxmlformats.org/drawingml/2006/main">
              <a:rPr lang="ar" b="1" dirty="0"/>
              <a:t>تمزق عضلة القلب</a:t>
            </a:r>
          </a:p>
        </p:txBody>
      </p:sp>
      <p:sp>
        <p:nvSpPr>
          <p:cNvPr id="3" name="Content Placeholder 2"/>
          <p:cNvSpPr>
            <a:spLocks noGrp="1"/>
          </p:cNvSpPr>
          <p:nvPr>
            <p:ph idx="1"/>
          </p:nvPr>
        </p:nvSpPr>
        <p:spPr>
          <a:xfrm>
            <a:off x="568235" y="1503408"/>
            <a:ext cx="10515600" cy="4351338"/>
          </a:xfrm>
        </p:spPr>
        <p:txBody>
          <a:bodyPr>
            <a:normAutofit fontScale="92500"/>
          </a:bodyPr>
          <a:lstStyle/>
          <a:p>
            <a:pPr xmlns:a="http://schemas.openxmlformats.org/drawingml/2006/main" marL="0" indent="0">
              <a:lnSpc>
                <a:spcPct val="110000"/>
              </a:lnSpc>
              <a:spcAft>
                <a:spcPts val="600"/>
              </a:spcAft>
              <a:buNone/>
              <a:bidi/>
            </a:pPr>
            <a:r xmlns:a="http://schemas.openxmlformats.org/drawingml/2006/main">
              <a:rPr lang="ar" sz="3200" b="1" u="sng" dirty="0">
                <a:solidFill>
                  <a:srgbClr val="00B050"/>
                </a:solidFill>
              </a:rPr>
              <a:t>الإجراءات التشخيصية</a:t>
            </a:r>
          </a:p>
          <a:p>
            <a:pPr xmlns:a="http://schemas.openxmlformats.org/drawingml/2006/main">
              <a:lnSpc>
                <a:spcPct val="110000"/>
              </a:lnSpc>
              <a:spcAft>
                <a:spcPts val="600"/>
              </a:spcAft>
              <a:bidi/>
            </a:pPr>
            <a:r xmlns:a="http://schemas.openxmlformats.org/drawingml/2006/main">
              <a:rPr lang="ar" sz="3200" dirty="0"/>
              <a:t>تصوير الصدر بالأشعة السينية للكشف عن إصابات الصدر الأخرى مثل </a:t>
            </a:r>
            <a:r xmlns:a="http://schemas.openxmlformats.org/drawingml/2006/main">
              <a:rPr lang="ar" sz="3200" dirty="0" err="1"/>
              <a:t>استرواح الصدر الدموي</a:t>
            </a:r>
            <a:r xmlns:a="http://schemas.openxmlformats.org/drawingml/2006/main">
              <a:rPr lang="ar" sz="3200" dirty="0"/>
              <a:t> </a:t>
            </a:r>
          </a:p>
          <a:p>
            <a:pPr xmlns:a="http://schemas.openxmlformats.org/drawingml/2006/main">
              <a:lnSpc>
                <a:spcPct val="110000"/>
              </a:lnSpc>
              <a:spcAft>
                <a:spcPts val="600"/>
              </a:spcAft>
              <a:bidi/>
            </a:pPr>
            <a:r xmlns:a="http://schemas.openxmlformats.org/drawingml/2006/main">
              <a:rPr lang="ar" sz="3200" dirty="0"/>
              <a:t>اختبار </a:t>
            </a:r>
            <a:endParaRPr xmlns:a="http://schemas.openxmlformats.org/drawingml/2006/main" lang="en-US" sz="3200" dirty="0" smtClean="0"/>
            <a:r xmlns:a="http://schemas.openxmlformats.org/drawingml/2006/main">
              <a:rPr lang="ar" sz="3200" dirty="0"/>
              <a:t>FAST </a:t>
            </a:r>
            <a:r xmlns:a="http://schemas.openxmlformats.org/drawingml/2006/main">
              <a:rPr lang="ar" sz="3200" dirty="0" smtClean="0"/>
              <a:t>( </a:t>
            </a:r>
            <a:r xmlns:a="http://schemas.openxmlformats.org/drawingml/2006/main">
              <a:rPr lang="ar" b="1" dirty="0"/>
              <a:t>التقييم </a:t>
            </a:r>
            <a:r xmlns:a="http://schemas.openxmlformats.org/drawingml/2006/main">
              <a:rPr lang="ar" dirty="0"/>
              <a:t>المركّز </a:t>
            </a:r>
            <a:r xmlns:a="http://schemas.openxmlformats.org/drawingml/2006/main">
              <a:rPr lang="ar" dirty="0"/>
              <a:t>باستخدام الموجات فوق الصوتية في حالات الصدمات </a:t>
            </a:r>
            <a:r xmlns:a="http://schemas.openxmlformats.org/drawingml/2006/main">
              <a:rPr lang="ar" sz="3200" dirty="0" smtClean="0"/>
              <a:t>)</a:t>
            </a:r>
          </a:p>
          <a:p>
            <a:pPr xmlns:a="http://schemas.openxmlformats.org/drawingml/2006/main">
              <a:lnSpc>
                <a:spcPct val="110000"/>
              </a:lnSpc>
              <a:spcAft>
                <a:spcPts val="600"/>
              </a:spcAft>
              <a:bidi/>
            </a:pPr>
            <a:r xmlns:a="http://schemas.openxmlformats.org/drawingml/2006/main">
              <a:rPr lang="ar" sz="3200" dirty="0" smtClean="0"/>
              <a:t>عبر الصدر </a:t>
            </a:r>
            <a:r xmlns:a="http://schemas.openxmlformats.org/drawingml/2006/main">
              <a:rPr lang="ar" sz="3200" dirty="0"/>
              <a:t>(TTE </a:t>
            </a:r>
            <a:r xmlns:a="http://schemas.openxmlformats.org/drawingml/2006/main">
              <a:rPr lang="ar" sz="3200" dirty="0" smtClean="0"/>
              <a:t>)</a:t>
            </a:r>
            <a:endParaRPr xmlns:a="http://schemas.openxmlformats.org/drawingml/2006/main" lang="en-US" sz="3200" dirty="0"/>
          </a:p>
          <a:p>
            <a:pPr xmlns:a="http://schemas.openxmlformats.org/drawingml/2006/main">
              <a:lnSpc>
                <a:spcPct val="110000"/>
              </a:lnSpc>
              <a:spcAft>
                <a:spcPts val="600"/>
              </a:spcAft>
              <a:bidi/>
            </a:pPr>
            <a:r xmlns:a="http://schemas.openxmlformats.org/drawingml/2006/main">
              <a:rPr lang="ar" sz="3200" dirty="0"/>
              <a:t>تخطيط صدى القلب عبر المريء (TEE)</a:t>
            </a: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13</a:t>
            </a:fld>
            <a:endParaRPr lang="en-US"/>
          </a:p>
        </p:txBody>
      </p:sp>
    </p:spTree>
    <p:extLst>
      <p:ext uri="{BB962C8B-B14F-4D97-AF65-F5344CB8AC3E}">
        <p14:creationId xmlns:p14="http://schemas.microsoft.com/office/powerpoint/2010/main" val="484821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826" y="0"/>
            <a:ext cx="10515600" cy="1325563"/>
          </a:xfrm>
        </p:spPr>
        <p:txBody>
          <a:bodyPr/>
          <a:lstStyle/>
          <a:p>
            <a:pPr xmlns:a="http://schemas.openxmlformats.org/drawingml/2006/main" algn="ctr">
              <a:bidi/>
            </a:pPr>
            <a:r xmlns:a="http://schemas.openxmlformats.org/drawingml/2006/main">
              <a:rPr lang="ar" b="1" dirty="0" smtClean="0"/>
              <a:t>فحص FAST في إصابات الصدر</a:t>
            </a:r>
            <a:endParaRPr xmlns:a="http://schemas.openxmlformats.org/drawingml/2006/main"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9993" y="1247577"/>
            <a:ext cx="7514705" cy="5542095"/>
          </a:xfrm>
        </p:spPr>
      </p:pic>
      <p:sp>
        <p:nvSpPr>
          <p:cNvPr id="7" name="Slide Number Placeholder 6"/>
          <p:cNvSpPr>
            <a:spLocks noGrp="1"/>
          </p:cNvSpPr>
          <p:nvPr>
            <p:ph type="sldNum" sz="quarter" idx="12"/>
          </p:nvPr>
        </p:nvSpPr>
        <p:spPr/>
        <p:txBody>
          <a:bodyPr/>
          <a:lstStyle/>
          <a:p>
            <a:fld id="{D9481E0F-E6C8-4C2A-9F5A-526F44582ABB}" type="slidenum">
              <a:rPr lang="en-US" smtClean="0"/>
              <a:t>14</a:t>
            </a:fld>
            <a:endParaRPr lang="en-US"/>
          </a:p>
        </p:txBody>
      </p:sp>
    </p:spTree>
    <p:extLst>
      <p:ext uri="{BB962C8B-B14F-4D97-AF65-F5344CB8AC3E}">
        <p14:creationId xmlns:p14="http://schemas.microsoft.com/office/powerpoint/2010/main" val="765542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522" y="0"/>
            <a:ext cx="10515600" cy="1325563"/>
          </a:xfrm>
        </p:spPr>
        <p:txBody>
          <a:bodyPr>
            <a:normAutofit fontScale="90000"/>
          </a:bodyPr>
          <a:lstStyle/>
          <a:p>
            <a:pPr xmlns:a="http://schemas.openxmlformats.org/drawingml/2006/main" algn="ctr">
              <a:bidi/>
            </a:pPr>
            <a:r xmlns:a="http://schemas.openxmlformats.org/drawingml/2006/main">
              <a:rPr lang="ar" dirty="0" smtClean="0"/>
              <a:t> </a:t>
            </a:r>
            <a:br xmlns:a="http://schemas.openxmlformats.org/drawingml/2006/main">
              <a:rPr lang="en-US" dirty="0" smtClean="0"/>
            </a:br>
            <a:r xmlns:a="http://schemas.openxmlformats.org/drawingml/2006/main">
              <a:rPr lang="ar" b="1" dirty="0" err="1" smtClean="0"/>
              <a:t>عبر المريء</a:t>
            </a:r>
            <a:r xmlns:a="http://schemas.openxmlformats.org/drawingml/2006/main">
              <a:rPr lang="ar" b="1" dirty="0" smtClean="0"/>
              <a:t> </a:t>
            </a:r>
            <a:r xmlns:a="http://schemas.openxmlformats.org/drawingml/2006/main">
              <a:rPr lang="ar" b="1" dirty="0"/>
              <a:t>تخطيط صدى القلب (TEE)</a:t>
            </a:r>
            <a:br xmlns:a="http://schemas.openxmlformats.org/drawingml/2006/main">
              <a:rPr lang="en-US" b="1" dirty="0"/>
            </a:br>
            <a:endParaRPr xmlns:a="http://schemas.openxmlformats.org/drawingml/2006/main"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5585" y="1325563"/>
            <a:ext cx="7277179" cy="5173620"/>
          </a:xfrm>
        </p:spPr>
      </p:pic>
      <p:sp>
        <p:nvSpPr>
          <p:cNvPr id="4" name="Slide Number Placeholder 3"/>
          <p:cNvSpPr>
            <a:spLocks noGrp="1"/>
          </p:cNvSpPr>
          <p:nvPr>
            <p:ph type="sldNum" sz="quarter" idx="12"/>
          </p:nvPr>
        </p:nvSpPr>
        <p:spPr/>
        <p:txBody>
          <a:bodyPr/>
          <a:lstStyle/>
          <a:p>
            <a:fld id="{D9481E0F-E6C8-4C2A-9F5A-526F44582ABB}" type="slidenum">
              <a:rPr lang="en-US" smtClean="0"/>
              <a:t>15</a:t>
            </a:fld>
            <a:endParaRPr lang="en-US"/>
          </a:p>
        </p:txBody>
      </p:sp>
    </p:spTree>
    <p:extLst>
      <p:ext uri="{BB962C8B-B14F-4D97-AF65-F5344CB8AC3E}">
        <p14:creationId xmlns:p14="http://schemas.microsoft.com/office/powerpoint/2010/main" val="1804221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074" y="86451"/>
            <a:ext cx="10515600" cy="1325563"/>
          </a:xfrm>
        </p:spPr>
        <p:txBody>
          <a:bodyPr/>
          <a:lstStyle/>
          <a:p>
            <a:pPr xmlns:a="http://schemas.openxmlformats.org/drawingml/2006/main" algn="ctr">
              <a:bidi/>
            </a:pPr>
            <a:r xmlns:a="http://schemas.openxmlformats.org/drawingml/2006/main">
              <a:rPr lang="ar" b="1" dirty="0"/>
              <a:t>تمزق عضلة القلب</a:t>
            </a:r>
          </a:p>
        </p:txBody>
      </p:sp>
      <p:sp>
        <p:nvSpPr>
          <p:cNvPr id="3" name="Content Placeholder 2"/>
          <p:cNvSpPr>
            <a:spLocks noGrp="1"/>
          </p:cNvSpPr>
          <p:nvPr>
            <p:ph idx="1"/>
          </p:nvPr>
        </p:nvSpPr>
        <p:spPr>
          <a:xfrm>
            <a:off x="367938" y="1294401"/>
            <a:ext cx="10515600" cy="5176067"/>
          </a:xfrm>
        </p:spPr>
        <p:txBody>
          <a:bodyPr>
            <a:normAutofit lnSpcReduction="10000"/>
          </a:bodyPr>
          <a:lstStyle/>
          <a:p>
            <a:pPr xmlns:a="http://schemas.openxmlformats.org/drawingml/2006/main" marL="0" indent="0">
              <a:lnSpc>
                <a:spcPct val="100000"/>
              </a:lnSpc>
              <a:spcAft>
                <a:spcPts val="600"/>
              </a:spcAft>
              <a:buNone/>
              <a:bidi/>
            </a:pPr>
            <a:r xmlns:a="http://schemas.openxmlformats.org/drawingml/2006/main">
              <a:rPr lang="ar" sz="3200" b="1" dirty="0" smtClean="0">
                <a:solidFill>
                  <a:srgbClr val="00B050"/>
                </a:solidFill>
              </a:rPr>
              <a:t>التدخلات </a:t>
            </a:r>
            <a:r xmlns:a="http://schemas.openxmlformats.org/drawingml/2006/main">
              <a:rPr lang="ar" sz="3200" b="1" dirty="0">
                <a:solidFill>
                  <a:srgbClr val="00B050"/>
                </a:solidFill>
              </a:rPr>
              <a:t>العلاجية :</a:t>
            </a:r>
          </a:p>
          <a:p>
            <a:pPr xmlns:a="http://schemas.openxmlformats.org/drawingml/2006/main">
              <a:lnSpc>
                <a:spcPct val="100000"/>
              </a:lnSpc>
              <a:spcAft>
                <a:spcPts val="600"/>
              </a:spcAft>
              <a:bidi/>
            </a:pPr>
            <a:r xmlns:a="http://schemas.openxmlformats.org/drawingml/2006/main">
              <a:rPr lang="ar" sz="3200" dirty="0" smtClean="0"/>
              <a:t>تقليل </a:t>
            </a:r>
            <a:r xmlns:a="http://schemas.openxmlformats.org/drawingml/2006/main">
              <a:rPr lang="ar" sz="3200" dirty="0"/>
              <a:t>وقت تواجد الأشخاص في مكان الحادث قبل الوصول إلى المستشفى ("التحميل والانطلاق")، وخاصة في المناطق الحضرية.</a:t>
            </a:r>
            <a:endParaRPr xmlns:a="http://schemas.openxmlformats.org/drawingml/2006/main" lang="en-US" sz="3200" dirty="0" smtClean="0"/>
          </a:p>
          <a:p>
            <a:pPr xmlns:a="http://schemas.openxmlformats.org/drawingml/2006/main">
              <a:lnSpc>
                <a:spcPct val="100000"/>
              </a:lnSpc>
              <a:spcAft>
                <a:spcPts val="600"/>
              </a:spcAft>
              <a:bidi/>
            </a:pPr>
            <a:r xmlns:a="http://schemas.openxmlformats.org/drawingml/2006/main">
              <a:rPr lang="ar" sz="3200" dirty="0" smtClean="0"/>
              <a:t>الفوري </a:t>
            </a:r>
            <a:r xmlns:a="http://schemas.openxmlformats.org/drawingml/2006/main">
              <a:rPr lang="ar" sz="3200" dirty="0"/>
              <a:t>هو العلاج المفضل.</a:t>
            </a:r>
            <a:endParaRPr xmlns:a="http://schemas.openxmlformats.org/drawingml/2006/main" lang="en-US" sz="3200" dirty="0" smtClean="0"/>
          </a:p>
          <a:p>
            <a:pPr xmlns:a="http://schemas.openxmlformats.org/drawingml/2006/main">
              <a:lnSpc>
                <a:spcPct val="100000"/>
              </a:lnSpc>
              <a:spcAft>
                <a:spcPts val="600"/>
              </a:spcAft>
              <a:bidi/>
            </a:pPr>
            <a:r xmlns:a="http://schemas.openxmlformats.org/drawingml/2006/main">
              <a:rPr lang="ar" sz="3200" dirty="0" smtClean="0"/>
              <a:t>بزل التامور </a:t>
            </a:r>
            <a:r xmlns:a="http://schemas.openxmlformats.org/drawingml/2006/main">
              <a:rPr lang="ar" sz="3200" dirty="0"/>
              <a:t>كإجراء مؤقت حتى يصبح من الممكن إجراء الجراحة.</a:t>
            </a:r>
            <a:endParaRPr xmlns:a="http://schemas.openxmlformats.org/drawingml/2006/main" lang="en-US" sz="3200" dirty="0" smtClean="0"/>
          </a:p>
          <a:p>
            <a:pPr xmlns:a="http://schemas.openxmlformats.org/drawingml/2006/main">
              <a:lnSpc>
                <a:spcPct val="100000"/>
              </a:lnSpc>
              <a:spcAft>
                <a:spcPts val="600"/>
              </a:spcAft>
              <a:bidi/>
            </a:pPr>
            <a:r xmlns:a="http://schemas.openxmlformats.org/drawingml/2006/main">
              <a:rPr lang="ar" sz="3200" dirty="0" smtClean="0"/>
              <a:t>إذا </a:t>
            </a:r>
            <a:r xmlns:a="http://schemas.openxmlformats.org/drawingml/2006/main">
              <a:rPr lang="ar" sz="3200" dirty="0"/>
              <a:t>وصل المريض إلى </a:t>
            </a:r>
            <a:r xmlns:a="http://schemas.openxmlformats.org/drawingml/2006/main">
              <a:rPr lang="ar" sz="3200" dirty="0" smtClean="0"/>
              <a:t>قسم الطوارئ </a:t>
            </a:r>
            <a:r xmlns:a="http://schemas.openxmlformats.org/drawingml/2006/main">
              <a:rPr lang="ar" sz="3200" dirty="0"/>
              <a:t>مع علامات حيوية ثم تعرض لتوقف القلب والرئة، فيجب النظر في إجراء عملية فتح الصدر (عملية فتح الصدر الإنعاشية)</a:t>
            </a:r>
          </a:p>
        </p:txBody>
      </p:sp>
      <p:sp>
        <p:nvSpPr>
          <p:cNvPr id="4" name="Slide Number Placeholder 3"/>
          <p:cNvSpPr>
            <a:spLocks noGrp="1"/>
          </p:cNvSpPr>
          <p:nvPr>
            <p:ph type="sldNum" sz="quarter" idx="12"/>
          </p:nvPr>
        </p:nvSpPr>
        <p:spPr/>
        <p:txBody>
          <a:bodyPr/>
          <a:lstStyle/>
          <a:p>
            <a:fld id="{D9481E0F-E6C8-4C2A-9F5A-526F44582ABB}" type="slidenum">
              <a:rPr lang="en-US" smtClean="0"/>
              <a:t>16</a:t>
            </a:fld>
            <a:endParaRPr lang="en-US"/>
          </a:p>
        </p:txBody>
      </p:sp>
    </p:spTree>
    <p:extLst>
      <p:ext uri="{BB962C8B-B14F-4D97-AF65-F5344CB8AC3E}">
        <p14:creationId xmlns:p14="http://schemas.microsoft.com/office/powerpoint/2010/main" val="4021717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xmlns:a="http://schemas.openxmlformats.org/drawingml/2006/main">
              <a:rPr lang="ar" b="1" dirty="0" smtClean="0"/>
              <a:t>انصباب التامور وانسداد القلب</a:t>
            </a:r>
            <a:endParaRPr xmlns:a="http://schemas.openxmlformats.org/drawingml/2006/main" lang="en-US" b="1" dirty="0"/>
          </a:p>
        </p:txBody>
      </p:sp>
      <p:sp>
        <p:nvSpPr>
          <p:cNvPr id="3" name="Content Placeholder 2"/>
          <p:cNvSpPr>
            <a:spLocks noGrp="1"/>
          </p:cNvSpPr>
          <p:nvPr>
            <p:ph idx="1"/>
          </p:nvPr>
        </p:nvSpPr>
        <p:spPr>
          <a:xfrm>
            <a:off x="164869" y="1325563"/>
            <a:ext cx="11896898" cy="5382808"/>
          </a:xfrm>
        </p:spPr>
        <p:txBody>
          <a:bodyPr>
            <a:normAutofit/>
          </a:bodyPr>
          <a:lstStyle/>
          <a:p>
            <a:pPr xmlns:a="http://schemas.openxmlformats.org/drawingml/2006/main">
              <a:lnSpc>
                <a:spcPct val="100000"/>
              </a:lnSpc>
              <a:spcAft>
                <a:spcPts val="600"/>
              </a:spcAft>
              <a:bidi/>
            </a:pPr>
            <a:r xmlns:a="http://schemas.openxmlformats.org/drawingml/2006/main">
              <a:rPr lang="ar" sz="3200" dirty="0"/>
              <a:t>يشير الانصباب التاموري الرضحي إلى تراكم الدم أو السوائل في الكيس التاموري المحيط بالقلب نتيجة لصدمة صدرية </a:t>
            </a:r>
            <a:r xmlns:a="http://schemas.openxmlformats.org/drawingml/2006/main">
              <a:rPr lang="ar" sz="3200" dirty="0" smtClean="0"/>
              <a:t>حادة أو </a:t>
            </a:r>
            <a:r xmlns:a="http://schemas.openxmlformats.org/drawingml/2006/main">
              <a:rPr lang="ar" sz="3200" dirty="0"/>
              <a:t>نافذة </a:t>
            </a:r>
            <a:r xmlns:a="http://schemas.openxmlformats.org/drawingml/2006/main">
              <a:rPr lang="ar" sz="3200" dirty="0" smtClean="0"/>
              <a:t>.</a:t>
            </a:r>
          </a:p>
          <a:p>
            <a:pPr xmlns:a="http://schemas.openxmlformats.org/drawingml/2006/main">
              <a:lnSpc>
                <a:spcPct val="100000"/>
              </a:lnSpc>
              <a:spcAft>
                <a:spcPts val="600"/>
              </a:spcAft>
              <a:bidi/>
            </a:pPr>
            <a:r xmlns:a="http://schemas.openxmlformats.org/drawingml/2006/main">
              <a:rPr lang="ar" sz="3200" dirty="0"/>
              <a:t>يحتوي الكيس التاموري عادة على حوالي 20 مل من السوائل، وهو ضروري لتقليل الاحتكاك للقلب النابض </a:t>
            </a:r>
            <a:r xmlns:a="http://schemas.openxmlformats.org/drawingml/2006/main">
              <a:rPr lang="ar" sz="3200" dirty="0" smtClean="0"/>
              <a:t>.</a:t>
            </a:r>
          </a:p>
          <a:p>
            <a:pPr xmlns:a="http://schemas.openxmlformats.org/drawingml/2006/main">
              <a:lnSpc>
                <a:spcPct val="100000"/>
              </a:lnSpc>
              <a:spcAft>
                <a:spcPts val="600"/>
              </a:spcAft>
              <a:bidi/>
            </a:pPr>
            <a:r xmlns:a="http://schemas.openxmlformats.org/drawingml/2006/main">
              <a:rPr lang="ar" sz="3200" dirty="0" smtClean="0"/>
              <a:t> </a:t>
            </a:r>
            <a:r xmlns:a="http://schemas.openxmlformats.org/drawingml/2006/main">
              <a:rPr lang="ar" sz="3200" dirty="0"/>
              <a:t>تؤدي زيادة سائل التامور إلى رفع الضغط داخل الكيس التاموري وضغط القلب.</a:t>
            </a:r>
            <a:endParaRPr xmlns:a="http://schemas.openxmlformats.org/drawingml/2006/main" lang="en-US" sz="3200" dirty="0" smtClean="0"/>
          </a:p>
        </p:txBody>
      </p:sp>
      <p:sp>
        <p:nvSpPr>
          <p:cNvPr id="4" name="Slide Number Placeholder 3"/>
          <p:cNvSpPr>
            <a:spLocks noGrp="1"/>
          </p:cNvSpPr>
          <p:nvPr>
            <p:ph type="sldNum" sz="quarter" idx="12"/>
          </p:nvPr>
        </p:nvSpPr>
        <p:spPr/>
        <p:txBody>
          <a:bodyPr/>
          <a:lstStyle/>
          <a:p>
            <a:fld id="{D9481E0F-E6C8-4C2A-9F5A-526F44582ABB}" type="slidenum">
              <a:rPr lang="en-US" smtClean="0"/>
              <a:t>17</a:t>
            </a:fld>
            <a:endParaRPr lang="en-US"/>
          </a:p>
        </p:txBody>
      </p:sp>
    </p:spTree>
    <p:extLst>
      <p:ext uri="{BB962C8B-B14F-4D97-AF65-F5344CB8AC3E}">
        <p14:creationId xmlns:p14="http://schemas.microsoft.com/office/powerpoint/2010/main" val="3817724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193"/>
            <a:ext cx="10515600" cy="1325563"/>
          </a:xfrm>
        </p:spPr>
        <p:txBody>
          <a:bodyPr/>
          <a:lstStyle/>
          <a:p>
            <a:pPr xmlns:a="http://schemas.openxmlformats.org/drawingml/2006/main" algn="ctr">
              <a:bidi/>
            </a:pPr>
            <a:r xmlns:a="http://schemas.openxmlformats.org/drawingml/2006/main">
              <a:rPr lang="ar" b="1" dirty="0"/>
              <a:t>انصباب التامور وانسداد القلب</a:t>
            </a:r>
            <a:endParaRPr xmlns:a="http://schemas.openxmlformats.org/drawingml/2006/main" lang="en-US" dirty="0"/>
          </a:p>
        </p:txBody>
      </p:sp>
      <p:sp>
        <p:nvSpPr>
          <p:cNvPr id="3" name="Content Placeholder 2"/>
          <p:cNvSpPr>
            <a:spLocks noGrp="1"/>
          </p:cNvSpPr>
          <p:nvPr>
            <p:ph idx="1"/>
          </p:nvPr>
        </p:nvSpPr>
        <p:spPr>
          <a:xfrm>
            <a:off x="448887" y="1645920"/>
            <a:ext cx="10904913" cy="4613564"/>
          </a:xfrm>
        </p:spPr>
        <p:txBody>
          <a:bodyPr>
            <a:normAutofit/>
          </a:bodyPr>
          <a:lstStyle/>
          <a:p>
            <a:pPr xmlns:a="http://schemas.openxmlformats.org/drawingml/2006/main">
              <a:lnSpc>
                <a:spcPct val="100000"/>
              </a:lnSpc>
              <a:spcAft>
                <a:spcPts val="600"/>
              </a:spcAft>
              <a:bidi/>
            </a:pPr>
            <a:r xmlns:a="http://schemas.openxmlformats.org/drawingml/2006/main">
              <a:rPr lang="ar" sz="3600" dirty="0">
                <a:solidFill>
                  <a:srgbClr val="00B050"/>
                </a:solidFill>
              </a:rPr>
              <a:t>وهذا له التأثيرات التالية:</a:t>
            </a:r>
            <a:endParaRPr xmlns:a="http://schemas.openxmlformats.org/drawingml/2006/main" lang="en-US" sz="3600" dirty="0" smtClean="0">
              <a:solidFill>
                <a:srgbClr val="00B050"/>
              </a:solidFill>
            </a:endParaRPr>
          </a:p>
          <a:p>
            <a:pPr xmlns:a="http://schemas.openxmlformats.org/drawingml/2006/main" lvl="1">
              <a:lnSpc>
                <a:spcPct val="100000"/>
              </a:lnSpc>
              <a:spcAft>
                <a:spcPts val="600"/>
              </a:spcAft>
              <a:buFont typeface="Wingdings" panose="05000000000000000000" pitchFamily="2" charset="2"/>
              <a:buChar char="Ø"/>
              <a:bidi/>
            </a:pPr>
            <a:r xmlns:a="http://schemas.openxmlformats.org/drawingml/2006/main">
              <a:rPr lang="ar" sz="3200" dirty="0" smtClean="0"/>
              <a:t>ارتفاع </a:t>
            </a:r>
            <a:r xmlns:a="http://schemas.openxmlformats.org/drawingml/2006/main">
              <a:rPr lang="ar" sz="3200" dirty="0"/>
              <a:t>الضغط في جميع حجرات القلب</a:t>
            </a:r>
            <a:endParaRPr xmlns:a="http://schemas.openxmlformats.org/drawingml/2006/main" lang="en-US" sz="3200" dirty="0" smtClean="0"/>
          </a:p>
          <a:p>
            <a:pPr xmlns:a="http://schemas.openxmlformats.org/drawingml/2006/main" lvl="1">
              <a:lnSpc>
                <a:spcPct val="100000"/>
              </a:lnSpc>
              <a:spcAft>
                <a:spcPts val="600"/>
              </a:spcAft>
              <a:buFont typeface="Wingdings" panose="05000000000000000000" pitchFamily="2" charset="2"/>
              <a:buChar char="Ø"/>
              <a:bidi/>
            </a:pPr>
            <a:r xmlns:a="http://schemas.openxmlformats.org/drawingml/2006/main">
              <a:rPr lang="ar" sz="3200" dirty="0" smtClean="0"/>
              <a:t>انخفاض </a:t>
            </a:r>
            <a:r xmlns:a="http://schemas.openxmlformats.org/drawingml/2006/main">
              <a:rPr lang="ar" sz="3200" dirty="0"/>
              <a:t>العائد الوريدي بسبب الضغط الأذيني</a:t>
            </a:r>
            <a:endParaRPr xmlns:a="http://schemas.openxmlformats.org/drawingml/2006/main" lang="en-US" sz="3200" dirty="0" smtClean="0"/>
          </a:p>
          <a:p>
            <a:pPr xmlns:a="http://schemas.openxmlformats.org/drawingml/2006/main" lvl="1">
              <a:lnSpc>
                <a:spcPct val="100000"/>
              </a:lnSpc>
              <a:spcAft>
                <a:spcPts val="600"/>
              </a:spcAft>
              <a:buFont typeface="Wingdings" panose="05000000000000000000" pitchFamily="2" charset="2"/>
              <a:buChar char="Ø"/>
              <a:bidi/>
            </a:pPr>
            <a:r xmlns:a="http://schemas.openxmlformats.org/drawingml/2006/main">
              <a:rPr lang="ar" sz="3200" dirty="0" smtClean="0"/>
              <a:t>عدم قدرة </a:t>
            </a:r>
            <a:r xmlns:a="http://schemas.openxmlformats.org/drawingml/2006/main">
              <a:rPr lang="ar" sz="3200" dirty="0"/>
              <a:t>البطينين على التمدد والامتلاء بشكل كافٍ</a:t>
            </a:r>
          </a:p>
          <a:p>
            <a:pPr xmlns:a="http://schemas.openxmlformats.org/drawingml/2006/main">
              <a:lnSpc>
                <a:spcPct val="100000"/>
              </a:lnSpc>
              <a:spcAft>
                <a:spcPts val="600"/>
              </a:spcAft>
              <a:bidi/>
            </a:pPr>
            <a:r xmlns:a="http://schemas.openxmlformats.org/drawingml/2006/main">
              <a:rPr lang="ar" sz="3200" dirty="0"/>
              <a:t>قد يتراكم سائل التامور ببطء دون التسبب في أعراض ملحوظة حتى </a:t>
            </a:r>
            <a:r xmlns:a="http://schemas.openxmlformats.org/drawingml/2006/main">
              <a:rPr lang="ar" sz="3200" dirty="0" smtClean="0"/>
              <a:t>تتراكم كمية كبيرة (1 إلى 2 لتر).</a:t>
            </a:r>
          </a:p>
        </p:txBody>
      </p:sp>
      <p:sp>
        <p:nvSpPr>
          <p:cNvPr id="4" name="Slide Number Placeholder 3"/>
          <p:cNvSpPr>
            <a:spLocks noGrp="1"/>
          </p:cNvSpPr>
          <p:nvPr>
            <p:ph type="sldNum" sz="quarter" idx="12"/>
          </p:nvPr>
        </p:nvSpPr>
        <p:spPr/>
        <p:txBody>
          <a:bodyPr/>
          <a:lstStyle/>
          <a:p>
            <a:fld id="{D9481E0F-E6C8-4C2A-9F5A-526F44582ABB}" type="slidenum">
              <a:rPr lang="en-US" smtClean="0"/>
              <a:t>18</a:t>
            </a:fld>
            <a:endParaRPr lang="en-US"/>
          </a:p>
        </p:txBody>
      </p:sp>
    </p:spTree>
    <p:extLst>
      <p:ext uri="{BB962C8B-B14F-4D97-AF65-F5344CB8AC3E}">
        <p14:creationId xmlns:p14="http://schemas.microsoft.com/office/powerpoint/2010/main" val="2440093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ar" b="1" dirty="0"/>
              <a:t>انصباب التامور وانسداد القلب</a:t>
            </a:r>
            <a:endParaRPr xmlns:a="http://schemas.openxmlformats.org/drawingml/2006/main" lang="en-US" dirty="0"/>
          </a:p>
        </p:txBody>
      </p:sp>
      <p:sp>
        <p:nvSpPr>
          <p:cNvPr id="3" name="Content Placeholder 2"/>
          <p:cNvSpPr>
            <a:spLocks noGrp="1"/>
          </p:cNvSpPr>
          <p:nvPr>
            <p:ph idx="1"/>
          </p:nvPr>
        </p:nvSpPr>
        <p:spPr/>
        <p:txBody>
          <a:bodyPr/>
          <a:lstStyle/>
          <a:p>
            <a:pPr xmlns:a="http://schemas.openxmlformats.org/drawingml/2006/main">
              <a:lnSpc>
                <a:spcPct val="150000"/>
              </a:lnSpc>
              <a:bidi/>
            </a:pPr>
            <a:r xmlns:a="http://schemas.openxmlformats.org/drawingml/2006/main">
              <a:rPr lang="ar" sz="3200" dirty="0"/>
              <a:t>يمكن أن يؤدي الانصباب سريع التطور (على سبيل المثال، النزيف في كيس التامور بسبب صدمة الصدر) إلى تمدد التامور بسرعة إلى حجمه الأقصى ويسبب مشكلة حادة ويمكن أن يؤدي إلى انضغاط القلب.</a:t>
            </a:r>
          </a:p>
          <a:p>
            <a:pPr marL="0" indent="0">
              <a:buNone/>
            </a:pPr>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19</a:t>
            </a:fld>
            <a:endParaRPr lang="en-US"/>
          </a:p>
        </p:txBody>
      </p:sp>
    </p:spTree>
    <p:extLst>
      <p:ext uri="{BB962C8B-B14F-4D97-AF65-F5344CB8AC3E}">
        <p14:creationId xmlns:p14="http://schemas.microsoft.com/office/powerpoint/2010/main" val="2651524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xmlns:a="http://schemas.openxmlformats.org/drawingml/2006/main" algn="ctr">
              <a:bidi/>
            </a:pPr>
            <a:r xmlns:a="http://schemas.openxmlformats.org/drawingml/2006/main">
              <a:rPr lang="ar" b="1" dirty="0" smtClean="0"/>
              <a:t>نتائج التعلم المقصودة</a:t>
            </a:r>
            <a:endParaRPr xmlns:a="http://schemas.openxmlformats.org/drawingml/2006/main" lang="en-US" b="1" dirty="0"/>
          </a:p>
        </p:txBody>
      </p:sp>
      <p:sp>
        <p:nvSpPr>
          <p:cNvPr id="3" name="Content Placeholder 2"/>
          <p:cNvSpPr>
            <a:spLocks noGrp="1"/>
          </p:cNvSpPr>
          <p:nvPr>
            <p:ph idx="1"/>
          </p:nvPr>
        </p:nvSpPr>
        <p:spPr>
          <a:xfrm>
            <a:off x="838200" y="1416322"/>
            <a:ext cx="10515600" cy="5233860"/>
          </a:xfrm>
        </p:spPr>
        <p:txBody>
          <a:bodyPr/>
          <a:lstStyle/>
          <a:p>
            <a:pPr xmlns:a="http://schemas.openxmlformats.org/drawingml/2006/main" marL="514350" indent="-514350">
              <a:lnSpc>
                <a:spcPct val="100000"/>
              </a:lnSpc>
              <a:spcAft>
                <a:spcPts val="600"/>
              </a:spcAft>
              <a:buFont typeface="+mj-lt"/>
              <a:buAutoNum type="arabicPeriod"/>
              <a:bidi/>
            </a:pPr>
            <a:r xmlns:a="http://schemas.openxmlformats.org/drawingml/2006/main">
              <a:rPr lang="ar" sz="3200" dirty="0" smtClean="0"/>
              <a:t>تحديد أسباب وعواقب إصابات القلب والأوعية الدموية الكبرى.</a:t>
            </a:r>
          </a:p>
          <a:p>
            <a:pPr xmlns:a="http://schemas.openxmlformats.org/drawingml/2006/main" marL="514350" indent="-514350">
              <a:lnSpc>
                <a:spcPct val="100000"/>
              </a:lnSpc>
              <a:spcAft>
                <a:spcPts val="600"/>
              </a:spcAft>
              <a:buFont typeface="+mj-lt"/>
              <a:buAutoNum type="arabicPeriod"/>
              <a:bidi/>
            </a:pPr>
            <a:r xmlns:a="http://schemas.openxmlformats.org/drawingml/2006/main">
              <a:rPr lang="ar" sz="3200" dirty="0" smtClean="0"/>
              <a:t>مناقشة العروض السريرية لإصابات القلب والأوعية الدموية الكبرى.</a:t>
            </a:r>
          </a:p>
          <a:p>
            <a:pPr xmlns:a="http://schemas.openxmlformats.org/drawingml/2006/main" marL="514350" indent="-514350">
              <a:lnSpc>
                <a:spcPct val="100000"/>
              </a:lnSpc>
              <a:spcAft>
                <a:spcPts val="600"/>
              </a:spcAft>
              <a:buFont typeface="+mj-lt"/>
              <a:buAutoNum type="arabicPeriod"/>
              <a:bidi/>
            </a:pPr>
            <a:r xmlns:a="http://schemas.openxmlformats.org/drawingml/2006/main">
              <a:rPr lang="ar" sz="3200" dirty="0" smtClean="0"/>
              <a:t>التعرف على استراتيجيات التشخيص لإصابات القلب والأوعية الدموية الكبرى.</a:t>
            </a:r>
          </a:p>
          <a:p>
            <a:pPr xmlns:a="http://schemas.openxmlformats.org/drawingml/2006/main" marL="514350" indent="-514350">
              <a:lnSpc>
                <a:spcPct val="100000"/>
              </a:lnSpc>
              <a:spcAft>
                <a:spcPts val="600"/>
              </a:spcAft>
              <a:buFont typeface="+mj-lt"/>
              <a:buAutoNum type="arabicPeriod"/>
              <a:bidi/>
            </a:pPr>
            <a:r xmlns:a="http://schemas.openxmlformats.org/drawingml/2006/main">
              <a:rPr lang="ar" sz="3200" dirty="0" smtClean="0"/>
              <a:t>تحديد الإدارة الطبية والتمريضية لإصابات القلب والأوعية الدموية الكبرى.</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2</a:t>
            </a:fld>
            <a:endParaRPr lang="en-US"/>
          </a:p>
        </p:txBody>
      </p:sp>
    </p:spTree>
    <p:extLst>
      <p:ext uri="{BB962C8B-B14F-4D97-AF65-F5344CB8AC3E}">
        <p14:creationId xmlns:p14="http://schemas.microsoft.com/office/powerpoint/2010/main" val="3746191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310"/>
            <a:ext cx="10515600" cy="1325563"/>
          </a:xfrm>
        </p:spPr>
        <p:txBody>
          <a:bodyPr/>
          <a:lstStyle/>
          <a:p>
            <a:pPr xmlns:a="http://schemas.openxmlformats.org/drawingml/2006/main" algn="ctr">
              <a:bidi/>
            </a:pPr>
            <a:r xmlns:a="http://schemas.openxmlformats.org/drawingml/2006/main">
              <a:rPr lang="ar" b="1" dirty="0"/>
              <a:t>المظاهر السريرية</a:t>
            </a:r>
          </a:p>
        </p:txBody>
      </p:sp>
      <p:sp>
        <p:nvSpPr>
          <p:cNvPr id="3" name="Content Placeholder 2"/>
          <p:cNvSpPr>
            <a:spLocks noGrp="1"/>
          </p:cNvSpPr>
          <p:nvPr>
            <p:ph idx="1"/>
          </p:nvPr>
        </p:nvSpPr>
        <p:spPr>
          <a:xfrm>
            <a:off x="455815" y="1459865"/>
            <a:ext cx="10515600" cy="4351338"/>
          </a:xfrm>
        </p:spPr>
        <p:txBody>
          <a:bodyPr>
            <a:normAutofit/>
          </a:bodyPr>
          <a:lstStyle/>
          <a:p>
            <a:r xmlns:a="http://schemas.openxmlformats.org/drawingml/2006/main">
              <a:rPr lang="ar" sz="3200" dirty="0" smtClean="0"/>
              <a:t>ألم صدر</a:t>
            </a:r>
          </a:p>
          <a:p>
            <a:r xmlns:a="http://schemas.openxmlformats.org/drawingml/2006/main">
              <a:rPr lang="ar" sz="3200" dirty="0" smtClean="0"/>
              <a:t>سرعة التنفس</a:t>
            </a:r>
          </a:p>
          <a:p>
            <a:r xmlns:a="http://schemas.openxmlformats.org/drawingml/2006/main">
              <a:rPr lang="ar" sz="3200" dirty="0" smtClean="0"/>
              <a:t>ضيق التنفس</a:t>
            </a:r>
          </a:p>
          <a:p>
            <a:r xmlns:a="http://schemas.openxmlformats.org/drawingml/2006/main">
              <a:rPr lang="ar" sz="3200" dirty="0" smtClean="0"/>
              <a:t>JVD </a:t>
            </a:r>
            <a:r xmlns:a="http://schemas.openxmlformats.org/drawingml/2006/main">
              <a:rPr lang="ar" sz="3200" dirty="0"/>
              <a:t>عن ضعف ملء الأذين الأيمن وزيادة الضغط الوريدي </a:t>
            </a:r>
            <a:r xmlns:a="http://schemas.openxmlformats.org/drawingml/2006/main">
              <a:rPr lang="ar" sz="3200" dirty="0" smtClean="0"/>
              <a:t>.</a:t>
            </a:r>
          </a:p>
          <a:p>
            <a:r xmlns:a="http://schemas.openxmlformats.org/drawingml/2006/main">
              <a:rPr lang="ar" sz="3200" dirty="0" smtClean="0"/>
              <a:t> </a:t>
            </a:r>
            <a:r xmlns:a="http://schemas.openxmlformats.org/drawingml/2006/main">
              <a:rPr lang="ar" sz="3200" dirty="0"/>
              <a:t>يحدث انخفاض ضغط الدم نتيجة انخفاض ثاني أكسيد الكربون،</a:t>
            </a:r>
            <a:endParaRPr xmlns:a="http://schemas.openxmlformats.org/drawingml/2006/main" lang="en-US" sz="3200" dirty="0" smtClean="0"/>
          </a:p>
          <a:p>
            <a:r xmlns:a="http://schemas.openxmlformats.org/drawingml/2006/main">
              <a:rPr lang="ar" sz="3200" dirty="0" smtClean="0"/>
              <a:t>القلب </a:t>
            </a:r>
            <a:r xmlns:a="http://schemas.openxmlformats.org/drawingml/2006/main">
              <a:rPr lang="ar" sz="3200" dirty="0"/>
              <a:t>تكون مكتومة.</a:t>
            </a:r>
            <a:endParaRPr xmlns:a="http://schemas.openxmlformats.org/drawingml/2006/main" lang="en-US" sz="3200" dirty="0" smtClean="0"/>
          </a:p>
        </p:txBody>
      </p:sp>
      <p:sp>
        <p:nvSpPr>
          <p:cNvPr id="4" name="Slide Number Placeholder 3"/>
          <p:cNvSpPr>
            <a:spLocks noGrp="1"/>
          </p:cNvSpPr>
          <p:nvPr>
            <p:ph type="sldNum" sz="quarter" idx="12"/>
          </p:nvPr>
        </p:nvSpPr>
        <p:spPr/>
        <p:txBody>
          <a:bodyPr/>
          <a:lstStyle/>
          <a:p>
            <a:fld id="{D9481E0F-E6C8-4C2A-9F5A-526F44582ABB}" type="slidenum">
              <a:rPr lang="en-US" smtClean="0"/>
              <a:t>20</a:t>
            </a:fld>
            <a:endParaRPr lang="en-US"/>
          </a:p>
        </p:txBody>
      </p:sp>
    </p:spTree>
    <p:extLst>
      <p:ext uri="{BB962C8B-B14F-4D97-AF65-F5344CB8AC3E}">
        <p14:creationId xmlns:p14="http://schemas.microsoft.com/office/powerpoint/2010/main" val="2339475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2"/>
          <a:srcRect l="34275" t="22615" r="35851" b="10521"/>
          <a:stretch/>
        </p:blipFill>
        <p:spPr>
          <a:xfrm>
            <a:off x="2601884" y="162184"/>
            <a:ext cx="6151418" cy="6698025"/>
          </a:xfrm>
          <a:prstGeom prst="rect">
            <a:avLst/>
          </a:prstGeom>
        </p:spPr>
      </p:pic>
      <p:sp>
        <p:nvSpPr>
          <p:cNvPr id="7" name="Slide Number Placeholder 6"/>
          <p:cNvSpPr>
            <a:spLocks noGrp="1"/>
          </p:cNvSpPr>
          <p:nvPr>
            <p:ph type="sldNum" sz="quarter" idx="12"/>
          </p:nvPr>
        </p:nvSpPr>
        <p:spPr/>
        <p:txBody>
          <a:bodyPr/>
          <a:lstStyle/>
          <a:p>
            <a:fld id="{D9481E0F-E6C8-4C2A-9F5A-526F44582ABB}" type="slidenum">
              <a:rPr lang="en-US" smtClean="0"/>
              <a:t>21</a:t>
            </a:fld>
            <a:endParaRPr lang="en-US"/>
          </a:p>
        </p:txBody>
      </p:sp>
    </p:spTree>
    <p:extLst>
      <p:ext uri="{BB962C8B-B14F-4D97-AF65-F5344CB8AC3E}">
        <p14:creationId xmlns:p14="http://schemas.microsoft.com/office/powerpoint/2010/main" val="3015594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xmlns:a="http://schemas.openxmlformats.org/drawingml/2006/main" algn="ctr">
              <a:bidi/>
            </a:pPr>
            <a:r xmlns:a="http://schemas.openxmlformats.org/drawingml/2006/main">
              <a:rPr lang="ar" b="1" dirty="0"/>
              <a:t>انصباب التامور وانسداد القلب</a:t>
            </a:r>
            <a:endParaRPr xmlns:a="http://schemas.openxmlformats.org/drawingml/2006/main" lang="en-US" dirty="0"/>
          </a:p>
        </p:txBody>
      </p:sp>
      <p:sp>
        <p:nvSpPr>
          <p:cNvPr id="3" name="Content Placeholder 2"/>
          <p:cNvSpPr>
            <a:spLocks noGrp="1"/>
          </p:cNvSpPr>
          <p:nvPr>
            <p:ph idx="1"/>
          </p:nvPr>
        </p:nvSpPr>
        <p:spPr/>
        <p:txBody>
          <a:bodyPr>
            <a:normAutofit/>
          </a:bodyPr>
          <a:lstStyle/>
          <a:p>
            <a:pPr xmlns:a="http://schemas.openxmlformats.org/drawingml/2006/main" marL="0" indent="0">
              <a:lnSpc>
                <a:spcPct val="100000"/>
              </a:lnSpc>
              <a:spcAft>
                <a:spcPts val="600"/>
              </a:spcAft>
              <a:buNone/>
              <a:bidi/>
            </a:pPr>
            <a:r xmlns:a="http://schemas.openxmlformats.org/drawingml/2006/main">
              <a:rPr lang="ar" sz="3200" b="1" dirty="0" smtClean="0">
                <a:solidFill>
                  <a:srgbClr val="FF0000"/>
                </a:solidFill>
              </a:rPr>
              <a:t>نتائج </a:t>
            </a:r>
            <a:r xmlns:a="http://schemas.openxmlformats.org/drawingml/2006/main">
              <a:rPr lang="ar" sz="3200" b="1" dirty="0">
                <a:solidFill>
                  <a:srgbClr val="FF0000"/>
                </a:solidFill>
              </a:rPr>
              <a:t>التقييم والتشخيص</a:t>
            </a:r>
          </a:p>
          <a:p>
            <a:pPr xmlns:a="http://schemas.openxmlformats.org/drawingml/2006/main">
              <a:lnSpc>
                <a:spcPct val="100000"/>
              </a:lnSpc>
              <a:spcAft>
                <a:spcPts val="600"/>
              </a:spcAft>
              <a:bidi/>
            </a:pPr>
            <a:r xmlns:a="http://schemas.openxmlformats.org/drawingml/2006/main">
              <a:rPr lang="ar" sz="3200" b="1" dirty="0" smtClean="0">
                <a:solidFill>
                  <a:srgbClr val="FF0000"/>
                </a:solidFill>
              </a:rPr>
              <a:t> </a:t>
            </a:r>
            <a:r xmlns:a="http://schemas.openxmlformats.org/drawingml/2006/main">
              <a:rPr lang="ar" sz="3200" dirty="0"/>
              <a:t>يتم إجراء تخطيط صدى القلب لتأكيد التشخيص وتحديد كمية السائل التاموري </a:t>
            </a:r>
            <a:r xmlns:a="http://schemas.openxmlformats.org/drawingml/2006/main">
              <a:rPr lang="ar" sz="3200" dirty="0" smtClean="0"/>
              <a:t>.</a:t>
            </a:r>
          </a:p>
          <a:p>
            <a:pPr xmlns:a="http://schemas.openxmlformats.org/drawingml/2006/main">
              <a:lnSpc>
                <a:spcPct val="100000"/>
              </a:lnSpc>
              <a:spcAft>
                <a:spcPts val="600"/>
              </a:spcAft>
              <a:bidi/>
            </a:pPr>
            <a:r xmlns:a="http://schemas.openxmlformats.org/drawingml/2006/main">
              <a:rPr lang="ar" sz="3200" dirty="0" smtClean="0"/>
              <a:t> </a:t>
            </a:r>
            <a:r xmlns:a="http://schemas.openxmlformats.org/drawingml/2006/main">
              <a:rPr lang="ar" sz="3200" dirty="0"/>
              <a:t>قد يظهر تصوير الصدر بالأشعة السينية </a:t>
            </a:r>
            <a:r xmlns:a="http://schemas.openxmlformats.org/drawingml/2006/main">
              <a:rPr lang="ar" sz="3200" dirty="0" smtClean="0"/>
              <a:t>ظلًا قلبيًا متضخمًا </a:t>
            </a:r>
            <a:r xmlns:a="http://schemas.openxmlformats.org/drawingml/2006/main">
              <a:rPr lang="ar" sz="3200" dirty="0"/>
              <a:t>بسبب الانصباب التاموري.</a:t>
            </a:r>
            <a:endParaRPr xmlns:a="http://schemas.openxmlformats.org/drawingml/2006/main" lang="en-US" sz="3200" dirty="0" smtClean="0"/>
          </a:p>
          <a:p>
            <a:pPr xmlns:a="http://schemas.openxmlformats.org/drawingml/2006/main">
              <a:lnSpc>
                <a:spcPct val="100000"/>
              </a:lnSpc>
              <a:spcAft>
                <a:spcPts val="600"/>
              </a:spcAft>
              <a:bidi/>
            </a:pPr>
            <a:r xmlns:a="http://schemas.openxmlformats.org/drawingml/2006/main">
              <a:rPr lang="ar" sz="3200" dirty="0" smtClean="0"/>
              <a:t>القلب </a:t>
            </a:r>
            <a:r xmlns:a="http://schemas.openxmlformats.org/drawingml/2006/main">
              <a:rPr lang="ar" sz="3200" dirty="0"/>
              <a:t>عدم انتظام ضربات القلب وقد يظهر أيضًا انخفاض الجهد</a:t>
            </a:r>
          </a:p>
        </p:txBody>
      </p:sp>
      <p:sp>
        <p:nvSpPr>
          <p:cNvPr id="4" name="Slide Number Placeholder 3"/>
          <p:cNvSpPr>
            <a:spLocks noGrp="1"/>
          </p:cNvSpPr>
          <p:nvPr>
            <p:ph type="sldNum" sz="quarter" idx="12"/>
          </p:nvPr>
        </p:nvSpPr>
        <p:spPr/>
        <p:txBody>
          <a:bodyPr/>
          <a:lstStyle/>
          <a:p>
            <a:fld id="{D9481E0F-E6C8-4C2A-9F5A-526F44582ABB}" type="slidenum">
              <a:rPr lang="en-US" smtClean="0"/>
              <a:t>22</a:t>
            </a:fld>
            <a:endParaRPr lang="en-US"/>
          </a:p>
        </p:txBody>
      </p:sp>
    </p:spTree>
    <p:extLst>
      <p:ext uri="{BB962C8B-B14F-4D97-AF65-F5344CB8AC3E}">
        <p14:creationId xmlns:p14="http://schemas.microsoft.com/office/powerpoint/2010/main" val="1462394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518" y="0"/>
            <a:ext cx="10515600" cy="1325563"/>
          </a:xfrm>
        </p:spPr>
        <p:txBody>
          <a:bodyPr/>
          <a:lstStyle/>
          <a:p>
            <a:pPr xmlns:a="http://schemas.openxmlformats.org/drawingml/2006/main" algn="ctr">
              <a:bidi/>
            </a:pPr>
            <a:r xmlns:a="http://schemas.openxmlformats.org/drawingml/2006/main">
              <a:rPr lang="ar" b="1" dirty="0"/>
              <a:t>انصباب التامور وانسداد القلب</a:t>
            </a:r>
            <a:endParaRPr xmlns:a="http://schemas.openxmlformats.org/drawingml/2006/main" lang="en-US" dirty="0"/>
          </a:p>
        </p:txBody>
      </p:sp>
      <p:sp>
        <p:nvSpPr>
          <p:cNvPr id="3" name="Content Placeholder 2"/>
          <p:cNvSpPr>
            <a:spLocks noGrp="1"/>
          </p:cNvSpPr>
          <p:nvPr>
            <p:ph idx="1"/>
          </p:nvPr>
        </p:nvSpPr>
        <p:spPr>
          <a:xfrm>
            <a:off x="256309" y="1227107"/>
            <a:ext cx="11348258" cy="5373197"/>
          </a:xfrm>
        </p:spPr>
        <p:txBody>
          <a:bodyPr>
            <a:normAutofit/>
          </a:bodyPr>
          <a:lstStyle/>
          <a:p>
            <a:pPr xmlns:a="http://schemas.openxmlformats.org/drawingml/2006/main">
              <a:lnSpc>
                <a:spcPct val="100000"/>
              </a:lnSpc>
              <a:spcBef>
                <a:spcPts val="600"/>
              </a:spcBef>
              <a:spcAft>
                <a:spcPts val="1200"/>
              </a:spcAft>
              <a:bidi/>
            </a:pPr>
            <a:r xmlns:a="http://schemas.openxmlformats.org/drawingml/2006/main">
              <a:rPr lang="ar" sz="3200" b="1" dirty="0">
                <a:solidFill>
                  <a:srgbClr val="FF0000"/>
                </a:solidFill>
              </a:rPr>
              <a:t>الطبية </a:t>
            </a:r>
            <a:r xmlns:a="http://schemas.openxmlformats.org/drawingml/2006/main">
              <a:rPr lang="ar" sz="3200" b="1" dirty="0" smtClean="0">
                <a:solidFill>
                  <a:srgbClr val="FF0000"/>
                </a:solidFill>
              </a:rPr>
              <a:t>:</a:t>
            </a:r>
          </a:p>
          <a:p>
            <a:pPr xmlns:a="http://schemas.openxmlformats.org/drawingml/2006/main">
              <a:lnSpc>
                <a:spcPct val="100000"/>
              </a:lnSpc>
              <a:spcBef>
                <a:spcPts val="600"/>
              </a:spcBef>
              <a:spcAft>
                <a:spcPts val="1200"/>
              </a:spcAft>
              <a:bidi/>
            </a:pPr>
            <a:r xmlns:a="http://schemas.openxmlformats.org/drawingml/2006/main">
              <a:rPr lang="ar" sz="3200" b="1" dirty="0" smtClean="0">
                <a:solidFill>
                  <a:srgbClr val="00B050"/>
                </a:solidFill>
              </a:rPr>
              <a:t>بزل التامور:</a:t>
            </a:r>
            <a:r xmlns:a="http://schemas.openxmlformats.org/drawingml/2006/main">
              <a:rPr lang="ar" sz="3200" dirty="0" smtClean="0"/>
              <a:t> </a:t>
            </a:r>
            <a:r xmlns:a="http://schemas.openxmlformats.org/drawingml/2006/main">
              <a:rPr lang="ar" sz="3200" dirty="0"/>
              <a:t>إذا أصبحت وظيفة القلب ضعيفة بشكل خطير، يتم إجراء ثقب في كيس التامور لشفط السائل التاموري.</a:t>
            </a:r>
            <a:endParaRPr xmlns:a="http://schemas.openxmlformats.org/drawingml/2006/main" lang="en-US" sz="3200" dirty="0" smtClean="0"/>
          </a:p>
          <a:p>
            <a:pPr xmlns:a="http://schemas.openxmlformats.org/drawingml/2006/main">
              <a:lnSpc>
                <a:spcPct val="100000"/>
              </a:lnSpc>
              <a:spcBef>
                <a:spcPts val="600"/>
              </a:spcBef>
              <a:spcAft>
                <a:spcPts val="1200"/>
              </a:spcAft>
              <a:bidi/>
            </a:pPr>
            <a:r xmlns:a="http://schemas.openxmlformats.org/drawingml/2006/main">
              <a:rPr lang="ar" sz="3200" dirty="0" smtClean="0"/>
              <a:t>التأمور </a:t>
            </a:r>
            <a:r xmlns:a="http://schemas.openxmlformats.org/drawingml/2006/main">
              <a:rPr lang="ar" sz="3200" dirty="0"/>
              <a:t>باستخدام تخطيط صدى القلب لتوجيه وضع قسطرة الصرف</a:t>
            </a:r>
            <a:endParaRPr xmlns:a="http://schemas.openxmlformats.org/drawingml/2006/main" lang="en-US" sz="3200" dirty="0" smtClean="0"/>
          </a:p>
          <a:p>
            <a:pPr xmlns:a="http://schemas.openxmlformats.org/drawingml/2006/main">
              <a:lnSpc>
                <a:spcPct val="100000"/>
              </a:lnSpc>
              <a:spcBef>
                <a:spcPts val="600"/>
              </a:spcBef>
              <a:spcAft>
                <a:spcPts val="1200"/>
              </a:spcAft>
              <a:bidi/>
            </a:pPr>
            <a:r xmlns:a="http://schemas.openxmlformats.org/drawingml/2006/main">
              <a:rPr lang="ar" sz="3200" dirty="0"/>
              <a:t>أثناء </a:t>
            </a:r>
            <a:r xmlns:a="http://schemas.openxmlformats.org/drawingml/2006/main">
              <a:rPr lang="ar" sz="3200" dirty="0" smtClean="0"/>
              <a:t>هذا </a:t>
            </a:r>
            <a:r xmlns:a="http://schemas.openxmlformats.org/drawingml/2006/main">
              <a:rPr lang="ar" sz="3200" dirty="0"/>
              <a:t>الإجراء، يتم مراقبة المريض عن طريق تخطيط القلب المستمر وقياس العلامات الحيوية بشكل متكرر.</a:t>
            </a:r>
            <a:endParaRPr xmlns:a="http://schemas.openxmlformats.org/drawingml/2006/main" lang="en-US" sz="3200" b="1"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23</a:t>
            </a:fld>
            <a:endParaRPr lang="en-US"/>
          </a:p>
        </p:txBody>
      </p:sp>
    </p:spTree>
    <p:extLst>
      <p:ext uri="{BB962C8B-B14F-4D97-AF65-F5344CB8AC3E}">
        <p14:creationId xmlns:p14="http://schemas.microsoft.com/office/powerpoint/2010/main" val="2635984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3" y="92739"/>
            <a:ext cx="10515600" cy="1325563"/>
          </a:xfrm>
        </p:spPr>
        <p:txBody>
          <a:bodyPr/>
          <a:lstStyle/>
          <a:p>
            <a:pPr xmlns:a="http://schemas.openxmlformats.org/drawingml/2006/main" algn="ctr">
              <a:bidi/>
            </a:pPr>
            <a:r xmlns:a="http://schemas.openxmlformats.org/drawingml/2006/main">
              <a:rPr lang="ar" b="1" dirty="0" smtClean="0"/>
              <a:t>إصابات الأوعية الدموية الكبرى</a:t>
            </a:r>
            <a:endParaRPr xmlns:a="http://schemas.openxmlformats.org/drawingml/2006/main" lang="en-US" b="1" dirty="0"/>
          </a:p>
        </p:txBody>
      </p:sp>
      <p:sp>
        <p:nvSpPr>
          <p:cNvPr id="3" name="Content Placeholder 2"/>
          <p:cNvSpPr>
            <a:spLocks noGrp="1"/>
          </p:cNvSpPr>
          <p:nvPr>
            <p:ph sz="half" idx="1"/>
          </p:nvPr>
        </p:nvSpPr>
        <p:spPr>
          <a:xfrm>
            <a:off x="638695" y="1418301"/>
            <a:ext cx="5612476" cy="5057313"/>
          </a:xfrm>
        </p:spPr>
        <p:txBody>
          <a:bodyPr>
            <a:noAutofit/>
          </a:bodyPr>
          <a:lstStyle/>
          <a:p>
            <a:pPr xmlns:a="http://schemas.openxmlformats.org/drawingml/2006/main">
              <a:lnSpc>
                <a:spcPct val="100000"/>
              </a:lnSpc>
              <a:spcAft>
                <a:spcPts val="1200"/>
              </a:spcAft>
              <a:bidi/>
            </a:pPr>
            <a:r xmlns:a="http://schemas.openxmlformats.org/drawingml/2006/main">
              <a:rPr lang="ar" sz="3200" dirty="0"/>
              <a:t>الأوعية الدموية الكبرى هي الأوعية الدموية الرئيسية التي تنشأ من القلب وتلعب دورًا حاسمًا في دوران الدم في جميع أنحاء الجسم.</a:t>
            </a:r>
            <a:endParaRPr xmlns:a="http://schemas.openxmlformats.org/drawingml/2006/main" lang="en-US" sz="3200" dirty="0" smtClean="0"/>
          </a:p>
          <a:p>
            <a:pPr xmlns:a="http://schemas.openxmlformats.org/drawingml/2006/main">
              <a:lnSpc>
                <a:spcPct val="100000"/>
              </a:lnSpc>
              <a:spcAft>
                <a:spcPts val="1200"/>
              </a:spcAft>
              <a:bidi/>
            </a:pPr>
            <a:r xmlns:a="http://schemas.openxmlformats.org/drawingml/2006/main">
              <a:rPr lang="ar" sz="3200" dirty="0" smtClean="0"/>
              <a:t>هذه </a:t>
            </a:r>
            <a:r xmlns:a="http://schemas.openxmlformats.org/drawingml/2006/main">
              <a:rPr lang="ar" sz="3200" dirty="0"/>
              <a:t>الأوعية عرضة للإصابة في حالات الصدمات الشديدة في الصدر، سواء كانت الصدمة حادة أو نافذة.</a:t>
            </a:r>
            <a:endParaRPr xmlns:a="http://schemas.openxmlformats.org/drawingml/2006/main" lang="en-US" sz="3200" dirty="0" smtClean="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
        <p:nvSpPr>
          <p:cNvPr id="8" name="Slide Number Placeholder 7"/>
          <p:cNvSpPr>
            <a:spLocks noGrp="1"/>
          </p:cNvSpPr>
          <p:nvPr>
            <p:ph type="sldNum" sz="quarter" idx="12"/>
          </p:nvPr>
        </p:nvSpPr>
        <p:spPr/>
        <p:txBody>
          <a:bodyPr/>
          <a:lstStyle/>
          <a:p>
            <a:fld id="{D9481E0F-E6C8-4C2A-9F5A-526F44582ABB}" type="slidenum">
              <a:rPr lang="en-US" smtClean="0"/>
              <a:t>24</a:t>
            </a:fld>
            <a:endParaRPr lang="en-US"/>
          </a:p>
        </p:txBody>
      </p:sp>
    </p:spTree>
    <p:extLst>
      <p:ext uri="{BB962C8B-B14F-4D97-AF65-F5344CB8AC3E}">
        <p14:creationId xmlns:p14="http://schemas.microsoft.com/office/powerpoint/2010/main" val="149994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xmlns:a="http://schemas.openxmlformats.org/drawingml/2006/main" algn="ctr">
              <a:bidi/>
            </a:pPr>
            <a:r xmlns:a="http://schemas.openxmlformats.org/drawingml/2006/main">
              <a:rPr lang="ar" b="1" dirty="0"/>
              <a:t>إصابات الأوعية الدموية الكبرى</a:t>
            </a:r>
            <a:endParaRPr xmlns:a="http://schemas.openxmlformats.org/drawingml/2006/main" lang="en-US" dirty="0"/>
          </a:p>
        </p:txBody>
      </p:sp>
      <p:sp>
        <p:nvSpPr>
          <p:cNvPr id="3" name="Content Placeholder 2"/>
          <p:cNvSpPr>
            <a:spLocks noGrp="1"/>
          </p:cNvSpPr>
          <p:nvPr>
            <p:ph sz="half" idx="1"/>
          </p:nvPr>
        </p:nvSpPr>
        <p:spPr>
          <a:xfrm>
            <a:off x="414250" y="1589015"/>
            <a:ext cx="6036425" cy="5011290"/>
          </a:xfrm>
        </p:spPr>
        <p:txBody>
          <a:bodyPr>
            <a:normAutofit/>
          </a:bodyPr>
          <a:lstStyle/>
          <a:p>
            <a:pPr xmlns:a="http://schemas.openxmlformats.org/drawingml/2006/main" marL="0" indent="0">
              <a:lnSpc>
                <a:spcPct val="100000"/>
              </a:lnSpc>
              <a:spcAft>
                <a:spcPts val="1200"/>
              </a:spcAft>
              <a:buNone/>
              <a:bidi/>
            </a:pPr>
            <a:r xmlns:a="http://schemas.openxmlformats.org/drawingml/2006/main">
              <a:rPr lang="ar" dirty="0"/>
              <a:t>تشمل الأوعية الدموية الكبيرة الأكثر عرضة للإصابة في حالة إصابة الصدر ما يلي:</a:t>
            </a:r>
          </a:p>
          <a:p>
            <a:pPr xmlns:a="http://schemas.openxmlformats.org/drawingml/2006/main" marL="0" indent="0">
              <a:lnSpc>
                <a:spcPct val="100000"/>
              </a:lnSpc>
              <a:spcAft>
                <a:spcPts val="1200"/>
              </a:spcAft>
              <a:buNone/>
              <a:bidi/>
            </a:pPr>
            <a:r xmlns:a="http://schemas.openxmlformats.org/drawingml/2006/main">
              <a:rPr lang="ar" b="1" dirty="0" smtClean="0">
                <a:solidFill>
                  <a:srgbClr val="FF0000"/>
                </a:solidFill>
              </a:rPr>
              <a:t>1- الشريان الأورطي:</a:t>
            </a:r>
            <a:r xmlns:a="http://schemas.openxmlformats.org/drawingml/2006/main">
              <a:rPr lang="ar" dirty="0" smtClean="0">
                <a:solidFill>
                  <a:srgbClr val="FF0000"/>
                </a:solidFill>
              </a:rPr>
              <a:t> الشريان الأبهر </a:t>
            </a:r>
            <a:r xmlns:a="http://schemas.openxmlformats.org/drawingml/2006/main">
              <a:rPr lang="ar" sz="2800" dirty="0" smtClean="0"/>
              <a:t>هو </a:t>
            </a:r>
            <a:r xmlns:a="http://schemas.openxmlformats.org/drawingml/2006/main">
              <a:rPr lang="ar" sz="2800" dirty="0"/>
              <a:t>أكبر شريان في الجسم وينشأ من البطين الأيسر للقلب وينزل عبر الصدر والبطن </a:t>
            </a:r>
            <a:r xmlns:a="http://schemas.openxmlformats.org/drawingml/2006/main">
              <a:rPr lang="ar" sz="2800" dirty="0" smtClean="0"/>
              <a:t>.</a:t>
            </a:r>
          </a:p>
          <a:p>
            <a:pPr xmlns:a="http://schemas.openxmlformats.org/drawingml/2006/main">
              <a:lnSpc>
                <a:spcPct val="100000"/>
              </a:lnSpc>
              <a:spcAft>
                <a:spcPts val="1200"/>
              </a:spcAft>
              <a:bidi/>
            </a:pPr>
            <a:r xmlns:a="http://schemas.openxmlformats.org/drawingml/2006/main">
              <a:rPr lang="ar" sz="2800" dirty="0" smtClean="0"/>
              <a:t>يمكن أن تؤدي الصدمة </a:t>
            </a:r>
            <a:r xmlns:a="http://schemas.openxmlformats.org/drawingml/2006/main">
              <a:rPr lang="ar" sz="2800" dirty="0" smtClean="0"/>
              <a:t>الحادة </a:t>
            </a:r>
            <a:r xmlns:a="http://schemas.openxmlformats.org/drawingml/2006/main">
              <a:rPr lang="ar" sz="2800" dirty="0"/>
              <a:t>في الصدر </a:t>
            </a:r>
            <a:r xmlns:a="http://schemas.openxmlformats.org/drawingml/2006/main">
              <a:rPr lang="ar" sz="2800" dirty="0"/>
              <a:t>إلى إصابات مختلفة، بما في ذلك تشريح الأبهر أو تمزقه </a:t>
            </a:r>
            <a:r xmlns:a="http://schemas.openxmlformats.org/drawingml/2006/main">
              <a:rPr lang="ar" sz="2800" dirty="0" smtClean="0"/>
              <a:t>.</a:t>
            </a:r>
          </a:p>
          <a:p>
            <a:pPr marL="0" indent="0">
              <a:buNone/>
            </a:pPr>
            <a:endParaRPr lang="en-US" sz="2800" dirty="0"/>
          </a:p>
          <a:p>
            <a:endParaRPr lang="en-US" dirty="0"/>
          </a:p>
        </p:txBody>
      </p:sp>
      <p:pic>
        <p:nvPicPr>
          <p:cNvPr id="6"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03699" y="1825625"/>
            <a:ext cx="3518602" cy="4351338"/>
          </a:xfrm>
        </p:spPr>
      </p:pic>
      <p:sp>
        <p:nvSpPr>
          <p:cNvPr id="7" name="Slide Number Placeholder 6"/>
          <p:cNvSpPr>
            <a:spLocks noGrp="1"/>
          </p:cNvSpPr>
          <p:nvPr>
            <p:ph type="sldNum" sz="quarter" idx="12"/>
          </p:nvPr>
        </p:nvSpPr>
        <p:spPr/>
        <p:txBody>
          <a:bodyPr/>
          <a:lstStyle/>
          <a:p>
            <a:fld id="{D9481E0F-E6C8-4C2A-9F5A-526F44582ABB}" type="slidenum">
              <a:rPr lang="en-US" smtClean="0"/>
              <a:t>25</a:t>
            </a:fld>
            <a:endParaRPr lang="en-US"/>
          </a:p>
        </p:txBody>
      </p:sp>
    </p:spTree>
    <p:extLst>
      <p:ext uri="{BB962C8B-B14F-4D97-AF65-F5344CB8AC3E}">
        <p14:creationId xmlns:p14="http://schemas.microsoft.com/office/powerpoint/2010/main" val="3240982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118"/>
            <a:ext cx="10515600" cy="1325563"/>
          </a:xfrm>
        </p:spPr>
        <p:txBody>
          <a:bodyPr/>
          <a:lstStyle/>
          <a:p>
            <a:pPr xmlns:a="http://schemas.openxmlformats.org/drawingml/2006/main" algn="ctr">
              <a:bidi/>
            </a:pPr>
            <a:r xmlns:a="http://schemas.openxmlformats.org/drawingml/2006/main">
              <a:rPr lang="ar" b="1" dirty="0"/>
              <a:t>إصابات الأوعية الدموية الكبرى</a:t>
            </a:r>
            <a:endParaRPr xmlns:a="http://schemas.openxmlformats.org/drawingml/2006/main" lang="en-US" dirty="0"/>
          </a:p>
        </p:txBody>
      </p:sp>
      <p:sp>
        <p:nvSpPr>
          <p:cNvPr id="3" name="Content Placeholder 2"/>
          <p:cNvSpPr>
            <a:spLocks noGrp="1"/>
          </p:cNvSpPr>
          <p:nvPr>
            <p:ph sz="half" idx="1"/>
          </p:nvPr>
        </p:nvSpPr>
        <p:spPr>
          <a:xfrm>
            <a:off x="350520" y="1362937"/>
            <a:ext cx="5678978" cy="4813419"/>
          </a:xfrm>
        </p:spPr>
        <p:txBody>
          <a:bodyPr/>
          <a:lstStyle/>
          <a:p>
            <a:pPr xmlns:a="http://schemas.openxmlformats.org/drawingml/2006/main" marL="0" indent="0">
              <a:lnSpc>
                <a:spcPct val="100000"/>
              </a:lnSpc>
              <a:spcAft>
                <a:spcPts val="1200"/>
              </a:spcAft>
              <a:buNone/>
              <a:bidi/>
            </a:pPr>
            <a:r xmlns:a="http://schemas.openxmlformats.org/drawingml/2006/main">
              <a:rPr lang="ar" sz="3200" b="1" dirty="0" smtClean="0">
                <a:solidFill>
                  <a:srgbClr val="FF0000"/>
                </a:solidFill>
              </a:rPr>
              <a:t>2- </a:t>
            </a:r>
            <a:r xmlns:a="http://schemas.openxmlformats.org/drawingml/2006/main">
              <a:rPr lang="ar" sz="3200" b="1" dirty="0">
                <a:solidFill>
                  <a:srgbClr val="FF0000"/>
                </a:solidFill>
              </a:rPr>
              <a:t>الشريان الرئوي: </a:t>
            </a:r>
            <a:r xmlns:a="http://schemas.openxmlformats.org/drawingml/2006/main">
              <a:rPr lang="ar" sz="3200" dirty="0"/>
              <a:t>ينقل الشريان الرئوي الدم غير المؤكسج من البطين الأيمن للقلب إلى الرئتين من أجل الأكسجين.</a:t>
            </a:r>
          </a:p>
          <a:p>
            <a:pPr xmlns:a="http://schemas.openxmlformats.org/drawingml/2006/main">
              <a:lnSpc>
                <a:spcPct val="100000"/>
              </a:lnSpc>
              <a:spcAft>
                <a:spcPts val="1200"/>
              </a:spcAft>
              <a:bidi/>
            </a:pPr>
            <a:r xmlns:a="http://schemas.openxmlformats.org/drawingml/2006/main">
              <a:rPr lang="ar" sz="3200" dirty="0"/>
              <a:t>يمكن أن تؤدي الصدمة إلى حالات مثل تشريح الشريان الرئوي أو تمزقه.</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965713" y="1825625"/>
            <a:ext cx="5388088" cy="4190735"/>
          </a:xfrm>
        </p:spPr>
      </p:pic>
      <p:sp>
        <p:nvSpPr>
          <p:cNvPr id="6" name="Slide Number Placeholder 5"/>
          <p:cNvSpPr>
            <a:spLocks noGrp="1"/>
          </p:cNvSpPr>
          <p:nvPr>
            <p:ph type="sldNum" sz="quarter" idx="12"/>
          </p:nvPr>
        </p:nvSpPr>
        <p:spPr/>
        <p:txBody>
          <a:bodyPr/>
          <a:lstStyle/>
          <a:p>
            <a:fld id="{D9481E0F-E6C8-4C2A-9F5A-526F44582ABB}" type="slidenum">
              <a:rPr lang="en-US" smtClean="0"/>
              <a:t>26</a:t>
            </a:fld>
            <a:endParaRPr lang="en-US"/>
          </a:p>
        </p:txBody>
      </p:sp>
    </p:spTree>
    <p:extLst>
      <p:ext uri="{BB962C8B-B14F-4D97-AF65-F5344CB8AC3E}">
        <p14:creationId xmlns:p14="http://schemas.microsoft.com/office/powerpoint/2010/main" val="2940219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xmlns:a="http://schemas.openxmlformats.org/drawingml/2006/main" algn="ctr">
              <a:bidi/>
            </a:pPr>
            <a:r xmlns:a="http://schemas.openxmlformats.org/drawingml/2006/main">
              <a:rPr lang="ar" b="1" dirty="0"/>
              <a:t>إصابات الأوعية الدموية الكبرى</a:t>
            </a:r>
            <a:endParaRPr xmlns:a="http://schemas.openxmlformats.org/drawingml/2006/main" lang="en-US" dirty="0"/>
          </a:p>
        </p:txBody>
      </p:sp>
      <p:sp>
        <p:nvSpPr>
          <p:cNvPr id="3" name="Content Placeholder 2"/>
          <p:cNvSpPr>
            <a:spLocks noGrp="1"/>
          </p:cNvSpPr>
          <p:nvPr>
            <p:ph idx="1"/>
          </p:nvPr>
        </p:nvSpPr>
        <p:spPr>
          <a:xfrm>
            <a:off x="447502" y="1325563"/>
            <a:ext cx="10515600" cy="5199928"/>
          </a:xfrm>
        </p:spPr>
        <p:txBody>
          <a:bodyPr>
            <a:normAutofit lnSpcReduction="10000"/>
          </a:bodyPr>
          <a:lstStyle/>
          <a:p>
            <a:pPr xmlns:a="http://schemas.openxmlformats.org/drawingml/2006/main" marL="0" indent="0">
              <a:lnSpc>
                <a:spcPct val="110000"/>
              </a:lnSpc>
              <a:spcAft>
                <a:spcPts val="1200"/>
              </a:spcAft>
              <a:buNone/>
              <a:bidi/>
            </a:pPr>
            <a:r xmlns:a="http://schemas.openxmlformats.org/drawingml/2006/main">
              <a:rPr lang="ar" b="1" dirty="0" smtClean="0">
                <a:solidFill>
                  <a:srgbClr val="FF0000"/>
                </a:solidFill>
              </a:rPr>
              <a:t>3- </a:t>
            </a:r>
            <a:r xmlns:a="http://schemas.openxmlformats.org/drawingml/2006/main">
              <a:rPr lang="ar" b="1" dirty="0">
                <a:solidFill>
                  <a:srgbClr val="FF0000"/>
                </a:solidFill>
              </a:rPr>
              <a:t>الوريد الأجوف العلوي (SVC </a:t>
            </a:r>
            <a:r xmlns:a="http://schemas.openxmlformats.org/drawingml/2006/main">
              <a:rPr lang="ar" b="1" dirty="0" smtClean="0">
                <a:solidFill>
                  <a:srgbClr val="FF0000"/>
                </a:solidFill>
              </a:rPr>
              <a:t>):</a:t>
            </a:r>
            <a:r xmlns:a="http://schemas.openxmlformats.org/drawingml/2006/main">
              <a:rPr lang="ar" dirty="0" smtClean="0">
                <a:solidFill>
                  <a:srgbClr val="FF0000"/>
                </a:solidFill>
              </a:rPr>
              <a:t> </a:t>
            </a:r>
            <a:r xmlns:a="http://schemas.openxmlformats.org/drawingml/2006/main">
              <a:rPr lang="ar" dirty="0" smtClean="0"/>
              <a:t>وريد </a:t>
            </a:r>
            <a:r xmlns:a="http://schemas.openxmlformats.org/drawingml/2006/main">
              <a:rPr lang="ar" dirty="0"/>
              <a:t>كبير يحمل الدم غير المؤكسج من الجزء العلوي من الجسم إلى الأذين الأيمن للقلب </a:t>
            </a:r>
            <a:r xmlns:a="http://schemas.openxmlformats.org/drawingml/2006/main">
              <a:rPr lang="ar" dirty="0" smtClean="0"/>
              <a:t>.</a:t>
            </a:r>
          </a:p>
          <a:p>
            <a:pPr xmlns:a="http://schemas.openxmlformats.org/drawingml/2006/main">
              <a:lnSpc>
                <a:spcPct val="110000"/>
              </a:lnSpc>
              <a:spcAft>
                <a:spcPts val="1200"/>
              </a:spcAft>
              <a:bidi/>
            </a:pPr>
            <a:r xmlns:a="http://schemas.openxmlformats.org/drawingml/2006/main">
              <a:rPr lang="ar" dirty="0" smtClean="0"/>
              <a:t> </a:t>
            </a:r>
            <a:r xmlns:a="http://schemas.openxmlformats.org/drawingml/2006/main">
              <a:rPr lang="ar" dirty="0"/>
              <a:t>يمكن أن تؤدي الصدمة، وخاصة في الجزء العلوي من الصدر، إلى ضغط أو إصابة الشريان السباتي الوريدي، مما يتسبب في حالات مثل متلازمة الشريان السباتي الوريدي </a:t>
            </a:r>
            <a:r xmlns:a="http://schemas.openxmlformats.org/drawingml/2006/main">
              <a:rPr lang="ar" dirty="0" smtClean="0"/>
              <a:t>.</a:t>
            </a:r>
          </a:p>
          <a:p>
            <a:pPr xmlns:a="http://schemas.openxmlformats.org/drawingml/2006/main" marL="0" indent="0">
              <a:lnSpc>
                <a:spcPct val="110000"/>
              </a:lnSpc>
              <a:spcAft>
                <a:spcPts val="1200"/>
              </a:spcAft>
              <a:buNone/>
              <a:bidi/>
            </a:pPr>
            <a:r xmlns:a="http://schemas.openxmlformats.org/drawingml/2006/main">
              <a:rPr lang="ar" b="1" dirty="0" smtClean="0">
                <a:solidFill>
                  <a:srgbClr val="FF0000"/>
                </a:solidFill>
              </a:rPr>
              <a:t>4- </a:t>
            </a:r>
            <a:r xmlns:a="http://schemas.openxmlformats.org/drawingml/2006/main">
              <a:rPr lang="ar" b="1" dirty="0">
                <a:solidFill>
                  <a:srgbClr val="FF0000"/>
                </a:solidFill>
              </a:rPr>
              <a:t>الشريان العضدي الرأسي:</a:t>
            </a:r>
            <a:r xmlns:a="http://schemas.openxmlformats.org/drawingml/2006/main">
              <a:rPr lang="ar" dirty="0">
                <a:solidFill>
                  <a:srgbClr val="FF0000"/>
                </a:solidFill>
              </a:rPr>
              <a:t> </a:t>
            </a:r>
            <a:r xmlns:a="http://schemas.openxmlformats.org/drawingml/2006/main">
              <a:rPr lang="ar" dirty="0"/>
              <a:t>فرع رئيسي من الشريان الأورطي، يزود الدم للذراع اليمنى، والجانب الأيمن من الرأس والرقبة.</a:t>
            </a:r>
          </a:p>
          <a:p>
            <a:pPr xmlns:a="http://schemas.openxmlformats.org/drawingml/2006/main" marL="0" indent="0">
              <a:lnSpc>
                <a:spcPct val="110000"/>
              </a:lnSpc>
              <a:spcAft>
                <a:spcPts val="1200"/>
              </a:spcAft>
              <a:buNone/>
              <a:bidi/>
            </a:pPr>
            <a:r xmlns:a="http://schemas.openxmlformats.org/drawingml/2006/main">
              <a:rPr lang="ar" b="1" dirty="0" smtClean="0">
                <a:solidFill>
                  <a:srgbClr val="FF0000"/>
                </a:solidFill>
              </a:rPr>
              <a:t>5- </a:t>
            </a:r>
            <a:r xmlns:a="http://schemas.openxmlformats.org/drawingml/2006/main">
              <a:rPr lang="ar" b="1" dirty="0">
                <a:solidFill>
                  <a:srgbClr val="FF0000"/>
                </a:solidFill>
              </a:rPr>
              <a:t>الشرايين والأوردة تحت الترقوة:</a:t>
            </a:r>
            <a:r xmlns:a="http://schemas.openxmlformats.org/drawingml/2006/main">
              <a:rPr lang="ar" dirty="0">
                <a:solidFill>
                  <a:srgbClr val="FF0000"/>
                </a:solidFill>
              </a:rPr>
              <a:t> </a:t>
            </a:r>
            <a:r xmlns:a="http://schemas.openxmlformats.org/drawingml/2006/main">
              <a:rPr lang="ar" dirty="0"/>
              <a:t>الشرايين تحت الترقوة تزود الذراعين بالدم، بينما تقوم الأوردة تحت الترقوة بإعادة الدم غير المؤكسج من الذراعين إلى القلب.</a:t>
            </a:r>
          </a:p>
          <a:p>
            <a:endParaRPr lang="en-US" dirty="0"/>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27</a:t>
            </a:fld>
            <a:endParaRPr lang="en-US"/>
          </a:p>
        </p:txBody>
      </p:sp>
    </p:spTree>
    <p:extLst>
      <p:ext uri="{BB962C8B-B14F-4D97-AF65-F5344CB8AC3E}">
        <p14:creationId xmlns:p14="http://schemas.microsoft.com/office/powerpoint/2010/main" val="564307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xmlns:a="http://schemas.openxmlformats.org/drawingml/2006/main" algn="ctr">
              <a:bidi/>
            </a:pPr>
            <a:r xmlns:a="http://schemas.openxmlformats.org/drawingml/2006/main">
              <a:rPr lang="ar" b="1" dirty="0"/>
              <a:t>إصابات الأوعية الدموية الكبرى</a:t>
            </a:r>
            <a:endParaRPr xmlns:a="http://schemas.openxmlformats.org/drawingml/2006/main" lang="en-US" dirty="0"/>
          </a:p>
        </p:txBody>
      </p:sp>
      <p:sp>
        <p:nvSpPr>
          <p:cNvPr id="3" name="Content Placeholder 2"/>
          <p:cNvSpPr>
            <a:spLocks noGrp="1"/>
          </p:cNvSpPr>
          <p:nvPr>
            <p:ph idx="1"/>
          </p:nvPr>
        </p:nvSpPr>
        <p:spPr>
          <a:xfrm>
            <a:off x="381000" y="1426614"/>
            <a:ext cx="10515600" cy="4832870"/>
          </a:xfrm>
        </p:spPr>
        <p:txBody>
          <a:bodyPr>
            <a:normAutofit/>
          </a:bodyPr>
          <a:lstStyle/>
          <a:p>
            <a:pPr xmlns:a="http://schemas.openxmlformats.org/drawingml/2006/main" marL="0" indent="0">
              <a:lnSpc>
                <a:spcPct val="110000"/>
              </a:lnSpc>
              <a:spcAft>
                <a:spcPts val="1200"/>
              </a:spcAft>
              <a:buNone/>
              <a:bidi/>
            </a:pPr>
            <a:r xmlns:a="http://schemas.openxmlformats.org/drawingml/2006/main">
              <a:rPr lang="ar" b="1" dirty="0" smtClean="0">
                <a:solidFill>
                  <a:srgbClr val="FF0000"/>
                </a:solidFill>
              </a:rPr>
              <a:t>6- </a:t>
            </a:r>
            <a:r xmlns:a="http://schemas.openxmlformats.org/drawingml/2006/main">
              <a:rPr lang="ar" b="1" dirty="0">
                <a:solidFill>
                  <a:srgbClr val="FF0000"/>
                </a:solidFill>
              </a:rPr>
              <a:t>الأوردة الرئوية:</a:t>
            </a:r>
            <a:r xmlns:a="http://schemas.openxmlformats.org/drawingml/2006/main">
              <a:rPr lang="ar" dirty="0">
                <a:solidFill>
                  <a:srgbClr val="FF0000"/>
                </a:solidFill>
              </a:rPr>
              <a:t> </a:t>
            </a:r>
            <a:r xmlns:a="http://schemas.openxmlformats.org/drawingml/2006/main">
              <a:rPr lang="ar" dirty="0"/>
              <a:t>نقل الدم المؤكسج من الرئتين إلى الأذين الأيسر للقلب </a:t>
            </a:r>
            <a:r xmlns:a="http://schemas.openxmlformats.org/drawingml/2006/main">
              <a:rPr lang="ar" dirty="0" smtClean="0"/>
              <a:t>.</a:t>
            </a:r>
            <a:endParaRPr xmlns:a="http://schemas.openxmlformats.org/drawingml/2006/main" lang="en-US" b="1" dirty="0"/>
          </a:p>
          <a:p>
            <a:pPr xmlns:a="http://schemas.openxmlformats.org/drawingml/2006/main" marL="0" indent="0">
              <a:lnSpc>
                <a:spcPct val="110000"/>
              </a:lnSpc>
              <a:spcAft>
                <a:spcPts val="1200"/>
              </a:spcAft>
              <a:buNone/>
              <a:bidi/>
            </a:pPr>
            <a:r xmlns:a="http://schemas.openxmlformats.org/drawingml/2006/main">
              <a:rPr lang="ar" b="1" dirty="0" smtClean="0">
                <a:solidFill>
                  <a:srgbClr val="FF0000"/>
                </a:solidFill>
              </a:rPr>
              <a:t>7- الشرايين التاجية:</a:t>
            </a:r>
            <a:r xmlns:a="http://schemas.openxmlformats.org/drawingml/2006/main">
              <a:rPr lang="ar" dirty="0" smtClean="0">
                <a:solidFill>
                  <a:srgbClr val="FF0000"/>
                </a:solidFill>
              </a:rPr>
              <a:t> الشرايين </a:t>
            </a:r>
            <a:r xmlns:a="http://schemas.openxmlformats.org/drawingml/2006/main">
              <a:rPr lang="ar" dirty="0" smtClean="0"/>
              <a:t>التاجية </a:t>
            </a:r>
            <a:r xmlns:a="http://schemas.openxmlformats.org/drawingml/2006/main">
              <a:rPr lang="ar" dirty="0"/>
              <a:t>تزود عضلة القلب نفسها بالدم </a:t>
            </a:r>
            <a:r xmlns:a="http://schemas.openxmlformats.org/drawingml/2006/main">
              <a:rPr lang="ar" dirty="0" smtClean="0"/>
              <a:t>.</a:t>
            </a:r>
          </a:p>
          <a:p>
            <a:pPr xmlns:a="http://schemas.openxmlformats.org/drawingml/2006/main">
              <a:lnSpc>
                <a:spcPct val="110000"/>
              </a:lnSpc>
              <a:spcAft>
                <a:spcPts val="1200"/>
              </a:spcAft>
              <a:bidi/>
            </a:pPr>
            <a:r xmlns:a="http://schemas.openxmlformats.org/drawingml/2006/main">
              <a:rPr lang="ar" dirty="0"/>
              <a:t>يمكن أن تؤدي </a:t>
            </a:r>
            <a:r xmlns:a="http://schemas.openxmlformats.org/drawingml/2006/main">
              <a:rPr lang="ar" dirty="0" smtClean="0"/>
              <a:t>الصدمة إلى تشريح الشريان </a:t>
            </a:r>
            <a:r xmlns:a="http://schemas.openxmlformats.org/drawingml/2006/main">
              <a:rPr lang="ar" dirty="0" smtClean="0"/>
              <a:t>التاجي </a:t>
            </a:r>
            <a:r xmlns:a="http://schemas.openxmlformats.org/drawingml/2006/main">
              <a:rPr lang="ar" dirty="0"/>
              <a:t>أو تمزقه.</a:t>
            </a:r>
          </a:p>
          <a:p>
            <a:pPr xmlns:a="http://schemas.openxmlformats.org/drawingml/2006/main" marL="0" indent="0">
              <a:lnSpc>
                <a:spcPct val="110000"/>
              </a:lnSpc>
              <a:spcAft>
                <a:spcPts val="1200"/>
              </a:spcAft>
              <a:buNone/>
              <a:bidi/>
            </a:pPr>
            <a:r xmlns:a="http://schemas.openxmlformats.org/drawingml/2006/main">
              <a:rPr lang="ar" b="1" dirty="0" smtClean="0">
                <a:solidFill>
                  <a:srgbClr val="FF0000"/>
                </a:solidFill>
              </a:rPr>
              <a:t>8- الأوردة التاجية:</a:t>
            </a:r>
            <a:r xmlns:a="http://schemas.openxmlformats.org/drawingml/2006/main">
              <a:rPr lang="ar" dirty="0">
                <a:solidFill>
                  <a:srgbClr val="FF0000"/>
                </a:solidFill>
              </a:rPr>
              <a:t> </a:t>
            </a:r>
            <a:r xmlns:a="http://schemas.openxmlformats.org/drawingml/2006/main">
              <a:rPr lang="ar" dirty="0" smtClean="0"/>
              <a:t>جمع الدم غير المؤكسج من عضلة القلب وإعادته إلى الأذين الأيمن.</a:t>
            </a:r>
            <a:endParaRPr xmlns:a="http://schemas.openxmlformats.org/drawingml/2006/main" lang="en-US" dirty="0"/>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28</a:t>
            </a:fld>
            <a:endParaRPr lang="en-US"/>
          </a:p>
        </p:txBody>
      </p:sp>
    </p:spTree>
    <p:extLst>
      <p:ext uri="{BB962C8B-B14F-4D97-AF65-F5344CB8AC3E}">
        <p14:creationId xmlns:p14="http://schemas.microsoft.com/office/powerpoint/2010/main" val="868636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37" y="65868"/>
            <a:ext cx="10515600" cy="1039726"/>
          </a:xfrm>
        </p:spPr>
        <p:txBody>
          <a:bodyPr/>
          <a:lstStyle/>
          <a:p>
            <a:pPr xmlns:a="http://schemas.openxmlformats.org/drawingml/2006/main" algn="ctr">
              <a:bidi/>
            </a:pPr>
            <a:r xmlns:a="http://schemas.openxmlformats.org/drawingml/2006/main">
              <a:rPr lang="ar" b="1" dirty="0" smtClean="0"/>
              <a:t>الشرايين والأوردة </a:t>
            </a:r>
            <a:endParaRPr xmlns:a="http://schemas.openxmlformats.org/drawingml/2006/main" lang="en-US" dirty="0"/>
            <a:r xmlns:a="http://schemas.openxmlformats.org/drawingml/2006/main">
              <a:rPr lang="ar" b="1" dirty="0"/>
              <a:t>التاجية</a:t>
            </a:r>
          </a:p>
        </p:txBody>
      </p:sp>
      <p:pic>
        <p:nvPicPr>
          <p:cNvPr id="4" name="Content Placeholder 4"/>
          <p:cNvPicPr>
            <a:picLocks noGrp="1" noChangeAspect="1"/>
          </p:cNvPicPr>
          <p:nvPr>
            <p:ph idx="1"/>
          </p:nvPr>
        </p:nvPicPr>
        <p:blipFill rotWithShape="1">
          <a:blip r:embed="rId2"/>
          <a:srcRect l="30300" t="38598" r="31448" b="14120"/>
          <a:stretch/>
        </p:blipFill>
        <p:spPr>
          <a:xfrm>
            <a:off x="1899804" y="1255222"/>
            <a:ext cx="8058223" cy="5602778"/>
          </a:xfrm>
          <a:prstGeom prst="rect">
            <a:avLst/>
          </a:prstGeom>
        </p:spPr>
      </p:pic>
      <p:sp>
        <p:nvSpPr>
          <p:cNvPr id="5" name="Slide Number Placeholder 4"/>
          <p:cNvSpPr>
            <a:spLocks noGrp="1"/>
          </p:cNvSpPr>
          <p:nvPr>
            <p:ph type="sldNum" sz="quarter" idx="12"/>
          </p:nvPr>
        </p:nvSpPr>
        <p:spPr/>
        <p:txBody>
          <a:bodyPr/>
          <a:lstStyle/>
          <a:p>
            <a:fld id="{D9481E0F-E6C8-4C2A-9F5A-526F44582ABB}" type="slidenum">
              <a:rPr lang="en-US" smtClean="0"/>
              <a:t>29</a:t>
            </a:fld>
            <a:endParaRPr lang="en-US"/>
          </a:p>
        </p:txBody>
      </p:sp>
    </p:spTree>
    <p:extLst>
      <p:ext uri="{BB962C8B-B14F-4D97-AF65-F5344CB8AC3E}">
        <p14:creationId xmlns:p14="http://schemas.microsoft.com/office/powerpoint/2010/main" val="3914166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xmlns:a="http://schemas.openxmlformats.org/drawingml/2006/main" algn="ctr">
              <a:bidi/>
            </a:pPr>
            <a:r xmlns:a="http://schemas.openxmlformats.org/drawingml/2006/main">
              <a:rPr lang="ar" b="1" dirty="0" smtClean="0"/>
              <a:t>مقدمة</a:t>
            </a:r>
            <a:endParaRPr xmlns:a="http://schemas.openxmlformats.org/drawingml/2006/main" lang="en-US" b="1" dirty="0"/>
          </a:p>
        </p:txBody>
      </p:sp>
      <p:sp>
        <p:nvSpPr>
          <p:cNvPr id="3" name="Content Placeholder 2"/>
          <p:cNvSpPr>
            <a:spLocks noGrp="1"/>
          </p:cNvSpPr>
          <p:nvPr>
            <p:ph idx="1"/>
          </p:nvPr>
        </p:nvSpPr>
        <p:spPr>
          <a:xfrm>
            <a:off x="394063" y="1325562"/>
            <a:ext cx="11258006" cy="5362621"/>
          </a:xfrm>
        </p:spPr>
        <p:txBody>
          <a:bodyPr>
            <a:normAutofit/>
          </a:bodyPr>
          <a:lstStyle/>
          <a:p>
            <a:pPr xmlns:a="http://schemas.openxmlformats.org/drawingml/2006/main">
              <a:lnSpc>
                <a:spcPct val="120000"/>
              </a:lnSpc>
              <a:spcAft>
                <a:spcPts val="600"/>
              </a:spcAft>
              <a:bidi/>
            </a:pPr>
            <a:r xmlns:a="http://schemas.openxmlformats.org/drawingml/2006/main">
              <a:rPr lang="ar" sz="3200" dirty="0" smtClean="0"/>
              <a:t>على الرغم من أن القلب يبدو محميًا بهياكل عظمية، إلا أنه في الواقع معرض بشدة للإصابة.</a:t>
            </a:r>
          </a:p>
          <a:p>
            <a:pPr xmlns:a="http://schemas.openxmlformats.org/drawingml/2006/main">
              <a:lnSpc>
                <a:spcPct val="120000"/>
              </a:lnSpc>
              <a:spcAft>
                <a:spcPts val="600"/>
              </a:spcAft>
              <a:bidi/>
            </a:pPr>
            <a:r xmlns:a="http://schemas.openxmlformats.org/drawingml/2006/main">
              <a:rPr lang="ar" sz="3200" dirty="0"/>
              <a:t>يمكن تصنيف إصابات القلب الرضحية بناءً على آلية ونوع الإصابة.</a:t>
            </a:r>
            <a:endParaRPr xmlns:a="http://schemas.openxmlformats.org/drawingml/2006/main" lang="en-US" sz="3200" dirty="0" smtClean="0"/>
          </a:p>
          <a:p>
            <a:pPr xmlns:a="http://schemas.openxmlformats.org/drawingml/2006/main">
              <a:lnSpc>
                <a:spcPct val="120000"/>
              </a:lnSpc>
              <a:spcAft>
                <a:spcPts val="600"/>
              </a:spcAft>
              <a:bidi/>
            </a:pPr>
            <a:r xmlns:a="http://schemas.openxmlformats.org/drawingml/2006/main">
              <a:rPr lang="ar" sz="3200" dirty="0" smtClean="0"/>
              <a:t>الإصابات الرضحية </a:t>
            </a:r>
            <a:r xmlns:a="http://schemas.openxmlformats.org/drawingml/2006/main">
              <a:rPr lang="ar" sz="3200" dirty="0"/>
              <a:t>عن صدمة حادة أو نافذة في الصدر ويمكن أن تؤثر على هياكل مختلفة داخل القلب وحوله.</a:t>
            </a:r>
            <a:endParaRPr xmlns:a="http://schemas.openxmlformats.org/drawingml/2006/main" lang="en-US" sz="3200" dirty="0" smtClean="0"/>
          </a:p>
        </p:txBody>
      </p:sp>
      <p:sp>
        <p:nvSpPr>
          <p:cNvPr id="4" name="Slide Number Placeholder 3"/>
          <p:cNvSpPr>
            <a:spLocks noGrp="1"/>
          </p:cNvSpPr>
          <p:nvPr>
            <p:ph type="sldNum" sz="quarter" idx="12"/>
          </p:nvPr>
        </p:nvSpPr>
        <p:spPr/>
        <p:txBody>
          <a:bodyPr/>
          <a:lstStyle/>
          <a:p>
            <a:fld id="{D9481E0F-E6C8-4C2A-9F5A-526F44582ABB}" type="slidenum">
              <a:rPr lang="en-US" smtClean="0"/>
              <a:t>3</a:t>
            </a:fld>
            <a:endParaRPr lang="en-US"/>
          </a:p>
        </p:txBody>
      </p:sp>
    </p:spTree>
    <p:extLst>
      <p:ext uri="{BB962C8B-B14F-4D97-AF65-F5344CB8AC3E}">
        <p14:creationId xmlns:p14="http://schemas.microsoft.com/office/powerpoint/2010/main" val="1261927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698" y="0"/>
            <a:ext cx="10515600" cy="1325563"/>
          </a:xfrm>
        </p:spPr>
        <p:txBody>
          <a:bodyPr/>
          <a:lstStyle/>
          <a:p>
            <a:pPr xmlns:a="http://schemas.openxmlformats.org/drawingml/2006/main" algn="ctr">
              <a:bidi/>
            </a:pPr>
            <a:r xmlns:a="http://schemas.openxmlformats.org/drawingml/2006/main">
              <a:rPr lang="ar" b="1" dirty="0"/>
              <a:t>إصابات الأوعية الدموية الكبرى</a:t>
            </a:r>
            <a:endParaRPr xmlns:a="http://schemas.openxmlformats.org/drawingml/2006/main" lang="en-US" dirty="0"/>
          </a:p>
        </p:txBody>
      </p:sp>
      <p:sp>
        <p:nvSpPr>
          <p:cNvPr id="3" name="Content Placeholder 2"/>
          <p:cNvSpPr>
            <a:spLocks noGrp="1"/>
          </p:cNvSpPr>
          <p:nvPr>
            <p:ph idx="1"/>
          </p:nvPr>
        </p:nvSpPr>
        <p:spPr>
          <a:xfrm>
            <a:off x="306185" y="1009679"/>
            <a:ext cx="11655829" cy="5532437"/>
          </a:xfrm>
        </p:spPr>
        <p:txBody>
          <a:bodyPr>
            <a:normAutofit/>
          </a:bodyPr>
          <a:lstStyle/>
          <a:p>
            <a:r xmlns:a="http://schemas.openxmlformats.org/drawingml/2006/main">
              <a:rPr lang="ar" b="1" dirty="0">
                <a:solidFill>
                  <a:srgbClr val="FF0000"/>
                </a:solidFill>
              </a:rPr>
              <a:t>تشريح الأبهر:</a:t>
            </a:r>
            <a:endParaRPr xmlns:a="http://schemas.openxmlformats.org/drawingml/2006/main" lang="en-US" dirty="0">
              <a:solidFill>
                <a:srgbClr val="FF0000"/>
              </a:solidFill>
            </a:endParaRPr>
          </a:p>
          <a:p>
            <a:pPr xmlns:a="http://schemas.openxmlformats.org/drawingml/2006/main" lvl="1">
              <a:bidi/>
            </a:pPr>
            <a:r xmlns:a="http://schemas.openxmlformats.org/drawingml/2006/main">
              <a:rPr lang="ar" b="1" dirty="0"/>
              <a:t>الوصف: </a:t>
            </a:r>
            <a:r xmlns:a="http://schemas.openxmlformats.org/drawingml/2006/main">
              <a:rPr lang="ar" dirty="0"/>
              <a:t>تمزق في البطانة الداخلية للشريان الأورطي.</a:t>
            </a:r>
          </a:p>
          <a:p>
            <a:pPr xmlns:a="http://schemas.openxmlformats.org/drawingml/2006/main" lvl="1">
              <a:bidi/>
            </a:pPr>
            <a:r xmlns:a="http://schemas.openxmlformats.org/drawingml/2006/main">
              <a:rPr lang="ar" b="1" dirty="0"/>
              <a:t>الآلية: </a:t>
            </a:r>
            <a:r xmlns:a="http://schemas.openxmlformats.org/drawingml/2006/main">
              <a:rPr lang="ar" dirty="0"/>
              <a:t>غالبًا ما ترتبط بصدمة مفاجئة شديدة في الصدر أو الظهر.</a:t>
            </a:r>
          </a:p>
          <a:p>
            <a:pPr xmlns:a="http://schemas.openxmlformats.org/drawingml/2006/main" lvl="1">
              <a:bidi/>
            </a:pPr>
            <a:r xmlns:a="http://schemas.openxmlformats.org/drawingml/2006/main">
              <a:rPr lang="ar" b="1" dirty="0"/>
              <a:t>السمات السريرية: </a:t>
            </a:r>
            <a:r xmlns:a="http://schemas.openxmlformats.org/drawingml/2006/main">
              <a:rPr lang="ar" dirty="0"/>
              <a:t>آلام شديدة في الصدر أو الظهر، اعتمادًا على موقع التمزق.</a:t>
            </a:r>
          </a:p>
          <a:p>
            <a:r xmlns:a="http://schemas.openxmlformats.org/drawingml/2006/main">
              <a:rPr lang="ar" b="1" dirty="0">
                <a:solidFill>
                  <a:srgbClr val="FF0000"/>
                </a:solidFill>
              </a:rPr>
              <a:t>تمزق الأبهر:</a:t>
            </a:r>
            <a:endParaRPr xmlns:a="http://schemas.openxmlformats.org/drawingml/2006/main" lang="en-US" dirty="0">
              <a:solidFill>
                <a:srgbClr val="FF0000"/>
              </a:solidFill>
            </a:endParaRPr>
          </a:p>
          <a:p>
            <a:pPr xmlns:a="http://schemas.openxmlformats.org/drawingml/2006/main" lvl="1">
              <a:bidi/>
            </a:pPr>
            <a:r xmlns:a="http://schemas.openxmlformats.org/drawingml/2006/main">
              <a:rPr lang="ar" b="1" dirty="0"/>
              <a:t>الوصف: </a:t>
            </a:r>
            <a:r xmlns:a="http://schemas.openxmlformats.org/drawingml/2006/main">
              <a:rPr lang="ar" dirty="0"/>
              <a:t>تمزق أو تمزق كارثي في الشريان الأورطي.</a:t>
            </a:r>
          </a:p>
          <a:p>
            <a:pPr xmlns:a="http://schemas.openxmlformats.org/drawingml/2006/main" lvl="1">
              <a:bidi/>
            </a:pPr>
            <a:r xmlns:a="http://schemas.openxmlformats.org/drawingml/2006/main">
              <a:rPr lang="ar" b="1" dirty="0"/>
              <a:t>الآلية: </a:t>
            </a:r>
            <a:r xmlns:a="http://schemas.openxmlformats.org/drawingml/2006/main">
              <a:rPr lang="ar" dirty="0"/>
              <a:t>ترتبط عادة بالصدمة عالية الطاقة، مثل حادث سيارة شديد.</a:t>
            </a:r>
          </a:p>
          <a:p>
            <a:pPr xmlns:a="http://schemas.openxmlformats.org/drawingml/2006/main" lvl="1">
              <a:bidi/>
            </a:pPr>
            <a:r xmlns:a="http://schemas.openxmlformats.org/drawingml/2006/main">
              <a:rPr lang="ar" b="1" dirty="0"/>
              <a:t>السمات السريرية: </a:t>
            </a:r>
            <a:r xmlns:a="http://schemas.openxmlformats.org/drawingml/2006/main">
              <a:rPr lang="ar" dirty="0"/>
              <a:t>آلام مفاجئة وشديدة في الصدر أو الظهر، وعلامات الصدمة.</a:t>
            </a:r>
          </a:p>
          <a:p>
            <a:r xmlns:a="http://schemas.openxmlformats.org/drawingml/2006/main">
              <a:rPr lang="ar" b="1" dirty="0">
                <a:solidFill>
                  <a:srgbClr val="FF0000"/>
                </a:solidFill>
              </a:rPr>
              <a:t>إصابة الشريان التاجي:</a:t>
            </a:r>
            <a:endParaRPr xmlns:a="http://schemas.openxmlformats.org/drawingml/2006/main" lang="en-US" dirty="0">
              <a:solidFill>
                <a:srgbClr val="FF0000"/>
              </a:solidFill>
            </a:endParaRPr>
          </a:p>
          <a:p>
            <a:pPr xmlns:a="http://schemas.openxmlformats.org/drawingml/2006/main" lvl="1">
              <a:bidi/>
            </a:pPr>
            <a:r xmlns:a="http://schemas.openxmlformats.org/drawingml/2006/main">
              <a:rPr lang="ar" b="1" dirty="0"/>
              <a:t>الوصف: </a:t>
            </a:r>
            <a:r xmlns:a="http://schemas.openxmlformats.org/drawingml/2006/main">
              <a:rPr lang="ar" dirty="0"/>
              <a:t>صدمة تسبب تلف الشرايين التاجية.</a:t>
            </a:r>
          </a:p>
          <a:p>
            <a:pPr xmlns:a="http://schemas.openxmlformats.org/drawingml/2006/main" lvl="1">
              <a:bidi/>
            </a:pPr>
            <a:r xmlns:a="http://schemas.openxmlformats.org/drawingml/2006/main">
              <a:rPr lang="ar" b="1" dirty="0"/>
              <a:t>الآلية: </a:t>
            </a:r>
            <a:r xmlns:a="http://schemas.openxmlformats.org/drawingml/2006/main">
              <a:rPr lang="ar" dirty="0"/>
              <a:t>ضربة مباشرة على الصدر.</a:t>
            </a:r>
          </a:p>
          <a:p>
            <a:pPr xmlns:a="http://schemas.openxmlformats.org/drawingml/2006/main" lvl="1">
              <a:bidi/>
            </a:pPr>
            <a:r xmlns:a="http://schemas.openxmlformats.org/drawingml/2006/main">
              <a:rPr lang="ar" b="1" dirty="0"/>
              <a:t>السمات السريرية: </a:t>
            </a:r>
            <a:r xmlns:a="http://schemas.openxmlformats.org/drawingml/2006/main">
              <a:rPr lang="ar" dirty="0"/>
              <a:t>يمكن أن يؤدي إلى احتشاء عضلة القلب (نوبة قلبية)، مع ألم في الصدر وأعراض أخرى.</a:t>
            </a: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30</a:t>
            </a:fld>
            <a:endParaRPr lang="en-US"/>
          </a:p>
        </p:txBody>
      </p:sp>
    </p:spTree>
    <p:extLst>
      <p:ext uri="{BB962C8B-B14F-4D97-AF65-F5344CB8AC3E}">
        <p14:creationId xmlns:p14="http://schemas.microsoft.com/office/powerpoint/2010/main" val="1642462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xmlns:a="http://schemas.openxmlformats.org/drawingml/2006/main" algn="ctr">
              <a:bidi/>
            </a:pPr>
            <a:r xmlns:a="http://schemas.openxmlformats.org/drawingml/2006/main">
              <a:rPr lang="ar" b="1" dirty="0"/>
              <a:t>إصابات الأوعية الدموية الكبرى</a:t>
            </a:r>
            <a:endParaRPr xmlns:a="http://schemas.openxmlformats.org/drawingml/2006/main" lang="en-US" dirty="0"/>
          </a:p>
        </p:txBody>
      </p:sp>
      <p:sp>
        <p:nvSpPr>
          <p:cNvPr id="3" name="Content Placeholder 2"/>
          <p:cNvSpPr>
            <a:spLocks noGrp="1"/>
          </p:cNvSpPr>
          <p:nvPr>
            <p:ph idx="1"/>
          </p:nvPr>
        </p:nvSpPr>
        <p:spPr>
          <a:xfrm>
            <a:off x="314498" y="1218796"/>
            <a:ext cx="11531138" cy="5431386"/>
          </a:xfrm>
        </p:spPr>
        <p:txBody>
          <a:bodyPr>
            <a:noAutofit/>
          </a:bodyPr>
          <a:lstStyle/>
          <a:p>
            <a:pPr xmlns:a="http://schemas.openxmlformats.org/drawingml/2006/main">
              <a:lnSpc>
                <a:spcPct val="100000"/>
              </a:lnSpc>
              <a:spcAft>
                <a:spcPts val="1200"/>
              </a:spcAft>
              <a:bidi/>
            </a:pPr>
            <a:r xmlns:a="http://schemas.openxmlformats.org/drawingml/2006/main">
              <a:rPr lang="ar" sz="3200" dirty="0"/>
              <a:t>السبب الرئيسي للوفاة لدى المرضى الذين يعانون من إصابات في القلب والأوعية الدموية الكبرى هو النزيف، والذي يحدث في ما يصل إلى 20٪ من المرضى الذين يصلون إلى المستشفى على قيد الحياة؛ لذلك، فإن الوقت المستغرق للتشخيص له </a:t>
            </a:r>
            <a:r xmlns:a="http://schemas.openxmlformats.org/drawingml/2006/main">
              <a:rPr lang="ar" sz="3200" dirty="0" smtClean="0"/>
              <a:t>أهمية قصوى.</a:t>
            </a:r>
          </a:p>
          <a:p>
            <a:pPr xmlns:a="http://schemas.openxmlformats.org/drawingml/2006/main">
              <a:lnSpc>
                <a:spcPct val="100000"/>
              </a:lnSpc>
              <a:spcAft>
                <a:spcPts val="1200"/>
              </a:spcAft>
              <a:bidi/>
            </a:pPr>
            <a:r xmlns:a="http://schemas.openxmlformats.org/drawingml/2006/main">
              <a:rPr lang="ar" sz="3200" dirty="0" smtClean="0"/>
              <a:t>غياب </a:t>
            </a:r>
            <a:r xmlns:a="http://schemas.openxmlformats.org/drawingml/2006/main">
              <a:rPr lang="ar" sz="3200" dirty="0"/>
              <a:t>واضح،</a:t>
            </a:r>
            <a:r xmlns:a="http://schemas.openxmlformats.org/drawingml/2006/main">
              <a:rPr lang="ar" sz="3200" dirty="0" smtClean="0"/>
              <a:t> </a:t>
            </a:r>
            <a:r xmlns:a="http://schemas.openxmlformats.org/drawingml/2006/main">
              <a:rPr lang="ar" sz="3200" dirty="0"/>
              <a:t>العلامات والأعراض تجعل تشخيص إصابة القلب والأوعية الدموية الكبرى صعبًا </a:t>
            </a:r>
            <a:r xmlns:a="http://schemas.openxmlformats.org/drawingml/2006/main">
              <a:rPr lang="ar" sz="3200" dirty="0" smtClean="0"/>
              <a:t>.</a:t>
            </a:r>
          </a:p>
          <a:p>
            <a:pPr xmlns:a="http://schemas.openxmlformats.org/drawingml/2006/main">
              <a:lnSpc>
                <a:spcPct val="100000"/>
              </a:lnSpc>
              <a:spcAft>
                <a:spcPts val="1200"/>
              </a:spcAft>
              <a:bidi/>
            </a:pPr>
            <a:r xmlns:a="http://schemas.openxmlformats.org/drawingml/2006/main">
              <a:rPr lang="ar" sz="3200" dirty="0" smtClean="0"/>
              <a:t> </a:t>
            </a:r>
            <a:r xmlns:a="http://schemas.openxmlformats.org/drawingml/2006/main">
              <a:rPr lang="ar" sz="3200" dirty="0"/>
              <a:t>العلامات والأعراض الأكثر شيوعًا </a:t>
            </a:r>
            <a:r xmlns:a="http://schemas.openxmlformats.org/drawingml/2006/main">
              <a:rPr lang="ar" sz="3200" dirty="0" smtClean="0"/>
              <a:t>هي </a:t>
            </a:r>
            <a:r xmlns:a="http://schemas.openxmlformats.org/drawingml/2006/main">
              <a:rPr lang="ar" sz="3200" dirty="0"/>
              <a:t>ألم </a:t>
            </a:r>
            <a:r xmlns:a="http://schemas.openxmlformats.org/drawingml/2006/main">
              <a:rPr lang="ar" sz="3200" dirty="0" smtClean="0"/>
              <a:t>الصدر، وانخفاض ضغط </a:t>
            </a:r>
            <a:r xmlns:a="http://schemas.openxmlformats.org/drawingml/2006/main">
              <a:rPr lang="ar" sz="3200" dirty="0"/>
              <a:t>الدم، وارتفاع الضغط الوريدي المركزي، وتسارع القلب، وزرقة الجزء العلوي من الجسم، وعدم الاستجابة، وزيادة ظل القلب على </a:t>
            </a:r>
            <a:r xmlns:a="http://schemas.openxmlformats.org/drawingml/2006/main">
              <a:rPr lang="ar" sz="3200" dirty="0" smtClean="0"/>
              <a:t>الأشعة السينية للصدر.</a:t>
            </a:r>
            <a:endParaRPr xmlns:a="http://schemas.openxmlformats.org/drawingml/2006/main" lang="en-US" sz="3200" dirty="0"/>
          </a:p>
        </p:txBody>
      </p:sp>
      <p:sp>
        <p:nvSpPr>
          <p:cNvPr id="4" name="Slide Number Placeholder 3"/>
          <p:cNvSpPr>
            <a:spLocks noGrp="1"/>
          </p:cNvSpPr>
          <p:nvPr>
            <p:ph type="sldNum" sz="quarter" idx="12"/>
          </p:nvPr>
        </p:nvSpPr>
        <p:spPr/>
        <p:txBody>
          <a:bodyPr/>
          <a:lstStyle/>
          <a:p>
            <a:fld id="{D9481E0F-E6C8-4C2A-9F5A-526F44582ABB}" type="slidenum">
              <a:rPr lang="en-US" smtClean="0"/>
              <a:t>31</a:t>
            </a:fld>
            <a:endParaRPr lang="en-US"/>
          </a:p>
        </p:txBody>
      </p:sp>
    </p:spTree>
    <p:extLst>
      <p:ext uri="{BB962C8B-B14F-4D97-AF65-F5344CB8AC3E}">
        <p14:creationId xmlns:p14="http://schemas.microsoft.com/office/powerpoint/2010/main" val="3785449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389" y="0"/>
            <a:ext cx="10515600" cy="1325563"/>
          </a:xfrm>
        </p:spPr>
        <p:txBody>
          <a:bodyPr/>
          <a:lstStyle/>
          <a:p>
            <a:pPr xmlns:a="http://schemas.openxmlformats.org/drawingml/2006/main" algn="ctr">
              <a:bidi/>
            </a:pPr>
            <a:r xmlns:a="http://schemas.openxmlformats.org/drawingml/2006/main">
              <a:rPr lang="ar" b="1" dirty="0"/>
              <a:t>إصابات الأوعية الدموية الكبرى</a:t>
            </a:r>
            <a:endParaRPr xmlns:a="http://schemas.openxmlformats.org/drawingml/2006/main" lang="en-US" dirty="0"/>
          </a:p>
        </p:txBody>
      </p:sp>
      <p:sp>
        <p:nvSpPr>
          <p:cNvPr id="3" name="Content Placeholder 2"/>
          <p:cNvSpPr>
            <a:spLocks noGrp="1"/>
          </p:cNvSpPr>
          <p:nvPr>
            <p:ph idx="1"/>
          </p:nvPr>
        </p:nvSpPr>
        <p:spPr>
          <a:xfrm>
            <a:off x="321426" y="1218795"/>
            <a:ext cx="11090563" cy="5306695"/>
          </a:xfrm>
        </p:spPr>
        <p:txBody>
          <a:bodyPr>
            <a:normAutofit/>
          </a:bodyPr>
          <a:lstStyle/>
          <a:p>
            <a:pPr xmlns:a="http://schemas.openxmlformats.org/drawingml/2006/main">
              <a:lnSpc>
                <a:spcPct val="100000"/>
              </a:lnSpc>
              <a:spcAft>
                <a:spcPts val="1200"/>
              </a:spcAft>
              <a:bidi/>
            </a:pPr>
            <a:r xmlns:a="http://schemas.openxmlformats.org/drawingml/2006/main">
              <a:rPr lang="ar" sz="3200" dirty="0"/>
              <a:t>الدقيق </a:t>
            </a:r>
            <a:r xmlns:a="http://schemas.openxmlformats.org/drawingml/2006/main">
              <a:rPr lang="ar" sz="3200" dirty="0" smtClean="0"/>
              <a:t>للحالة والفحص البدني الديناميكي وتقييم الإصابة </a:t>
            </a:r>
            <a:r xmlns:a="http://schemas.openxmlformats.org/drawingml/2006/main">
              <a:rPr lang="ar" sz="3200" dirty="0"/>
              <a:t>أمر بالغ الأهمية للحصول على التشخيص المبكر.</a:t>
            </a:r>
            <a:endParaRPr xmlns:a="http://schemas.openxmlformats.org/drawingml/2006/main" lang="en-US" sz="3200" dirty="0" smtClean="0"/>
          </a:p>
          <a:p>
            <a:pPr xmlns:a="http://schemas.openxmlformats.org/drawingml/2006/main">
              <a:lnSpc>
                <a:spcPct val="100000"/>
              </a:lnSpc>
              <a:spcAft>
                <a:spcPts val="1200"/>
              </a:spcAft>
              <a:bidi/>
            </a:pPr>
            <a:r xmlns:a="http://schemas.openxmlformats.org/drawingml/2006/main">
              <a:rPr lang="ar" sz="3200" dirty="0" smtClean="0"/>
              <a:t>القلب </a:t>
            </a:r>
            <a:r xmlns:a="http://schemas.openxmlformats.org/drawingml/2006/main">
              <a:rPr lang="ar" sz="3200" dirty="0"/>
              <a:t>و/أو الأوعية الدموية الكبرى عندما تكون هناك مشاركة للماسة القلبية، والمنطقة المحدودة بالشق القصي من الأعلى، والحلمات جانبيًا والسرة من الأسفل.</a:t>
            </a:r>
            <a:endParaRPr xmlns:a="http://schemas.openxmlformats.org/drawingml/2006/main" lang="en-US" sz="3200" dirty="0" smtClean="0"/>
          </a:p>
          <a:p>
            <a:pPr xmlns:a="http://schemas.openxmlformats.org/drawingml/2006/main">
              <a:lnSpc>
                <a:spcPct val="100000"/>
              </a:lnSpc>
              <a:spcAft>
                <a:spcPts val="1200"/>
              </a:spcAft>
              <a:bidi/>
            </a:pPr>
            <a:r xmlns:a="http://schemas.openxmlformats.org/drawingml/2006/main">
              <a:rPr lang="ar" sz="3200" dirty="0" smtClean="0"/>
              <a:t>يتم استخدام </a:t>
            </a:r>
            <a:r xmlns:a="http://schemas.openxmlformats.org/drawingml/2006/main">
              <a:rPr lang="ar" sz="3200" dirty="0"/>
              <a:t>نظام </a:t>
            </a:r>
            <a:r xmlns:a="http://schemas.openxmlformats.org/drawingml/2006/main">
              <a:rPr lang="ar" sz="3200" dirty="0"/>
              <a:t>درجة شدة الإصابة (ISS </a:t>
            </a:r>
            <a:r xmlns:a="http://schemas.openxmlformats.org/drawingml/2006/main">
              <a:rPr lang="ar" sz="3200" dirty="0" smtClean="0"/>
              <a:t>) </a:t>
            </a:r>
            <a:r xmlns:a="http://schemas.openxmlformats.org/drawingml/2006/main">
              <a:rPr lang="ar" sz="3200" dirty="0"/>
              <a:t>في </a:t>
            </a:r>
            <a:r xmlns:a="http://schemas.openxmlformats.org/drawingml/2006/main">
              <a:rPr lang="ar" sz="3200" dirty="0" smtClean="0"/>
              <a:t>الممارسة </a:t>
            </a:r>
            <a:r xmlns:a="http://schemas.openxmlformats.org/drawingml/2006/main">
              <a:rPr lang="ar" sz="3200" dirty="0"/>
              <a:t>السريرية </a:t>
            </a:r>
            <a:r xmlns:a="http://schemas.openxmlformats.org/drawingml/2006/main">
              <a:rPr lang="ar" sz="3200" dirty="0" smtClean="0"/>
              <a:t>لتصنيف </a:t>
            </a:r>
            <a:r xmlns:a="http://schemas.openxmlformats.org/drawingml/2006/main">
              <a:rPr lang="ar" sz="3200" dirty="0"/>
              <a:t>نوع وشدة إصابات القلب والأوعية الدموية الكبرى بهدف تصنيفها وتوجيه </a:t>
            </a:r>
            <a:r xmlns:a="http://schemas.openxmlformats.org/drawingml/2006/main">
              <a:rPr lang="ar" sz="3200" dirty="0" smtClean="0"/>
              <a:t>الإدارة.</a:t>
            </a:r>
            <a:endParaRPr xmlns:a="http://schemas.openxmlformats.org/drawingml/2006/main" lang="en-US" sz="3200" dirty="0"/>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32</a:t>
            </a:fld>
            <a:endParaRPr lang="en-US"/>
          </a:p>
        </p:txBody>
      </p:sp>
    </p:spTree>
    <p:extLst>
      <p:ext uri="{BB962C8B-B14F-4D97-AF65-F5344CB8AC3E}">
        <p14:creationId xmlns:p14="http://schemas.microsoft.com/office/powerpoint/2010/main" val="2684795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137" y="0"/>
            <a:ext cx="10515600" cy="1325563"/>
          </a:xfrm>
        </p:spPr>
        <p:txBody>
          <a:bodyPr/>
          <a:lstStyle/>
          <a:p>
            <a:pPr xmlns:a="http://schemas.openxmlformats.org/drawingml/2006/main" algn="ctr">
              <a:bidi/>
            </a:pPr>
            <a:r xmlns:a="http://schemas.openxmlformats.org/drawingml/2006/main">
              <a:rPr lang="ar" b="1" dirty="0" smtClean="0"/>
              <a:t>نظام تصنيف الإصابات الرضية للأبهر</a:t>
            </a:r>
            <a:endParaRPr xmlns:a="http://schemas.openxmlformats.org/drawingml/2006/main"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6204" y="1554481"/>
            <a:ext cx="5760720" cy="5128952"/>
          </a:xfrm>
        </p:spPr>
      </p:pic>
      <p:sp>
        <p:nvSpPr>
          <p:cNvPr id="6" name="Slide Number Placeholder 5"/>
          <p:cNvSpPr>
            <a:spLocks noGrp="1"/>
          </p:cNvSpPr>
          <p:nvPr>
            <p:ph type="sldNum" sz="quarter" idx="12"/>
          </p:nvPr>
        </p:nvSpPr>
        <p:spPr/>
        <p:txBody>
          <a:bodyPr/>
          <a:lstStyle/>
          <a:p>
            <a:fld id="{D9481E0F-E6C8-4C2A-9F5A-526F44582ABB}" type="slidenum">
              <a:rPr lang="en-US" smtClean="0"/>
              <a:t>33</a:t>
            </a:fld>
            <a:endParaRPr lang="en-US"/>
          </a:p>
        </p:txBody>
      </p:sp>
    </p:spTree>
    <p:extLst>
      <p:ext uri="{BB962C8B-B14F-4D97-AF65-F5344CB8AC3E}">
        <p14:creationId xmlns:p14="http://schemas.microsoft.com/office/powerpoint/2010/main" val="493441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xmlns:a="http://schemas.openxmlformats.org/drawingml/2006/main" algn="ctr">
              <a:bidi/>
            </a:pPr>
            <a:r xmlns:a="http://schemas.openxmlformats.org/drawingml/2006/main">
              <a:rPr lang="ar" b="1" dirty="0"/>
              <a:t>إصابات الأوعية الدموية الكبرى</a:t>
            </a:r>
            <a:endParaRPr xmlns:a="http://schemas.openxmlformats.org/drawingml/2006/main" lang="en-US" dirty="0"/>
          </a:p>
        </p:txBody>
      </p:sp>
      <p:sp>
        <p:nvSpPr>
          <p:cNvPr id="3" name="Content Placeholder 2"/>
          <p:cNvSpPr>
            <a:spLocks noGrp="1"/>
          </p:cNvSpPr>
          <p:nvPr>
            <p:ph idx="1"/>
          </p:nvPr>
        </p:nvSpPr>
        <p:spPr>
          <a:xfrm>
            <a:off x="838200" y="1518054"/>
            <a:ext cx="10515600" cy="4351338"/>
          </a:xfrm>
        </p:spPr>
        <p:txBody>
          <a:bodyPr>
            <a:normAutofit/>
          </a:bodyPr>
          <a:lstStyle/>
          <a:p>
            <a:pPr xmlns:a="http://schemas.openxmlformats.org/drawingml/2006/main" marL="0" indent="0">
              <a:lnSpc>
                <a:spcPct val="100000"/>
              </a:lnSpc>
              <a:spcAft>
                <a:spcPts val="1200"/>
              </a:spcAft>
              <a:buNone/>
              <a:bidi/>
            </a:pPr>
            <a:r xmlns:a="http://schemas.openxmlformats.org/drawingml/2006/main">
              <a:rPr lang="ar" sz="3200" b="1" dirty="0">
                <a:solidFill>
                  <a:srgbClr val="FF0000"/>
                </a:solidFill>
              </a:rPr>
              <a:t>التصوير التشخيصي:</a:t>
            </a:r>
            <a:endParaRPr xmlns:a="http://schemas.openxmlformats.org/drawingml/2006/main" lang="en-US" sz="3200" dirty="0">
              <a:solidFill>
                <a:srgbClr val="FF0000"/>
              </a:solidFill>
            </a:endParaRPr>
          </a:p>
          <a:p>
            <a:pPr xmlns:a="http://schemas.openxmlformats.org/drawingml/2006/main">
              <a:lnSpc>
                <a:spcPct val="100000"/>
              </a:lnSpc>
              <a:spcAft>
                <a:spcPts val="1200"/>
              </a:spcAft>
              <a:bidi/>
            </a:pPr>
            <a:r xmlns:a="http://schemas.openxmlformats.org/drawingml/2006/main">
              <a:rPr lang="ar" sz="3200" b="1" dirty="0"/>
              <a:t>التصوير المقطعي المحوسب (CT):</a:t>
            </a:r>
            <a:r xmlns:a="http://schemas.openxmlformats.org/drawingml/2006/main">
              <a:rPr lang="ar" sz="3200" dirty="0"/>
              <a:t> </a:t>
            </a:r>
            <a:r xmlns:a="http://schemas.openxmlformats.org/drawingml/2006/main">
              <a:rPr lang="ar" sz="3200" dirty="0" smtClean="0"/>
              <a:t> </a:t>
            </a:r>
            <a:r xmlns:a="http://schemas.openxmlformats.org/drawingml/2006/main">
              <a:rPr lang="ar" sz="3200" dirty="0"/>
              <a:t>يتم استخدامه عادة لتقييم مدى وموقع إصابات الأوعية الدموية الكبرى.</a:t>
            </a:r>
          </a:p>
          <a:p>
            <a:pPr xmlns:a="http://schemas.openxmlformats.org/drawingml/2006/main">
              <a:lnSpc>
                <a:spcPct val="100000"/>
              </a:lnSpc>
              <a:spcAft>
                <a:spcPts val="1200"/>
              </a:spcAft>
              <a:bidi/>
            </a:pPr>
            <a:r xmlns:a="http://schemas.openxmlformats.org/drawingml/2006/main">
              <a:rPr lang="ar" sz="3200" b="1" dirty="0"/>
              <a:t>تصوير الأوعية الدموية: </a:t>
            </a:r>
            <a:r xmlns:a="http://schemas.openxmlformats.org/drawingml/2006/main">
              <a:rPr lang="ar" sz="3200" dirty="0"/>
              <a:t>في بعض الحالات، قد يتم استخدام تصوير الأوعية الدموية لتوضيح الأوعية الدموية وتحديد موقع الإصابة.</a:t>
            </a:r>
          </a:p>
          <a:p>
            <a:pPr marL="0" indent="0">
              <a:lnSpc>
                <a:spcPct val="100000"/>
              </a:lnSpc>
              <a:spcAft>
                <a:spcPts val="1200"/>
              </a:spcAft>
              <a:buNone/>
            </a:pPr>
            <a:endParaRPr lang="en-US" sz="3200" dirty="0"/>
          </a:p>
        </p:txBody>
      </p:sp>
      <p:sp>
        <p:nvSpPr>
          <p:cNvPr id="4" name="Slide Number Placeholder 3"/>
          <p:cNvSpPr>
            <a:spLocks noGrp="1"/>
          </p:cNvSpPr>
          <p:nvPr>
            <p:ph type="sldNum" sz="quarter" idx="12"/>
          </p:nvPr>
        </p:nvSpPr>
        <p:spPr/>
        <p:txBody>
          <a:bodyPr/>
          <a:lstStyle/>
          <a:p>
            <a:fld id="{D9481E0F-E6C8-4C2A-9F5A-526F44582ABB}" type="slidenum">
              <a:rPr lang="en-US" smtClean="0"/>
              <a:t>34</a:t>
            </a:fld>
            <a:endParaRPr lang="en-US"/>
          </a:p>
        </p:txBody>
      </p:sp>
    </p:spTree>
    <p:extLst>
      <p:ext uri="{BB962C8B-B14F-4D97-AF65-F5344CB8AC3E}">
        <p14:creationId xmlns:p14="http://schemas.microsoft.com/office/powerpoint/2010/main" val="3293215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05593"/>
          </a:xfrm>
        </p:spPr>
        <p:txBody>
          <a:bodyPr/>
          <a:lstStyle/>
          <a:p>
            <a:pPr xmlns:a="http://schemas.openxmlformats.org/drawingml/2006/main" algn="ctr">
              <a:bidi/>
            </a:pPr>
            <a:r xmlns:a="http://schemas.openxmlformats.org/drawingml/2006/main">
              <a:rPr lang="ar" b="1" dirty="0"/>
              <a:t>إدارة </a:t>
            </a:r>
            <a:r xmlns:a="http://schemas.openxmlformats.org/drawingml/2006/main">
              <a:rPr lang="ar" b="1" dirty="0" smtClean="0"/>
              <a:t>إصابات الأوعية </a:t>
            </a:r>
            <a:endParaRPr xmlns:a="http://schemas.openxmlformats.org/drawingml/2006/main" lang="en-US" b="1" dirty="0"/>
            <a:r xmlns:a="http://schemas.openxmlformats.org/drawingml/2006/main">
              <a:rPr lang="ar" b="1" dirty="0" smtClean="0"/>
              <a:t>الدموية </a:t>
            </a:r>
            <a:r xmlns:a="http://schemas.openxmlformats.org/drawingml/2006/main">
              <a:rPr lang="ar" b="1" dirty="0"/>
              <a:t>الكبرى</a:t>
            </a:r>
          </a:p>
        </p:txBody>
      </p:sp>
      <p:sp>
        <p:nvSpPr>
          <p:cNvPr id="3" name="Content Placeholder 2"/>
          <p:cNvSpPr>
            <a:spLocks noGrp="1"/>
          </p:cNvSpPr>
          <p:nvPr>
            <p:ph idx="1"/>
          </p:nvPr>
        </p:nvSpPr>
        <p:spPr>
          <a:xfrm>
            <a:off x="223056" y="1010977"/>
            <a:ext cx="11531139" cy="5672456"/>
          </a:xfrm>
        </p:spPr>
        <p:txBody>
          <a:bodyPr>
            <a:normAutofit fontScale="92500" lnSpcReduction="20000"/>
          </a:bodyPr>
          <a:lstStyle/>
          <a:p>
            <a:pPr xmlns:a="http://schemas.openxmlformats.org/drawingml/2006/main">
              <a:lnSpc>
                <a:spcPct val="110000"/>
              </a:lnSpc>
              <a:spcAft>
                <a:spcPts val="1200"/>
              </a:spcAft>
              <a:bidi/>
            </a:pPr>
            <a:r xmlns:a="http://schemas.openxmlformats.org/drawingml/2006/main">
              <a:rPr lang="ar" sz="3200" dirty="0"/>
              <a:t>إدارة </a:t>
            </a:r>
            <a:r xmlns:a="http://schemas.openxmlformats.org/drawingml/2006/main">
              <a:rPr lang="ar" sz="3200" dirty="0"/>
              <a:t>إصابات الأوعية الدموية الكبرى </a:t>
            </a:r>
            <a:r xmlns:a="http://schemas.openxmlformats.org/drawingml/2006/main">
              <a:rPr lang="ar" sz="3200" dirty="0" smtClean="0"/>
              <a:t>على </a:t>
            </a:r>
            <a:r xmlns:a="http://schemas.openxmlformats.org/drawingml/2006/main">
              <a:rPr lang="ar" sz="3200" dirty="0" smtClean="0"/>
              <a:t>درجة الإصابة وشدّة العلامات والأعراض. وقد تتضمن </a:t>
            </a:r>
            <a:r xmlns:a="http://schemas.openxmlformats.org/drawingml/2006/main">
              <a:rPr lang="ar" sz="3200" dirty="0"/>
              <a:t>التقييم </a:t>
            </a:r>
            <a:r xmlns:a="http://schemas.openxmlformats.org/drawingml/2006/main">
              <a:rPr lang="ar" sz="3200" dirty="0"/>
              <a:t>السريع </a:t>
            </a:r>
            <a:r xmlns:a="http://schemas.openxmlformats.org/drawingml/2006/main">
              <a:rPr lang="ar" sz="3200" dirty="0" smtClean="0"/>
              <a:t>والعلاج الداعم </a:t>
            </a:r>
            <a:r xmlns:a="http://schemas.openxmlformats.org/drawingml/2006/main">
              <a:rPr lang="ar" sz="3200" dirty="0"/>
              <a:t>والتدخل </a:t>
            </a:r>
            <a:r xmlns:a="http://schemas.openxmlformats.org/drawingml/2006/main">
              <a:rPr lang="ar" sz="3200" dirty="0" smtClean="0"/>
              <a:t>الجراحي </a:t>
            </a:r>
            <a:r xmlns:a="http://schemas.openxmlformats.org/drawingml/2006/main">
              <a:rPr lang="ar" sz="3200" dirty="0" smtClean="0"/>
              <a:t>.</a:t>
            </a:r>
          </a:p>
          <a:p>
            <a:pPr xmlns:a="http://schemas.openxmlformats.org/drawingml/2006/main">
              <a:lnSpc>
                <a:spcPct val="110000"/>
              </a:lnSpc>
              <a:spcAft>
                <a:spcPts val="1200"/>
              </a:spcAft>
              <a:bidi/>
            </a:pPr>
            <a:r xmlns:a="http://schemas.openxmlformats.org/drawingml/2006/main">
              <a:rPr lang="ar" sz="3200" b="1" dirty="0">
                <a:solidFill>
                  <a:srgbClr val="FF0000"/>
                </a:solidFill>
              </a:rPr>
              <a:t>التقييم الأولي والاستقرار:</a:t>
            </a:r>
            <a:endParaRPr xmlns:a="http://schemas.openxmlformats.org/drawingml/2006/main" lang="en-US" sz="3200" dirty="0">
              <a:solidFill>
                <a:srgbClr val="FF0000"/>
              </a:solidFill>
            </a:endParaRPr>
          </a:p>
          <a:p>
            <a:pPr xmlns:a="http://schemas.openxmlformats.org/drawingml/2006/main" lvl="1">
              <a:lnSpc>
                <a:spcPct val="110000"/>
              </a:lnSpc>
              <a:spcAft>
                <a:spcPts val="1200"/>
              </a:spcAft>
              <a:bidi/>
            </a:pPr>
            <a:r xmlns:a="http://schemas.openxmlformats.org/drawingml/2006/main">
              <a:rPr lang="ar" sz="2800" b="1" dirty="0"/>
              <a:t>خدمات الطوارئ الطبية (EMS): </a:t>
            </a:r>
            <a:r xmlns:a="http://schemas.openxmlformats.org/drawingml/2006/main">
              <a:rPr lang="ar" sz="2800" dirty="0"/>
              <a:t>قم بتفعيل خدمات الطوارئ الطبية لنقل المريض على الفور إلى المستشفى.</a:t>
            </a:r>
          </a:p>
          <a:p>
            <a:pPr xmlns:a="http://schemas.openxmlformats.org/drawingml/2006/main" lvl="1">
              <a:lnSpc>
                <a:spcPct val="110000"/>
              </a:lnSpc>
              <a:spcAft>
                <a:spcPts val="1200"/>
              </a:spcAft>
              <a:bidi/>
            </a:pPr>
            <a:r xmlns:a="http://schemas.openxmlformats.org/drawingml/2006/main">
              <a:rPr lang="ar" sz="2800" b="1" dirty="0"/>
              <a:t>مجرى الهواء، التنفس، الدورة الدموية (أبجديات): </a:t>
            </a:r>
            <a:r xmlns:a="http://schemas.openxmlformats.org/drawingml/2006/main">
              <a:rPr lang="ar" sz="2800" dirty="0"/>
              <a:t>تأكد من وجود مجرى هواء مفتوح، وتقييم التنفس، ومعالجة أي ضعف في الدورة الدموية.</a:t>
            </a:r>
          </a:p>
          <a:p>
            <a:pPr xmlns:a="http://schemas.openxmlformats.org/drawingml/2006/main" lvl="1">
              <a:lnSpc>
                <a:spcPct val="110000"/>
              </a:lnSpc>
              <a:spcAft>
                <a:spcPts val="1200"/>
              </a:spcAft>
              <a:bidi/>
            </a:pPr>
            <a:r xmlns:a="http://schemas.openxmlformats.org/drawingml/2006/main">
              <a:rPr lang="ar" sz="2800" b="1" dirty="0"/>
              <a:t>دعم الدورة الدموية: </a:t>
            </a:r>
            <a:r xmlns:a="http://schemas.openxmlformats.org/drawingml/2006/main">
              <a:rPr lang="ar" sz="2800" dirty="0"/>
              <a:t>ابدأ باتخاذ التدابير اللازمة للحفاظ على ضغط الدم وتروية الأنسجة. أعط السوائل ومنتجات الدم حسب الحاجة </a:t>
            </a:r>
            <a:r xmlns:a="http://schemas.openxmlformats.org/drawingml/2006/main">
              <a:rPr lang="ar" sz="2800" dirty="0" smtClean="0"/>
              <a:t>. </a:t>
            </a:r>
            <a:r xmlns:a="http://schemas.openxmlformats.org/drawingml/2006/main">
              <a:rPr lang="ar" sz="2800" dirty="0"/>
              <a:t>يمكن استخدام الأدوية للحفاظ على ضغط الدم المستهدف.</a:t>
            </a: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35</a:t>
            </a:fld>
            <a:endParaRPr lang="en-US"/>
          </a:p>
        </p:txBody>
      </p:sp>
    </p:spTree>
    <p:extLst>
      <p:ext uri="{BB962C8B-B14F-4D97-AF65-F5344CB8AC3E}">
        <p14:creationId xmlns:p14="http://schemas.microsoft.com/office/powerpoint/2010/main" val="360352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513" y="0"/>
            <a:ext cx="10515600" cy="1325563"/>
          </a:xfrm>
        </p:spPr>
        <p:txBody>
          <a:bodyPr/>
          <a:lstStyle/>
          <a:p>
            <a:pPr xmlns:a="http://schemas.openxmlformats.org/drawingml/2006/main" algn="ctr">
              <a:bidi/>
            </a:pPr>
            <a:r xmlns:a="http://schemas.openxmlformats.org/drawingml/2006/main">
              <a:rPr lang="ar" b="1" dirty="0" smtClean="0"/>
              <a:t>إدارة </a:t>
            </a:r>
            <a:r xmlns:a="http://schemas.openxmlformats.org/drawingml/2006/main">
              <a:rPr lang="ar" b="1" dirty="0"/>
              <a:t>إصابات الأوعية الدموية الكبرى</a:t>
            </a:r>
            <a:endParaRPr xmlns:a="http://schemas.openxmlformats.org/drawingml/2006/main" lang="en-US" dirty="0"/>
          </a:p>
        </p:txBody>
      </p:sp>
      <p:sp>
        <p:nvSpPr>
          <p:cNvPr id="3" name="Content Placeholder 2"/>
          <p:cNvSpPr>
            <a:spLocks noGrp="1"/>
          </p:cNvSpPr>
          <p:nvPr>
            <p:ph idx="1"/>
          </p:nvPr>
        </p:nvSpPr>
        <p:spPr>
          <a:xfrm>
            <a:off x="380999" y="1592869"/>
            <a:ext cx="10981113" cy="4957560"/>
          </a:xfrm>
        </p:spPr>
        <p:txBody>
          <a:bodyPr>
            <a:normAutofit/>
          </a:bodyPr>
          <a:lstStyle/>
          <a:p>
            <a:pPr xmlns:a="http://schemas.openxmlformats.org/drawingml/2006/main">
              <a:lnSpc>
                <a:spcPct val="110000"/>
              </a:lnSpc>
              <a:spcAft>
                <a:spcPts val="1200"/>
              </a:spcAft>
              <a:bidi/>
            </a:pPr>
            <a:r xmlns:a="http://schemas.openxmlformats.org/drawingml/2006/main">
              <a:rPr lang="ar" sz="3200" b="1" dirty="0">
                <a:solidFill>
                  <a:srgbClr val="FF0000"/>
                </a:solidFill>
              </a:rPr>
              <a:t>التدخل الجراحي:</a:t>
            </a:r>
            <a:endParaRPr xmlns:a="http://schemas.openxmlformats.org/drawingml/2006/main" lang="en-US" sz="3200" dirty="0">
              <a:solidFill>
                <a:srgbClr val="FF0000"/>
              </a:solidFill>
            </a:endParaRPr>
          </a:p>
          <a:p>
            <a:pPr xmlns:a="http://schemas.openxmlformats.org/drawingml/2006/main" lvl="1">
              <a:lnSpc>
                <a:spcPct val="110000"/>
              </a:lnSpc>
              <a:spcAft>
                <a:spcPts val="1200"/>
              </a:spcAft>
              <a:bidi/>
            </a:pPr>
            <a:r xmlns:a="http://schemas.openxmlformats.org/drawingml/2006/main">
              <a:rPr lang="ar" sz="2800" b="1" dirty="0">
                <a:solidFill>
                  <a:srgbClr val="00B050"/>
                </a:solidFill>
              </a:rPr>
              <a:t>استئصال الصدر: </a:t>
            </a:r>
            <a:r xmlns:a="http://schemas.openxmlformats.org/drawingml/2006/main">
              <a:rPr lang="ar" sz="2800" dirty="0"/>
              <a:t>قد يتم إجراء استئصال الصدر الطارئ للوصول المباشر إلى الصدر وإصلاح الأوعية المصابة. وينطبق هذا بشكل خاص على الإصابات النافذة أو في حالات الاشتباه في إصابة الأبهر.</a:t>
            </a:r>
          </a:p>
          <a:p>
            <a:pPr xmlns:a="http://schemas.openxmlformats.org/drawingml/2006/main" lvl="1">
              <a:lnSpc>
                <a:spcPct val="110000"/>
              </a:lnSpc>
              <a:spcAft>
                <a:spcPts val="1200"/>
              </a:spcAft>
              <a:bidi/>
            </a:pPr>
            <a:r xmlns:a="http://schemas.openxmlformats.org/drawingml/2006/main">
              <a:rPr lang="ar" sz="2800" b="1" dirty="0">
                <a:solidFill>
                  <a:srgbClr val="00B050"/>
                </a:solidFill>
              </a:rPr>
              <a:t>إصلاح الأوعية الدموية الداخلية:</a:t>
            </a:r>
            <a:r xmlns:a="http://schemas.openxmlformats.org/drawingml/2006/main">
              <a:rPr lang="ar" sz="2800" dirty="0">
                <a:solidFill>
                  <a:srgbClr val="00B050"/>
                </a:solidFill>
              </a:rPr>
              <a:t> </a:t>
            </a:r>
            <a:r xmlns:a="http://schemas.openxmlformats.org/drawingml/2006/main">
              <a:rPr lang="ar" sz="2800" dirty="0"/>
              <a:t>في بعض الحالات، قد يتم اللجوء إلى إجراءات داخل الأوعية الدموية مثل وضع الدعامات أو الانصمام لإصلاح الأوعية المصابة أو تثبيتها.</a:t>
            </a: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36</a:t>
            </a:fld>
            <a:endParaRPr lang="en-US"/>
          </a:p>
        </p:txBody>
      </p:sp>
    </p:spTree>
    <p:extLst>
      <p:ext uri="{BB962C8B-B14F-4D97-AF65-F5344CB8AC3E}">
        <p14:creationId xmlns:p14="http://schemas.microsoft.com/office/powerpoint/2010/main" val="1521345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493"/>
            <a:ext cx="10515600" cy="1039726"/>
          </a:xfrm>
        </p:spPr>
        <p:txBody>
          <a:bodyPr/>
          <a:lstStyle/>
          <a:p>
            <a:pPr xmlns:a="http://schemas.openxmlformats.org/drawingml/2006/main" algn="ctr">
              <a:bidi/>
            </a:pPr>
            <a:r xmlns:a="http://schemas.openxmlformats.org/drawingml/2006/main">
              <a:rPr lang="ar" b="1" dirty="0" smtClean="0"/>
              <a:t>إدارة </a:t>
            </a:r>
            <a:r xmlns:a="http://schemas.openxmlformats.org/drawingml/2006/main">
              <a:rPr lang="ar" b="1" dirty="0"/>
              <a:t>إصابات الأوعية الدموية الكبرى</a:t>
            </a:r>
            <a:endParaRPr xmlns:a="http://schemas.openxmlformats.org/drawingml/2006/main" lang="en-US" dirty="0"/>
          </a:p>
        </p:txBody>
      </p:sp>
      <p:sp>
        <p:nvSpPr>
          <p:cNvPr id="3" name="Content Placeholder 2"/>
          <p:cNvSpPr>
            <a:spLocks noGrp="1"/>
          </p:cNvSpPr>
          <p:nvPr>
            <p:ph idx="1"/>
          </p:nvPr>
        </p:nvSpPr>
        <p:spPr>
          <a:xfrm>
            <a:off x="231371" y="1235421"/>
            <a:ext cx="11506200" cy="5514514"/>
          </a:xfrm>
        </p:spPr>
        <p:txBody>
          <a:bodyPr>
            <a:normAutofit lnSpcReduction="10000"/>
          </a:bodyPr>
          <a:lstStyle/>
          <a:p>
            <a:pPr xmlns:a="http://schemas.openxmlformats.org/drawingml/2006/main">
              <a:lnSpc>
                <a:spcPct val="100000"/>
              </a:lnSpc>
              <a:spcAft>
                <a:spcPts val="600"/>
              </a:spcAft>
              <a:bidi/>
            </a:pPr>
            <a:r xmlns:a="http://schemas.openxmlformats.org/drawingml/2006/main">
              <a:rPr lang="ar" b="1" dirty="0">
                <a:solidFill>
                  <a:srgbClr val="FF0000"/>
                </a:solidFill>
              </a:rPr>
              <a:t>إدارة الألم وتدابير الراحة:</a:t>
            </a:r>
            <a:endParaRPr xmlns:a="http://schemas.openxmlformats.org/drawingml/2006/main" lang="en-US" dirty="0">
              <a:solidFill>
                <a:srgbClr val="FF0000"/>
              </a:solidFill>
            </a:endParaRPr>
          </a:p>
          <a:p>
            <a:pPr xmlns:a="http://schemas.openxmlformats.org/drawingml/2006/main" lvl="1">
              <a:lnSpc>
                <a:spcPct val="100000"/>
              </a:lnSpc>
              <a:spcAft>
                <a:spcPts val="600"/>
              </a:spcAft>
              <a:buFont typeface="Wingdings" panose="05000000000000000000" pitchFamily="2" charset="2"/>
              <a:buChar char="Ø"/>
              <a:bidi/>
            </a:pPr>
            <a:r xmlns:a="http://schemas.openxmlformats.org/drawingml/2006/main">
              <a:rPr lang="ar" b="1" dirty="0"/>
              <a:t>التحكم في الألم: </a:t>
            </a:r>
            <a:r xmlns:a="http://schemas.openxmlformats.org/drawingml/2006/main">
              <a:rPr lang="ar" dirty="0"/>
              <a:t>إن التحكم في الألم بشكل مناسب أمر مهم لراحة المريض وتعافيه.</a:t>
            </a:r>
          </a:p>
          <a:p>
            <a:pPr xmlns:a="http://schemas.openxmlformats.org/drawingml/2006/main" lvl="1">
              <a:lnSpc>
                <a:spcPct val="100000"/>
              </a:lnSpc>
              <a:spcAft>
                <a:spcPts val="600"/>
              </a:spcAft>
              <a:buFont typeface="Wingdings" panose="05000000000000000000" pitchFamily="2" charset="2"/>
              <a:buChar char="Ø"/>
              <a:bidi/>
            </a:pPr>
            <a:r xmlns:a="http://schemas.openxmlformats.org/drawingml/2006/main">
              <a:rPr lang="ar" b="1" dirty="0"/>
              <a:t>الدعم النفسي والاجتماعي: </a:t>
            </a:r>
            <a:r xmlns:a="http://schemas.openxmlformats.org/drawingml/2006/main">
              <a:rPr lang="ar" dirty="0"/>
              <a:t>نظراً لخطورة هذه الإصابات، قد يستفيد المرضى وأسرهم من الدعم النفسي والاجتماعي.</a:t>
            </a:r>
          </a:p>
          <a:p>
            <a:pPr xmlns:a="http://schemas.openxmlformats.org/drawingml/2006/main">
              <a:lnSpc>
                <a:spcPct val="100000"/>
              </a:lnSpc>
              <a:spcAft>
                <a:spcPts val="600"/>
              </a:spcAft>
              <a:bidi/>
            </a:pPr>
            <a:r xmlns:a="http://schemas.openxmlformats.org/drawingml/2006/main">
              <a:rPr lang="ar" b="1" dirty="0">
                <a:solidFill>
                  <a:srgbClr val="FF0000"/>
                </a:solidFill>
              </a:rPr>
              <a:t>العلاج بمضادات التخثر ومضادات الصفائح الدموية:</a:t>
            </a:r>
            <a:endParaRPr xmlns:a="http://schemas.openxmlformats.org/drawingml/2006/main" lang="en-US" dirty="0">
              <a:solidFill>
                <a:srgbClr val="FF0000"/>
              </a:solidFill>
            </a:endParaRPr>
          </a:p>
          <a:p>
            <a:pPr xmlns:a="http://schemas.openxmlformats.org/drawingml/2006/main" lvl="1">
              <a:lnSpc>
                <a:spcPct val="100000"/>
              </a:lnSpc>
              <a:spcAft>
                <a:spcPts val="600"/>
              </a:spcAft>
              <a:buFont typeface="Wingdings" panose="05000000000000000000" pitchFamily="2" charset="2"/>
              <a:buChar char="Ø"/>
              <a:bidi/>
            </a:pPr>
            <a:r xmlns:a="http://schemas.openxmlformats.org/drawingml/2006/main">
              <a:rPr lang="ar" b="1" dirty="0"/>
              <a:t>مضادات التخثر: </a:t>
            </a:r>
            <a:r xmlns:a="http://schemas.openxmlformats.org/drawingml/2006/main">
              <a:rPr lang="ar" dirty="0"/>
              <a:t>اعتمادًا على طبيعة الإصابة والحالة السريرية العامة، قد يتم البدء في إعطاء مضادات التخثر لمنع تكوّن الجلطات.</a:t>
            </a:r>
          </a:p>
          <a:p>
            <a:pPr xmlns:a="http://schemas.openxmlformats.org/drawingml/2006/main" lvl="1">
              <a:lnSpc>
                <a:spcPct val="100000"/>
              </a:lnSpc>
              <a:spcAft>
                <a:spcPts val="600"/>
              </a:spcAft>
              <a:buFont typeface="Wingdings" panose="05000000000000000000" pitchFamily="2" charset="2"/>
              <a:buChar char="Ø"/>
              <a:bidi/>
            </a:pPr>
            <a:r xmlns:a="http://schemas.openxmlformats.org/drawingml/2006/main">
              <a:rPr lang="ar" b="1" dirty="0"/>
              <a:t>العوامل المضادة للصفيحات الدموية: </a:t>
            </a:r>
            <a:r xmlns:a="http://schemas.openxmlformats.org/drawingml/2006/main">
              <a:rPr lang="ar" dirty="0"/>
              <a:t>في بعض الحالات، قد يتم النظر في استخدام الأدوية المضادة للصفيحات الدموية.</a:t>
            </a:r>
          </a:p>
          <a:p>
            <a:pPr xmlns:a="http://schemas.openxmlformats.org/drawingml/2006/main">
              <a:lnSpc>
                <a:spcPct val="100000"/>
              </a:lnSpc>
              <a:spcAft>
                <a:spcPts val="600"/>
              </a:spcAft>
              <a:bidi/>
            </a:pPr>
            <a:r xmlns:a="http://schemas.openxmlformats.org/drawingml/2006/main">
              <a:rPr lang="ar" b="1" dirty="0">
                <a:solidFill>
                  <a:srgbClr val="FF0000"/>
                </a:solidFill>
              </a:rPr>
              <a:t>المتابعة طويلة الأمد:</a:t>
            </a:r>
            <a:endParaRPr xmlns:a="http://schemas.openxmlformats.org/drawingml/2006/main" lang="en-US" dirty="0">
              <a:solidFill>
                <a:srgbClr val="FF0000"/>
              </a:solidFill>
            </a:endParaRPr>
          </a:p>
          <a:p>
            <a:pPr xmlns:a="http://schemas.openxmlformats.org/drawingml/2006/main" lvl="1">
              <a:lnSpc>
                <a:spcPct val="100000"/>
              </a:lnSpc>
              <a:spcAft>
                <a:spcPts val="600"/>
              </a:spcAft>
              <a:bidi/>
            </a:pPr>
            <a:r xmlns:a="http://schemas.openxmlformats.org/drawingml/2006/main">
              <a:rPr lang="ar" b="1" dirty="0"/>
              <a:t>دراسات التصوير: </a:t>
            </a:r>
            <a:r xmlns:a="http://schemas.openxmlformats.org/drawingml/2006/main">
              <a:rPr lang="ar" dirty="0"/>
              <a:t>قد يتم إجراء دراسات التصوير الدورية، مثل التصوير المقطعي المحوسب أو تصوير الأوعية الدموية، لتقييم التئام الأوعية واكتشاف أي مضاعفات محتملة.</a:t>
            </a:r>
          </a:p>
          <a:p>
            <a:pPr marL="0" indent="0">
              <a:buNone/>
            </a:pPr>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37</a:t>
            </a:fld>
            <a:endParaRPr lang="en-US"/>
          </a:p>
        </p:txBody>
      </p:sp>
    </p:spTree>
    <p:extLst>
      <p:ext uri="{BB962C8B-B14F-4D97-AF65-F5344CB8AC3E}">
        <p14:creationId xmlns:p14="http://schemas.microsoft.com/office/powerpoint/2010/main" val="217008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xmlns:a="http://schemas.openxmlformats.org/drawingml/2006/main" algn="ctr">
              <a:bidi/>
            </a:pPr>
            <a:r xmlns:a="http://schemas.openxmlformats.org/drawingml/2006/main">
              <a:rPr lang="ar" b="1" dirty="0" smtClean="0"/>
              <a:t>إصابات القلب النافذة</a:t>
            </a:r>
            <a:endParaRPr xmlns:a="http://schemas.openxmlformats.org/drawingml/2006/main" lang="en-US" b="1" dirty="0"/>
          </a:p>
        </p:txBody>
      </p:sp>
      <p:sp>
        <p:nvSpPr>
          <p:cNvPr id="3" name="Content Placeholder 2"/>
          <p:cNvSpPr>
            <a:spLocks noGrp="1"/>
          </p:cNvSpPr>
          <p:nvPr>
            <p:ph idx="1"/>
          </p:nvPr>
        </p:nvSpPr>
        <p:spPr>
          <a:xfrm>
            <a:off x="472439" y="1476491"/>
            <a:ext cx="10758055" cy="4633364"/>
          </a:xfrm>
        </p:spPr>
        <p:txBody>
          <a:bodyPr/>
          <a:lstStyle/>
          <a:p>
            <a:r xmlns:a="http://schemas.openxmlformats.org/drawingml/2006/main">
              <a:rPr lang="ar" sz="3600" b="1" dirty="0" smtClean="0">
                <a:solidFill>
                  <a:srgbClr val="FF0000"/>
                </a:solidFill>
              </a:rPr>
              <a:t>النافذة </a:t>
            </a:r>
            <a:r xmlns:a="http://schemas.openxmlformats.org/drawingml/2006/main">
              <a:rPr lang="ar" sz="3600" b="1" dirty="0">
                <a:solidFill>
                  <a:srgbClr val="FF0000"/>
                </a:solidFill>
              </a:rPr>
              <a:t>:</a:t>
            </a:r>
            <a:endParaRPr xmlns:a="http://schemas.openxmlformats.org/drawingml/2006/main" lang="en-US" sz="3600" dirty="0">
              <a:solidFill>
                <a:srgbClr val="FF0000"/>
              </a:solidFill>
            </a:endParaRPr>
          </a:p>
          <a:p>
            <a:pPr xmlns:a="http://schemas.openxmlformats.org/drawingml/2006/main" lvl="1">
              <a:bidi/>
            </a:pPr>
            <a:r xmlns:a="http://schemas.openxmlformats.org/drawingml/2006/main">
              <a:rPr lang="ar" sz="3200" b="1" dirty="0">
                <a:solidFill>
                  <a:srgbClr val="00B050"/>
                </a:solidFill>
              </a:rPr>
              <a:t>الآلية: </a:t>
            </a:r>
            <a:r xmlns:a="http://schemas.openxmlformats.org/drawingml/2006/main">
              <a:rPr lang="ar" sz="3200" dirty="0"/>
              <a:t>تعتبر الجروح الناتجة عن الطعنات أو الجروح الناتجة عن طلقات نارية من الأسباب الشائعة.</a:t>
            </a:r>
          </a:p>
          <a:p>
            <a:pPr xmlns:a="http://schemas.openxmlformats.org/drawingml/2006/main" lvl="1">
              <a:bidi/>
            </a:pPr>
            <a:r xmlns:a="http://schemas.openxmlformats.org/drawingml/2006/main">
              <a:rPr lang="ar" sz="3200" b="1" dirty="0">
                <a:solidFill>
                  <a:srgbClr val="00B050"/>
                </a:solidFill>
              </a:rPr>
              <a:t>السمات السريرية:</a:t>
            </a:r>
            <a:r xmlns:a="http://schemas.openxmlformats.org/drawingml/2006/main">
              <a:rPr lang="ar" sz="3200" dirty="0">
                <a:solidFill>
                  <a:srgbClr val="00B050"/>
                </a:solidFill>
              </a:rPr>
              <a:t> </a:t>
            </a:r>
            <a:r xmlns:a="http://schemas.openxmlformats.org/drawingml/2006/main">
              <a:rPr lang="ar" sz="3200" dirty="0"/>
              <a:t>يمكن أن تختلف الأعراض ولكنها قد تشمل ألمًا في الصدر وضيقًا في التنفس وسرعة ضربات القلب وعلامات الصدمة.</a:t>
            </a:r>
          </a:p>
          <a:p>
            <a:pPr xmlns:a="http://schemas.openxmlformats.org/drawingml/2006/main" lvl="1">
              <a:bidi/>
            </a:pPr>
            <a:r xmlns:a="http://schemas.openxmlformats.org/drawingml/2006/main">
              <a:rPr lang="ar" sz="3200" b="1" dirty="0">
                <a:solidFill>
                  <a:srgbClr val="00B050"/>
                </a:solidFill>
              </a:rPr>
              <a:t>تشخبص:</a:t>
            </a:r>
            <a:r xmlns:a="http://schemas.openxmlformats.org/drawingml/2006/main">
              <a:rPr lang="ar" sz="3200" dirty="0">
                <a:solidFill>
                  <a:srgbClr val="00B050"/>
                </a:solidFill>
              </a:rPr>
              <a:t> </a:t>
            </a:r>
            <a:r xmlns:a="http://schemas.openxmlformats.org/drawingml/2006/main">
              <a:rPr lang="ar" sz="3200" dirty="0"/>
              <a:t>يساعد تخطيط كهربية القلب وتخطيط صدى القلب والدراسات التصويرية في تقييم مدى الإصابة.</a:t>
            </a: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38</a:t>
            </a:fld>
            <a:endParaRPr lang="en-US"/>
          </a:p>
        </p:txBody>
      </p:sp>
    </p:spTree>
    <p:extLst>
      <p:ext uri="{BB962C8B-B14F-4D97-AF65-F5344CB8AC3E}">
        <p14:creationId xmlns:p14="http://schemas.microsoft.com/office/powerpoint/2010/main" val="1663068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056"/>
            <a:ext cx="10515600" cy="1325563"/>
          </a:xfrm>
        </p:spPr>
        <p:txBody>
          <a:bodyPr/>
          <a:lstStyle/>
          <a:p>
            <a:pPr xmlns:a="http://schemas.openxmlformats.org/drawingml/2006/main" algn="ctr">
              <a:bidi/>
            </a:pPr>
            <a:r xmlns:a="http://schemas.openxmlformats.org/drawingml/2006/main">
              <a:rPr lang="ar" b="1" dirty="0"/>
              <a:t>إصابات القلب النافذة</a:t>
            </a:r>
            <a:endParaRPr xmlns:a="http://schemas.openxmlformats.org/drawingml/2006/main" lang="en-US" dirty="0"/>
          </a:p>
        </p:txBody>
      </p:sp>
      <p:sp>
        <p:nvSpPr>
          <p:cNvPr id="3" name="Content Placeholder 2"/>
          <p:cNvSpPr>
            <a:spLocks noGrp="1"/>
          </p:cNvSpPr>
          <p:nvPr>
            <p:ph idx="1"/>
          </p:nvPr>
        </p:nvSpPr>
        <p:spPr>
          <a:xfrm>
            <a:off x="572193" y="1518054"/>
            <a:ext cx="10515600" cy="4351338"/>
          </a:xfrm>
        </p:spPr>
        <p:txBody>
          <a:bodyPr/>
          <a:lstStyle/>
          <a:p>
            <a:pPr xmlns:a="http://schemas.openxmlformats.org/drawingml/2006/main">
              <a:lnSpc>
                <a:spcPct val="100000"/>
              </a:lnSpc>
              <a:spcAft>
                <a:spcPts val="1200"/>
              </a:spcAft>
              <a:bidi/>
            </a:pPr>
            <a:r xmlns:a="http://schemas.openxmlformats.org/drawingml/2006/main">
              <a:rPr lang="ar" sz="3200" b="1" dirty="0">
                <a:solidFill>
                  <a:srgbClr val="FF0000"/>
                </a:solidFill>
              </a:rPr>
              <a:t>انضغاط التامور:</a:t>
            </a:r>
            <a:endParaRPr xmlns:a="http://schemas.openxmlformats.org/drawingml/2006/main" lang="en-US" sz="3200" dirty="0">
              <a:solidFill>
                <a:srgbClr val="FF0000"/>
              </a:solidFill>
            </a:endParaRPr>
          </a:p>
          <a:p>
            <a:pPr xmlns:a="http://schemas.openxmlformats.org/drawingml/2006/main" lvl="1">
              <a:lnSpc>
                <a:spcPct val="100000"/>
              </a:lnSpc>
              <a:spcAft>
                <a:spcPts val="1200"/>
              </a:spcAft>
              <a:bidi/>
            </a:pPr>
            <a:r xmlns:a="http://schemas.openxmlformats.org/drawingml/2006/main">
              <a:rPr lang="ar" sz="2800" b="1" dirty="0">
                <a:solidFill>
                  <a:srgbClr val="00B050"/>
                </a:solidFill>
              </a:rPr>
              <a:t>وصف:</a:t>
            </a:r>
            <a:r xmlns:a="http://schemas.openxmlformats.org/drawingml/2006/main">
              <a:rPr lang="ar" sz="2800" dirty="0">
                <a:solidFill>
                  <a:srgbClr val="00B050"/>
                </a:solidFill>
              </a:rPr>
              <a:t> </a:t>
            </a:r>
            <a:r xmlns:a="http://schemas.openxmlformats.org/drawingml/2006/main">
              <a:rPr lang="ar" sz="2800" dirty="0"/>
              <a:t>تجمع الدم في الكيس التاموري مما يضغط على القلب.</a:t>
            </a:r>
          </a:p>
          <a:p>
            <a:pPr xmlns:a="http://schemas.openxmlformats.org/drawingml/2006/main" lvl="1">
              <a:lnSpc>
                <a:spcPct val="100000"/>
              </a:lnSpc>
              <a:spcAft>
                <a:spcPts val="1200"/>
              </a:spcAft>
              <a:bidi/>
            </a:pPr>
            <a:r xmlns:a="http://schemas.openxmlformats.org/drawingml/2006/main">
              <a:rPr lang="ar" sz="2800" b="1" dirty="0">
                <a:solidFill>
                  <a:srgbClr val="00B050"/>
                </a:solidFill>
              </a:rPr>
              <a:t>السمات السريرية:</a:t>
            </a:r>
            <a:r xmlns:a="http://schemas.openxmlformats.org/drawingml/2006/main">
              <a:rPr lang="ar" sz="2800" dirty="0">
                <a:solidFill>
                  <a:srgbClr val="00B050"/>
                </a:solidFill>
              </a:rPr>
              <a:t> </a:t>
            </a:r>
            <a:r xmlns:a="http://schemas.openxmlformats.org/drawingml/2006/main">
              <a:rPr lang="ar" sz="2800" dirty="0"/>
              <a:t>ثلاثية بيك (انخفاض ضغط الدم، أصوات القلب مكتومة، تمدد الوريد الوداجي).</a:t>
            </a:r>
          </a:p>
          <a:p>
            <a:pPr xmlns:a="http://schemas.openxmlformats.org/drawingml/2006/main" lvl="1">
              <a:lnSpc>
                <a:spcPct val="100000"/>
              </a:lnSpc>
              <a:spcAft>
                <a:spcPts val="1200"/>
              </a:spcAft>
              <a:bidi/>
            </a:pPr>
            <a:r xmlns:a="http://schemas.openxmlformats.org/drawingml/2006/main">
              <a:rPr lang="ar" sz="2800" b="1" dirty="0">
                <a:solidFill>
                  <a:srgbClr val="00B050"/>
                </a:solidFill>
              </a:rPr>
              <a:t>تشخبص:</a:t>
            </a:r>
            <a:r xmlns:a="http://schemas.openxmlformats.org/drawingml/2006/main">
              <a:rPr lang="ar" sz="2800" dirty="0">
                <a:solidFill>
                  <a:srgbClr val="00B050"/>
                </a:solidFill>
              </a:rPr>
              <a:t> </a:t>
            </a:r>
            <a:r xmlns:a="http://schemas.openxmlformats.org/drawingml/2006/main">
              <a:rPr lang="ar" sz="2800" dirty="0"/>
              <a:t>يعد تخطيط صدى القلب ضروريًا لتأكيد التشخيص.</a:t>
            </a: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39</a:t>
            </a:fld>
            <a:endParaRPr lang="en-US"/>
          </a:p>
        </p:txBody>
      </p:sp>
    </p:spTree>
    <p:extLst>
      <p:ext uri="{BB962C8B-B14F-4D97-AF65-F5344CB8AC3E}">
        <p14:creationId xmlns:p14="http://schemas.microsoft.com/office/powerpoint/2010/main" val="3219651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xmlns:a="http://schemas.openxmlformats.org/drawingml/2006/main" algn="ctr">
              <a:bidi/>
            </a:pPr>
            <a:r xmlns:a="http://schemas.openxmlformats.org/drawingml/2006/main">
              <a:rPr lang="ar" b="1" dirty="0" smtClean="0"/>
              <a:t>مقدمة</a:t>
            </a:r>
            <a:endParaRPr xmlns:a="http://schemas.openxmlformats.org/drawingml/2006/main" lang="en-US" dirty="0"/>
          </a:p>
        </p:txBody>
      </p:sp>
      <p:sp>
        <p:nvSpPr>
          <p:cNvPr id="3" name="Content Placeholder 2"/>
          <p:cNvSpPr>
            <a:spLocks noGrp="1"/>
          </p:cNvSpPr>
          <p:nvPr>
            <p:ph idx="1"/>
          </p:nvPr>
        </p:nvSpPr>
        <p:spPr>
          <a:xfrm>
            <a:off x="298269" y="1189898"/>
            <a:ext cx="11414760" cy="5489575"/>
          </a:xfrm>
        </p:spPr>
        <p:txBody>
          <a:bodyPr>
            <a:normAutofit/>
          </a:bodyPr>
          <a:lstStyle/>
          <a:p>
            <a:pPr xmlns:a="http://schemas.openxmlformats.org/drawingml/2006/main">
              <a:lnSpc>
                <a:spcPct val="100000"/>
              </a:lnSpc>
              <a:spcAft>
                <a:spcPts val="600"/>
              </a:spcAft>
              <a:bidi/>
            </a:pPr>
            <a:r xmlns:a="http://schemas.openxmlformats.org/drawingml/2006/main">
              <a:rPr lang="ar" sz="3200" dirty="0"/>
              <a:t>تعتبر الصدمات الحادة والنافذة في القلب والأوعية الدموية الكبرى إصابات خطيرة مرتبطة بعواقب تهدد الحياة وتحتاج إلى تدخل عاجل.</a:t>
            </a:r>
            <a:endParaRPr xmlns:a="http://schemas.openxmlformats.org/drawingml/2006/main" lang="en-US" sz="3200" dirty="0" smtClean="0"/>
          </a:p>
          <a:p>
            <a:pPr xmlns:a="http://schemas.openxmlformats.org/drawingml/2006/main">
              <a:lnSpc>
                <a:spcPct val="100000"/>
              </a:lnSpc>
              <a:spcAft>
                <a:spcPts val="600"/>
              </a:spcAft>
              <a:bidi/>
            </a:pPr>
            <a:r xmlns:a="http://schemas.openxmlformats.org/drawingml/2006/main">
              <a:rPr lang="ar" sz="3200" dirty="0" smtClean="0"/>
              <a:t>في الإصابات النافذة، يموت ما يصل إلى </a:t>
            </a:r>
            <a:r xmlns:a="http://schemas.openxmlformats.org/drawingml/2006/main">
              <a:rPr lang="ar" sz="3200" dirty="0"/>
              <a:t>90% من الضحايا قبل الوصول إلى المستشفى وتكون الإنعاش ذات فائدة محدودة؛ وبالتالي، فإن البقاء على قيد الحياة يعتمد على </a:t>
            </a:r>
            <a:r xmlns:a="http://schemas.openxmlformats.org/drawingml/2006/main">
              <a:rPr lang="ar" sz="3200" dirty="0" smtClean="0"/>
              <a:t>التدخل السريع قبل الوصول إلى المستشفى</a:t>
            </a:r>
          </a:p>
          <a:p>
            <a:pPr xmlns:a="http://schemas.openxmlformats.org/drawingml/2006/main">
              <a:lnSpc>
                <a:spcPct val="100000"/>
              </a:lnSpc>
              <a:spcAft>
                <a:spcPts val="600"/>
              </a:spcAft>
              <a:bidi/>
            </a:pPr>
            <a:r xmlns:a="http://schemas.openxmlformats.org/drawingml/2006/main">
              <a:rPr lang="ar" sz="3200" dirty="0" smtClean="0"/>
              <a:t>غالبًا ما يتم إصابة الشريان الأورطي والأوعية الكبيرة بطريقة غير مباشرة. ويموت معظم المرضى بسبب هذا النوع من الإصابات ولا يتمكنون من الوصول إلى المستشفى.</a:t>
            </a:r>
            <a:endParaRPr xmlns:a="http://schemas.openxmlformats.org/drawingml/2006/main" lang="ar-JO" sz="3200"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4</a:t>
            </a:fld>
            <a:endParaRPr lang="en-US"/>
          </a:p>
        </p:txBody>
      </p:sp>
    </p:spTree>
    <p:extLst>
      <p:ext uri="{BB962C8B-B14F-4D97-AF65-F5344CB8AC3E}">
        <p14:creationId xmlns:p14="http://schemas.microsoft.com/office/powerpoint/2010/main" val="34946212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xmlns:a="http://schemas.openxmlformats.org/drawingml/2006/main" algn="ctr">
              <a:bidi/>
            </a:pPr>
            <a:r xmlns:a="http://schemas.openxmlformats.org/drawingml/2006/main">
              <a:rPr lang="ar" b="1" dirty="0"/>
              <a:t>إصابات القلب النافذة</a:t>
            </a:r>
            <a:endParaRPr xmlns:a="http://schemas.openxmlformats.org/drawingml/2006/main" lang="en-US" dirty="0"/>
          </a:p>
        </p:txBody>
      </p:sp>
      <p:sp>
        <p:nvSpPr>
          <p:cNvPr id="3" name="Content Placeholder 2"/>
          <p:cNvSpPr>
            <a:spLocks noGrp="1"/>
          </p:cNvSpPr>
          <p:nvPr>
            <p:ph idx="1"/>
          </p:nvPr>
        </p:nvSpPr>
        <p:spPr>
          <a:xfrm>
            <a:off x="580505" y="1385050"/>
            <a:ext cx="10515600" cy="4351338"/>
          </a:xfrm>
        </p:spPr>
        <p:txBody>
          <a:bodyPr>
            <a:normAutofit lnSpcReduction="10000"/>
          </a:bodyPr>
          <a:lstStyle/>
          <a:p>
            <a:pPr xmlns:a="http://schemas.openxmlformats.org/drawingml/2006/main">
              <a:lnSpc>
                <a:spcPct val="100000"/>
              </a:lnSpc>
              <a:spcAft>
                <a:spcPts val="1200"/>
              </a:spcAft>
              <a:bidi/>
            </a:pPr>
            <a:r xmlns:a="http://schemas.openxmlformats.org/drawingml/2006/main">
              <a:rPr lang="ar" sz="3600" b="1" dirty="0">
                <a:solidFill>
                  <a:srgbClr val="FF0000"/>
                </a:solidFill>
              </a:rPr>
              <a:t>إصابة عضلة القلب:</a:t>
            </a:r>
            <a:endParaRPr xmlns:a="http://schemas.openxmlformats.org/drawingml/2006/main" lang="en-US" sz="3600" dirty="0">
              <a:solidFill>
                <a:srgbClr val="FF0000"/>
              </a:solidFill>
            </a:endParaRPr>
          </a:p>
          <a:p>
            <a:pPr xmlns:a="http://schemas.openxmlformats.org/drawingml/2006/main" lvl="1">
              <a:lnSpc>
                <a:spcPct val="100000"/>
              </a:lnSpc>
              <a:spcAft>
                <a:spcPts val="1200"/>
              </a:spcAft>
              <a:bidi/>
            </a:pPr>
            <a:r xmlns:a="http://schemas.openxmlformats.org/drawingml/2006/main">
              <a:rPr lang="ar" sz="3200" b="1" dirty="0">
                <a:solidFill>
                  <a:srgbClr val="00B050"/>
                </a:solidFill>
              </a:rPr>
              <a:t>الوصف: </a:t>
            </a:r>
            <a:r xmlns:a="http://schemas.openxmlformats.org/drawingml/2006/main">
              <a:rPr lang="ar" sz="3200" dirty="0"/>
              <a:t>إصابة في عضلة القلب، مما قد يؤدي إلى احتشاء عضلة القلب.</a:t>
            </a:r>
          </a:p>
          <a:p>
            <a:pPr xmlns:a="http://schemas.openxmlformats.org/drawingml/2006/main" lvl="1">
              <a:lnSpc>
                <a:spcPct val="100000"/>
              </a:lnSpc>
              <a:spcAft>
                <a:spcPts val="1200"/>
              </a:spcAft>
              <a:bidi/>
            </a:pPr>
            <a:r xmlns:a="http://schemas.openxmlformats.org/drawingml/2006/main">
              <a:rPr lang="ar" sz="3200" b="1" dirty="0">
                <a:solidFill>
                  <a:srgbClr val="00B050"/>
                </a:solidFill>
              </a:rPr>
              <a:t>السمات السريرية:</a:t>
            </a:r>
            <a:r xmlns:a="http://schemas.openxmlformats.org/drawingml/2006/main">
              <a:rPr lang="ar" sz="3200" dirty="0">
                <a:solidFill>
                  <a:srgbClr val="00B050"/>
                </a:solidFill>
              </a:rPr>
              <a:t> </a:t>
            </a:r>
            <a:r xmlns:a="http://schemas.openxmlformats.org/drawingml/2006/main">
              <a:rPr lang="ar" sz="3200" dirty="0"/>
              <a:t>ألم في الصدر، عدم انتظام ضربات القلب، وعلامات قصور القلب.</a:t>
            </a:r>
          </a:p>
          <a:p>
            <a:pPr xmlns:a="http://schemas.openxmlformats.org/drawingml/2006/main" lvl="1">
              <a:lnSpc>
                <a:spcPct val="100000"/>
              </a:lnSpc>
              <a:spcAft>
                <a:spcPts val="1200"/>
              </a:spcAft>
              <a:bidi/>
            </a:pPr>
            <a:r xmlns:a="http://schemas.openxmlformats.org/drawingml/2006/main">
              <a:rPr lang="ar" sz="3200" b="1" dirty="0">
                <a:solidFill>
                  <a:srgbClr val="00B050"/>
                </a:solidFill>
              </a:rPr>
              <a:t>التشخيص: </a:t>
            </a:r>
            <a:r xmlns:a="http://schemas.openxmlformats.org/drawingml/2006/main">
              <a:rPr lang="ar" sz="3200" dirty="0"/>
              <a:t>تغيرات تخطيط القلب، وإنزيمات القلب، ودراسات التصوير.</a:t>
            </a:r>
          </a:p>
          <a:p>
            <a:pPr>
              <a:lnSpc>
                <a:spcPct val="100000"/>
              </a:lnSpc>
              <a:spcAft>
                <a:spcPts val="1200"/>
              </a:spcAft>
            </a:pPr>
            <a:endParaRPr lang="en-US" sz="3600" dirty="0"/>
          </a:p>
        </p:txBody>
      </p:sp>
      <p:sp>
        <p:nvSpPr>
          <p:cNvPr id="4" name="Slide Number Placeholder 3"/>
          <p:cNvSpPr>
            <a:spLocks noGrp="1"/>
          </p:cNvSpPr>
          <p:nvPr>
            <p:ph type="sldNum" sz="quarter" idx="12"/>
          </p:nvPr>
        </p:nvSpPr>
        <p:spPr/>
        <p:txBody>
          <a:bodyPr/>
          <a:lstStyle/>
          <a:p>
            <a:fld id="{D9481E0F-E6C8-4C2A-9F5A-526F44582ABB}" type="slidenum">
              <a:rPr lang="en-US" smtClean="0"/>
              <a:t>40</a:t>
            </a:fld>
            <a:endParaRPr lang="en-US"/>
          </a:p>
        </p:txBody>
      </p:sp>
    </p:spTree>
    <p:extLst>
      <p:ext uri="{BB962C8B-B14F-4D97-AF65-F5344CB8AC3E}">
        <p14:creationId xmlns:p14="http://schemas.microsoft.com/office/powerpoint/2010/main" val="3990224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1998"/>
            <a:ext cx="10515600" cy="1325563"/>
          </a:xfrm>
        </p:spPr>
        <p:txBody>
          <a:bodyPr/>
          <a:lstStyle/>
          <a:p>
            <a:pPr xmlns:a="http://schemas.openxmlformats.org/drawingml/2006/main" algn="ctr">
              <a:bidi/>
            </a:pPr>
            <a:r xmlns:a="http://schemas.openxmlformats.org/drawingml/2006/main">
              <a:rPr lang="ar" b="1" dirty="0"/>
              <a:t>علاج إصابات </a:t>
            </a:r>
            <a:r xmlns:a="http://schemas.openxmlformats.org/drawingml/2006/main">
              <a:rPr lang="ar" b="1" dirty="0" smtClean="0"/>
              <a:t>القلب </a:t>
            </a:r>
            <a:r xmlns:a="http://schemas.openxmlformats.org/drawingml/2006/main">
              <a:rPr lang="ar" b="1" dirty="0"/>
              <a:t>والأوعية الدموية الكبرى النافذة</a:t>
            </a:r>
          </a:p>
        </p:txBody>
      </p:sp>
      <p:sp>
        <p:nvSpPr>
          <p:cNvPr id="3" name="Content Placeholder 2"/>
          <p:cNvSpPr>
            <a:spLocks noGrp="1"/>
          </p:cNvSpPr>
          <p:nvPr>
            <p:ph idx="1"/>
          </p:nvPr>
        </p:nvSpPr>
        <p:spPr>
          <a:xfrm>
            <a:off x="838200" y="1908752"/>
            <a:ext cx="10515600" cy="4351338"/>
          </a:xfrm>
        </p:spPr>
        <p:txBody>
          <a:bodyPr>
            <a:normAutofit/>
          </a:bodyPr>
          <a:lstStyle/>
          <a:p>
            <a:pPr xmlns:a="http://schemas.openxmlformats.org/drawingml/2006/main">
              <a:lnSpc>
                <a:spcPct val="110000"/>
              </a:lnSpc>
              <a:spcAft>
                <a:spcPts val="1200"/>
              </a:spcAft>
              <a:bidi/>
            </a:pPr>
            <a:r xmlns:a="http://schemas.openxmlformats.org/drawingml/2006/main">
              <a:rPr lang="ar" sz="3200" dirty="0" smtClean="0"/>
              <a:t>الإدارة </a:t>
            </a:r>
            <a:r xmlns:a="http://schemas.openxmlformats.org/drawingml/2006/main">
              <a:rPr lang="ar" sz="3200" dirty="0"/>
              <a:t>نهجًا متعدد التخصصات يشمل جراحي الصدمات، وجراحي القلب والأوعية الدموية، وأطباء التخدير، وأخصائيي الرعاية الحرجة </a:t>
            </a:r>
            <a:r xmlns:a="http://schemas.openxmlformats.org/drawingml/2006/main">
              <a:rPr lang="ar" sz="3200" dirty="0" smtClean="0"/>
              <a:t>.</a:t>
            </a:r>
          </a:p>
          <a:p>
            <a:pPr xmlns:a="http://schemas.openxmlformats.org/drawingml/2006/main">
              <a:lnSpc>
                <a:spcPct val="110000"/>
              </a:lnSpc>
              <a:spcAft>
                <a:spcPts val="1200"/>
              </a:spcAft>
              <a:bidi/>
            </a:pPr>
            <a:r xmlns:a="http://schemas.openxmlformats.org/drawingml/2006/main">
              <a:rPr lang="ar" sz="3200" dirty="0" smtClean="0"/>
              <a:t> </a:t>
            </a:r>
            <a:r xmlns:a="http://schemas.openxmlformats.org/drawingml/2006/main">
              <a:rPr lang="ar" sz="3200" dirty="0"/>
              <a:t>إن التدخل في الوقت المناسب والنهج المنهجي للإنعاش والجراحة أمران مهمان لتحسين </a:t>
            </a:r>
            <a:r xmlns:a="http://schemas.openxmlformats.org/drawingml/2006/main">
              <a:rPr lang="ar" sz="3200" dirty="0" smtClean="0"/>
              <a:t>النتائج</a:t>
            </a:r>
            <a:endParaRPr xmlns:a="http://schemas.openxmlformats.org/drawingml/2006/main" lang="en-US" sz="3200" dirty="0"/>
          </a:p>
        </p:txBody>
      </p:sp>
      <p:sp>
        <p:nvSpPr>
          <p:cNvPr id="4" name="Slide Number Placeholder 3"/>
          <p:cNvSpPr>
            <a:spLocks noGrp="1"/>
          </p:cNvSpPr>
          <p:nvPr>
            <p:ph type="sldNum" sz="quarter" idx="12"/>
          </p:nvPr>
        </p:nvSpPr>
        <p:spPr/>
        <p:txBody>
          <a:bodyPr/>
          <a:lstStyle/>
          <a:p>
            <a:fld id="{D9481E0F-E6C8-4C2A-9F5A-526F44582ABB}" type="slidenum">
              <a:rPr lang="en-US" smtClean="0"/>
              <a:t>41</a:t>
            </a:fld>
            <a:endParaRPr lang="en-US"/>
          </a:p>
        </p:txBody>
      </p:sp>
    </p:spTree>
    <p:extLst>
      <p:ext uri="{BB962C8B-B14F-4D97-AF65-F5344CB8AC3E}">
        <p14:creationId xmlns:p14="http://schemas.microsoft.com/office/powerpoint/2010/main" val="2408367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xmlns:a="http://schemas.openxmlformats.org/drawingml/2006/main" algn="ctr">
              <a:bidi/>
            </a:pPr>
            <a:r xmlns:a="http://schemas.openxmlformats.org/drawingml/2006/main">
              <a:rPr lang="ar" sz="4000" b="1" dirty="0"/>
              <a:t>علاج إصابات القلب والأوعية الدموية الكبرى النافذة</a:t>
            </a:r>
            <a:endParaRPr xmlns:a="http://schemas.openxmlformats.org/drawingml/2006/main" lang="en-US" sz="4000" dirty="0"/>
          </a:p>
        </p:txBody>
      </p:sp>
      <p:sp>
        <p:nvSpPr>
          <p:cNvPr id="3" name="Content Placeholder 2"/>
          <p:cNvSpPr>
            <a:spLocks noGrp="1"/>
          </p:cNvSpPr>
          <p:nvPr>
            <p:ph idx="1"/>
          </p:nvPr>
        </p:nvSpPr>
        <p:spPr>
          <a:xfrm>
            <a:off x="214745" y="1401675"/>
            <a:ext cx="11705705" cy="5281758"/>
          </a:xfrm>
        </p:spPr>
        <p:txBody>
          <a:bodyPr>
            <a:normAutofit/>
          </a:bodyPr>
          <a:lstStyle/>
          <a:p>
            <a:r xmlns:a="http://schemas.openxmlformats.org/drawingml/2006/main">
              <a:rPr lang="ar" b="1" dirty="0" smtClean="0">
                <a:solidFill>
                  <a:srgbClr val="00B050"/>
                </a:solidFill>
              </a:rPr>
              <a:t>الطارئ </a:t>
            </a:r>
            <a:r xmlns:a="http://schemas.openxmlformats.org/drawingml/2006/main">
              <a:rPr lang="ar" b="1" dirty="0">
                <a:solidFill>
                  <a:srgbClr val="00B050"/>
                </a:solidFill>
              </a:rPr>
              <a:t>:</a:t>
            </a:r>
            <a:endParaRPr xmlns:a="http://schemas.openxmlformats.org/drawingml/2006/main" lang="en-US" dirty="0">
              <a:solidFill>
                <a:srgbClr val="00B050"/>
              </a:solidFill>
            </a:endParaRPr>
          </a:p>
          <a:p>
            <a:pPr xmlns:a="http://schemas.openxmlformats.org/drawingml/2006/main" lvl="1">
              <a:bidi/>
            </a:pPr>
            <a:r xmlns:a="http://schemas.openxmlformats.org/drawingml/2006/main">
              <a:rPr lang="ar" dirty="0"/>
              <a:t>الاهتمام الفوري بـ ABCs (المجرى الهوائي، التنفس، الدورة الدموية).</a:t>
            </a:r>
          </a:p>
          <a:p>
            <a:pPr xmlns:a="http://schemas.openxmlformats.org/drawingml/2006/main" lvl="1">
              <a:bidi/>
            </a:pPr>
            <a:r xmlns:a="http://schemas.openxmlformats.org/drawingml/2006/main">
              <a:rPr lang="ar" dirty="0"/>
              <a:t>تثبيت الحالة بالسوائل الوريدية ومنتجات الدم </a:t>
            </a:r>
            <a:r xmlns:a="http://schemas.openxmlformats.org/drawingml/2006/main">
              <a:rPr lang="ar" dirty="0" smtClean="0"/>
              <a:t>. </a:t>
            </a:r>
            <a:r xmlns:a="http://schemas.openxmlformats.org/drawingml/2006/main">
              <a:rPr lang="ar" dirty="0"/>
              <a:t>قد تكون هناك حاجة إلى دعم عضلي </a:t>
            </a:r>
            <a:r xmlns:a="http://schemas.openxmlformats.org/drawingml/2006/main">
              <a:rPr lang="ar" dirty="0" smtClean="0"/>
              <a:t>.</a:t>
            </a:r>
            <a:endParaRPr xmlns:a="http://schemas.openxmlformats.org/drawingml/2006/main" lang="en-US" dirty="0"/>
          </a:p>
          <a:p>
            <a:r xmlns:a="http://schemas.openxmlformats.org/drawingml/2006/main">
              <a:rPr lang="ar" b="1" dirty="0">
                <a:solidFill>
                  <a:srgbClr val="00B050"/>
                </a:solidFill>
              </a:rPr>
              <a:t>التصوير التشخيصي:</a:t>
            </a:r>
            <a:endParaRPr xmlns:a="http://schemas.openxmlformats.org/drawingml/2006/main" lang="en-US" dirty="0">
              <a:solidFill>
                <a:srgbClr val="00B050"/>
              </a:solidFill>
            </a:endParaRPr>
          </a:p>
          <a:p>
            <a:pPr xmlns:a="http://schemas.openxmlformats.org/drawingml/2006/main" lvl="1">
              <a:bidi/>
            </a:pPr>
            <a:r xmlns:a="http://schemas.openxmlformats.org/drawingml/2006/main">
              <a:rPr lang="ar" dirty="0"/>
              <a:t>الأشعة المقطعية، تخطيط صدى القلب، تصوير الأوعية الدموية لتقييم مدى الإصابة.</a:t>
            </a:r>
          </a:p>
          <a:p>
            <a:r xmlns:a="http://schemas.openxmlformats.org/drawingml/2006/main">
              <a:rPr lang="ar" b="1" dirty="0">
                <a:solidFill>
                  <a:srgbClr val="00B050"/>
                </a:solidFill>
              </a:rPr>
              <a:t>التدخل الجراحي:</a:t>
            </a:r>
            <a:endParaRPr xmlns:a="http://schemas.openxmlformats.org/drawingml/2006/main" lang="en-US" dirty="0">
              <a:solidFill>
                <a:srgbClr val="00B050"/>
              </a:solidFill>
            </a:endParaRPr>
          </a:p>
          <a:p>
            <a:pPr xmlns:a="http://schemas.openxmlformats.org/drawingml/2006/main" lvl="1">
              <a:bidi/>
            </a:pPr>
            <a:r xmlns:a="http://schemas.openxmlformats.org/drawingml/2006/main">
              <a:rPr lang="ar" dirty="0"/>
              <a:t>قد يتم إجراء عملية فتح الصدر الطارئة للوصول مباشرة إلى الصدر وإصلاح الإصابات.</a:t>
            </a:r>
          </a:p>
          <a:p>
            <a:pPr xmlns:a="http://schemas.openxmlformats.org/drawingml/2006/main" lvl="1">
              <a:bidi/>
            </a:pPr>
            <a:r xmlns:a="http://schemas.openxmlformats.org/drawingml/2006/main">
              <a:rPr lang="ar" dirty="0"/>
              <a:t>جراحة القلب أو الأوعية الدموية للإصلاح النهائي.</a:t>
            </a:r>
          </a:p>
          <a:p>
            <a:r xmlns:a="http://schemas.openxmlformats.org/drawingml/2006/main">
              <a:rPr lang="ar" b="1" dirty="0" smtClean="0">
                <a:solidFill>
                  <a:srgbClr val="00B050"/>
                </a:solidFill>
              </a:rPr>
              <a:t>بمضادات التخثر </a:t>
            </a:r>
            <a:r xmlns:a="http://schemas.openxmlformats.org/drawingml/2006/main">
              <a:rPr lang="ar" b="1" dirty="0">
                <a:solidFill>
                  <a:srgbClr val="00B050"/>
                </a:solidFill>
              </a:rPr>
              <a:t>ومضادات الصفائح الدموية:</a:t>
            </a:r>
            <a:endParaRPr xmlns:a="http://schemas.openxmlformats.org/drawingml/2006/main" lang="en-US" dirty="0">
              <a:solidFill>
                <a:srgbClr val="00B050"/>
              </a:solidFill>
            </a:endParaRPr>
          </a:p>
          <a:p>
            <a:pPr xmlns:a="http://schemas.openxmlformats.org/drawingml/2006/main" lvl="1">
              <a:bidi/>
            </a:pPr>
            <a:r xmlns:a="http://schemas.openxmlformats.org/drawingml/2006/main">
              <a:rPr lang="ar" dirty="0"/>
              <a:t>اعتمادًا على الحالة، قد يتم البدء في تناول مضادات التخثر لمنع تجلط الدم.</a:t>
            </a: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42</a:t>
            </a:fld>
            <a:endParaRPr lang="en-US"/>
          </a:p>
        </p:txBody>
      </p:sp>
    </p:spTree>
    <p:extLst>
      <p:ext uri="{BB962C8B-B14F-4D97-AF65-F5344CB8AC3E}">
        <p14:creationId xmlns:p14="http://schemas.microsoft.com/office/powerpoint/2010/main" val="3471948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xmlns:a="http://schemas.openxmlformats.org/drawingml/2006/main" algn="ctr">
              <a:bidi/>
            </a:pPr>
            <a:r xmlns:a="http://schemas.openxmlformats.org/drawingml/2006/main">
              <a:rPr lang="ar" b="1" dirty="0"/>
              <a:t>إصابات </a:t>
            </a:r>
            <a:r xmlns:a="http://schemas.openxmlformats.org/drawingml/2006/main">
              <a:rPr lang="ar" b="1" dirty="0" err="1"/>
              <a:t>الصمامات </a:t>
            </a:r>
            <a:r xmlns:a="http://schemas.openxmlformats.org/drawingml/2006/main">
              <a:rPr lang="ar" b="1" dirty="0"/>
              <a:t>الرضحية</a:t>
            </a:r>
          </a:p>
        </p:txBody>
      </p:sp>
      <p:sp>
        <p:nvSpPr>
          <p:cNvPr id="3" name="Content Placeholder 2"/>
          <p:cNvSpPr>
            <a:spLocks noGrp="1"/>
          </p:cNvSpPr>
          <p:nvPr>
            <p:ph idx="1"/>
          </p:nvPr>
        </p:nvSpPr>
        <p:spPr>
          <a:xfrm>
            <a:off x="113607" y="1109431"/>
            <a:ext cx="11698778" cy="5515813"/>
          </a:xfrm>
        </p:spPr>
        <p:txBody>
          <a:bodyPr>
            <a:noAutofit/>
          </a:bodyPr>
          <a:lstStyle/>
          <a:p>
            <a:pPr xmlns:a="http://schemas.openxmlformats.org/drawingml/2006/main">
              <a:lnSpc>
                <a:spcPct val="100000"/>
              </a:lnSpc>
              <a:spcAft>
                <a:spcPts val="600"/>
              </a:spcAft>
              <a:bidi/>
            </a:pPr>
            <a:r xmlns:a="http://schemas.openxmlformats.org/drawingml/2006/main">
              <a:rPr lang="ar" sz="3200" dirty="0" err="1"/>
              <a:t>الصمامية </a:t>
            </a:r>
            <a:r xmlns:a="http://schemas.openxmlformats.org/drawingml/2006/main">
              <a:rPr lang="ar" sz="3200" dirty="0"/>
              <a:t>الرضحية </a:t>
            </a:r>
            <a:r xmlns:a="http://schemas.openxmlformats.org/drawingml/2006/main">
              <a:rPr lang="ar" sz="3200" dirty="0"/>
              <a:t>إلى الضرر الذي يلحق بصمامات القلب نتيجة </a:t>
            </a:r>
            <a:r xmlns:a="http://schemas.openxmlformats.org/drawingml/2006/main">
              <a:rPr lang="ar" sz="3200" dirty="0" smtClean="0"/>
              <a:t>لصدمة </a:t>
            </a:r>
            <a:r xmlns:a="http://schemas.openxmlformats.org/drawingml/2006/main">
              <a:rPr lang="ar" sz="3200" dirty="0"/>
              <a:t>صدرية حادة أو نافذة.</a:t>
            </a:r>
            <a:endParaRPr xmlns:a="http://schemas.openxmlformats.org/drawingml/2006/main" lang="en-US" sz="3200" dirty="0" smtClean="0"/>
          </a:p>
          <a:p>
            <a:pPr xmlns:a="http://schemas.openxmlformats.org/drawingml/2006/main">
              <a:lnSpc>
                <a:spcPct val="100000"/>
              </a:lnSpc>
              <a:spcAft>
                <a:spcPts val="600"/>
              </a:spcAft>
              <a:bidi/>
            </a:pPr>
            <a:r xmlns:a="http://schemas.openxmlformats.org/drawingml/2006/main">
              <a:rPr lang="ar" sz="3200" dirty="0" smtClean="0"/>
              <a:t>صمامات </a:t>
            </a:r>
            <a:r xmlns:a="http://schemas.openxmlformats.org/drawingml/2006/main">
              <a:rPr lang="ar" sz="3200" dirty="0"/>
              <a:t>القلب دورًا حاسمًا في الحفاظ على تدفق الدم في اتجاه واحد عبر حجرات القلب </a:t>
            </a:r>
            <a:r xmlns:a="http://schemas.openxmlformats.org/drawingml/2006/main">
              <a:rPr lang="ar" sz="3200" dirty="0" smtClean="0"/>
              <a:t>.</a:t>
            </a:r>
          </a:p>
          <a:p>
            <a:pPr xmlns:a="http://schemas.openxmlformats.org/drawingml/2006/main">
              <a:lnSpc>
                <a:spcPct val="100000"/>
              </a:lnSpc>
              <a:spcAft>
                <a:spcPts val="600"/>
              </a:spcAft>
              <a:bidi/>
            </a:pPr>
            <a:r xmlns:a="http://schemas.openxmlformats.org/drawingml/2006/main">
              <a:rPr lang="ar" sz="3200" dirty="0" smtClean="0"/>
              <a:t> </a:t>
            </a:r>
            <a:r xmlns:a="http://schemas.openxmlformats.org/drawingml/2006/main">
              <a:rPr lang="ar" sz="3200" dirty="0"/>
              <a:t>عندما تتضرر هذه الصمامات، يمكن أن يؤدي ذلك إلى قصور </a:t>
            </a:r>
            <a:r xmlns:a="http://schemas.openxmlformats.org/drawingml/2006/main">
              <a:rPr lang="ar" sz="3200" dirty="0" err="1"/>
              <a:t>الصمام </a:t>
            </a:r>
            <a:r xmlns:a="http://schemas.openxmlformats.org/drawingml/2006/main">
              <a:rPr lang="ar" sz="3200" dirty="0"/>
              <a:t>(التسرب) أو تضيق الصمام (التضييق)، مما يؤدي إلى تعطيل الوظيفة الطبيعية للقلب.</a:t>
            </a:r>
            <a:endParaRPr xmlns:a="http://schemas.openxmlformats.org/drawingml/2006/main" lang="en-US" sz="3200" dirty="0" smtClean="0"/>
          </a:p>
          <a:p>
            <a:pPr xmlns:a="http://schemas.openxmlformats.org/drawingml/2006/main">
              <a:lnSpc>
                <a:spcPct val="100000"/>
              </a:lnSpc>
              <a:spcAft>
                <a:spcPts val="600"/>
              </a:spcAft>
              <a:bidi/>
            </a:pPr>
            <a:r xmlns:a="http://schemas.openxmlformats.org/drawingml/2006/main">
              <a:rPr lang="ar" sz="3200" dirty="0" err="1"/>
              <a:t>الصمامية </a:t>
            </a:r>
            <a:r xmlns:a="http://schemas.openxmlformats.org/drawingml/2006/main">
              <a:rPr lang="ar" sz="3200" dirty="0" smtClean="0"/>
              <a:t>الرضحية </a:t>
            </a:r>
            <a:r xmlns:a="http://schemas.openxmlformats.org/drawingml/2006/main">
              <a:rPr lang="ar" sz="3200" dirty="0"/>
              <a:t>نادرة نسبيًا ولكنها قد تكون لها عواقب وخيمة. فيما يلي بعض جوانب الإصابات </a:t>
            </a:r>
            <a:r xmlns:a="http://schemas.openxmlformats.org/drawingml/2006/main">
              <a:rPr lang="ar" sz="3200" dirty="0" err="1"/>
              <a:t>الصمامية الرضحية </a:t>
            </a:r>
            <a:r xmlns:a="http://schemas.openxmlformats.org/drawingml/2006/main">
              <a:rPr lang="ar" sz="3200" dirty="0"/>
              <a:t>:</a:t>
            </a:r>
          </a:p>
        </p:txBody>
      </p:sp>
      <p:sp>
        <p:nvSpPr>
          <p:cNvPr id="4" name="Slide Number Placeholder 3"/>
          <p:cNvSpPr>
            <a:spLocks noGrp="1"/>
          </p:cNvSpPr>
          <p:nvPr>
            <p:ph type="sldNum" sz="quarter" idx="12"/>
          </p:nvPr>
        </p:nvSpPr>
        <p:spPr/>
        <p:txBody>
          <a:bodyPr/>
          <a:lstStyle/>
          <a:p>
            <a:fld id="{D9481E0F-E6C8-4C2A-9F5A-526F44582ABB}" type="slidenum">
              <a:rPr lang="en-US" smtClean="0"/>
              <a:t>43</a:t>
            </a:fld>
            <a:endParaRPr lang="en-US"/>
          </a:p>
        </p:txBody>
      </p:sp>
    </p:spTree>
    <p:extLst>
      <p:ext uri="{BB962C8B-B14F-4D97-AF65-F5344CB8AC3E}">
        <p14:creationId xmlns:p14="http://schemas.microsoft.com/office/powerpoint/2010/main" val="161837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xmlns:a="http://schemas.openxmlformats.org/drawingml/2006/main" algn="ctr">
              <a:bidi/>
            </a:pPr>
            <a:r xmlns:a="http://schemas.openxmlformats.org/drawingml/2006/main">
              <a:rPr lang="ar" b="1" dirty="0"/>
              <a:t>صمامات القلب</a:t>
            </a:r>
            <a:endParaRPr xmlns:a="http://schemas.openxmlformats.org/drawingml/2006/main" lang="en-US" dirty="0"/>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2155" y="1325563"/>
            <a:ext cx="5691549" cy="5350056"/>
          </a:xfrm>
        </p:spPr>
      </p:pic>
      <p:sp>
        <p:nvSpPr>
          <p:cNvPr id="5" name="Slide Number Placeholder 4"/>
          <p:cNvSpPr>
            <a:spLocks noGrp="1"/>
          </p:cNvSpPr>
          <p:nvPr>
            <p:ph type="sldNum" sz="quarter" idx="12"/>
          </p:nvPr>
        </p:nvSpPr>
        <p:spPr/>
        <p:txBody>
          <a:bodyPr/>
          <a:lstStyle/>
          <a:p>
            <a:fld id="{D9481E0F-E6C8-4C2A-9F5A-526F44582ABB}" type="slidenum">
              <a:rPr lang="en-US" smtClean="0"/>
              <a:t>44</a:t>
            </a:fld>
            <a:endParaRPr lang="en-US"/>
          </a:p>
        </p:txBody>
      </p:sp>
    </p:spTree>
    <p:extLst>
      <p:ext uri="{BB962C8B-B14F-4D97-AF65-F5344CB8AC3E}">
        <p14:creationId xmlns:p14="http://schemas.microsoft.com/office/powerpoint/2010/main" val="4104964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p:spPr>
        <p:txBody>
          <a:bodyPr>
            <a:normAutofit fontScale="90000"/>
          </a:bodyPr>
          <a:lstStyle/>
          <a:p>
            <a:pPr xmlns:a="http://schemas.openxmlformats.org/drawingml/2006/main" algn="ctr">
              <a:bidi/>
            </a:pPr>
            <a:r xmlns:a="http://schemas.openxmlformats.org/drawingml/2006/main">
              <a:rPr lang="ar" b="1" dirty="0"/>
              <a:t>أنواع الصمامات الأكثر </a:t>
            </a:r>
            <a:r xmlns:a="http://schemas.openxmlformats.org/drawingml/2006/main">
              <a:rPr lang="ar" b="1" dirty="0" smtClean="0"/>
              <a:t>تأثرًا</a:t>
            </a:r>
            <a:r xmlns:a="http://schemas.openxmlformats.org/drawingml/2006/main">
              <a:rPr lang="ar" b="1" dirty="0"/>
              <a:t/>
            </a:r>
            <a:br xmlns:a="http://schemas.openxmlformats.org/drawingml/2006/main">
              <a:rPr lang="en-US" b="1" dirty="0"/>
            </a:br>
            <a:endParaRPr xmlns:a="http://schemas.openxmlformats.org/drawingml/2006/main" lang="en-US" dirty="0"/>
          </a:p>
        </p:txBody>
      </p:sp>
      <p:sp>
        <p:nvSpPr>
          <p:cNvPr id="3" name="Content Placeholder 2"/>
          <p:cNvSpPr>
            <a:spLocks noGrp="1"/>
          </p:cNvSpPr>
          <p:nvPr>
            <p:ph idx="1"/>
          </p:nvPr>
        </p:nvSpPr>
        <p:spPr>
          <a:xfrm>
            <a:off x="98367" y="931024"/>
            <a:ext cx="11148753" cy="5444837"/>
          </a:xfrm>
        </p:spPr>
        <p:txBody>
          <a:bodyPr>
            <a:normAutofit fontScale="92500" lnSpcReduction="10000"/>
          </a:bodyPr>
          <a:lstStyle/>
          <a:p>
            <a:pPr xmlns:a="http://schemas.openxmlformats.org/drawingml/2006/main">
              <a:lnSpc>
                <a:spcPct val="100000"/>
              </a:lnSpc>
              <a:spcAft>
                <a:spcPts val="600"/>
              </a:spcAft>
              <a:bidi/>
            </a:pPr>
            <a:r xmlns:a="http://schemas.openxmlformats.org/drawingml/2006/main">
              <a:rPr lang="ar" sz="3500" b="1" dirty="0" smtClean="0">
                <a:solidFill>
                  <a:srgbClr val="FF0000"/>
                </a:solidFill>
              </a:rPr>
              <a:t>التاجي </a:t>
            </a:r>
            <a:r xmlns:a="http://schemas.openxmlformats.org/drawingml/2006/main">
              <a:rPr lang="ar" sz="3500" b="1" dirty="0">
                <a:solidFill>
                  <a:srgbClr val="FF0000"/>
                </a:solidFill>
              </a:rPr>
              <a:t>:</a:t>
            </a:r>
            <a:endParaRPr xmlns:a="http://schemas.openxmlformats.org/drawingml/2006/main" lang="en-US" sz="3500" dirty="0">
              <a:solidFill>
                <a:srgbClr val="FF0000"/>
              </a:solidFill>
            </a:endParaRPr>
          </a:p>
          <a:p>
            <a:pPr xmlns:a="http://schemas.openxmlformats.org/drawingml/2006/main" lvl="1">
              <a:lnSpc>
                <a:spcPct val="100000"/>
              </a:lnSpc>
              <a:spcAft>
                <a:spcPts val="600"/>
              </a:spcAft>
              <a:buFont typeface="Wingdings" panose="05000000000000000000" pitchFamily="2" charset="2"/>
              <a:buChar char="Ø"/>
              <a:bidi/>
            </a:pPr>
            <a:r xmlns:a="http://schemas.openxmlformats.org/drawingml/2006/main">
              <a:rPr lang="ar" sz="3000" b="1" dirty="0">
                <a:solidFill>
                  <a:srgbClr val="00B050"/>
                </a:solidFill>
              </a:rPr>
              <a:t>القابلية:</a:t>
            </a:r>
            <a:r xmlns:a="http://schemas.openxmlformats.org/drawingml/2006/main">
              <a:rPr lang="ar" sz="3000" dirty="0">
                <a:solidFill>
                  <a:srgbClr val="00B050"/>
                </a:solidFill>
              </a:rPr>
              <a:t> </a:t>
            </a:r>
            <a:r xmlns:a="http://schemas.openxmlformats.org/drawingml/2006/main">
              <a:rPr lang="ar" sz="3000" dirty="0"/>
              <a:t>الصمام التاجي، الذي يقع بين الأذين الأيسر والبطين الأيسر، يكون في كثير من الأحيان عرضة للإصابات الرضحية بسبب موقعه التشريحي.</a:t>
            </a:r>
          </a:p>
          <a:p>
            <a:pPr xmlns:a="http://schemas.openxmlformats.org/drawingml/2006/main" lvl="1">
              <a:lnSpc>
                <a:spcPct val="100000"/>
              </a:lnSpc>
              <a:spcAft>
                <a:spcPts val="600"/>
              </a:spcAft>
              <a:buFont typeface="Wingdings" panose="05000000000000000000" pitchFamily="2" charset="2"/>
              <a:buChar char="Ø"/>
              <a:bidi/>
            </a:pPr>
            <a:r xmlns:a="http://schemas.openxmlformats.org/drawingml/2006/main">
              <a:rPr lang="ar" sz="3000" b="1" dirty="0">
                <a:solidFill>
                  <a:srgbClr val="00B050"/>
                </a:solidFill>
              </a:rPr>
              <a:t>العواقب: </a:t>
            </a:r>
            <a:r xmlns:a="http://schemas.openxmlformats.org/drawingml/2006/main">
              <a:rPr lang="ar" sz="3000" dirty="0"/>
              <a:t>يمكن أن تؤدي إصابات الصمام التاجي الرضحية إلى الارتجاع (التسرب) أو تضيق الصمام.</a:t>
            </a:r>
          </a:p>
          <a:p>
            <a:pPr xmlns:a="http://schemas.openxmlformats.org/drawingml/2006/main">
              <a:lnSpc>
                <a:spcPct val="100000"/>
              </a:lnSpc>
              <a:spcAft>
                <a:spcPts val="600"/>
              </a:spcAft>
              <a:bidi/>
            </a:pPr>
            <a:r xmlns:a="http://schemas.openxmlformats.org/drawingml/2006/main">
              <a:rPr lang="ar" sz="3500" b="1" dirty="0">
                <a:solidFill>
                  <a:srgbClr val="FF0000"/>
                </a:solidFill>
              </a:rPr>
              <a:t>صمام الأبهر:</a:t>
            </a:r>
            <a:endParaRPr xmlns:a="http://schemas.openxmlformats.org/drawingml/2006/main" lang="en-US" sz="3500" dirty="0">
              <a:solidFill>
                <a:srgbClr val="FF0000"/>
              </a:solidFill>
            </a:endParaRPr>
          </a:p>
          <a:p>
            <a:pPr xmlns:a="http://schemas.openxmlformats.org/drawingml/2006/main" lvl="1">
              <a:lnSpc>
                <a:spcPct val="100000"/>
              </a:lnSpc>
              <a:spcAft>
                <a:spcPts val="600"/>
              </a:spcAft>
              <a:buFont typeface="Wingdings" panose="05000000000000000000" pitchFamily="2" charset="2"/>
              <a:buChar char="Ø"/>
              <a:bidi/>
            </a:pPr>
            <a:r xmlns:a="http://schemas.openxmlformats.org/drawingml/2006/main">
              <a:rPr lang="ar" sz="3000" b="1" dirty="0">
                <a:solidFill>
                  <a:srgbClr val="00B050"/>
                </a:solidFill>
              </a:rPr>
              <a:t>القابلية:</a:t>
            </a:r>
            <a:r xmlns:a="http://schemas.openxmlformats.org/drawingml/2006/main">
              <a:rPr lang="ar" sz="3000" dirty="0">
                <a:solidFill>
                  <a:srgbClr val="00B050"/>
                </a:solidFill>
              </a:rPr>
              <a:t> </a:t>
            </a:r>
            <a:r xmlns:a="http://schemas.openxmlformats.org/drawingml/2006/main">
              <a:rPr lang="ar" sz="3000" dirty="0"/>
              <a:t>يمكن أن يتأثر الصمام الأبهري، الذي يقع بين البطين الأيسر والشريان الأورطي، بالصدمات.</a:t>
            </a:r>
          </a:p>
          <a:p>
            <a:pPr xmlns:a="http://schemas.openxmlformats.org/drawingml/2006/main" lvl="1">
              <a:lnSpc>
                <a:spcPct val="100000"/>
              </a:lnSpc>
              <a:spcAft>
                <a:spcPts val="600"/>
              </a:spcAft>
              <a:buFont typeface="Wingdings" panose="05000000000000000000" pitchFamily="2" charset="2"/>
              <a:buChar char="Ø"/>
              <a:bidi/>
            </a:pPr>
            <a:r xmlns:a="http://schemas.openxmlformats.org/drawingml/2006/main">
              <a:rPr lang="ar" sz="3000" b="1" dirty="0">
                <a:solidFill>
                  <a:srgbClr val="00B050"/>
                </a:solidFill>
              </a:rPr>
              <a:t>العواقب: </a:t>
            </a:r>
            <a:r xmlns:a="http://schemas.openxmlformats.org/drawingml/2006/main">
              <a:rPr lang="ar" sz="3000" dirty="0"/>
              <a:t>قد تؤدي الإصابات الرضحية للصمام الأورطي إلى الارتجاع أو تضيق الصمام.</a:t>
            </a: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45</a:t>
            </a:fld>
            <a:endParaRPr lang="en-US"/>
          </a:p>
        </p:txBody>
      </p:sp>
    </p:spTree>
    <p:extLst>
      <p:ext uri="{BB962C8B-B14F-4D97-AF65-F5344CB8AC3E}">
        <p14:creationId xmlns:p14="http://schemas.microsoft.com/office/powerpoint/2010/main" val="4215661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6"/>
            <a:ext cx="10515600" cy="923348"/>
          </a:xfrm>
        </p:spPr>
        <p:txBody>
          <a:bodyPr>
            <a:normAutofit fontScale="90000"/>
          </a:bodyPr>
          <a:lstStyle/>
          <a:p>
            <a:pPr xmlns:a="http://schemas.openxmlformats.org/drawingml/2006/main" algn="ctr">
              <a:bidi/>
            </a:pPr>
            <a:r xmlns:a="http://schemas.openxmlformats.org/drawingml/2006/main">
              <a:rPr lang="ar" b="1" dirty="0" smtClean="0"/>
              <a:t> </a:t>
            </a:r>
            <a:br xmlns:a="http://schemas.openxmlformats.org/drawingml/2006/main">
              <a:rPr lang="en-US" b="1" dirty="0" smtClean="0"/>
            </a:br>
            <a:r xmlns:a="http://schemas.openxmlformats.org/drawingml/2006/main">
              <a:rPr lang="ar" b="1" dirty="0" smtClean="0"/>
              <a:t>أنواع </a:t>
            </a:r>
            <a:r xmlns:a="http://schemas.openxmlformats.org/drawingml/2006/main">
              <a:rPr lang="ar" b="1" dirty="0" smtClean="0"/>
              <a:t>الإصابات </a:t>
            </a:r>
            <a:r xmlns:a="http://schemas.openxmlformats.org/drawingml/2006/main">
              <a:rPr lang="ar" b="1" dirty="0"/>
              <a:t>الصمامية الرضحية</a:t>
            </a:r>
            <a:r xmlns:a="http://schemas.openxmlformats.org/drawingml/2006/main">
              <a:rPr lang="ar" b="1" dirty="0"/>
              <a:t/>
            </a:r>
            <a:br xmlns:a="http://schemas.openxmlformats.org/drawingml/2006/main">
              <a:rPr lang="en-US" b="1" dirty="0"/>
            </a:br>
            <a:endParaRPr xmlns:a="http://schemas.openxmlformats.org/drawingml/2006/main" lang="en-US" dirty="0"/>
          </a:p>
        </p:txBody>
      </p:sp>
      <p:sp>
        <p:nvSpPr>
          <p:cNvPr id="3" name="Content Placeholder 2"/>
          <p:cNvSpPr>
            <a:spLocks noGrp="1"/>
          </p:cNvSpPr>
          <p:nvPr>
            <p:ph idx="1"/>
          </p:nvPr>
        </p:nvSpPr>
        <p:spPr>
          <a:xfrm>
            <a:off x="381000" y="1301923"/>
            <a:ext cx="11190316" cy="5406447"/>
          </a:xfrm>
        </p:spPr>
        <p:txBody>
          <a:bodyPr>
            <a:normAutofit/>
          </a:bodyPr>
          <a:lstStyle/>
          <a:p>
            <a:pPr xmlns:a="http://schemas.openxmlformats.org/drawingml/2006/main">
              <a:lnSpc>
                <a:spcPct val="100000"/>
              </a:lnSpc>
              <a:spcAft>
                <a:spcPts val="600"/>
              </a:spcAft>
              <a:bidi/>
            </a:pPr>
            <a:r xmlns:a="http://schemas.openxmlformats.org/drawingml/2006/main">
              <a:rPr lang="ar" b="1" dirty="0" smtClean="0">
                <a:solidFill>
                  <a:srgbClr val="FF0000"/>
                </a:solidFill>
              </a:rPr>
              <a:t>الصمام </a:t>
            </a:r>
            <a:r xmlns:a="http://schemas.openxmlformats.org/drawingml/2006/main">
              <a:rPr lang="ar" b="1" dirty="0">
                <a:solidFill>
                  <a:srgbClr val="FF0000"/>
                </a:solidFill>
              </a:rPr>
              <a:t>:</a:t>
            </a:r>
            <a:endParaRPr xmlns:a="http://schemas.openxmlformats.org/drawingml/2006/main" lang="en-US" dirty="0">
              <a:solidFill>
                <a:srgbClr val="FF0000"/>
              </a:solidFill>
            </a:endParaRPr>
          </a:p>
          <a:p>
            <a:pPr xmlns:a="http://schemas.openxmlformats.org/drawingml/2006/main" lvl="1">
              <a:lnSpc>
                <a:spcPct val="100000"/>
              </a:lnSpc>
              <a:spcAft>
                <a:spcPts val="600"/>
              </a:spcAft>
              <a:bidi/>
            </a:pPr>
            <a:r xmlns:a="http://schemas.openxmlformats.org/drawingml/2006/main">
              <a:rPr lang="ar" sz="2800" b="1" dirty="0">
                <a:solidFill>
                  <a:srgbClr val="00B050"/>
                </a:solidFill>
              </a:rPr>
              <a:t>الآلية:</a:t>
            </a:r>
            <a:r xmlns:a="http://schemas.openxmlformats.org/drawingml/2006/main">
              <a:rPr lang="ar" sz="2800" dirty="0">
                <a:solidFill>
                  <a:srgbClr val="00B050"/>
                </a:solidFill>
              </a:rPr>
              <a:t> </a:t>
            </a:r>
            <a:r xmlns:a="http://schemas.openxmlformats.org/drawingml/2006/main">
              <a:rPr lang="ar" sz="2800" dirty="0"/>
              <a:t>يمكن أن تؤدي الصدمة المباشرة للصدر إلى تمزقات أو شروخ في صمامات القلب.</a:t>
            </a:r>
          </a:p>
          <a:p>
            <a:pPr xmlns:a="http://schemas.openxmlformats.org/drawingml/2006/main" lvl="1">
              <a:lnSpc>
                <a:spcPct val="100000"/>
              </a:lnSpc>
              <a:spcAft>
                <a:spcPts val="600"/>
              </a:spcAft>
              <a:bidi/>
            </a:pPr>
            <a:r xmlns:a="http://schemas.openxmlformats.org/drawingml/2006/main">
              <a:rPr lang="ar" sz="2800" b="1" dirty="0">
                <a:solidFill>
                  <a:srgbClr val="00B050"/>
                </a:solidFill>
              </a:rPr>
              <a:t>السمات السريرية:</a:t>
            </a:r>
            <a:r xmlns:a="http://schemas.openxmlformats.org/drawingml/2006/main">
              <a:rPr lang="ar" sz="2800" dirty="0">
                <a:solidFill>
                  <a:srgbClr val="00B050"/>
                </a:solidFill>
              </a:rPr>
              <a:t> </a:t>
            </a:r>
            <a:r xmlns:a="http://schemas.openxmlformats.org/drawingml/2006/main">
              <a:rPr lang="ar" sz="2800" dirty="0"/>
              <a:t>قد تشمل الأعراض ألمًا في الصدر وخفقانًا وعلامات قصور القلب.</a:t>
            </a:r>
          </a:p>
          <a:p>
            <a:pPr xmlns:a="http://schemas.openxmlformats.org/drawingml/2006/main">
              <a:lnSpc>
                <a:spcPct val="100000"/>
              </a:lnSpc>
              <a:spcAft>
                <a:spcPts val="600"/>
              </a:spcAft>
              <a:bidi/>
            </a:pPr>
            <a:r xmlns:a="http://schemas.openxmlformats.org/drawingml/2006/main">
              <a:rPr lang="ar" b="1" dirty="0">
                <a:solidFill>
                  <a:srgbClr val="FF0000"/>
                </a:solidFill>
              </a:rPr>
              <a:t>انفصال الصمام:</a:t>
            </a:r>
            <a:endParaRPr xmlns:a="http://schemas.openxmlformats.org/drawingml/2006/main" lang="en-US" dirty="0">
              <a:solidFill>
                <a:srgbClr val="FF0000"/>
              </a:solidFill>
            </a:endParaRPr>
          </a:p>
          <a:p>
            <a:pPr xmlns:a="http://schemas.openxmlformats.org/drawingml/2006/main" lvl="1">
              <a:lnSpc>
                <a:spcPct val="100000"/>
              </a:lnSpc>
              <a:spcAft>
                <a:spcPts val="600"/>
              </a:spcAft>
              <a:bidi/>
            </a:pPr>
            <a:r xmlns:a="http://schemas.openxmlformats.org/drawingml/2006/main">
              <a:rPr lang="ar" sz="2800" b="1" dirty="0">
                <a:solidFill>
                  <a:srgbClr val="00B050"/>
                </a:solidFill>
              </a:rPr>
              <a:t>الآلية: </a:t>
            </a:r>
            <a:r xmlns:a="http://schemas.openxmlformats.org/drawingml/2006/main">
              <a:rPr lang="ar" sz="2800" dirty="0"/>
              <a:t>قد تؤدي الصدمة الشديدة إلى خلع صمام القلب بالكامل (تمزيقه).</a:t>
            </a:r>
          </a:p>
          <a:p>
            <a:pPr xmlns:a="http://schemas.openxmlformats.org/drawingml/2006/main" lvl="1">
              <a:lnSpc>
                <a:spcPct val="100000"/>
              </a:lnSpc>
              <a:spcAft>
                <a:spcPts val="600"/>
              </a:spcAft>
              <a:bidi/>
            </a:pPr>
            <a:r xmlns:a="http://schemas.openxmlformats.org/drawingml/2006/main">
              <a:rPr lang="ar" sz="2800" b="1" dirty="0">
                <a:solidFill>
                  <a:srgbClr val="00B050"/>
                </a:solidFill>
              </a:rPr>
              <a:t>السمات السريرية:</a:t>
            </a:r>
            <a:r xmlns:a="http://schemas.openxmlformats.org/drawingml/2006/main">
              <a:rPr lang="ar" sz="2800" dirty="0">
                <a:solidFill>
                  <a:srgbClr val="00B050"/>
                </a:solidFill>
              </a:rPr>
              <a:t> </a:t>
            </a:r>
            <a:r xmlns:a="http://schemas.openxmlformats.org/drawingml/2006/main">
              <a:rPr lang="ar" sz="2800" dirty="0"/>
              <a:t>ظهور سريع للأعراض، بما في ذلك آلام شديدة في الصدر وعدم استقرار الدورة الدموية.</a:t>
            </a: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46</a:t>
            </a:fld>
            <a:endParaRPr lang="en-US"/>
          </a:p>
        </p:txBody>
      </p:sp>
    </p:spTree>
    <p:extLst>
      <p:ext uri="{BB962C8B-B14F-4D97-AF65-F5344CB8AC3E}">
        <p14:creationId xmlns:p14="http://schemas.microsoft.com/office/powerpoint/2010/main" val="3080128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6722"/>
          </a:xfrm>
        </p:spPr>
        <p:txBody>
          <a:bodyPr>
            <a:normAutofit fontScale="90000"/>
          </a:bodyPr>
          <a:lstStyle/>
          <a:p>
            <a:pPr xmlns:a="http://schemas.openxmlformats.org/drawingml/2006/main" algn="ctr">
              <a:bidi/>
            </a:pPr>
            <a:r xmlns:a="http://schemas.openxmlformats.org/drawingml/2006/main">
              <a:rPr lang="ar" b="1" dirty="0" smtClean="0"/>
              <a:t>تشخبص</a:t>
            </a:r>
            <a:r xmlns:a="http://schemas.openxmlformats.org/drawingml/2006/main">
              <a:rPr lang="ar" b="1" dirty="0"/>
              <a:t/>
            </a:r>
            <a:br xmlns:a="http://schemas.openxmlformats.org/drawingml/2006/main">
              <a:rPr lang="en-US" b="1" dirty="0"/>
            </a:br>
            <a:endParaRPr xmlns:a="http://schemas.openxmlformats.org/drawingml/2006/main" lang="en-US" dirty="0"/>
          </a:p>
        </p:txBody>
      </p:sp>
      <p:sp>
        <p:nvSpPr>
          <p:cNvPr id="3" name="Content Placeholder 2"/>
          <p:cNvSpPr>
            <a:spLocks noGrp="1"/>
          </p:cNvSpPr>
          <p:nvPr>
            <p:ph idx="1"/>
          </p:nvPr>
        </p:nvSpPr>
        <p:spPr>
          <a:xfrm>
            <a:off x="331123" y="1060854"/>
            <a:ext cx="11315008" cy="5797146"/>
          </a:xfrm>
        </p:spPr>
        <p:txBody>
          <a:bodyPr>
            <a:normAutofit fontScale="85000" lnSpcReduction="20000"/>
          </a:bodyPr>
          <a:lstStyle/>
          <a:p>
            <a:pPr xmlns:a="http://schemas.openxmlformats.org/drawingml/2006/main">
              <a:lnSpc>
                <a:spcPct val="110000"/>
              </a:lnSpc>
              <a:spcAft>
                <a:spcPts val="600"/>
              </a:spcAft>
              <a:bidi/>
            </a:pPr>
            <a:r xmlns:a="http://schemas.openxmlformats.org/drawingml/2006/main">
              <a:rPr lang="ar" sz="3200" b="1" dirty="0">
                <a:solidFill>
                  <a:srgbClr val="FF0000"/>
                </a:solidFill>
              </a:rPr>
              <a:t>التقييم </a:t>
            </a:r>
            <a:endParaRPr xmlns:a="http://schemas.openxmlformats.org/drawingml/2006/main" lang="en-US" sz="3200" dirty="0">
              <a:solidFill>
                <a:srgbClr val="FF0000"/>
              </a:solidFill>
            </a:endParaRPr>
            <a:r xmlns:a="http://schemas.openxmlformats.org/drawingml/2006/main">
              <a:rPr lang="ar" sz="3200" b="1" dirty="0" smtClean="0">
                <a:solidFill>
                  <a:srgbClr val="FF0000"/>
                </a:solidFill>
              </a:rPr>
              <a:t>السريري :</a:t>
            </a:r>
          </a:p>
          <a:p>
            <a:pPr xmlns:a="http://schemas.openxmlformats.org/drawingml/2006/main" lvl="1">
              <a:lnSpc>
                <a:spcPct val="110000"/>
              </a:lnSpc>
              <a:spcAft>
                <a:spcPts val="600"/>
              </a:spcAft>
              <a:bidi/>
            </a:pPr>
            <a:r xmlns:a="http://schemas.openxmlformats.org/drawingml/2006/main">
              <a:rPr lang="ar" sz="2800" b="1" dirty="0">
                <a:solidFill>
                  <a:srgbClr val="00B050"/>
                </a:solidFill>
              </a:rPr>
              <a:t>أعراض:</a:t>
            </a:r>
            <a:r xmlns:a="http://schemas.openxmlformats.org/drawingml/2006/main">
              <a:rPr lang="ar" sz="2800" dirty="0">
                <a:solidFill>
                  <a:srgbClr val="00B050"/>
                </a:solidFill>
              </a:rPr>
              <a:t> </a:t>
            </a:r>
            <a:r xmlns:a="http://schemas.openxmlformats.org/drawingml/2006/main">
              <a:rPr lang="ar" sz="2800" dirty="0"/>
              <a:t>ألم في الصدر، وضيق في التنفس، وخفقان القلب، وعلامات قصور القلب.</a:t>
            </a:r>
          </a:p>
          <a:p>
            <a:pPr xmlns:a="http://schemas.openxmlformats.org/drawingml/2006/main" lvl="1">
              <a:lnSpc>
                <a:spcPct val="110000"/>
              </a:lnSpc>
              <a:spcAft>
                <a:spcPts val="600"/>
              </a:spcAft>
              <a:bidi/>
            </a:pPr>
            <a:r xmlns:a="http://schemas.openxmlformats.org/drawingml/2006/main">
              <a:rPr lang="ar" sz="2800" b="1" dirty="0">
                <a:solidFill>
                  <a:srgbClr val="00B050"/>
                </a:solidFill>
              </a:rPr>
              <a:t>الفحص البدني:</a:t>
            </a:r>
            <a:r xmlns:a="http://schemas.openxmlformats.org/drawingml/2006/main">
              <a:rPr lang="ar" sz="2800" dirty="0">
                <a:solidFill>
                  <a:srgbClr val="00B050"/>
                </a:solidFill>
              </a:rPr>
              <a:t> </a:t>
            </a:r>
            <a:r xmlns:a="http://schemas.openxmlformats.org/drawingml/2006/main">
              <a:rPr lang="ar" sz="2800" dirty="0"/>
              <a:t>نفخات، أصوات قلب غير طبيعية، وعلامات تشير إلى وجود مشاكل في القلب والأوعية الدموية.</a:t>
            </a:r>
          </a:p>
          <a:p>
            <a:pPr xmlns:a="http://schemas.openxmlformats.org/drawingml/2006/main">
              <a:lnSpc>
                <a:spcPct val="110000"/>
              </a:lnSpc>
              <a:spcAft>
                <a:spcPts val="600"/>
              </a:spcAft>
              <a:bidi/>
            </a:pPr>
            <a:r xmlns:a="http://schemas.openxmlformats.org/drawingml/2006/main">
              <a:rPr lang="ar" sz="3200" b="1" dirty="0">
                <a:solidFill>
                  <a:srgbClr val="FF0000"/>
                </a:solidFill>
              </a:rPr>
              <a:t>تخطيط صدى القلب:</a:t>
            </a:r>
            <a:endParaRPr xmlns:a="http://schemas.openxmlformats.org/drawingml/2006/main" lang="en-US" sz="3200" dirty="0">
              <a:solidFill>
                <a:srgbClr val="FF0000"/>
              </a:solidFill>
            </a:endParaRPr>
          </a:p>
          <a:p>
            <a:pPr xmlns:a="http://schemas.openxmlformats.org/drawingml/2006/main" lvl="1">
              <a:lnSpc>
                <a:spcPct val="110000"/>
              </a:lnSpc>
              <a:spcAft>
                <a:spcPts val="600"/>
              </a:spcAft>
              <a:bidi/>
            </a:pPr>
            <a:r xmlns:a="http://schemas.openxmlformats.org/drawingml/2006/main">
              <a:rPr lang="ar" sz="2800" b="1" dirty="0">
                <a:solidFill>
                  <a:srgbClr val="00B050"/>
                </a:solidFill>
              </a:rPr>
              <a:t>تخطيط صدى القلب عبر الصدر (TTE):</a:t>
            </a:r>
            <a:r xmlns:a="http://schemas.openxmlformats.org/drawingml/2006/main">
              <a:rPr lang="ar" sz="2800" dirty="0">
                <a:solidFill>
                  <a:srgbClr val="00B050"/>
                </a:solidFill>
              </a:rPr>
              <a:t> </a:t>
            </a:r>
            <a:r xmlns:a="http://schemas.openxmlformats.org/drawingml/2006/main">
              <a:rPr lang="ar" sz="2800" dirty="0" smtClean="0"/>
              <a:t>التصوير </a:t>
            </a:r>
            <a:r xmlns:a="http://schemas.openxmlformats.org/drawingml/2006/main">
              <a:rPr lang="ar" sz="2800" dirty="0"/>
              <a:t>الأولي </a:t>
            </a:r>
            <a:r xmlns:a="http://schemas.openxmlformats.org/drawingml/2006/main">
              <a:rPr lang="ar" sz="2800" dirty="0"/>
              <a:t>لتقييم بنية الصمام ووظيفته.</a:t>
            </a:r>
          </a:p>
          <a:p>
            <a:pPr xmlns:a="http://schemas.openxmlformats.org/drawingml/2006/main" lvl="1">
              <a:lnSpc>
                <a:spcPct val="110000"/>
              </a:lnSpc>
              <a:spcAft>
                <a:spcPts val="600"/>
              </a:spcAft>
              <a:bidi/>
            </a:pPr>
            <a:r xmlns:a="http://schemas.openxmlformats.org/drawingml/2006/main">
              <a:rPr lang="ar" sz="2800" b="1" dirty="0">
                <a:solidFill>
                  <a:srgbClr val="00B050"/>
                </a:solidFill>
              </a:rPr>
              <a:t>تخطيط صدى القلب عبر المريء (TEE):</a:t>
            </a:r>
            <a:r xmlns:a="http://schemas.openxmlformats.org/drawingml/2006/main">
              <a:rPr lang="ar" sz="2800" dirty="0">
                <a:solidFill>
                  <a:srgbClr val="00B050"/>
                </a:solidFill>
              </a:rPr>
              <a:t> </a:t>
            </a:r>
            <a:r xmlns:a="http://schemas.openxmlformats.org/drawingml/2006/main">
              <a:rPr lang="ar" sz="2800" dirty="0"/>
              <a:t>يوفر رؤية أكثر تفصيلاً للصمامات والهياكل المحيطة.</a:t>
            </a:r>
          </a:p>
          <a:p>
            <a:pPr xmlns:a="http://schemas.openxmlformats.org/drawingml/2006/main">
              <a:lnSpc>
                <a:spcPct val="110000"/>
              </a:lnSpc>
              <a:spcAft>
                <a:spcPts val="600"/>
              </a:spcAft>
              <a:bidi/>
            </a:pPr>
            <a:r xmlns:a="http://schemas.openxmlformats.org/drawingml/2006/main">
              <a:rPr lang="ar" sz="3200" b="1" dirty="0">
                <a:solidFill>
                  <a:srgbClr val="FF0000"/>
                </a:solidFill>
              </a:rPr>
              <a:t>قسطرة القلب:</a:t>
            </a:r>
            <a:endParaRPr xmlns:a="http://schemas.openxmlformats.org/drawingml/2006/main" lang="en-US" sz="3200" dirty="0">
              <a:solidFill>
                <a:srgbClr val="FF0000"/>
              </a:solidFill>
            </a:endParaRPr>
          </a:p>
          <a:p>
            <a:pPr xmlns:a="http://schemas.openxmlformats.org/drawingml/2006/main" lvl="1">
              <a:lnSpc>
                <a:spcPct val="110000"/>
              </a:lnSpc>
              <a:spcAft>
                <a:spcPts val="600"/>
              </a:spcAft>
              <a:bidi/>
            </a:pPr>
            <a:r xmlns:a="http://schemas.openxmlformats.org/drawingml/2006/main">
              <a:rPr lang="ar" sz="2800" b="1" dirty="0">
                <a:solidFill>
                  <a:srgbClr val="00B050"/>
                </a:solidFill>
              </a:rPr>
              <a:t>تصوير الأوعية الدموية: </a:t>
            </a:r>
            <a:r xmlns:a="http://schemas.openxmlformats.org/drawingml/2006/main">
              <a:rPr lang="ar" sz="2800" dirty="0"/>
              <a:t>إجراء جراحي لتصور تدفق الدم وتقييم وظيفة </a:t>
            </a:r>
            <a:r xmlns:a="http://schemas.openxmlformats.org/drawingml/2006/main">
              <a:rPr lang="ar" sz="2800" dirty="0" err="1"/>
              <a:t>الصمامات </a:t>
            </a:r>
            <a:r xmlns:a="http://schemas.openxmlformats.org/drawingml/2006/main">
              <a:rPr lang="ar" sz="2800" dirty="0"/>
              <a:t>.</a:t>
            </a: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47</a:t>
            </a:fld>
            <a:endParaRPr lang="en-US"/>
          </a:p>
        </p:txBody>
      </p:sp>
    </p:spTree>
    <p:extLst>
      <p:ext uri="{BB962C8B-B14F-4D97-AF65-F5344CB8AC3E}">
        <p14:creationId xmlns:p14="http://schemas.microsoft.com/office/powerpoint/2010/main" val="10491618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0344"/>
          </a:xfrm>
        </p:spPr>
        <p:txBody>
          <a:bodyPr>
            <a:normAutofit fontScale="90000"/>
          </a:bodyPr>
          <a:lstStyle/>
          <a:p>
            <a:pPr xmlns:a="http://schemas.openxmlformats.org/drawingml/2006/main" algn="ctr">
              <a:bidi/>
            </a:pPr>
            <a:r xmlns:a="http://schemas.openxmlformats.org/drawingml/2006/main">
              <a:rPr lang="ar" b="1" dirty="0" smtClean="0"/>
              <a:t>إدارة </a:t>
            </a:r>
            <a:r xmlns:a="http://schemas.openxmlformats.org/drawingml/2006/main">
              <a:rPr lang="ar" b="1" dirty="0" smtClean="0"/>
              <a:t>إصابات </a:t>
            </a:r>
            <a:r xmlns:a="http://schemas.openxmlformats.org/drawingml/2006/main">
              <a:rPr lang="ar" b="1" dirty="0" err="1" smtClean="0"/>
              <a:t>الصمامات</a:t>
            </a:r>
            <a:r xmlns:a="http://schemas.openxmlformats.org/drawingml/2006/main">
              <a:rPr lang="ar" b="1" dirty="0"/>
              <a:t/>
            </a:r>
            <a:br xmlns:a="http://schemas.openxmlformats.org/drawingml/2006/main">
              <a:rPr lang="en-US" b="1" dirty="0"/>
            </a:br>
            <a:endParaRPr xmlns:a="http://schemas.openxmlformats.org/drawingml/2006/main" lang="en-US" dirty="0"/>
          </a:p>
        </p:txBody>
      </p:sp>
      <p:sp>
        <p:nvSpPr>
          <p:cNvPr id="3" name="Content Placeholder 2"/>
          <p:cNvSpPr>
            <a:spLocks noGrp="1"/>
          </p:cNvSpPr>
          <p:nvPr>
            <p:ph idx="1"/>
          </p:nvPr>
        </p:nvSpPr>
        <p:spPr>
          <a:xfrm>
            <a:off x="197427" y="939339"/>
            <a:ext cx="11797145" cy="5544588"/>
          </a:xfrm>
        </p:spPr>
        <p:txBody>
          <a:bodyPr>
            <a:normAutofit/>
          </a:bodyPr>
          <a:lstStyle/>
          <a:p>
            <a:r xmlns:a="http://schemas.openxmlformats.org/drawingml/2006/main">
              <a:rPr lang="ar" sz="3200" b="1" dirty="0" smtClean="0">
                <a:solidFill>
                  <a:srgbClr val="FF0000"/>
                </a:solidFill>
              </a:rPr>
              <a:t>الإستقرار </a:t>
            </a:r>
            <a:r xmlns:a="http://schemas.openxmlformats.org/drawingml/2006/main">
              <a:rPr lang="ar" sz="3200" b="1" dirty="0">
                <a:solidFill>
                  <a:srgbClr val="FF0000"/>
                </a:solidFill>
              </a:rPr>
              <a:t>:</a:t>
            </a:r>
            <a:endParaRPr xmlns:a="http://schemas.openxmlformats.org/drawingml/2006/main" lang="en-US" sz="3200" dirty="0">
              <a:solidFill>
                <a:srgbClr val="FF0000"/>
              </a:solidFill>
            </a:endParaRPr>
          </a:p>
          <a:p>
            <a:pPr xmlns:a="http://schemas.openxmlformats.org/drawingml/2006/main" lvl="1">
              <a:bidi/>
            </a:pPr>
            <a:r xmlns:a="http://schemas.openxmlformats.org/drawingml/2006/main">
              <a:rPr lang="ar" sz="2800" b="1" dirty="0"/>
              <a:t>أبجديات (المجرى الهوائي، التنفس، الدورة الدموية): </a:t>
            </a:r>
            <a:r xmlns:a="http://schemas.openxmlformats.org/drawingml/2006/main">
              <a:rPr lang="ar" sz="2800" dirty="0"/>
              <a:t>الاهتمام الفوري بالإنعاش.</a:t>
            </a:r>
          </a:p>
          <a:p>
            <a:pPr xmlns:a="http://schemas.openxmlformats.org/drawingml/2006/main" lvl="1">
              <a:bidi/>
            </a:pPr>
            <a:r xmlns:a="http://schemas.openxmlformats.org/drawingml/2006/main">
              <a:rPr lang="ar" sz="2800" b="1" dirty="0"/>
              <a:t>الدعم الديناميكي الدموي: </a:t>
            </a:r>
            <a:r xmlns:a="http://schemas.openxmlformats.org/drawingml/2006/main">
              <a:rPr lang="ar" sz="2800" dirty="0"/>
              <a:t>السوائل الوريدية ومنتجات الدم حسب الحاجة.</a:t>
            </a:r>
          </a:p>
          <a:p>
            <a:r xmlns:a="http://schemas.openxmlformats.org/drawingml/2006/main">
              <a:rPr lang="ar" sz="3200" b="1" dirty="0">
                <a:solidFill>
                  <a:srgbClr val="FF0000"/>
                </a:solidFill>
              </a:rPr>
              <a:t>الإدارة الطبية:</a:t>
            </a:r>
            <a:endParaRPr xmlns:a="http://schemas.openxmlformats.org/drawingml/2006/main" lang="en-US" sz="3200" dirty="0">
              <a:solidFill>
                <a:srgbClr val="FF0000"/>
              </a:solidFill>
            </a:endParaRPr>
          </a:p>
          <a:p>
            <a:pPr xmlns:a="http://schemas.openxmlformats.org/drawingml/2006/main" lvl="1">
              <a:bidi/>
            </a:pPr>
            <a:r xmlns:a="http://schemas.openxmlformats.org/drawingml/2006/main">
              <a:rPr lang="ar" sz="2800" b="1" dirty="0"/>
              <a:t>دعم الديناميكية الدموية: </a:t>
            </a:r>
            <a:r xmlns:a="http://schemas.openxmlformats.org/drawingml/2006/main">
              <a:rPr lang="ar" sz="2800" dirty="0"/>
              <a:t>يمكن استخدام العوامل المؤثرة على التقلص العضلي لدعم وظيفة القلب.</a:t>
            </a:r>
          </a:p>
          <a:p>
            <a:pPr xmlns:a="http://schemas.openxmlformats.org/drawingml/2006/main" lvl="1">
              <a:bidi/>
            </a:pPr>
            <a:r xmlns:a="http://schemas.openxmlformats.org/drawingml/2006/main">
              <a:rPr lang="ar" sz="2800" b="1" dirty="0"/>
              <a:t>الأدوية المضادة لاضطراب النظم: </a:t>
            </a:r>
            <a:r xmlns:a="http://schemas.openxmlformats.org/drawingml/2006/main">
              <a:rPr lang="ar" sz="2800" dirty="0"/>
              <a:t>في حالة وجود اضطراب في النظم.</a:t>
            </a:r>
          </a:p>
          <a:p>
            <a:r xmlns:a="http://schemas.openxmlformats.org/drawingml/2006/main">
              <a:rPr lang="ar" sz="3200" b="1" dirty="0">
                <a:solidFill>
                  <a:srgbClr val="FF0000"/>
                </a:solidFill>
              </a:rPr>
              <a:t>التدخل </a:t>
            </a:r>
            <a:endParaRPr xmlns:a="http://schemas.openxmlformats.org/drawingml/2006/main" lang="en-US" sz="3200" dirty="0">
              <a:solidFill>
                <a:srgbClr val="FF0000"/>
              </a:solidFill>
            </a:endParaRPr>
            <a:r xmlns:a="http://schemas.openxmlformats.org/drawingml/2006/main">
              <a:rPr lang="ar" sz="3200" b="1" dirty="0" smtClean="0">
                <a:solidFill>
                  <a:srgbClr val="FF0000"/>
                </a:solidFill>
              </a:rPr>
              <a:t>الجراحي :</a:t>
            </a:r>
          </a:p>
          <a:p>
            <a:pPr xmlns:a="http://schemas.openxmlformats.org/drawingml/2006/main" lvl="1">
              <a:bidi/>
            </a:pPr>
            <a:r xmlns:a="http://schemas.openxmlformats.org/drawingml/2006/main">
              <a:rPr lang="ar" sz="2800" b="1" dirty="0" smtClean="0"/>
              <a:t>إصلاح </a:t>
            </a:r>
            <a:r xmlns:a="http://schemas.openxmlformats.org/drawingml/2006/main">
              <a:rPr lang="ar" sz="2800" b="1" dirty="0"/>
              <a:t>الصمام ( </a:t>
            </a:r>
            <a:r xmlns:a="http://schemas.openxmlformats.org/drawingml/2006/main">
              <a:rPr lang="ar" sz="2800" b="1" dirty="0" err="1" smtClean="0"/>
              <a:t>رأب الصمام </a:t>
            </a:r>
            <a:r xmlns:a="http://schemas.openxmlformats.org/drawingml/2006/main">
              <a:rPr lang="ar" sz="2800" b="1" dirty="0" smtClean="0"/>
              <a:t>) أو </a:t>
            </a:r>
            <a:r xmlns:a="http://schemas.openxmlformats.org/drawingml/2006/main">
              <a:rPr lang="ar" sz="2800" b="1" dirty="0"/>
              <a:t>استبداله: </a:t>
            </a:r>
            <a:r xmlns:a="http://schemas.openxmlformats.org/drawingml/2006/main">
              <a:rPr lang="ar" sz="2800" dirty="0"/>
              <a:t>اعتمادًا على مدى الإصابة، قد يكون من الضروري إجراء إصلاح جراحي أو استبدال الصمام التالف </a:t>
            </a:r>
            <a:r xmlns:a="http://schemas.openxmlformats.org/drawingml/2006/main">
              <a:rPr lang="ar" sz="2800" dirty="0" smtClean="0"/>
              <a:t>.</a:t>
            </a:r>
            <a:endParaRPr xmlns:a="http://schemas.openxmlformats.org/drawingml/2006/main" lang="en-US" sz="2800" dirty="0"/>
          </a:p>
        </p:txBody>
      </p:sp>
      <p:sp>
        <p:nvSpPr>
          <p:cNvPr id="4" name="Slide Number Placeholder 3"/>
          <p:cNvSpPr>
            <a:spLocks noGrp="1"/>
          </p:cNvSpPr>
          <p:nvPr>
            <p:ph type="sldNum" sz="quarter" idx="12"/>
          </p:nvPr>
        </p:nvSpPr>
        <p:spPr/>
        <p:txBody>
          <a:bodyPr/>
          <a:lstStyle/>
          <a:p>
            <a:fld id="{D9481E0F-E6C8-4C2A-9F5A-526F44582ABB}" type="slidenum">
              <a:rPr lang="en-US" smtClean="0"/>
              <a:t>48</a:t>
            </a:fld>
            <a:endParaRPr lang="en-US"/>
          </a:p>
        </p:txBody>
      </p:sp>
    </p:spTree>
    <p:extLst>
      <p:ext uri="{BB962C8B-B14F-4D97-AF65-F5344CB8AC3E}">
        <p14:creationId xmlns:p14="http://schemas.microsoft.com/office/powerpoint/2010/main" val="2650275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8042" t="28346" r="21022" b="11285"/>
          <a:stretch/>
        </p:blipFill>
        <p:spPr>
          <a:xfrm>
            <a:off x="838200" y="148703"/>
            <a:ext cx="9951719" cy="6634482"/>
          </a:xfrm>
          <a:prstGeom prst="rect">
            <a:avLst/>
          </a:prstGeom>
        </p:spPr>
      </p:pic>
      <p:sp>
        <p:nvSpPr>
          <p:cNvPr id="5" name="Slide Number Placeholder 4"/>
          <p:cNvSpPr>
            <a:spLocks noGrp="1"/>
          </p:cNvSpPr>
          <p:nvPr>
            <p:ph type="sldNum" sz="quarter" idx="12"/>
          </p:nvPr>
        </p:nvSpPr>
        <p:spPr/>
        <p:txBody>
          <a:bodyPr/>
          <a:lstStyle/>
          <a:p>
            <a:fld id="{D9481E0F-E6C8-4C2A-9F5A-526F44582ABB}" type="slidenum">
              <a:rPr lang="en-US" smtClean="0"/>
              <a:t>49</a:t>
            </a:fld>
            <a:endParaRPr lang="en-US"/>
          </a:p>
        </p:txBody>
      </p:sp>
    </p:spTree>
    <p:extLst>
      <p:ext uri="{BB962C8B-B14F-4D97-AF65-F5344CB8AC3E}">
        <p14:creationId xmlns:p14="http://schemas.microsoft.com/office/powerpoint/2010/main" val="1445103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390" y="69034"/>
            <a:ext cx="10515600" cy="1325563"/>
          </a:xfrm>
        </p:spPr>
        <p:txBody>
          <a:bodyPr/>
          <a:lstStyle/>
          <a:p>
            <a:pPr xmlns:a="http://schemas.openxmlformats.org/drawingml/2006/main" algn="ctr">
              <a:bidi/>
            </a:pPr>
            <a:r xmlns:a="http://schemas.openxmlformats.org/drawingml/2006/main">
              <a:rPr lang="ar" b="1" dirty="0" smtClean="0"/>
              <a:t>إصابات القلب الحادة (BCI)</a:t>
            </a:r>
            <a:endParaRPr xmlns:a="http://schemas.openxmlformats.org/drawingml/2006/main" lang="en-US" b="1" dirty="0"/>
          </a:p>
        </p:txBody>
      </p:sp>
      <p:sp>
        <p:nvSpPr>
          <p:cNvPr id="3" name="Content Placeholder 2"/>
          <p:cNvSpPr>
            <a:spLocks noGrp="1"/>
          </p:cNvSpPr>
          <p:nvPr>
            <p:ph idx="1"/>
          </p:nvPr>
        </p:nvSpPr>
        <p:spPr>
          <a:xfrm>
            <a:off x="402769" y="1349829"/>
            <a:ext cx="11083835" cy="5189083"/>
          </a:xfrm>
        </p:spPr>
        <p:txBody>
          <a:bodyPr>
            <a:noAutofit/>
          </a:bodyPr>
          <a:lstStyle/>
          <a:p>
            <a:pPr xmlns:a="http://schemas.openxmlformats.org/drawingml/2006/main">
              <a:lnSpc>
                <a:spcPct val="100000"/>
              </a:lnSpc>
              <a:spcAft>
                <a:spcPts val="1200"/>
              </a:spcAft>
              <a:bidi/>
            </a:pPr>
            <a:r xmlns:a="http://schemas.openxmlformats.org/drawingml/2006/main">
              <a:rPr lang="ar" dirty="0"/>
              <a:t>تشير الإصابات القلبية الحادة إلى الصدمة التي تصيب القلب والتي تحدث بدون اختراق أو جرح مفتوح.</a:t>
            </a:r>
            <a:endParaRPr xmlns:a="http://schemas.openxmlformats.org/drawingml/2006/main" lang="en-US" dirty="0" smtClean="0"/>
          </a:p>
          <a:p>
            <a:pPr xmlns:a="http://schemas.openxmlformats.org/drawingml/2006/main">
              <a:lnSpc>
                <a:spcPct val="100000"/>
              </a:lnSpc>
              <a:spcAft>
                <a:spcPts val="1200"/>
              </a:spcAft>
              <a:bidi/>
            </a:pPr>
            <a:r xmlns:a="http://schemas.openxmlformats.org/drawingml/2006/main">
              <a:rPr lang="ar" dirty="0" smtClean="0"/>
              <a:t>هذه </a:t>
            </a:r>
            <a:r xmlns:a="http://schemas.openxmlformats.org/drawingml/2006/main">
              <a:rPr lang="ar" dirty="0"/>
              <a:t>الإصابات عادة بسبب صدمة قوية، مثل تلك التي تحدث في حوادث السيارات، أو السقوط، أو الاعتداءات.</a:t>
            </a:r>
            <a:endParaRPr xmlns:a="http://schemas.openxmlformats.org/drawingml/2006/main" lang="en-US" dirty="0" smtClean="0"/>
          </a:p>
          <a:p>
            <a:pPr xmlns:a="http://schemas.openxmlformats.org/drawingml/2006/main">
              <a:lnSpc>
                <a:spcPct val="100000"/>
              </a:lnSpc>
              <a:spcAft>
                <a:spcPts val="1200"/>
              </a:spcAft>
              <a:bidi/>
            </a:pPr>
            <a:r xmlns:a="http://schemas.openxmlformats.org/drawingml/2006/main">
              <a:rPr lang="ar" dirty="0" smtClean="0"/>
              <a:t>الإصابة </a:t>
            </a:r>
            <a:r xmlns:a="http://schemas.openxmlformats.org/drawingml/2006/main">
              <a:rPr lang="ar" dirty="0"/>
              <a:t>القلبية الحادة </a:t>
            </a:r>
            <a:r xmlns:a="http://schemas.openxmlformats.org/drawingml/2006/main">
              <a:rPr lang="ar" dirty="0"/>
              <a:t>في أغلب الأحيان بسبب تصادمات السيارات (50 </a:t>
            </a:r>
            <a:r xmlns:a="http://schemas.openxmlformats.org/drawingml/2006/main">
              <a:rPr lang="ar" dirty="0" smtClean="0"/>
              <a:t>%).</a:t>
            </a:r>
            <a:endParaRPr xmlns:a="http://schemas.openxmlformats.org/drawingml/2006/main" lang="en-US" dirty="0"/>
          </a:p>
          <a:p>
            <a:pPr xmlns:a="http://schemas.openxmlformats.org/drawingml/2006/main">
              <a:lnSpc>
                <a:spcPct val="100000"/>
              </a:lnSpc>
              <a:spcAft>
                <a:spcPts val="1200"/>
              </a:spcAft>
              <a:bidi/>
            </a:pPr>
            <a:r xmlns:a="http://schemas.openxmlformats.org/drawingml/2006/main">
              <a:rPr lang="ar" dirty="0" smtClean="0"/>
              <a:t>التغيرات </a:t>
            </a:r>
            <a:r xmlns:a="http://schemas.openxmlformats.org/drawingml/2006/main">
              <a:rPr lang="ar" dirty="0"/>
              <a:t>العضلية القلبية المرتبطة بـ BCI من مناطق متفرقة من </a:t>
            </a:r>
            <a:r xmlns:a="http://schemas.openxmlformats.org/drawingml/2006/main">
              <a:rPr lang="ar" dirty="0" err="1"/>
              <a:t>البقع الحمراء </a:t>
            </a:r>
            <a:r xmlns:a="http://schemas.openxmlformats.org/drawingml/2006/main">
              <a:rPr lang="ar" dirty="0"/>
              <a:t>والكدمات المجهرية إلى الجروح القطعية وتلف جدار السماكة الكامل </a:t>
            </a:r>
            <a:r xmlns:a="http://schemas.openxmlformats.org/drawingml/2006/main">
              <a:rPr lang="ar" dirty="0" smtClean="0"/>
              <a:t>.</a:t>
            </a:r>
            <a:endParaRPr xmlns:a="http://schemas.openxmlformats.org/drawingml/2006/main"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5</a:t>
            </a:fld>
            <a:endParaRPr lang="en-US"/>
          </a:p>
        </p:txBody>
      </p:sp>
    </p:spTree>
    <p:extLst>
      <p:ext uri="{BB962C8B-B14F-4D97-AF65-F5344CB8AC3E}">
        <p14:creationId xmlns:p14="http://schemas.microsoft.com/office/powerpoint/2010/main" val="7416747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xmlns:a="http://schemas.openxmlformats.org/drawingml/2006/main" marL="0" indent="0" algn="ctr">
              <a:buNone/>
              <a:bidi/>
            </a:pPr>
            <a:r xmlns:a="http://schemas.openxmlformats.org/drawingml/2006/main">
              <a:rPr lang="ar" sz="8000" dirty="0" smtClean="0"/>
              <a:t>نهاية المحاضرة</a:t>
            </a:r>
          </a:p>
          <a:p>
            <a:pPr xmlns:a="http://schemas.openxmlformats.org/drawingml/2006/main" marL="0" indent="0" algn="ctr">
              <a:buNone/>
              <a:bidi/>
            </a:pPr>
            <a:r xmlns:a="http://schemas.openxmlformats.org/drawingml/2006/main">
              <a:rPr lang="ar" sz="8000" dirty="0" smtClean="0"/>
              <a:t>شكرًا لك</a:t>
            </a:r>
            <a:endParaRPr xmlns:a="http://schemas.openxmlformats.org/drawingml/2006/main" lang="en-US" sz="8000" dirty="0"/>
          </a:p>
        </p:txBody>
      </p:sp>
      <p:sp>
        <p:nvSpPr>
          <p:cNvPr id="4" name="Slide Number Placeholder 3"/>
          <p:cNvSpPr>
            <a:spLocks noGrp="1"/>
          </p:cNvSpPr>
          <p:nvPr>
            <p:ph type="sldNum" sz="quarter" idx="12"/>
          </p:nvPr>
        </p:nvSpPr>
        <p:spPr/>
        <p:txBody>
          <a:bodyPr/>
          <a:lstStyle/>
          <a:p>
            <a:fld id="{D9481E0F-E6C8-4C2A-9F5A-526F44582ABB}" type="slidenum">
              <a:rPr lang="en-US" smtClean="0"/>
              <a:t>50</a:t>
            </a:fld>
            <a:endParaRPr lang="en-US"/>
          </a:p>
        </p:txBody>
      </p:sp>
    </p:spTree>
    <p:extLst>
      <p:ext uri="{BB962C8B-B14F-4D97-AF65-F5344CB8AC3E}">
        <p14:creationId xmlns:p14="http://schemas.microsoft.com/office/powerpoint/2010/main" val="2829273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285"/>
            <a:ext cx="10515600" cy="1325563"/>
          </a:xfrm>
        </p:spPr>
        <p:txBody>
          <a:bodyPr/>
          <a:lstStyle/>
          <a:p>
            <a:pPr xmlns:a="http://schemas.openxmlformats.org/drawingml/2006/main" algn="ctr">
              <a:lnSpc>
                <a:spcPct val="100000"/>
              </a:lnSpc>
              <a:spcAft>
                <a:spcPts val="1200"/>
              </a:spcAft>
              <a:bidi/>
            </a:pPr>
            <a:r xmlns:a="http://schemas.openxmlformats.org/drawingml/2006/main">
              <a:rPr lang="ar" b="1" dirty="0"/>
              <a:t>إصابات القلب الحادة (BCI)</a:t>
            </a:r>
          </a:p>
        </p:txBody>
      </p:sp>
      <p:sp>
        <p:nvSpPr>
          <p:cNvPr id="3" name="Content Placeholder 2"/>
          <p:cNvSpPr>
            <a:spLocks noGrp="1"/>
          </p:cNvSpPr>
          <p:nvPr>
            <p:ph idx="1"/>
          </p:nvPr>
        </p:nvSpPr>
        <p:spPr>
          <a:xfrm>
            <a:off x="428897" y="1520825"/>
            <a:ext cx="10515600" cy="4862558"/>
          </a:xfrm>
        </p:spPr>
        <p:txBody>
          <a:bodyPr>
            <a:normAutofit lnSpcReduction="10000"/>
          </a:bodyPr>
          <a:lstStyle/>
          <a:p>
            <a:pPr xmlns:a="http://schemas.openxmlformats.org/drawingml/2006/main">
              <a:lnSpc>
                <a:spcPct val="100000"/>
              </a:lnSpc>
              <a:spcAft>
                <a:spcPts val="1200"/>
              </a:spcAft>
              <a:bidi/>
            </a:pPr>
            <a:r xmlns:a="http://schemas.openxmlformats.org/drawingml/2006/main">
              <a:rPr lang="ar" dirty="0"/>
              <a:t>الإصابات القلبية الحادة </a:t>
            </a:r>
            <a:r xmlns:a="http://schemas.openxmlformats.org/drawingml/2006/main">
              <a:rPr lang="ar" dirty="0" smtClean="0"/>
              <a:t>: كدمة قلبية، وانصباب التامور، وتمزق عضلة القلب، وصدمة حادة للشريان الأورطي والأوعية الأخرى، وصدمة حادة للصمامات.</a:t>
            </a:r>
            <a:endParaRPr xmlns:a="http://schemas.openxmlformats.org/drawingml/2006/main" lang="en-US" u="sng" dirty="0">
              <a:solidFill>
                <a:srgbClr val="00B050"/>
              </a:solidFill>
            </a:endParaRPr>
          </a:p>
          <a:p>
            <a:pPr xmlns:a="http://schemas.openxmlformats.org/drawingml/2006/main" marL="0" indent="0">
              <a:buNone/>
              <a:bidi/>
            </a:pPr>
            <a:r xmlns:a="http://schemas.openxmlformats.org/drawingml/2006/main">
              <a:rPr lang="ar" b="1" u="sng" dirty="0" smtClean="0">
                <a:solidFill>
                  <a:srgbClr val="00B050"/>
                </a:solidFill>
              </a:rPr>
              <a:t>في </a:t>
            </a:r>
            <a:r xmlns:a="http://schemas.openxmlformats.org/drawingml/2006/main">
              <a:rPr lang="ar" b="1" u="sng" dirty="0">
                <a:solidFill>
                  <a:srgbClr val="00B050"/>
                </a:solidFill>
              </a:rPr>
              <a:t>BCI، الإصابات المرتبطة الأكثر شيوعًا هي:</a:t>
            </a:r>
            <a:endParaRPr xmlns:a="http://schemas.openxmlformats.org/drawingml/2006/main" lang="en-US" b="1" u="sng" dirty="0" smtClean="0">
              <a:solidFill>
                <a:srgbClr val="00B050"/>
              </a:solidFill>
            </a:endParaRPr>
          </a:p>
          <a:p>
            <a:r xmlns:a="http://schemas.openxmlformats.org/drawingml/2006/main">
              <a:rPr lang="ar" dirty="0" smtClean="0"/>
              <a:t>كسور الضلع </a:t>
            </a:r>
            <a:r xmlns:a="http://schemas.openxmlformats.org/drawingml/2006/main">
              <a:rPr lang="ar" dirty="0"/>
              <a:t>( </a:t>
            </a:r>
            <a:r xmlns:a="http://schemas.openxmlformats.org/drawingml/2006/main">
              <a:rPr lang="ar" dirty="0"/>
              <a:t>18-69%)،</a:t>
            </a:r>
            <a:endParaRPr xmlns:a="http://schemas.openxmlformats.org/drawingml/2006/main" lang="en-US" dirty="0" smtClean="0"/>
          </a:p>
          <a:p>
            <a:r xmlns:a="http://schemas.openxmlformats.org/drawingml/2006/main">
              <a:rPr lang="ar" dirty="0" smtClean="0"/>
              <a:t>في الرئة </a:t>
            </a:r>
            <a:r xmlns:a="http://schemas.openxmlformats.org/drawingml/2006/main">
              <a:rPr lang="ar" dirty="0"/>
              <a:t>( </a:t>
            </a:r>
            <a:r xmlns:a="http://schemas.openxmlformats.org/drawingml/2006/main">
              <a:rPr lang="ar" dirty="0"/>
              <a:t>6-58٪)،</a:t>
            </a:r>
            <a:endParaRPr xmlns:a="http://schemas.openxmlformats.org/drawingml/2006/main" lang="en-US" dirty="0" smtClean="0"/>
          </a:p>
          <a:p>
            <a:r xmlns:a="http://schemas.openxmlformats.org/drawingml/2006/main">
              <a:rPr lang="ar" dirty="0" smtClean="0"/>
              <a:t>صدر رقيق </a:t>
            </a:r>
            <a:r xmlns:a="http://schemas.openxmlformats.org/drawingml/2006/main">
              <a:rPr lang="ar" dirty="0"/>
              <a:t>( </a:t>
            </a:r>
            <a:r xmlns:a="http://schemas.openxmlformats.org/drawingml/2006/main">
              <a:rPr lang="ar" dirty="0"/>
              <a:t>3-38%)،</a:t>
            </a:r>
            <a:endParaRPr xmlns:a="http://schemas.openxmlformats.org/drawingml/2006/main" lang="en-US" dirty="0" smtClean="0"/>
          </a:p>
          <a:p>
            <a:r xmlns:a="http://schemas.openxmlformats.org/drawingml/2006/main">
              <a:rPr lang="ar" dirty="0" smtClean="0"/>
              <a:t>كسر القص </a:t>
            </a:r>
            <a:r xmlns:a="http://schemas.openxmlformats.org/drawingml/2006/main">
              <a:rPr lang="ar" dirty="0"/>
              <a:t>( </a:t>
            </a:r>
            <a:r xmlns:a="http://schemas.openxmlformats.org/drawingml/2006/main">
              <a:rPr lang="ar" dirty="0"/>
              <a:t>0-60٪)،</a:t>
            </a:r>
            <a:endParaRPr xmlns:a="http://schemas.openxmlformats.org/drawingml/2006/main" lang="en-US" dirty="0" smtClean="0"/>
          </a:p>
          <a:p>
            <a:r xmlns:a="http://schemas.openxmlformats.org/drawingml/2006/main">
              <a:rPr lang="ar" dirty="0" smtClean="0"/>
              <a:t>في الرأس </a:t>
            </a:r>
            <a:r xmlns:a="http://schemas.openxmlformats.org/drawingml/2006/main">
              <a:rPr lang="ar" dirty="0"/>
              <a:t>( </a:t>
            </a:r>
            <a:r xmlns:a="http://schemas.openxmlformats.org/drawingml/2006/main">
              <a:rPr lang="ar" dirty="0"/>
              <a:t>20-73٪)،</a:t>
            </a:r>
            <a:endParaRPr xmlns:a="http://schemas.openxmlformats.org/drawingml/2006/main" lang="en-US" dirty="0" smtClean="0"/>
          </a:p>
          <a:p>
            <a:r xmlns:a="http://schemas.openxmlformats.org/drawingml/2006/main">
              <a:rPr lang="ar" dirty="0"/>
              <a:t>إصابة الأعضاء الصلبة </a:t>
            </a:r>
            <a:r xmlns:a="http://schemas.openxmlformats.org/drawingml/2006/main">
              <a:rPr lang="ar" dirty="0" smtClean="0"/>
              <a:t>في البطن</a:t>
            </a: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6</a:t>
            </a:fld>
            <a:endParaRPr lang="en-US"/>
          </a:p>
        </p:txBody>
      </p:sp>
    </p:spTree>
    <p:extLst>
      <p:ext uri="{BB962C8B-B14F-4D97-AF65-F5344CB8AC3E}">
        <p14:creationId xmlns:p14="http://schemas.microsoft.com/office/powerpoint/2010/main" val="3229970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307"/>
            <a:ext cx="10515600" cy="1325563"/>
          </a:xfrm>
        </p:spPr>
        <p:txBody>
          <a:bodyPr/>
          <a:lstStyle/>
          <a:p>
            <a:pPr xmlns:a="http://schemas.openxmlformats.org/drawingml/2006/main" algn="ctr">
              <a:bidi/>
            </a:pPr>
            <a:r xmlns:a="http://schemas.openxmlformats.org/drawingml/2006/main">
              <a:rPr lang="ar" b="1" dirty="0"/>
              <a:t>كدمة في القلب</a:t>
            </a:r>
            <a:endParaRPr xmlns:a="http://schemas.openxmlformats.org/drawingml/2006/main" lang="en-US" dirty="0"/>
          </a:p>
        </p:txBody>
      </p:sp>
      <p:sp>
        <p:nvSpPr>
          <p:cNvPr id="3" name="Content Placeholder 2"/>
          <p:cNvSpPr>
            <a:spLocks noGrp="1"/>
          </p:cNvSpPr>
          <p:nvPr>
            <p:ph idx="1"/>
          </p:nvPr>
        </p:nvSpPr>
        <p:spPr>
          <a:xfrm>
            <a:off x="688571" y="1482870"/>
            <a:ext cx="10515600" cy="4662261"/>
          </a:xfrm>
        </p:spPr>
        <p:txBody>
          <a:bodyPr>
            <a:normAutofit/>
          </a:bodyPr>
          <a:lstStyle/>
          <a:p>
            <a:pPr xmlns:a="http://schemas.openxmlformats.org/drawingml/2006/main">
              <a:lnSpc>
                <a:spcPct val="100000"/>
              </a:lnSpc>
              <a:spcAft>
                <a:spcPts val="600"/>
              </a:spcAft>
              <a:bidi/>
            </a:pPr>
            <a:r xmlns:a="http://schemas.openxmlformats.org/drawingml/2006/main">
              <a:rPr lang="ar" sz="3200" dirty="0"/>
              <a:t>تشير الكدمة القلبية إلى كدمة أو إصابة في عضلة القلب (عضلة القلب) ناجمة عن صدمة قوية في الصدر.</a:t>
            </a:r>
            <a:endParaRPr xmlns:a="http://schemas.openxmlformats.org/drawingml/2006/main" lang="en-US" sz="3200" dirty="0" smtClean="0"/>
          </a:p>
          <a:p>
            <a:pPr xmlns:a="http://schemas.openxmlformats.org/drawingml/2006/main">
              <a:lnSpc>
                <a:spcPct val="100000"/>
              </a:lnSpc>
              <a:spcAft>
                <a:spcPts val="600"/>
              </a:spcAft>
              <a:bidi/>
            </a:pPr>
            <a:r xmlns:a="http://schemas.openxmlformats.org/drawingml/2006/main">
              <a:rPr lang="ar" sz="3200" dirty="0" smtClean="0"/>
              <a:t>الأسباب الأكثر شيوعًا: </a:t>
            </a:r>
            <a:r xmlns:a="http://schemas.openxmlformats.org/drawingml/2006/main">
              <a:rPr lang="ar" sz="3200" dirty="0"/>
              <a:t>حوادث السيارات، أو السقوط، أو الاعتداءات الجسدية.</a:t>
            </a:r>
            <a:endParaRPr xmlns:a="http://schemas.openxmlformats.org/drawingml/2006/main" lang="en-US" sz="3200" dirty="0" smtClean="0"/>
          </a:p>
          <a:p>
            <a:pPr xmlns:a="http://schemas.openxmlformats.org/drawingml/2006/main">
              <a:lnSpc>
                <a:spcPct val="100000"/>
              </a:lnSpc>
              <a:spcAft>
                <a:spcPts val="600"/>
              </a:spcAft>
              <a:bidi/>
            </a:pPr>
            <a:r xmlns:a="http://schemas.openxmlformats.org/drawingml/2006/main">
              <a:rPr lang="ar" sz="3200" dirty="0" smtClean="0"/>
              <a:t>شدة </a:t>
            </a:r>
            <a:r xmlns:a="http://schemas.openxmlformats.org/drawingml/2006/main">
              <a:rPr lang="ar" sz="3200" dirty="0"/>
              <a:t>الكدمة القلبية، من خفيفة إلى شديدة، وقد تؤدي إلى </a:t>
            </a:r>
            <a:r xmlns:a="http://schemas.openxmlformats.org/drawingml/2006/main">
              <a:rPr lang="ar" sz="3200" dirty="0" smtClean="0"/>
              <a:t>مجموعة واسعة </a:t>
            </a:r>
            <a:r xmlns:a="http://schemas.openxmlformats.org/drawingml/2006/main">
              <a:rPr lang="ar" sz="3200" dirty="0"/>
              <a:t>من الأعراض والمضاعفات.</a:t>
            </a:r>
          </a:p>
        </p:txBody>
      </p:sp>
      <p:sp>
        <p:nvSpPr>
          <p:cNvPr id="4" name="Slide Number Placeholder 3"/>
          <p:cNvSpPr>
            <a:spLocks noGrp="1"/>
          </p:cNvSpPr>
          <p:nvPr>
            <p:ph type="sldNum" sz="quarter" idx="12"/>
          </p:nvPr>
        </p:nvSpPr>
        <p:spPr/>
        <p:txBody>
          <a:bodyPr/>
          <a:lstStyle/>
          <a:p>
            <a:fld id="{D9481E0F-E6C8-4C2A-9F5A-526F44582ABB}" type="slidenum">
              <a:rPr lang="en-US" smtClean="0"/>
              <a:t>7</a:t>
            </a:fld>
            <a:endParaRPr lang="en-US"/>
          </a:p>
        </p:txBody>
      </p:sp>
    </p:spTree>
    <p:extLst>
      <p:ext uri="{BB962C8B-B14F-4D97-AF65-F5344CB8AC3E}">
        <p14:creationId xmlns:p14="http://schemas.microsoft.com/office/powerpoint/2010/main" val="415112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xmlns:a="http://schemas.openxmlformats.org/drawingml/2006/main" algn="ctr">
              <a:bidi/>
            </a:pPr>
            <a:r xmlns:a="http://schemas.openxmlformats.org/drawingml/2006/main">
              <a:rPr lang="ar" b="1" dirty="0"/>
              <a:t>كدمة في القلب</a:t>
            </a:r>
            <a:endParaRPr xmlns:a="http://schemas.openxmlformats.org/drawingml/2006/main" lang="en-US" dirty="0"/>
          </a:p>
        </p:txBody>
      </p:sp>
      <p:sp>
        <p:nvSpPr>
          <p:cNvPr id="3" name="Content Placeholder 2"/>
          <p:cNvSpPr>
            <a:spLocks noGrp="1"/>
          </p:cNvSpPr>
          <p:nvPr>
            <p:ph idx="1"/>
          </p:nvPr>
        </p:nvSpPr>
        <p:spPr>
          <a:xfrm>
            <a:off x="455023" y="1325563"/>
            <a:ext cx="10515600" cy="5205866"/>
          </a:xfrm>
        </p:spPr>
        <p:txBody>
          <a:bodyPr>
            <a:normAutofit/>
          </a:bodyPr>
          <a:lstStyle/>
          <a:p>
            <a:r xmlns:a="http://schemas.openxmlformats.org/drawingml/2006/main">
              <a:rPr lang="ar" b="1" dirty="0">
                <a:solidFill>
                  <a:srgbClr val="00B050"/>
                </a:solidFill>
              </a:rPr>
              <a:t>أعراض كدمة القلب </a:t>
            </a:r>
            <a:r xmlns:a="http://schemas.openxmlformats.org/drawingml/2006/main">
              <a:rPr lang="ar" dirty="0"/>
              <a:t>على نطاق واسع وقد لا تكون واضحة على الفور </a:t>
            </a:r>
            <a:r xmlns:a="http://schemas.openxmlformats.org/drawingml/2006/main">
              <a:rPr lang="ar" dirty="0" smtClean="0"/>
              <a:t>.</a:t>
            </a:r>
          </a:p>
          <a:p>
            <a:r xmlns:a="http://schemas.openxmlformats.org/drawingml/2006/main">
              <a:rPr lang="ar" b="1" dirty="0">
                <a:solidFill>
                  <a:srgbClr val="00B050"/>
                </a:solidFill>
              </a:rPr>
              <a:t>تشمل الأعراض الشائعة </a:t>
            </a:r>
            <a:r xmlns:a="http://schemas.openxmlformats.org/drawingml/2006/main">
              <a:rPr lang="ar" b="1" dirty="0" smtClean="0">
                <a:solidFill>
                  <a:srgbClr val="00B050"/>
                </a:solidFill>
              </a:rPr>
              <a:t>ألمًا في الصدر </a:t>
            </a:r>
            <a:r xmlns:a="http://schemas.openxmlformats.org/drawingml/2006/main">
              <a:rPr lang="ar" dirty="0" smtClean="0"/>
              <a:t>قد </a:t>
            </a:r>
            <a:r xmlns:a="http://schemas.openxmlformats.org/drawingml/2006/main">
              <a:rPr lang="ar" dirty="0"/>
              <a:t>يكون خفيفًا إلى شديد، ولا ينتشر عادةً إلى الذراع أو الفك، ولا يخففه </a:t>
            </a:r>
            <a:r xmlns:a="http://schemas.openxmlformats.org/drawingml/2006/main">
              <a:rPr lang="ar" dirty="0" smtClean="0"/>
              <a:t>النتروجليسرين</a:t>
            </a:r>
          </a:p>
          <a:p>
            <a:r xmlns:a="http://schemas.openxmlformats.org/drawingml/2006/main">
              <a:rPr lang="ar" dirty="0"/>
              <a:t>كدمات </a:t>
            </a:r>
            <a:r xmlns:a="http://schemas.openxmlformats.org/drawingml/2006/main">
              <a:rPr lang="ar" dirty="0" smtClean="0"/>
              <a:t>وسحجات في جدار </a:t>
            </a:r>
            <a:r xmlns:a="http://schemas.openxmlformats.org/drawingml/2006/main">
              <a:rPr lang="ar" dirty="0" smtClean="0"/>
              <a:t>الصدر</a:t>
            </a:r>
          </a:p>
          <a:p>
            <a:r xmlns:a="http://schemas.openxmlformats.org/drawingml/2006/main">
              <a:rPr lang="ar" dirty="0" smtClean="0"/>
              <a:t>تسارع القلب </a:t>
            </a:r>
            <a:r xmlns:a="http://schemas.openxmlformats.org/drawingml/2006/main">
              <a:rPr lang="ar" dirty="0"/>
              <a:t>وانخفاض ضغط الدم</a:t>
            </a:r>
            <a:endParaRPr xmlns:a="http://schemas.openxmlformats.org/drawingml/2006/main" lang="en-US" dirty="0" smtClean="0"/>
          </a:p>
          <a:p>
            <a:r xmlns:a="http://schemas.openxmlformats.org/drawingml/2006/main">
              <a:rPr lang="ar" dirty="0" smtClean="0"/>
              <a:t>ضيق التنفس</a:t>
            </a:r>
          </a:p>
          <a:p>
            <a:r xmlns:a="http://schemas.openxmlformats.org/drawingml/2006/main">
              <a:rPr lang="ar" dirty="0" smtClean="0"/>
              <a:t>من المحتمل </a:t>
            </a:r>
            <a:r xmlns:a="http://schemas.openxmlformats.org/drawingml/2006/main">
              <a:rPr lang="ar" dirty="0"/>
              <a:t>أن تكون هناك علامات على انضغاط القلب</a:t>
            </a:r>
          </a:p>
          <a:p>
            <a:r xmlns:a="http://schemas.openxmlformats.org/drawingml/2006/main">
              <a:rPr lang="ar" dirty="0"/>
              <a:t>وقد تشمل الأعراض </a:t>
            </a:r>
            <a:r xmlns:a="http://schemas.openxmlformats.org/drawingml/2006/main">
              <a:rPr lang="ar" dirty="0" smtClean="0"/>
              <a:t>الأخرى </a:t>
            </a:r>
            <a:r xmlns:a="http://schemas.openxmlformats.org/drawingml/2006/main">
              <a:rPr lang="ar" dirty="0" smtClean="0"/>
              <a:t>عدم انتظام ضربات القلب، </a:t>
            </a:r>
            <a:r xmlns:a="http://schemas.openxmlformats.org/drawingml/2006/main">
              <a:rPr lang="ar" dirty="0"/>
              <a:t>وصعوبة التنفس، والتعب، وعلامات قصور القلب.</a:t>
            </a: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8</a:t>
            </a:fld>
            <a:endParaRPr lang="en-US"/>
          </a:p>
        </p:txBody>
      </p:sp>
    </p:spTree>
    <p:extLst>
      <p:ext uri="{BB962C8B-B14F-4D97-AF65-F5344CB8AC3E}">
        <p14:creationId xmlns:p14="http://schemas.microsoft.com/office/powerpoint/2010/main" val="1174177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xmlns:a="http://schemas.openxmlformats.org/drawingml/2006/main" algn="ctr">
              <a:bidi/>
            </a:pPr>
            <a:r xmlns:a="http://schemas.openxmlformats.org/drawingml/2006/main">
              <a:rPr lang="ar" b="1" dirty="0"/>
              <a:t>كدمة في القلب</a:t>
            </a:r>
            <a:endParaRPr xmlns:a="http://schemas.openxmlformats.org/drawingml/2006/main" lang="en-US" dirty="0"/>
          </a:p>
        </p:txBody>
      </p:sp>
      <p:sp>
        <p:nvSpPr>
          <p:cNvPr id="3" name="Content Placeholder 2"/>
          <p:cNvSpPr>
            <a:spLocks noGrp="1"/>
          </p:cNvSpPr>
          <p:nvPr>
            <p:ph idx="1"/>
          </p:nvPr>
        </p:nvSpPr>
        <p:spPr>
          <a:xfrm>
            <a:off x="430877" y="1325562"/>
            <a:ext cx="11190316" cy="5349557"/>
          </a:xfrm>
        </p:spPr>
        <p:txBody>
          <a:bodyPr>
            <a:normAutofit lnSpcReduction="10000"/>
          </a:bodyPr>
          <a:lstStyle/>
          <a:p>
            <a:pPr xmlns:a="http://schemas.openxmlformats.org/drawingml/2006/main" marL="0" indent="0">
              <a:buNone/>
              <a:bidi/>
            </a:pPr>
            <a:r xmlns:a="http://schemas.openxmlformats.org/drawingml/2006/main">
              <a:rPr lang="ar" b="1" u="sng" dirty="0" smtClean="0">
                <a:solidFill>
                  <a:srgbClr val="00B050"/>
                </a:solidFill>
              </a:rPr>
              <a:t>الإجراءات </a:t>
            </a:r>
            <a:endParaRPr xmlns:a="http://schemas.openxmlformats.org/drawingml/2006/main" lang="en-US" b="1" u="sng" dirty="0">
              <a:solidFill>
                <a:srgbClr val="00B050"/>
              </a:solidFill>
            </a:endParaRPr>
            <a:r xmlns:a="http://schemas.openxmlformats.org/drawingml/2006/main">
              <a:rPr lang="ar" b="1" u="sng" dirty="0">
                <a:solidFill>
                  <a:srgbClr val="00B050"/>
                </a:solidFill>
              </a:rPr>
              <a:t>التشخيصية :</a:t>
            </a:r>
          </a:p>
          <a:p>
            <a:pPr xmlns:a="http://schemas.openxmlformats.org/drawingml/2006/main">
              <a:lnSpc>
                <a:spcPct val="100000"/>
              </a:lnSpc>
              <a:spcAft>
                <a:spcPts val="600"/>
              </a:spcAft>
              <a:bidi/>
            </a:pPr>
            <a:r xmlns:a="http://schemas.openxmlformats.org/drawingml/2006/main">
              <a:rPr lang="ar" sz="3200" dirty="0" smtClean="0"/>
              <a:t>ارتفاع </a:t>
            </a:r>
            <a:r xmlns:a="http://schemas.openxmlformats.org/drawingml/2006/main">
              <a:rPr lang="ar" sz="3200" dirty="0"/>
              <a:t>مؤشر الشك بناءً على آلية الإصابة</a:t>
            </a:r>
            <a:endParaRPr xmlns:a="http://schemas.openxmlformats.org/drawingml/2006/main" lang="en-US" sz="3200" dirty="0" smtClean="0"/>
          </a:p>
          <a:p>
            <a:pPr xmlns:a="http://schemas.openxmlformats.org/drawingml/2006/main">
              <a:lnSpc>
                <a:spcPct val="100000"/>
              </a:lnSpc>
              <a:spcAft>
                <a:spcPts val="600"/>
              </a:spcAft>
              <a:bidi/>
            </a:pPr>
            <a:r xmlns:a="http://schemas.openxmlformats.org/drawingml/2006/main">
              <a:rPr lang="ar" sz="3200" dirty="0"/>
              <a:t>قد يكشف المراقبة القلبية </a:t>
            </a:r>
            <a:r xmlns:a="http://schemas.openxmlformats.org/drawingml/2006/main">
              <a:rPr lang="ar" sz="3200" dirty="0" smtClean="0"/>
              <a:t>المستمرة عن </a:t>
            </a:r>
            <a:r xmlns:a="http://schemas.openxmlformats.org/drawingml/2006/main">
              <a:rPr lang="ar" sz="3200" dirty="0" smtClean="0"/>
              <a:t>تسرع القلب الجيبي </a:t>
            </a:r>
            <a:r xmlns:a="http://schemas.openxmlformats.org/drawingml/2006/main">
              <a:rPr lang="ar" sz="3200" dirty="0"/>
              <a:t>، أو انقباضات البطين أو الأذين المبكرة، أو </a:t>
            </a:r>
            <a:r xmlns:a="http://schemas.openxmlformats.org/drawingml/2006/main">
              <a:rPr lang="ar" sz="3200" dirty="0" smtClean="0"/>
              <a:t>الرجفان الأذيني</a:t>
            </a:r>
            <a:endParaRPr xmlns:a="http://schemas.openxmlformats.org/drawingml/2006/main" lang="en-US" sz="3200" dirty="0"/>
          </a:p>
          <a:p>
            <a:pPr xmlns:a="http://schemas.openxmlformats.org/drawingml/2006/main">
              <a:lnSpc>
                <a:spcPct val="100000"/>
              </a:lnSpc>
              <a:spcAft>
                <a:spcPts val="600"/>
              </a:spcAft>
              <a:bidi/>
            </a:pPr>
            <a:r xmlns:a="http://schemas.openxmlformats.org/drawingml/2006/main">
              <a:rPr lang="ar" sz="3200" dirty="0"/>
              <a:t>قد يظهر تخطيط كهربية القلب المكون من 12 سلكًا ارتفاعًا في مقطع ST </a:t>
            </a:r>
            <a:r xmlns:a="http://schemas.openxmlformats.org/drawingml/2006/main">
              <a:rPr lang="ar" sz="3200" dirty="0" smtClean="0"/>
              <a:t>ونمط </a:t>
            </a:r>
            <a:r xmlns:a="http://schemas.openxmlformats.org/drawingml/2006/main">
              <a:rPr lang="ar" sz="3200" dirty="0"/>
              <a:t>كتلة فرع الحزمة الأيمن</a:t>
            </a:r>
            <a:endParaRPr xmlns:a="http://schemas.openxmlformats.org/drawingml/2006/main" lang="en-US" sz="3200" dirty="0" smtClean="0"/>
          </a:p>
          <a:p>
            <a:pPr xmlns:a="http://schemas.openxmlformats.org/drawingml/2006/main">
              <a:lnSpc>
                <a:spcPct val="100000"/>
              </a:lnSpc>
              <a:spcAft>
                <a:spcPts val="600"/>
              </a:spcAft>
              <a:bidi/>
            </a:pPr>
            <a:r xmlns:a="http://schemas.openxmlformats.org/drawingml/2006/main">
              <a:rPr lang="ar" sz="3200" dirty="0" smtClean="0"/>
              <a:t>عبر المريء </a:t>
            </a:r>
            <a:r xmlns:a="http://schemas.openxmlformats.org/drawingml/2006/main">
              <a:rPr lang="ar" sz="3200" dirty="0"/>
              <a:t>أو الصدر لتحديد الحركة غير الطبيعية لجدار البطين الأيسر</a:t>
            </a:r>
            <a:endParaRPr xmlns:a="http://schemas.openxmlformats.org/drawingml/2006/main" lang="en-US" sz="3200" dirty="0" smtClean="0"/>
          </a:p>
          <a:p>
            <a:pPr xmlns:a="http://schemas.openxmlformats.org/drawingml/2006/main">
              <a:lnSpc>
                <a:spcPct val="100000"/>
              </a:lnSpc>
              <a:spcAft>
                <a:spcPts val="600"/>
              </a:spcAft>
              <a:bidi/>
            </a:pPr>
            <a:r xmlns:a="http://schemas.openxmlformats.org/drawingml/2006/main">
              <a:rPr lang="ar" sz="3200" dirty="0" err="1" smtClean="0"/>
              <a:t>الكرياتين</a:t>
            </a:r>
            <a:r xmlns:a="http://schemas.openxmlformats.org/drawingml/2006/main">
              <a:rPr lang="ar" sz="3200" dirty="0" smtClean="0"/>
              <a:t> </a:t>
            </a:r>
            <a:r xmlns:a="http://schemas.openxmlformats.org/drawingml/2006/main">
              <a:rPr lang="ar" sz="3200" dirty="0"/>
              <a:t>قد تكون مستويات كيناز إم بي وتروبونين مرتفعة، لكن هذا الاكتشاف ليس مؤشرًا دقيقًا لـ </a:t>
            </a:r>
            <a:r xmlns:a="http://schemas.openxmlformats.org/drawingml/2006/main">
              <a:rPr lang="ar" sz="3200" dirty="0" smtClean="0"/>
              <a:t>BCI</a:t>
            </a:r>
            <a:endParaRPr xmlns:a="http://schemas.openxmlformats.org/drawingml/2006/main" lang="en-US" sz="3200" dirty="0"/>
          </a:p>
        </p:txBody>
      </p:sp>
      <p:sp>
        <p:nvSpPr>
          <p:cNvPr id="4" name="Slide Number Placeholder 3"/>
          <p:cNvSpPr>
            <a:spLocks noGrp="1"/>
          </p:cNvSpPr>
          <p:nvPr>
            <p:ph type="sldNum" sz="quarter" idx="12"/>
          </p:nvPr>
        </p:nvSpPr>
        <p:spPr/>
        <p:txBody>
          <a:bodyPr/>
          <a:lstStyle/>
          <a:p>
            <a:fld id="{D9481E0F-E6C8-4C2A-9F5A-526F44582ABB}" type="slidenum">
              <a:rPr lang="en-US" smtClean="0"/>
              <a:t>9</a:t>
            </a:fld>
            <a:endParaRPr lang="en-US"/>
          </a:p>
        </p:txBody>
      </p:sp>
    </p:spTree>
    <p:extLst>
      <p:ext uri="{BB962C8B-B14F-4D97-AF65-F5344CB8AC3E}">
        <p14:creationId xmlns:p14="http://schemas.microsoft.com/office/powerpoint/2010/main" val="913012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2283</TotalTime>
  <Words>2971</Words>
  <Application>Microsoft Office PowerPoint</Application>
  <PresentationFormat>Widescreen</PresentationFormat>
  <Paragraphs>302</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Wingdings</vt:lpstr>
      <vt:lpstr>Office Theme</vt:lpstr>
      <vt:lpstr>Cardiac and great vessel injury  </vt:lpstr>
      <vt:lpstr>Intended learning outcomes </vt:lpstr>
      <vt:lpstr>Introduction </vt:lpstr>
      <vt:lpstr>Introduction </vt:lpstr>
      <vt:lpstr>Blunt cardiac injuries (BCI) </vt:lpstr>
      <vt:lpstr>Blunt cardiac injuries (BCI) </vt:lpstr>
      <vt:lpstr>Cardiac Contusion</vt:lpstr>
      <vt:lpstr>Cardiac Contusion</vt:lpstr>
      <vt:lpstr>Cardiac Contusion</vt:lpstr>
      <vt:lpstr>Cardiac contusion </vt:lpstr>
      <vt:lpstr>Myocardial Rupture</vt:lpstr>
      <vt:lpstr>Myocardial Rupture</vt:lpstr>
      <vt:lpstr>Myocardial Rupture</vt:lpstr>
      <vt:lpstr>FAST Examination in thoracic injuries</vt:lpstr>
      <vt:lpstr> Transesophageal echocardiogram (TEE) </vt:lpstr>
      <vt:lpstr>Myocardial Rupture</vt:lpstr>
      <vt:lpstr>Pericardial effusion and cardiac tamponade</vt:lpstr>
      <vt:lpstr>Pericardial effusion and cardiac tamponade</vt:lpstr>
      <vt:lpstr>Pericardial effusion and cardiac tamponade</vt:lpstr>
      <vt:lpstr>Clinical Manifestations</vt:lpstr>
      <vt:lpstr>PowerPoint Presentation</vt:lpstr>
      <vt:lpstr>Pericardial effusion and cardiac tamponade</vt:lpstr>
      <vt:lpstr>Pericardial effusion and cardiac tamponade</vt:lpstr>
      <vt:lpstr>Great vessels injuries </vt:lpstr>
      <vt:lpstr>Great vessels injuries </vt:lpstr>
      <vt:lpstr>Great vessels injuries </vt:lpstr>
      <vt:lpstr>Great vessels injuries </vt:lpstr>
      <vt:lpstr>Great vessels injuries </vt:lpstr>
      <vt:lpstr>Coronary Arteries and veins</vt:lpstr>
      <vt:lpstr>Great vessels injuries </vt:lpstr>
      <vt:lpstr>Great vessels injuries </vt:lpstr>
      <vt:lpstr>Great vessels injuries </vt:lpstr>
      <vt:lpstr>Classification system for traumatic aortic injuries</vt:lpstr>
      <vt:lpstr>Great vessels injuries </vt:lpstr>
      <vt:lpstr>Management of great vessel injuries</vt:lpstr>
      <vt:lpstr>Management of great vessel injuries</vt:lpstr>
      <vt:lpstr>Management of great vessel injuries</vt:lpstr>
      <vt:lpstr>Penetrating cardiac injuries </vt:lpstr>
      <vt:lpstr>Penetrating cardiac injuries </vt:lpstr>
      <vt:lpstr>Penetrating cardiac injuries </vt:lpstr>
      <vt:lpstr>Management of penetrating cardiac and great vessel injuries </vt:lpstr>
      <vt:lpstr>Management of penetrating cardiac and great vessel injuries </vt:lpstr>
      <vt:lpstr>Traumatic valvular injuries</vt:lpstr>
      <vt:lpstr>Heart valves </vt:lpstr>
      <vt:lpstr>Types of Valves Most Affected </vt:lpstr>
      <vt:lpstr> Types of Traumatic Valvular Injuries </vt:lpstr>
      <vt:lpstr>Diagnosis </vt:lpstr>
      <vt:lpstr>Management of valvula injuries  </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and great vessel injury  </dc:title>
  <dc:creator>HP</dc:creator>
  <cp:lastModifiedBy>HP</cp:lastModifiedBy>
  <cp:revision>49</cp:revision>
  <dcterms:created xsi:type="dcterms:W3CDTF">2023-12-03T22:05:43Z</dcterms:created>
  <dcterms:modified xsi:type="dcterms:W3CDTF">2023-12-06T06:35:07Z</dcterms:modified>
</cp:coreProperties>
</file>