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90" r:id="rId3"/>
    <p:sldId id="291" r:id="rId4"/>
    <p:sldId id="257" r:id="rId5"/>
    <p:sldId id="258" r:id="rId6"/>
    <p:sldId id="259" r:id="rId7"/>
    <p:sldId id="260" r:id="rId8"/>
    <p:sldId id="261" r:id="rId9"/>
    <p:sldId id="264" r:id="rId10"/>
    <p:sldId id="283" r:id="rId11"/>
    <p:sldId id="265" r:id="rId12"/>
    <p:sldId id="266" r:id="rId13"/>
    <p:sldId id="267" r:id="rId14"/>
    <p:sldId id="262" r:id="rId15"/>
    <p:sldId id="292" r:id="rId16"/>
    <p:sldId id="284" r:id="rId17"/>
    <p:sldId id="263" r:id="rId18"/>
    <p:sldId id="285" r:id="rId19"/>
    <p:sldId id="268" r:id="rId20"/>
    <p:sldId id="286" r:id="rId21"/>
    <p:sldId id="298" r:id="rId22"/>
    <p:sldId id="269" r:id="rId23"/>
    <p:sldId id="293" r:id="rId24"/>
    <p:sldId id="287" r:id="rId25"/>
    <p:sldId id="270" r:id="rId26"/>
    <p:sldId id="289" r:id="rId27"/>
    <p:sldId id="288" r:id="rId28"/>
    <p:sldId id="271" r:id="rId29"/>
    <p:sldId id="272" r:id="rId30"/>
    <p:sldId id="276" r:id="rId31"/>
    <p:sldId id="273" r:id="rId32"/>
    <p:sldId id="274" r:id="rId33"/>
    <p:sldId id="294" r:id="rId34"/>
    <p:sldId id="275" r:id="rId35"/>
    <p:sldId id="277" r:id="rId36"/>
    <p:sldId id="295" r:id="rId37"/>
    <p:sldId id="278" r:id="rId38"/>
    <p:sldId id="279" r:id="rId39"/>
    <p:sldId id="281" r:id="rId40"/>
    <p:sldId id="280" r:id="rId41"/>
    <p:sldId id="282" r:id="rId42"/>
    <p:sldId id="296" r:id="rId43"/>
  </p:sldIdLst>
  <p:sldSz cx="12192000" cy="6858000"/>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D7CD96-9DF7-4046-A207-2658A86C4695}" type="datetimeFigureOut">
              <a:rPr lang="en-US" smtClean="0"/>
              <a:t>12/17/2023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48AD8-CE8A-475F-AF2C-0E9351A78AC8}" type="slidenum">
              <a:rPr lang="en-US" smtClean="0"/>
              <a:t>‹#›</a:t>
            </a:fld>
            <a:endParaRPr lang="en-US"/>
          </a:p>
        </p:txBody>
      </p:sp>
    </p:spTree>
    <p:extLst>
      <p:ext uri="{BB962C8B-B14F-4D97-AF65-F5344CB8AC3E}">
        <p14:creationId xmlns:p14="http://schemas.microsoft.com/office/powerpoint/2010/main" val="4136891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289582-38BC-4075-889D-BF4E2B124DC9}"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999620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7BE8D9-B63D-4C35-BC00-73EB994CC7B8}"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362079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F3057-CD6E-4A09-BA04-C006E89DF3C3}"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841151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352AD-6949-4CCA-BE6A-CDFE82D09ED4}"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150552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E846BF-8513-44BA-A3E3-C6AF1DDB19F2}" type="datetime1">
              <a:rPr lang="en-US" smtClean="0"/>
              <a:t>12/17/2023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390281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1D21D-2133-4A9D-8B1F-765727D66949}" type="datetime1">
              <a:rPr lang="en-US" smtClean="0"/>
              <a:t>12/17/2023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93866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8D6665-6D43-43FE-8E14-D8B6FFDE9971}" type="datetime1">
              <a:rPr lang="en-US" smtClean="0"/>
              <a:t>12/17/2023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121343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C0926F-9DE0-46B1-B74D-049F1E8E4384}" type="datetime1">
              <a:rPr lang="en-US" smtClean="0"/>
              <a:t>12/17/2023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2682228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65E0F-DC9F-4D90-9A4C-CE8EC8B81D30}" type="datetime1">
              <a:rPr lang="en-US" smtClean="0"/>
              <a:t>12/17/2023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2315350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26378C-8D9B-4BEF-A34F-5BA160EF1064}" type="datetime1">
              <a:rPr lang="en-US" smtClean="0"/>
              <a:t>12/17/2023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11070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9492FD-5FC5-4B01-820E-6F70FB040D7E}" type="datetime1">
              <a:rPr lang="en-US" smtClean="0"/>
              <a:t>12/17/2023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E53CF6-129A-4EBB-9CD3-EB0A85ABD150}" type="slidenum">
              <a:rPr lang="en-US" smtClean="0"/>
              <a:t>‹#›</a:t>
            </a:fld>
            <a:endParaRPr lang="en-US"/>
          </a:p>
        </p:txBody>
      </p:sp>
    </p:spTree>
    <p:extLst>
      <p:ext uri="{BB962C8B-B14F-4D97-AF65-F5344CB8AC3E}">
        <p14:creationId xmlns:p14="http://schemas.microsoft.com/office/powerpoint/2010/main" val="4239499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DBCCD-DA5A-47D6-B84E-7E8CAD7DA2E6}" type="datetime1">
              <a:rPr lang="en-US" smtClean="0"/>
              <a:t>12/17/2023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E53CF6-129A-4EBB-9CD3-EB0A85ABD150}" type="slidenum">
              <a:rPr lang="en-US" smtClean="0"/>
              <a:t>‹#›</a:t>
            </a:fld>
            <a:endParaRPr lang="en-US"/>
          </a:p>
        </p:txBody>
      </p:sp>
    </p:spTree>
    <p:extLst>
      <p:ext uri="{BB962C8B-B14F-4D97-AF65-F5344CB8AC3E}">
        <p14:creationId xmlns:p14="http://schemas.microsoft.com/office/powerpoint/2010/main" val="4126155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xmlns:a="http://schemas.openxmlformats.org/drawingml/2006/main">
              <a:rPr lang="ar" sz="7200" b="1" dirty="0" smtClean="0"/>
              <a:t>صدمة في الرأس (2)</a:t>
            </a:r>
            <a:endParaRPr xmlns:a="http://schemas.openxmlformats.org/drawingml/2006/main" lang="en-US" sz="7200" b="1" dirty="0"/>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02E53CF6-129A-4EBB-9CD3-EB0A85ABD150}" type="slidenum">
              <a:rPr lang="en-US" smtClean="0"/>
              <a:t>1</a:t>
            </a:fld>
            <a:endParaRPr lang="en-US"/>
          </a:p>
        </p:txBody>
      </p:sp>
    </p:spTree>
    <p:extLst>
      <p:ext uri="{BB962C8B-B14F-4D97-AF65-F5344CB8AC3E}">
        <p14:creationId xmlns:p14="http://schemas.microsoft.com/office/powerpoint/2010/main" val="2454696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b="1" dirty="0">
                <a:solidFill>
                  <a:srgbClr val="0070C0"/>
                </a:solidFill>
              </a:rPr>
              <a:t>إصابات الدماغ المنتشرة / ج. </a:t>
            </a:r>
            <a:r xmlns:a="http://schemas.openxmlformats.org/drawingml/2006/main">
              <a:rPr lang="ar" b="1" dirty="0">
                <a:solidFill>
                  <a:srgbClr val="0070C0"/>
                </a:solidFill>
              </a:rPr>
              <a:t>إصابة محورية </a:t>
            </a:r>
            <a:endParaRPr xmlns:a="http://schemas.openxmlformats.org/drawingml/2006/main" lang="en-US" dirty="0"/>
            <a:r xmlns:a="http://schemas.openxmlformats.org/drawingml/2006/main">
              <a:rPr lang="ar" b="1" dirty="0" smtClean="0">
                <a:solidFill>
                  <a:srgbClr val="0070C0"/>
                </a:solidFill>
              </a:rPr>
              <a:t>منتشرة</a:t>
            </a:r>
          </a:p>
        </p:txBody>
      </p:sp>
      <p:sp>
        <p:nvSpPr>
          <p:cNvPr id="3" name="Content Placeholder 2"/>
          <p:cNvSpPr>
            <a:spLocks noGrp="1"/>
          </p:cNvSpPr>
          <p:nvPr>
            <p:ph idx="1"/>
          </p:nvPr>
        </p:nvSpPr>
        <p:spPr>
          <a:xfrm>
            <a:off x="309390" y="1847850"/>
            <a:ext cx="11044409" cy="4351338"/>
          </a:xfrm>
        </p:spPr>
        <p:txBody>
          <a:bodyPr/>
          <a:lstStyle/>
          <a:p>
            <a:pPr xmlns:a="http://schemas.openxmlformats.org/drawingml/2006/main" marL="0" indent="0">
              <a:buNone/>
              <a:bidi/>
            </a:pPr>
            <a:r xmlns:a="http://schemas.openxmlformats.org/drawingml/2006/main">
              <a:rPr lang="ar" b="1" dirty="0">
                <a:solidFill>
                  <a:srgbClr val="FF0000"/>
                </a:solidFill>
              </a:rPr>
              <a:t>العلامات والأعراض</a:t>
            </a:r>
          </a:p>
          <a:p>
            <a:pPr xmlns:a="http://schemas.openxmlformats.org/drawingml/2006/main" marL="457200" lvl="1" indent="0">
              <a:spcAft>
                <a:spcPts val="600"/>
              </a:spcAft>
              <a:buNone/>
              <a:bidi/>
            </a:pPr>
            <a:r xmlns:a="http://schemas.openxmlformats.org/drawingml/2006/main">
              <a:rPr lang="ar" sz="2800" dirty="0"/>
              <a:t>• </a:t>
            </a:r>
            <a:r xmlns:a="http://schemas.openxmlformats.org/drawingml/2006/main">
              <a:rPr lang="ar" sz="3200" dirty="0"/>
              <a:t>غيبوبة فورية وطويلة الأمد تستمر لأكثر من 6 ساعات</a:t>
            </a:r>
          </a:p>
          <a:p>
            <a:pPr xmlns:a="http://schemas.openxmlformats.org/drawingml/2006/main" marL="457200" lvl="1" indent="0">
              <a:spcAft>
                <a:spcPts val="600"/>
              </a:spcAft>
              <a:buNone/>
              <a:bidi/>
            </a:pPr>
            <a:r xmlns:a="http://schemas.openxmlformats.org/drawingml/2006/main">
              <a:rPr lang="ar" sz="3200" dirty="0"/>
              <a:t>• وضعية غير طبيعية</a:t>
            </a:r>
          </a:p>
          <a:p>
            <a:pPr xmlns:a="http://schemas.openxmlformats.org/drawingml/2006/main" marL="457200" lvl="1" indent="0">
              <a:spcAft>
                <a:spcPts val="600"/>
              </a:spcAft>
              <a:buNone/>
              <a:bidi/>
            </a:pPr>
            <a:r xmlns:a="http://schemas.openxmlformats.org/drawingml/2006/main">
              <a:rPr lang="ar" sz="3200" dirty="0"/>
              <a:t>• الارتباك وفقدان الذاكرة ومشاكل السلوك بعد ظهور الغيبوبة</a:t>
            </a:r>
          </a:p>
          <a:p>
            <a:pPr xmlns:a="http://schemas.openxmlformats.org/drawingml/2006/main" marL="457200" lvl="1" indent="0">
              <a:spcAft>
                <a:spcPts val="600"/>
              </a:spcAft>
              <a:buNone/>
              <a:bidi/>
            </a:pPr>
            <a:r xmlns:a="http://schemas.openxmlformats.org/drawingml/2006/main">
              <a:rPr lang="ar" sz="3200" dirty="0"/>
              <a:t>• حالة نباتية مستمرة محتملة</a:t>
            </a:r>
          </a:p>
          <a:p>
            <a:pPr marL="0" indent="0">
              <a:buNone/>
            </a:pP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10</a:t>
            </a:fld>
            <a:endParaRPr lang="en-US"/>
          </a:p>
        </p:txBody>
      </p:sp>
    </p:spTree>
    <p:extLst>
      <p:ext uri="{BB962C8B-B14F-4D97-AF65-F5344CB8AC3E}">
        <p14:creationId xmlns:p14="http://schemas.microsoft.com/office/powerpoint/2010/main" val="2242691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xmlns:a="http://schemas.openxmlformats.org/drawingml/2006/main">
              <a:rPr lang="ar" sz="4000" b="1" dirty="0">
                <a:solidFill>
                  <a:srgbClr val="0070C0"/>
                </a:solidFill>
              </a:rPr>
              <a:t>الدماغ المنتشرة </a:t>
            </a:r>
            <a:r xmlns:a="http://schemas.openxmlformats.org/drawingml/2006/main">
              <a:rPr lang="ar" sz="4000" b="1" dirty="0" smtClean="0">
                <a:solidFill>
                  <a:srgbClr val="0070C0"/>
                </a:solidFill>
              </a:rPr>
              <a:t>/ج. </a:t>
            </a:r>
            <a:r xmlns:a="http://schemas.openxmlformats.org/drawingml/2006/main">
              <a:rPr lang="ar" sz="4000" b="1" dirty="0">
                <a:solidFill>
                  <a:srgbClr val="0070C0"/>
                </a:solidFill>
              </a:rPr>
              <a:t>إصابة محورية منتشرة</a:t>
            </a:r>
            <a:endParaRPr xmlns:a="http://schemas.openxmlformats.org/drawingml/2006/main" lang="en-US" sz="4000" dirty="0"/>
          </a:p>
        </p:txBody>
      </p:sp>
      <p:sp>
        <p:nvSpPr>
          <p:cNvPr id="3" name="Content Placeholder 2"/>
          <p:cNvSpPr>
            <a:spLocks noGrp="1"/>
          </p:cNvSpPr>
          <p:nvPr>
            <p:ph idx="1"/>
          </p:nvPr>
        </p:nvSpPr>
        <p:spPr>
          <a:xfrm>
            <a:off x="272143" y="1055596"/>
            <a:ext cx="11571514" cy="5562917"/>
          </a:xfrm>
        </p:spPr>
        <p:txBody>
          <a:bodyPr>
            <a:normAutofit/>
          </a:bodyPr>
          <a:lstStyle/>
          <a:p>
            <a:pPr xmlns:a="http://schemas.openxmlformats.org/drawingml/2006/main" marL="0" indent="0">
              <a:buNone/>
              <a:bidi/>
            </a:pPr>
            <a:r xmlns:a="http://schemas.openxmlformats.org/drawingml/2006/main">
              <a:rPr lang="ar" b="1" dirty="0">
                <a:solidFill>
                  <a:srgbClr val="FF0000"/>
                </a:solidFill>
              </a:rPr>
              <a:t>تشخبص</a:t>
            </a:r>
          </a:p>
          <a:p>
            <a:pPr xmlns:a="http://schemas.openxmlformats.org/drawingml/2006/main" marL="0" indent="0">
              <a:buNone/>
              <a:bidi/>
            </a:pPr>
            <a:r xmlns:a="http://schemas.openxmlformats.org/drawingml/2006/main">
              <a:rPr lang="ar" dirty="0"/>
              <a:t>• تاريخ من فقدان الوعي المفاجئ بعد إصابة في الرأس</a:t>
            </a:r>
          </a:p>
          <a:p>
            <a:pPr xmlns:a="http://schemas.openxmlformats.org/drawingml/2006/main" marL="0" indent="0">
              <a:buNone/>
              <a:bidi/>
            </a:pPr>
            <a:r xmlns:a="http://schemas.openxmlformats.org/drawingml/2006/main">
              <a:rPr lang="ar" dirty="0"/>
              <a:t>• الفحوصات العصبية المتسلسلة</a:t>
            </a:r>
          </a:p>
          <a:p>
            <a:pPr xmlns:a="http://schemas.openxmlformats.org/drawingml/2006/main" marL="0" indent="0">
              <a:buNone/>
              <a:bidi/>
            </a:pPr>
            <a:r xmlns:a="http://schemas.openxmlformats.org/drawingml/2006/main">
              <a:rPr lang="ar" dirty="0" smtClean="0"/>
              <a:t>• </a:t>
            </a:r>
            <a:r xmlns:a="http://schemas.openxmlformats.org/drawingml/2006/main">
              <a:rPr lang="ar" dirty="0"/>
              <a:t>فحص التصوير المقطعي المحوسب الأولي: قد تكون هناك آفات نزفية صغيرة مرئية، أو قد تكون نتيجة الفحص المقطعي المحوسب سلبية إذا كانت الإصابة الوحيدة هي DAI. ستُظهر فحوصات التصوير المقطعي المحوسب اللاحقة (بعد أيام إلى أسابيع من الإصابة) وذمة دماغية منتشرة وفقدانًا عصبيًا وانكماشًا في المخ.</a:t>
            </a:r>
          </a:p>
          <a:p>
            <a:pPr xmlns:a="http://schemas.openxmlformats.org/drawingml/2006/main" marL="0" indent="0">
              <a:buNone/>
              <a:bidi/>
            </a:pPr>
            <a:r xmlns:a="http://schemas.openxmlformats.org/drawingml/2006/main">
              <a:rPr lang="ar" dirty="0"/>
              <a:t>• سيظهر التصوير بالرنين المغناطيسي الآفات بشكل أكثر فعالية من التصوير المقطعي المحوسب، وخاصة في المرحلة الحادة المبكرة، ولكن نادرًا ما يتم الإشارة إلى هذه الدراسة بشكل طارئ.</a:t>
            </a:r>
          </a:p>
          <a:p>
            <a:pPr xmlns:a="http://schemas.openxmlformats.org/drawingml/2006/main" marL="0" indent="0">
              <a:buNone/>
              <a:bidi/>
            </a:pPr>
            <a:r xmlns:a="http://schemas.openxmlformats.org/drawingml/2006/main">
              <a:rPr lang="ar" b="1" dirty="0">
                <a:solidFill>
                  <a:srgbClr val="FF0000"/>
                </a:solidFill>
              </a:rPr>
              <a:t>التدخلات العلاجية</a:t>
            </a:r>
          </a:p>
          <a:p>
            <a:r xmlns:a="http://schemas.openxmlformats.org/drawingml/2006/main">
              <a:rPr lang="ar" dirty="0"/>
              <a:t>نفس الشيء مثل إدارة المرضى الذين يعانون من إصابات دماغية رضية شديدة.</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11</a:t>
            </a:fld>
            <a:endParaRPr lang="en-US"/>
          </a:p>
        </p:txBody>
      </p:sp>
    </p:spTree>
    <p:extLst>
      <p:ext uri="{BB962C8B-B14F-4D97-AF65-F5344CB8AC3E}">
        <p14:creationId xmlns:p14="http://schemas.microsoft.com/office/powerpoint/2010/main" val="2409120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783" y="138704"/>
            <a:ext cx="10515600" cy="1063080"/>
          </a:xfrm>
        </p:spPr>
        <p:txBody>
          <a:bodyPr>
            <a:noAutofit/>
          </a:bodyPr>
          <a:lstStyle/>
          <a:p>
            <a:pPr xmlns:a="http://schemas.openxmlformats.org/drawingml/2006/main" algn="ctr">
              <a:bidi/>
            </a:pPr>
            <a:r xmlns:a="http://schemas.openxmlformats.org/drawingml/2006/main">
              <a:rPr lang="ar" sz="3600" b="1" dirty="0">
                <a:solidFill>
                  <a:srgbClr val="0070C0"/>
                </a:solidFill>
              </a:rPr>
              <a:t>الدماغ البؤرية </a:t>
            </a:r>
            <a:r xmlns:a="http://schemas.openxmlformats.org/drawingml/2006/main">
              <a:rPr lang="ar" sz="3600" b="1" dirty="0" smtClean="0">
                <a:solidFill>
                  <a:srgbClr val="0070C0"/>
                </a:solidFill>
              </a:rPr>
              <a:t>( </a:t>
            </a:r>
            <a:r xmlns:a="http://schemas.openxmlformats.org/drawingml/2006/main">
              <a:rPr lang="ar" sz="3600" b="1" dirty="0">
                <a:solidFill>
                  <a:srgbClr val="0070C0"/>
                </a:solidFill>
              </a:rPr>
              <a:t>توجد منطقة </a:t>
            </a:r>
            <a:r xmlns:a="http://schemas.openxmlformats.org/drawingml/2006/main">
              <a:rPr lang="ar" sz="3600" b="1" dirty="0" smtClean="0">
                <a:solidFill>
                  <a:srgbClr val="0070C0"/>
                </a:solidFill>
              </a:rPr>
              <a:t>محددة </a:t>
            </a:r>
            <a:r xmlns:a="http://schemas.openxmlformats.org/drawingml/2006/main">
              <a:rPr lang="ar" sz="3600" b="1" dirty="0">
                <a:solidFill>
                  <a:srgbClr val="0070C0"/>
                </a:solidFill>
              </a:rPr>
              <a:t>للإصابة </a:t>
            </a:r>
            <a:r xmlns:a="http://schemas.openxmlformats.org/drawingml/2006/main">
              <a:rPr lang="ar" sz="3600" b="1" dirty="0" smtClean="0">
                <a:solidFill>
                  <a:srgbClr val="0070C0"/>
                </a:solidFill>
              </a:rPr>
              <a:t>)/ أ. </a:t>
            </a:r>
            <a:r xmlns:a="http://schemas.openxmlformats.org/drawingml/2006/main">
              <a:rPr lang="ar" sz="3600" b="1" dirty="0">
                <a:solidFill>
                  <a:srgbClr val="0070C0"/>
                </a:solidFill>
              </a:rPr>
              <a:t>الكدمة</a:t>
            </a:r>
            <a:endParaRPr xmlns:a="http://schemas.openxmlformats.org/drawingml/2006/main" lang="en-US" sz="3600" dirty="0">
              <a:solidFill>
                <a:srgbClr val="0070C0"/>
              </a:solidFill>
            </a:endParaRPr>
          </a:p>
        </p:txBody>
      </p:sp>
      <p:sp>
        <p:nvSpPr>
          <p:cNvPr id="3" name="Content Placeholder 2"/>
          <p:cNvSpPr>
            <a:spLocks noGrp="1"/>
          </p:cNvSpPr>
          <p:nvPr>
            <p:ph idx="1"/>
          </p:nvPr>
        </p:nvSpPr>
        <p:spPr>
          <a:xfrm>
            <a:off x="167638" y="1403304"/>
            <a:ext cx="12024361" cy="5454696"/>
          </a:xfrm>
        </p:spPr>
        <p:txBody>
          <a:bodyPr>
            <a:normAutofit fontScale="77500" lnSpcReduction="20000"/>
          </a:bodyPr>
          <a:lstStyle/>
          <a:p>
            <a:pPr xmlns:a="http://schemas.openxmlformats.org/drawingml/2006/main">
              <a:lnSpc>
                <a:spcPct val="120000"/>
              </a:lnSpc>
              <a:bidi/>
            </a:pPr>
            <a:r xmlns:a="http://schemas.openxmlformats.org/drawingml/2006/main">
              <a:rPr lang="ar" dirty="0" smtClean="0"/>
              <a:t>الكدمة </a:t>
            </a:r>
            <a:r xmlns:a="http://schemas.openxmlformats.org/drawingml/2006/main">
              <a:rPr lang="ar" dirty="0"/>
              <a:t>هي كدمة تصيب سطح المخ </a:t>
            </a:r>
            <a:r xmlns:a="http://schemas.openxmlformats.org/drawingml/2006/main">
              <a:rPr lang="ar" dirty="0" smtClean="0"/>
              <a:t>. </a:t>
            </a:r>
            <a:r xmlns:a="http://schemas.openxmlformats.org/drawingml/2006/main">
              <a:rPr lang="ar" dirty="0"/>
              <a:t>وتختلف النتائج والتشخيصات بشكل كبير بناءً على </a:t>
            </a:r>
            <a:r xmlns:a="http://schemas.openxmlformats.org/drawingml/2006/main">
              <a:rPr lang="ar" dirty="0" smtClean="0"/>
              <a:t>حجم الكدمة وموقعها.</a:t>
            </a:r>
          </a:p>
          <a:p>
            <a:pPr xmlns:a="http://schemas.openxmlformats.org/drawingml/2006/main">
              <a:lnSpc>
                <a:spcPct val="120000"/>
              </a:lnSpc>
              <a:bidi/>
            </a:pPr>
            <a:r xmlns:a="http://schemas.openxmlformats.org/drawingml/2006/main">
              <a:rPr lang="ar" b="1" dirty="0" smtClean="0">
                <a:solidFill>
                  <a:srgbClr val="FF0000"/>
                </a:solidFill>
              </a:rPr>
              <a:t>العلامات </a:t>
            </a:r>
            <a:r xmlns:a="http://schemas.openxmlformats.org/drawingml/2006/main">
              <a:rPr lang="ar" b="1" dirty="0">
                <a:solidFill>
                  <a:srgbClr val="FF0000"/>
                </a:solidFill>
              </a:rPr>
              <a:t>والأعراض</a:t>
            </a:r>
            <a:r xmlns:a="http://schemas.openxmlformats.org/drawingml/2006/main">
              <a:rPr lang="ar" i="1" dirty="0">
                <a:solidFill>
                  <a:srgbClr val="FF0000"/>
                </a:solidFill>
              </a:rPr>
              <a:t> </a:t>
            </a:r>
            <a:br xmlns:a="http://schemas.openxmlformats.org/drawingml/2006/main">
              <a:rPr lang="en-US" i="1" dirty="0">
                <a:solidFill>
                  <a:srgbClr val="FF0000"/>
                </a:solidFill>
              </a:rPr>
            </a:br>
            <a:r xmlns:a="http://schemas.openxmlformats.org/drawingml/2006/main">
              <a:rPr lang="ar" dirty="0"/>
              <a:t>• تغير مستوى الوعي لأكثر من 6 ساعات </a:t>
            </a:r>
            <a:br xmlns:a="http://schemas.openxmlformats.org/drawingml/2006/main">
              <a:rPr lang="en-US" dirty="0"/>
            </a:br>
            <a:r xmlns:a="http://schemas.openxmlformats.org/drawingml/2006/main">
              <a:rPr lang="ar" dirty="0"/>
              <a:t>• الغثيان </a:t>
            </a:r>
            <a:r xmlns:a="http://schemas.openxmlformats.org/drawingml/2006/main">
              <a:rPr lang="ar" dirty="0" smtClean="0"/>
              <a:t>والقيء</a:t>
            </a:r>
          </a:p>
          <a:p>
            <a:pPr xmlns:a="http://schemas.openxmlformats.org/drawingml/2006/main">
              <a:lnSpc>
                <a:spcPct val="120000"/>
              </a:lnSpc>
              <a:bidi/>
            </a:pPr>
            <a:r xmlns:a="http://schemas.openxmlformats.org/drawingml/2006/main">
              <a:rPr lang="ar" dirty="0" smtClean="0"/>
              <a:t>اضطرابات بصرية</a:t>
            </a:r>
            <a:r xmlns:a="http://schemas.openxmlformats.org/drawingml/2006/main">
              <a:rPr lang="ar" dirty="0"/>
              <a:t> </a:t>
            </a:r>
            <a:br xmlns:a="http://schemas.openxmlformats.org/drawingml/2006/main">
              <a:rPr lang="en-US" dirty="0"/>
            </a:br>
            <a:r xmlns:a="http://schemas.openxmlformats.org/drawingml/2006/main">
              <a:rPr lang="ar" dirty="0"/>
              <a:t>• خلل في الجهاز العصبي </a:t>
            </a:r>
            <a:br xmlns:a="http://schemas.openxmlformats.org/drawingml/2006/main">
              <a:rPr lang="en-US" dirty="0"/>
            </a:br>
            <a:r xmlns:a="http://schemas.openxmlformats.org/drawingml/2006/main">
              <a:rPr lang="ar" dirty="0"/>
              <a:t>• ضعف </a:t>
            </a:r>
            <a:br xmlns:a="http://schemas.openxmlformats.org/drawingml/2006/main">
              <a:rPr lang="en-US" dirty="0"/>
            </a:br>
            <a:r xmlns:a="http://schemas.openxmlformats.org/drawingml/2006/main">
              <a:rPr lang="ar" dirty="0"/>
              <a:t>• </a:t>
            </a:r>
            <a:r xmlns:a="http://schemas.openxmlformats.org/drawingml/2006/main">
              <a:rPr lang="ar" dirty="0" smtClean="0"/>
              <a:t>ترنح (عدم تنسيق حركات العضلات، مما يؤدي إلى </a:t>
            </a:r>
            <a:r xmlns:a="http://schemas.openxmlformats.org/drawingml/2006/main">
              <a:rPr lang="ar" dirty="0" smtClean="0"/>
              <a:t>حركة </a:t>
            </a:r>
            <a:r xmlns:a="http://schemas.openxmlformats.org/drawingml/2006/main">
              <a:rPr lang="ar" dirty="0"/>
              <a:t>غير مستقرة وخرقاء )</a:t>
            </a:r>
            <a:r xmlns:a="http://schemas.openxmlformats.org/drawingml/2006/main">
              <a:rPr lang="ar" dirty="0"/>
              <a:t> </a:t>
            </a:r>
            <a:br xmlns:a="http://schemas.openxmlformats.org/drawingml/2006/main">
              <a:rPr lang="en-US" dirty="0"/>
            </a:br>
            <a:r xmlns:a="http://schemas.openxmlformats.org/drawingml/2006/main">
              <a:rPr lang="ar" dirty="0"/>
              <a:t>• شلل نصفي (ضعف عضلي في جانب واحد </a:t>
            </a:r>
            <a:r xmlns:a="http://schemas.openxmlformats.org/drawingml/2006/main">
              <a:rPr lang="ar" dirty="0" smtClean="0"/>
              <a:t>)</a:t>
            </a:r>
            <a:r xmlns:a="http://schemas.openxmlformats.org/drawingml/2006/main">
              <a:rPr lang="ar" dirty="0"/>
              <a:t> </a:t>
            </a:r>
            <a:br xmlns:a="http://schemas.openxmlformats.org/drawingml/2006/main">
              <a:rPr lang="en-US" dirty="0"/>
            </a:br>
            <a:r xmlns:a="http://schemas.openxmlformats.org/drawingml/2006/main">
              <a:rPr lang="ar" dirty="0"/>
              <a:t>• الارتباك </a:t>
            </a:r>
            <a:br xmlns:a="http://schemas.openxmlformats.org/drawingml/2006/main">
              <a:rPr lang="en-US" dirty="0"/>
            </a:br>
            <a:r xmlns:a="http://schemas.openxmlformats.org/drawingml/2006/main">
              <a:rPr lang="ar" dirty="0"/>
              <a:t>• مشاكل في الكلام </a:t>
            </a:r>
            <a:br xmlns:a="http://schemas.openxmlformats.org/drawingml/2006/main">
              <a:rPr lang="en-US" dirty="0"/>
            </a:br>
            <a:r xmlns:a="http://schemas.openxmlformats.org/drawingml/2006/main">
              <a:rPr lang="ar" dirty="0"/>
              <a:t>• نوبات ما بعد الصدمة</a:t>
            </a:r>
            <a:br xmlns:a="http://schemas.openxmlformats.org/drawingml/2006/main">
              <a:rPr lang="en-US" dirty="0"/>
            </a:br>
            <a:endParaRPr xmlns:a="http://schemas.openxmlformats.org/drawingml/2006/main"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12</a:t>
            </a:fld>
            <a:endParaRPr lang="en-US"/>
          </a:p>
        </p:txBody>
      </p:sp>
    </p:spTree>
    <p:extLst>
      <p:ext uri="{BB962C8B-B14F-4D97-AF65-F5344CB8AC3E}">
        <p14:creationId xmlns:p14="http://schemas.microsoft.com/office/powerpoint/2010/main" val="1997034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0"/>
            <a:ext cx="10515600" cy="1325563"/>
          </a:xfrm>
        </p:spPr>
        <p:txBody>
          <a:bodyPr>
            <a:normAutofit/>
          </a:bodyPr>
          <a:lstStyle/>
          <a:p>
            <a:pPr xmlns:a="http://schemas.openxmlformats.org/drawingml/2006/main" algn="ctr">
              <a:bidi/>
            </a:pPr>
            <a:r xmlns:a="http://schemas.openxmlformats.org/drawingml/2006/main">
              <a:rPr lang="ar" sz="4000" b="1" dirty="0" smtClean="0">
                <a:solidFill>
                  <a:srgbClr val="0070C0"/>
                </a:solidFill>
              </a:rPr>
              <a:t>إصابات </a:t>
            </a:r>
            <a:endParaRPr xmlns:a="http://schemas.openxmlformats.org/drawingml/2006/main" lang="en-US" sz="4000" dirty="0"/>
            <a:r xmlns:a="http://schemas.openxmlformats.org/drawingml/2006/main">
              <a:rPr lang="ar" sz="4000" b="1" dirty="0">
                <a:solidFill>
                  <a:srgbClr val="0070C0"/>
                </a:solidFill>
              </a:rPr>
              <a:t>الدماغ البؤرية / أ. كدمة</a:t>
            </a:r>
          </a:p>
        </p:txBody>
      </p:sp>
      <p:sp>
        <p:nvSpPr>
          <p:cNvPr id="3" name="Content Placeholder 2"/>
          <p:cNvSpPr>
            <a:spLocks noGrp="1"/>
          </p:cNvSpPr>
          <p:nvPr>
            <p:ph idx="1"/>
          </p:nvPr>
        </p:nvSpPr>
        <p:spPr>
          <a:xfrm>
            <a:off x="449357" y="1101905"/>
            <a:ext cx="11336384" cy="5619570"/>
          </a:xfrm>
        </p:spPr>
        <p:txBody>
          <a:bodyPr/>
          <a:lstStyle/>
          <a:p>
            <a:pPr xmlns:a="http://schemas.openxmlformats.org/drawingml/2006/main" marL="0" indent="0">
              <a:buNone/>
              <a:bidi/>
            </a:pPr>
            <a:r xmlns:a="http://schemas.openxmlformats.org/drawingml/2006/main">
              <a:rPr lang="ar" b="1" dirty="0">
                <a:solidFill>
                  <a:srgbClr val="FF0000"/>
                </a:solidFill>
              </a:rPr>
              <a:t>تشخبص</a:t>
            </a:r>
          </a:p>
          <a:p>
            <a:r xmlns:a="http://schemas.openxmlformats.org/drawingml/2006/main">
              <a:rPr lang="ar" dirty="0"/>
              <a:t>التصوير </a:t>
            </a:r>
            <a:r xmlns:a="http://schemas.openxmlformats.org/drawingml/2006/main">
              <a:rPr lang="ar" dirty="0" smtClean="0"/>
              <a:t>المقطعي المحوسب</a:t>
            </a:r>
          </a:p>
          <a:p>
            <a:r xmlns:a="http://schemas.openxmlformats.org/drawingml/2006/main">
              <a:rPr lang="ar" dirty="0" smtClean="0"/>
              <a:t>التصوير بالرنين المغناطيسي</a:t>
            </a:r>
            <a:endParaRPr xmlns:a="http://schemas.openxmlformats.org/drawingml/2006/main" lang="en-US" dirty="0"/>
          </a:p>
          <a:p>
            <a:pPr xmlns:a="http://schemas.openxmlformats.org/drawingml/2006/main" marL="0" indent="0">
              <a:lnSpc>
                <a:spcPct val="110000"/>
              </a:lnSpc>
              <a:buNone/>
              <a:bidi/>
            </a:pPr>
            <a:r xmlns:a="http://schemas.openxmlformats.org/drawingml/2006/main">
              <a:rPr lang="ar" b="1" dirty="0">
                <a:solidFill>
                  <a:srgbClr val="FF0000"/>
                </a:solidFill>
              </a:rPr>
              <a:t>التدخلات </a:t>
            </a:r>
            <a:r xmlns:a="http://schemas.openxmlformats.org/drawingml/2006/main">
              <a:rPr lang="ar" b="1" dirty="0" smtClean="0">
                <a:solidFill>
                  <a:srgbClr val="FF0000"/>
                </a:solidFill>
              </a:rPr>
              <a:t>العلاجية</a:t>
            </a:r>
            <a:r xmlns:a="http://schemas.openxmlformats.org/drawingml/2006/main">
              <a:rPr lang="ar" i="1" dirty="0">
                <a:solidFill>
                  <a:srgbClr val="FF0000"/>
                </a:solidFill>
              </a:rPr>
              <a:t> </a:t>
            </a:r>
            <a:br xmlns:a="http://schemas.openxmlformats.org/drawingml/2006/main">
              <a:rPr lang="en-US" i="1" dirty="0">
                <a:solidFill>
                  <a:srgbClr val="FF0000"/>
                </a:solidFill>
              </a:rPr>
            </a:br>
            <a:r xmlns:a="http://schemas.openxmlformats.org/drawingml/2006/main">
              <a:rPr lang="ar" dirty="0"/>
              <a:t>• تثبيت العمود الفقري العنقي وتقييمه. </a:t>
            </a:r>
            <a:br xmlns:a="http://schemas.openxmlformats.org/drawingml/2006/main">
              <a:rPr lang="en-US" dirty="0"/>
            </a:br>
            <a:r xmlns:a="http://schemas.openxmlformats.org/drawingml/2006/main">
              <a:rPr lang="ar" dirty="0"/>
              <a:t>• إدخال المريض إلى المستشفى للمراقبة. </a:t>
            </a:r>
            <a:br xmlns:a="http://schemas.openxmlformats.org/drawingml/2006/main">
              <a:rPr lang="en-US" dirty="0"/>
            </a:br>
            <a:r xmlns:a="http://schemas.openxmlformats.org/drawingml/2006/main">
              <a:rPr lang="ar" dirty="0"/>
              <a:t>• إعطاء </a:t>
            </a:r>
            <a:r xmlns:a="http://schemas.openxmlformats.org/drawingml/2006/main">
              <a:rPr lang="ar" dirty="0" err="1"/>
              <a:t>مضادات القيء </a:t>
            </a:r>
            <a:r xmlns:a="http://schemas.openxmlformats.org/drawingml/2006/main">
              <a:rPr lang="ar" dirty="0"/>
              <a:t>حسب الحاجة. </a:t>
            </a:r>
            <a:br xmlns:a="http://schemas.openxmlformats.org/drawingml/2006/main">
              <a:rPr lang="en-US" dirty="0"/>
            </a:br>
            <a:r xmlns:a="http://schemas.openxmlformats.org/drawingml/2006/main">
              <a:rPr lang="ar" dirty="0"/>
              <a:t>• راجع قسم إدارة المرضى الذين يعانون من إصابات دماغية رضية شديدة. </a:t>
            </a:r>
            <a:br xmlns:a="http://schemas.openxmlformats.org/drawingml/2006/main">
              <a:rPr lang="en-US" dirty="0"/>
            </a:br>
            <a:r xmlns:a="http://schemas.openxmlformats.org/drawingml/2006/main">
              <a:rPr lang="ar" dirty="0"/>
              <a:t>• قد يتم إجراء التدخل الجراحي حسب الإشارة</a:t>
            </a:r>
          </a:p>
          <a:p>
            <a:pPr marL="0" indent="0">
              <a:buNone/>
            </a:pPr>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13</a:t>
            </a:fld>
            <a:endParaRPr lang="en-US"/>
          </a:p>
        </p:txBody>
      </p:sp>
    </p:spTree>
    <p:extLst>
      <p:ext uri="{BB962C8B-B14F-4D97-AF65-F5344CB8AC3E}">
        <p14:creationId xmlns:p14="http://schemas.microsoft.com/office/powerpoint/2010/main" val="126896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160" y="0"/>
            <a:ext cx="10515600" cy="1325563"/>
          </a:xfrm>
        </p:spPr>
        <p:txBody>
          <a:bodyPr/>
          <a:lstStyle/>
          <a:p>
            <a:r xmlns:a="http://schemas.openxmlformats.org/drawingml/2006/main">
              <a:rPr lang="ar" b="1" dirty="0">
                <a:solidFill>
                  <a:srgbClr val="0070C0"/>
                </a:solidFill>
              </a:rPr>
              <a:t>الدماغ البؤرية </a:t>
            </a:r>
            <a:r xmlns:a="http://schemas.openxmlformats.org/drawingml/2006/main">
              <a:rPr lang="ar" b="1" dirty="0" smtClean="0">
                <a:solidFill>
                  <a:srgbClr val="0070C0"/>
                </a:solidFill>
              </a:rPr>
              <a:t>/ ب. </a:t>
            </a:r>
            <a:r xmlns:a="http://schemas.openxmlformats.org/drawingml/2006/main">
              <a:rPr lang="ar" b="1" dirty="0">
                <a:solidFill>
                  <a:srgbClr val="0070C0"/>
                </a:solidFill>
              </a:rPr>
              <a:t>النزيف داخل الجمجمة</a:t>
            </a:r>
            <a:endParaRPr xmlns:a="http://schemas.openxmlformats.org/drawingml/2006/main" lang="en-US" dirty="0">
              <a:solidFill>
                <a:srgbClr val="0070C0"/>
              </a:solidFill>
            </a:endParaRPr>
          </a:p>
        </p:txBody>
      </p:sp>
      <p:sp>
        <p:nvSpPr>
          <p:cNvPr id="3" name="Content Placeholder 2"/>
          <p:cNvSpPr>
            <a:spLocks noGrp="1"/>
          </p:cNvSpPr>
          <p:nvPr>
            <p:ph idx="1"/>
          </p:nvPr>
        </p:nvSpPr>
        <p:spPr>
          <a:xfrm>
            <a:off x="405145" y="1325562"/>
            <a:ext cx="11503629" cy="5532437"/>
          </a:xfrm>
        </p:spPr>
        <p:txBody>
          <a:bodyPr>
            <a:normAutofit fontScale="92500"/>
          </a:bodyPr>
          <a:lstStyle/>
          <a:p>
            <a:pPr xmlns:a="http://schemas.openxmlformats.org/drawingml/2006/main">
              <a:lnSpc>
                <a:spcPct val="110000"/>
              </a:lnSpc>
              <a:spcAft>
                <a:spcPts val="1200"/>
              </a:spcAft>
              <a:bidi/>
            </a:pPr>
            <a:r xmlns:a="http://schemas.openxmlformats.org/drawingml/2006/main">
              <a:rPr lang="ar" sz="3600" dirty="0" smtClean="0"/>
              <a:t>طبقات </a:t>
            </a:r>
            <a:r xmlns:a="http://schemas.openxmlformats.org/drawingml/2006/main">
              <a:rPr lang="ar" sz="3600" dirty="0"/>
              <a:t>السحايا الثلاث في الدماغ (من الخارجية إلى القريبة) من الأم الجافية، والأم العنكبوتية، والأم الحنون.</a:t>
            </a:r>
          </a:p>
          <a:p>
            <a:pPr xmlns:a="http://schemas.openxmlformats.org/drawingml/2006/main">
              <a:lnSpc>
                <a:spcPct val="110000"/>
              </a:lnSpc>
              <a:spcAft>
                <a:spcPts val="1200"/>
              </a:spcAft>
              <a:bidi/>
            </a:pPr>
            <a:r xmlns:a="http://schemas.openxmlformats.org/drawingml/2006/main">
              <a:rPr lang="ar" sz="3600" dirty="0"/>
              <a:t>تتم تسمية أماكن النزيف في الرأس وفقًا لموقعها بالنسبة لهذه الطبقات السحائية.</a:t>
            </a:r>
            <a:endParaRPr xmlns:a="http://schemas.openxmlformats.org/drawingml/2006/main" lang="en-US" sz="3600" dirty="0" smtClean="0"/>
          </a:p>
          <a:p>
            <a:pPr xmlns:a="http://schemas.openxmlformats.org/drawingml/2006/main">
              <a:lnSpc>
                <a:spcPct val="110000"/>
              </a:lnSpc>
              <a:spcAft>
                <a:spcPts val="1200"/>
              </a:spcAft>
              <a:bidi/>
            </a:pPr>
            <a:r xmlns:a="http://schemas.openxmlformats.org/drawingml/2006/main">
              <a:rPr lang="ar" sz="3600" dirty="0" smtClean="0"/>
              <a:t>الأورام الدموية </a:t>
            </a:r>
            <a:r xmlns:a="http://schemas.openxmlformats.org/drawingml/2006/main">
              <a:rPr lang="ar" sz="3600" dirty="0"/>
              <a:t>هي تجمعات من الدم في الدماغ قد تكون فوق الجافية (فوق </a:t>
            </a:r>
            <a:r xmlns:a="http://schemas.openxmlformats.org/drawingml/2006/main">
              <a:rPr lang="ar" sz="3600" dirty="0" smtClean="0"/>
              <a:t>الجافية </a:t>
            </a:r>
            <a:r xmlns:a="http://schemas.openxmlformats.org/drawingml/2006/main">
              <a:rPr lang="ar" sz="3600" dirty="0"/>
              <a:t>)، أو تحت الجافية (أسفل الجافية)، أو داخل المخ (داخل الدماغ)</a:t>
            </a:r>
          </a:p>
          <a:p>
            <a:pPr xmlns:a="http://schemas.openxmlformats.org/drawingml/2006/main" marL="0" indent="0">
              <a:buNone/>
              <a:bidi/>
            </a:pPr>
            <a:r xmlns:a="http://schemas.openxmlformats.org/drawingml/2006/main">
              <a:rPr lang="ar" i="1" dirty="0"/>
              <a:t/>
            </a:r>
            <a:br xmlns:a="http://schemas.openxmlformats.org/drawingml/2006/main">
              <a:rPr lang="en-US" i="1" dirty="0"/>
            </a:br>
            <a:endParaRPr xmlns:a="http://schemas.openxmlformats.org/drawingml/2006/main"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14</a:t>
            </a:fld>
            <a:endParaRPr lang="en-US"/>
          </a:p>
        </p:txBody>
      </p:sp>
    </p:spTree>
    <p:extLst>
      <p:ext uri="{BB962C8B-B14F-4D97-AF65-F5344CB8AC3E}">
        <p14:creationId xmlns:p14="http://schemas.microsoft.com/office/powerpoint/2010/main" val="3317681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rotWithShape="1">
          <a:blip r:embed="rId2"/>
          <a:srcRect l="29445" t="23619" r="32530" b="6250"/>
          <a:stretch/>
        </p:blipFill>
        <p:spPr>
          <a:xfrm>
            <a:off x="2379643" y="258609"/>
            <a:ext cx="6202363" cy="6434138"/>
          </a:xfrm>
          <a:prstGeom prst="rect">
            <a:avLst/>
          </a:prstGeom>
        </p:spPr>
      </p:pic>
      <p:sp>
        <p:nvSpPr>
          <p:cNvPr id="5" name="Slide Number Placeholder 4"/>
          <p:cNvSpPr>
            <a:spLocks noGrp="1"/>
          </p:cNvSpPr>
          <p:nvPr>
            <p:ph type="sldNum" sz="quarter" idx="12"/>
          </p:nvPr>
        </p:nvSpPr>
        <p:spPr/>
        <p:txBody>
          <a:bodyPr/>
          <a:lstStyle/>
          <a:p>
            <a:fld id="{02E53CF6-129A-4EBB-9CD3-EB0A85ABD150}" type="slidenum">
              <a:rPr lang="en-US" smtClean="0"/>
              <a:t>15</a:t>
            </a:fld>
            <a:endParaRPr lang="en-US"/>
          </a:p>
        </p:txBody>
      </p:sp>
    </p:spTree>
    <p:extLst>
      <p:ext uri="{BB962C8B-B14F-4D97-AF65-F5344CB8AC3E}">
        <p14:creationId xmlns:p14="http://schemas.microsoft.com/office/powerpoint/2010/main" val="2736880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160" y="0"/>
            <a:ext cx="10515600" cy="931817"/>
          </a:xfrm>
        </p:spPr>
        <p:txBody>
          <a:bodyPr/>
          <a:lstStyle/>
          <a:p>
            <a:r xmlns:a="http://schemas.openxmlformats.org/drawingml/2006/main">
              <a:rPr lang="ar" b="1" dirty="0">
                <a:solidFill>
                  <a:srgbClr val="0070C0"/>
                </a:solidFill>
              </a:rPr>
              <a:t>إصابات الدماغ البؤرية /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359229" y="1092290"/>
            <a:ext cx="11388634" cy="5765710"/>
          </a:xfrm>
        </p:spPr>
        <p:txBody>
          <a:bodyPr>
            <a:normAutofit/>
          </a:bodyPr>
          <a:lstStyle/>
          <a:p>
            <a:pPr xmlns:a="http://schemas.openxmlformats.org/drawingml/2006/main" marL="0" indent="0">
              <a:buNone/>
              <a:bidi/>
            </a:pPr>
            <a:r xmlns:a="http://schemas.openxmlformats.org/drawingml/2006/main">
              <a:rPr lang="ar" b="1" dirty="0" smtClean="0">
                <a:solidFill>
                  <a:srgbClr val="FF0000"/>
                </a:solidFill>
              </a:rPr>
              <a:t>1. </a:t>
            </a:r>
            <a:r xmlns:a="http://schemas.openxmlformats.org/drawingml/2006/main">
              <a:rPr lang="ar" b="1" dirty="0">
                <a:solidFill>
                  <a:srgbClr val="FF0000"/>
                </a:solidFill>
              </a:rPr>
              <a:t>أورام دموية فوق الجافية (خارج الجافية) </a:t>
            </a:r>
            <a:br xmlns:a="http://schemas.openxmlformats.org/drawingml/2006/main">
              <a:rPr lang="en-US" b="1" dirty="0">
                <a:solidFill>
                  <a:srgbClr val="FF0000"/>
                </a:solidFill>
              </a:rPr>
            </a:br>
            <a:r xmlns:a="http://schemas.openxmlformats.org/drawingml/2006/main">
              <a:rPr lang="ar" dirty="0" smtClean="0"/>
              <a:t>الورم </a:t>
            </a:r>
            <a:r xmlns:a="http://schemas.openxmlformats.org/drawingml/2006/main">
              <a:rPr lang="ar" dirty="0"/>
              <a:t>الدموي فوق الجافية هو تجمع للدم بين الجمجمة والأم الجافية.</a:t>
            </a:r>
          </a:p>
          <a:p>
            <a:r xmlns:a="http://schemas.openxmlformats.org/drawingml/2006/main">
              <a:rPr lang="ar" dirty="0" smtClean="0"/>
              <a:t>الدموية فوق الجافية </a:t>
            </a:r>
            <a:r xmlns:a="http://schemas.openxmlformats.org/drawingml/2006/main">
              <a:rPr lang="ar" dirty="0"/>
              <a:t>في 1% إلى 2% فقط من جميع إصابات الدماغ الرضحية. وعادة ما يكون هذا النزيف شريانيًا.</a:t>
            </a:r>
          </a:p>
          <a:p>
            <a:r xmlns:a="http://schemas.openxmlformats.org/drawingml/2006/main">
              <a:rPr lang="ar" dirty="0" smtClean="0"/>
              <a:t>السبب </a:t>
            </a:r>
            <a:r xmlns:a="http://schemas.openxmlformats.org/drawingml/2006/main">
              <a:rPr lang="ar" dirty="0"/>
              <a:t>الأكثر شيوعا هو </a:t>
            </a:r>
            <a:r xmlns:a="http://schemas.openxmlformats.org/drawingml/2006/main">
              <a:rPr lang="ar" u="sng" dirty="0"/>
              <a:t>تمزق أو تمزق الشريان السحائي الأوسط </a:t>
            </a:r>
            <a:r xmlns:a="http://schemas.openxmlformats.org/drawingml/2006/main">
              <a:rPr lang="ar" dirty="0"/>
              <a:t>الذي يمر مباشرة تحت العظم الصدغي المكسور.</a:t>
            </a:r>
          </a:p>
          <a:p>
            <a:r xmlns:a="http://schemas.openxmlformats.org/drawingml/2006/main">
              <a:rPr lang="ar" dirty="0" smtClean="0"/>
              <a:t>الوريدي </a:t>
            </a:r>
            <a:r xmlns:a="http://schemas.openxmlformats.org/drawingml/2006/main">
              <a:rPr lang="ar" dirty="0"/>
              <a:t>نادر ويمكن السيطرة عليه طبيا.</a:t>
            </a:r>
          </a:p>
          <a:p>
            <a:r xmlns:a="http://schemas.openxmlformats.org/drawingml/2006/main">
              <a:rPr lang="ar" dirty="0"/>
              <a:t>عادة ما يكون </a:t>
            </a:r>
            <a:r xmlns:a="http://schemas.openxmlformats.org/drawingml/2006/main">
              <a:rPr lang="ar" dirty="0" smtClean="0"/>
              <a:t>التدهور </a:t>
            </a:r>
            <a:r xmlns:a="http://schemas.openxmlformats.org/drawingml/2006/main">
              <a:rPr lang="ar" b="1" dirty="0"/>
              <a:t>سريعًا </a:t>
            </a:r>
            <a:r xmlns:a="http://schemas.openxmlformats.org/drawingml/2006/main">
              <a:rPr lang="ar" dirty="0"/>
              <a:t>لأن تراكم الدم الشرياني يسبب ضغطًا متزايدًا على أنسجة المخ، مما يؤدي إلى فتق غير دماغي.</a:t>
            </a:r>
          </a:p>
          <a:p>
            <a:r xmlns:a="http://schemas.openxmlformats.org/drawingml/2006/main">
              <a:rPr lang="ar" dirty="0"/>
              <a:t>- معدل الوفيات حوالي 8%، وهو الأقل بين كل حالات الأورام الدموية داخل الجمجمة.</a:t>
            </a:r>
            <a:br xmlns:a="http://schemas.openxmlformats.org/drawingml/2006/main">
              <a:rPr lang="en-US" dirty="0"/>
            </a:br>
            <a:endParaRPr xmlns:a="http://schemas.openxmlformats.org/drawingml/2006/main"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16</a:t>
            </a:fld>
            <a:endParaRPr lang="en-US"/>
          </a:p>
        </p:txBody>
      </p:sp>
    </p:spTree>
    <p:extLst>
      <p:ext uri="{BB962C8B-B14F-4D97-AF65-F5344CB8AC3E}">
        <p14:creationId xmlns:p14="http://schemas.microsoft.com/office/powerpoint/2010/main" val="2171129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xmlns:a="http://schemas.openxmlformats.org/drawingml/2006/main">
              <a:rPr lang="ar" b="1" dirty="0">
                <a:solidFill>
                  <a:srgbClr val="0070C0"/>
                </a:solidFill>
              </a:rPr>
              <a:t>إصابات الدماغ البؤرية /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254724" y="1102812"/>
            <a:ext cx="11449595" cy="5755188"/>
          </a:xfrm>
        </p:spPr>
        <p:txBody>
          <a:bodyPr>
            <a:normAutofit lnSpcReduction="10000"/>
          </a:bodyPr>
          <a:lstStyle/>
          <a:p>
            <a:pPr xmlns:a="http://schemas.openxmlformats.org/drawingml/2006/main" marL="0" indent="0">
              <a:buNone/>
              <a:bidi/>
            </a:pPr>
            <a:r xmlns:a="http://schemas.openxmlformats.org/drawingml/2006/main">
              <a:rPr lang="ar" b="1" dirty="0">
                <a:solidFill>
                  <a:srgbClr val="FF0000"/>
                </a:solidFill>
              </a:rPr>
              <a:t>العلامات والأعراض</a:t>
            </a:r>
            <a:endParaRPr xmlns:a="http://schemas.openxmlformats.org/drawingml/2006/main" lang="en-US" dirty="0" smtClean="0">
              <a:solidFill>
                <a:srgbClr val="FF0000"/>
              </a:solidFill>
            </a:endParaRPr>
          </a:p>
          <a:p>
            <a:pPr xmlns:a="http://schemas.openxmlformats.org/drawingml/2006/main">
              <a:lnSpc>
                <a:spcPct val="110000"/>
              </a:lnSpc>
              <a:bidi/>
            </a:pPr>
            <a:r xmlns:a="http://schemas.openxmlformats.org/drawingml/2006/main">
              <a:rPr lang="ar" dirty="0" smtClean="0"/>
              <a:t>التحريض </a:t>
            </a:r>
            <a:r xmlns:a="http://schemas.openxmlformats.org/drawingml/2006/main">
              <a:rPr lang="ar" dirty="0"/>
              <a:t>والشكوى من صداع شديد </a:t>
            </a:r>
            <a:r xmlns:a="http://schemas.openxmlformats.org/drawingml/2006/main">
              <a:rPr lang="ar" i="1" dirty="0"/>
              <a:t>أو </a:t>
            </a:r>
            <a:br xmlns:a="http://schemas.openxmlformats.org/drawingml/2006/main">
              <a:rPr lang="en-US" i="1" dirty="0"/>
            </a:br>
            <a:r xmlns:a="http://schemas.openxmlformats.org/drawingml/2006/main">
              <a:rPr lang="ar" dirty="0"/>
              <a:t>• فقدان مفاجئ للوعي </a:t>
            </a:r>
            <a:r xmlns:a="http://schemas.openxmlformats.org/drawingml/2006/main">
              <a:rPr lang="ar" i="1" dirty="0"/>
              <a:t>أو </a:t>
            </a:r>
            <a:br xmlns:a="http://schemas.openxmlformats.org/drawingml/2006/main">
              <a:rPr lang="en-US" i="1" dirty="0"/>
            </a:br>
            <a:r xmlns:a="http://schemas.openxmlformats.org/drawingml/2006/main">
              <a:rPr lang="ar" dirty="0"/>
              <a:t>• فقدان تدريجي للوعي </a:t>
            </a:r>
            <a:r xmlns:a="http://schemas.openxmlformats.org/drawingml/2006/main">
              <a:rPr lang="ar" i="1" dirty="0"/>
              <a:t>أو </a:t>
            </a:r>
            <a:br xmlns:a="http://schemas.openxmlformats.org/drawingml/2006/main">
              <a:rPr lang="en-US" i="1" dirty="0"/>
            </a:br>
            <a:r xmlns:a="http://schemas.openxmlformats.org/drawingml/2006/main">
              <a:rPr lang="ar" dirty="0"/>
              <a:t>• فترة قصيرة من فقدان الوعي (ارتجاج) تليها فترة من الوعي (مع اختفاء الارتجاج) ثم تدهور لاحق للوعي ناتج عن تراكم الضغط من النزيف </a:t>
            </a:r>
            <a:br xmlns:a="http://schemas.openxmlformats.org/drawingml/2006/main">
              <a:rPr lang="en-US" dirty="0"/>
            </a:br>
            <a:r xmlns:a="http://schemas.openxmlformats.org/drawingml/2006/main">
              <a:rPr lang="ar" dirty="0"/>
              <a:t>• ضعف أو شلل نصفي في الجانب المقابل (الجانب الآخر) </a:t>
            </a:r>
            <a:br xmlns:a="http://schemas.openxmlformats.org/drawingml/2006/main">
              <a:rPr lang="en-US" dirty="0"/>
            </a:br>
            <a:r xmlns:a="http://schemas.openxmlformats.org/drawingml/2006/main">
              <a:rPr lang="ar" dirty="0"/>
              <a:t>• اتساع حدقة العين في نفس الجانب (نفس الجانب) </a:t>
            </a:r>
            <a:br xmlns:a="http://schemas.openxmlformats.org/drawingml/2006/main">
              <a:rPr lang="en-US" dirty="0"/>
            </a:br>
            <a:r xmlns:a="http://schemas.openxmlformats.org/drawingml/2006/main">
              <a:rPr lang="ar" dirty="0"/>
              <a:t>• بطء القلب </a:t>
            </a:r>
            <a:br xmlns:a="http://schemas.openxmlformats.org/drawingml/2006/main">
              <a:rPr lang="en-US" dirty="0"/>
            </a:br>
            <a:r xmlns:a="http://schemas.openxmlformats.org/drawingml/2006/main">
              <a:rPr lang="ar" dirty="0"/>
              <a:t>• ارتفاع ضغط الدم </a:t>
            </a:r>
            <a:br xmlns:a="http://schemas.openxmlformats.org/drawingml/2006/main">
              <a:rPr lang="en-US" dirty="0"/>
            </a:br>
            <a:r xmlns:a="http://schemas.openxmlformats.org/drawingml/2006/main">
              <a:rPr lang="ar" dirty="0"/>
              <a:t>• أنماط تنفسية غير طبيعية</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17</a:t>
            </a:fld>
            <a:endParaRPr lang="en-US"/>
          </a:p>
        </p:txBody>
      </p:sp>
    </p:spTree>
    <p:extLst>
      <p:ext uri="{BB962C8B-B14F-4D97-AF65-F5344CB8AC3E}">
        <p14:creationId xmlns:p14="http://schemas.microsoft.com/office/powerpoint/2010/main" val="2314212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40" y="0"/>
            <a:ext cx="10515600" cy="1325563"/>
          </a:xfrm>
        </p:spPr>
        <p:txBody>
          <a:bodyPr/>
          <a:lstStyle/>
          <a:p>
            <a:r xmlns:a="http://schemas.openxmlformats.org/drawingml/2006/main">
              <a:rPr lang="ar" b="1" dirty="0">
                <a:solidFill>
                  <a:srgbClr val="0070C0"/>
                </a:solidFill>
              </a:rPr>
              <a:t>إصابات الدماغ البؤرية /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603068" y="1237842"/>
            <a:ext cx="10515600" cy="5167312"/>
          </a:xfrm>
        </p:spPr>
        <p:txBody>
          <a:bodyPr>
            <a:normAutofit/>
          </a:bodyPr>
          <a:lstStyle/>
          <a:p>
            <a:pPr xmlns:a="http://schemas.openxmlformats.org/drawingml/2006/main" marL="0" indent="0">
              <a:lnSpc>
                <a:spcPct val="110000"/>
              </a:lnSpc>
              <a:spcAft>
                <a:spcPts val="600"/>
              </a:spcAft>
              <a:buNone/>
              <a:bidi/>
            </a:pPr>
            <a:r xmlns:a="http://schemas.openxmlformats.org/drawingml/2006/main">
              <a:rPr lang="ar" b="1" dirty="0">
                <a:solidFill>
                  <a:srgbClr val="FF0000"/>
                </a:solidFill>
              </a:rPr>
              <a:t>تشخبص</a:t>
            </a:r>
            <a:r xmlns:a="http://schemas.openxmlformats.org/drawingml/2006/main">
              <a:rPr lang="ar" b="1" dirty="0"/>
              <a:t> </a:t>
            </a:r>
            <a:br xmlns:a="http://schemas.openxmlformats.org/drawingml/2006/main">
              <a:rPr lang="en-US" b="1" dirty="0"/>
            </a:br>
            <a:r xmlns:a="http://schemas.openxmlformats.org/drawingml/2006/main">
              <a:rPr lang="ar" dirty="0"/>
              <a:t>• فحص التصوير المقطعي المحوسب الطارئ </a:t>
            </a:r>
            <a:br xmlns:a="http://schemas.openxmlformats.org/drawingml/2006/main">
              <a:rPr lang="en-US" dirty="0"/>
            </a:br>
            <a:r xmlns:a="http://schemas.openxmlformats.org/drawingml/2006/main">
              <a:rPr lang="ar" dirty="0"/>
              <a:t>• ثقوب المثقب (نادرًا ما يتم إجراؤها منذ ظهور الوصول السهل إلى فحوصات التصوير المقطعي المحوسب وجراحة الأعصاب) </a:t>
            </a:r>
            <a:br xmlns:a="http://schemas.openxmlformats.org/drawingml/2006/main">
              <a:rPr lang="en-US" dirty="0"/>
            </a:br>
            <a:r xmlns:a="http://schemas.openxmlformats.org/drawingml/2006/main">
              <a:rPr lang="ar" dirty="0"/>
              <a:t>• زيادة الضغط داخل الجمجمة</a:t>
            </a:r>
          </a:p>
          <a:p>
            <a:pPr xmlns:a="http://schemas.openxmlformats.org/drawingml/2006/main" marL="0" indent="0">
              <a:lnSpc>
                <a:spcPct val="110000"/>
              </a:lnSpc>
              <a:spcAft>
                <a:spcPts val="600"/>
              </a:spcAft>
              <a:buNone/>
              <a:bidi/>
            </a:pPr>
            <a:r xmlns:a="http://schemas.openxmlformats.org/drawingml/2006/main">
              <a:rPr lang="ar" dirty="0"/>
              <a:t> </a:t>
            </a:r>
            <a:br xmlns:a="http://schemas.openxmlformats.org/drawingml/2006/main">
              <a:rPr lang="en-US" dirty="0"/>
            </a:br>
            <a:r xmlns:a="http://schemas.openxmlformats.org/drawingml/2006/main">
              <a:rPr lang="ar" b="1" dirty="0">
                <a:solidFill>
                  <a:srgbClr val="FF0000"/>
                </a:solidFill>
              </a:rPr>
              <a:t>التدخلات العلاجية </a:t>
            </a:r>
            <a:br xmlns:a="http://schemas.openxmlformats.org/drawingml/2006/main">
              <a:rPr lang="en-US" b="1" dirty="0">
                <a:solidFill>
                  <a:srgbClr val="FF0000"/>
                </a:solidFill>
              </a:rPr>
            </a:br>
            <a:r xmlns:a="http://schemas.openxmlformats.org/drawingml/2006/main">
              <a:rPr lang="ar" dirty="0"/>
              <a:t>• راجع إدارة المرضى الذين يعانون من إصابات دماغية رضية شديدة. </a:t>
            </a:r>
            <a:br xmlns:a="http://schemas.openxmlformats.org/drawingml/2006/main">
              <a:rPr lang="en-US" dirty="0"/>
            </a:br>
            <a:r xmlns:a="http://schemas.openxmlformats.org/drawingml/2006/main">
              <a:rPr lang="ar" dirty="0"/>
              <a:t>• قد تكون هناك حاجة إلى إخلاء جراحي طارئ.</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18</a:t>
            </a:fld>
            <a:endParaRPr lang="en-US"/>
          </a:p>
        </p:txBody>
      </p:sp>
    </p:spTree>
    <p:extLst>
      <p:ext uri="{BB962C8B-B14F-4D97-AF65-F5344CB8AC3E}">
        <p14:creationId xmlns:p14="http://schemas.microsoft.com/office/powerpoint/2010/main" val="584278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xmlns:a="http://schemas.openxmlformats.org/drawingml/2006/main">
              <a:rPr lang="ar" dirty="0" smtClean="0"/>
              <a:t> </a:t>
            </a:r>
            <a:r xmlns:a="http://schemas.openxmlformats.org/drawingml/2006/main">
              <a:rPr lang="ar" b="1" dirty="0">
                <a:solidFill>
                  <a:srgbClr val="0070C0"/>
                </a:solidFill>
              </a:rPr>
              <a:t>إصابات الدماغ البؤرية /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350520" y="1181190"/>
            <a:ext cx="11536680" cy="5611496"/>
          </a:xfrm>
        </p:spPr>
        <p:txBody>
          <a:bodyPr>
            <a:normAutofit/>
          </a:bodyPr>
          <a:lstStyle/>
          <a:p>
            <a:pPr xmlns:a="http://schemas.openxmlformats.org/drawingml/2006/main" marL="0" indent="0">
              <a:buNone/>
              <a:bidi/>
            </a:pPr>
            <a:r xmlns:a="http://schemas.openxmlformats.org/drawingml/2006/main">
              <a:rPr lang="ar" sz="3200" b="1" dirty="0" smtClean="0">
                <a:solidFill>
                  <a:srgbClr val="FF0000"/>
                </a:solidFill>
              </a:rPr>
              <a:t>2. </a:t>
            </a:r>
            <a:r xmlns:a="http://schemas.openxmlformats.org/drawingml/2006/main">
              <a:rPr lang="ar" sz="3200" b="1" dirty="0">
                <a:solidFill>
                  <a:srgbClr val="FF0000"/>
                </a:solidFill>
              </a:rPr>
              <a:t>ورم دموي تحت الجافية</a:t>
            </a:r>
          </a:p>
          <a:p>
            <a:pPr xmlns:a="http://schemas.openxmlformats.org/drawingml/2006/main">
              <a:lnSpc>
                <a:spcPct val="100000"/>
              </a:lnSpc>
              <a:spcAft>
                <a:spcPts val="600"/>
              </a:spcAft>
              <a:bidi/>
            </a:pPr>
            <a:r xmlns:a="http://schemas.openxmlformats.org/drawingml/2006/main">
              <a:rPr lang="ar" sz="3200" dirty="0" smtClean="0"/>
              <a:t>الورم </a:t>
            </a:r>
            <a:r xmlns:a="http://schemas.openxmlformats.org/drawingml/2006/main">
              <a:rPr lang="ar" sz="3200" dirty="0"/>
              <a:t>الدموي تحت الجافية نتيجة للنزيف بين الجافية والأم العنكبوتية في الحيز تحت الجافية.</a:t>
            </a:r>
          </a:p>
          <a:p>
            <a:pPr xmlns:a="http://schemas.openxmlformats.org/drawingml/2006/main">
              <a:lnSpc>
                <a:spcPct val="100000"/>
              </a:lnSpc>
              <a:spcAft>
                <a:spcPts val="600"/>
              </a:spcAft>
              <a:bidi/>
            </a:pPr>
            <a:r xmlns:a="http://schemas.openxmlformats.org/drawingml/2006/main">
              <a:rPr lang="ar" sz="3200" dirty="0" smtClean="0"/>
              <a:t>السبب </a:t>
            </a:r>
            <a:r xmlns:a="http://schemas.openxmlformats.org/drawingml/2006/main">
              <a:rPr lang="ar" sz="3200" dirty="0"/>
              <a:t>الرئيسي للنزيف الحاد هو عادة صدمة حادة شديدة، مثل حادثة التسارع/التباطؤ، والتي يتم فيها تمزق الأنسجة القشرية، أو تمزق الأوردة الرابطة بين القشرة والجيوب الوريدية، أو يحدث تمزق </a:t>
            </a:r>
            <a:r xmlns:a="http://schemas.openxmlformats.org/drawingml/2006/main">
              <a:rPr lang="ar" sz="3200" dirty="0" err="1"/>
              <a:t>الجافية </a:t>
            </a:r>
            <a:r xmlns:a="http://schemas.openxmlformats.org/drawingml/2006/main">
              <a:rPr lang="ar" sz="3200" dirty="0"/>
              <a:t>في الجيب الوريدي.</a:t>
            </a:r>
          </a:p>
          <a:p>
            <a:pPr xmlns:a="http://schemas.openxmlformats.org/drawingml/2006/main">
              <a:lnSpc>
                <a:spcPct val="100000"/>
              </a:lnSpc>
              <a:spcAft>
                <a:spcPts val="600"/>
              </a:spcAft>
              <a:bidi/>
            </a:pPr>
            <a:r xmlns:a="http://schemas.openxmlformats.org/drawingml/2006/main">
              <a:rPr lang="ar" sz="3200" u="sng" dirty="0" smtClean="0"/>
              <a:t>تحت الجافية </a:t>
            </a:r>
            <a:r xmlns:a="http://schemas.openxmlformats.org/drawingml/2006/main">
              <a:rPr lang="ar" sz="3200" u="sng" dirty="0"/>
              <a:t>أكثر شيوعًا من الأورام الدموية فوق الجافية </a:t>
            </a:r>
            <a:r xmlns:a="http://schemas.openxmlformats.org/drawingml/2006/main">
              <a:rPr lang="ar" sz="3200" dirty="0"/>
              <a:t>. ويُقال إنها تحدث في 10% إلى 20% من إصابات الدماغ الرضحية ولها أعلى معدل وفيات (50% إلى 60 </a:t>
            </a:r>
            <a:r xmlns:a="http://schemas.openxmlformats.org/drawingml/2006/main">
              <a:rPr lang="ar" sz="3200" dirty="0" smtClean="0"/>
              <a:t>%).</a:t>
            </a:r>
            <a:endParaRPr xmlns:a="http://schemas.openxmlformats.org/drawingml/2006/main" lang="en-US" sz="3200" dirty="0"/>
          </a:p>
        </p:txBody>
      </p:sp>
      <p:sp>
        <p:nvSpPr>
          <p:cNvPr id="4" name="Slide Number Placeholder 3"/>
          <p:cNvSpPr>
            <a:spLocks noGrp="1"/>
          </p:cNvSpPr>
          <p:nvPr>
            <p:ph type="sldNum" sz="quarter" idx="12"/>
          </p:nvPr>
        </p:nvSpPr>
        <p:spPr/>
        <p:txBody>
          <a:bodyPr/>
          <a:lstStyle/>
          <a:p>
            <a:fld id="{02E53CF6-129A-4EBB-9CD3-EB0A85ABD150}" type="slidenum">
              <a:rPr lang="en-US" smtClean="0"/>
              <a:t>19</a:t>
            </a:fld>
            <a:endParaRPr lang="en-US"/>
          </a:p>
        </p:txBody>
      </p:sp>
    </p:spTree>
    <p:extLst>
      <p:ext uri="{BB962C8B-B14F-4D97-AF65-F5344CB8AC3E}">
        <p14:creationId xmlns:p14="http://schemas.microsoft.com/office/powerpoint/2010/main" val="285698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smtClean="0"/>
              <a:t>مخطط تفصيلي</a:t>
            </a:r>
            <a:endParaRPr xmlns:a="http://schemas.openxmlformats.org/drawingml/2006/main" lang="en-US" sz="4800" b="1" dirty="0"/>
          </a:p>
        </p:txBody>
      </p:sp>
      <p:sp>
        <p:nvSpPr>
          <p:cNvPr id="3" name="Content Placeholder 2"/>
          <p:cNvSpPr>
            <a:spLocks noGrp="1"/>
          </p:cNvSpPr>
          <p:nvPr>
            <p:ph idx="1"/>
          </p:nvPr>
        </p:nvSpPr>
        <p:spPr>
          <a:xfrm>
            <a:off x="474643" y="1325562"/>
            <a:ext cx="11170186" cy="5130321"/>
          </a:xfrm>
        </p:spPr>
        <p:txBody>
          <a:bodyPr>
            <a:normAutofit fontScale="85000" lnSpcReduction="10000"/>
          </a:bodyPr>
          <a:lstStyle/>
          <a:p>
            <a:pPr xmlns:a="http://schemas.openxmlformats.org/drawingml/2006/main" lvl="0">
              <a:lnSpc>
                <a:spcPct val="120000"/>
              </a:lnSpc>
              <a:spcAft>
                <a:spcPts val="600"/>
              </a:spcAft>
              <a:bidi/>
            </a:pPr>
            <a:r xmlns:a="http://schemas.openxmlformats.org/drawingml/2006/main">
              <a:rPr lang="ar" sz="3900" b="1" dirty="0"/>
              <a:t>إصابة الرأس المحددة </a:t>
            </a:r>
            <a:r xmlns:a="http://schemas.openxmlformats.org/drawingml/2006/main">
              <a:rPr lang="ar" sz="3900" b="1" dirty="0" smtClean="0"/>
              <a:t>:</a:t>
            </a:r>
          </a:p>
          <a:p>
            <a:pPr xmlns:a="http://schemas.openxmlformats.org/drawingml/2006/main" lvl="1">
              <a:lnSpc>
                <a:spcPct val="120000"/>
              </a:lnSpc>
              <a:spcAft>
                <a:spcPts val="600"/>
              </a:spcAft>
              <a:bidi/>
            </a:pPr>
            <a:r xmlns:a="http://schemas.openxmlformats.org/drawingml/2006/main">
              <a:rPr lang="ar" sz="3500" dirty="0"/>
              <a:t>الدماغ المنتشرة </a:t>
            </a:r>
            <a:r xmlns:a="http://schemas.openxmlformats.org/drawingml/2006/main">
              <a:rPr lang="ar" sz="3500" dirty="0" smtClean="0"/>
              <a:t>(الارتجاجات </a:t>
            </a:r>
            <a:r xmlns:a="http://schemas.openxmlformats.org/drawingml/2006/main">
              <a:rPr lang="ar" sz="3500" dirty="0"/>
              <a:t>والإصابات </a:t>
            </a:r>
            <a:r xmlns:a="http://schemas.openxmlformats.org/drawingml/2006/main">
              <a:rPr lang="ar" sz="3500" dirty="0" smtClean="0"/>
              <a:t>الدماغية المنتشرة)</a:t>
            </a:r>
          </a:p>
          <a:p>
            <a:pPr xmlns:a="http://schemas.openxmlformats.org/drawingml/2006/main" lvl="1">
              <a:lnSpc>
                <a:spcPct val="120000"/>
              </a:lnSpc>
              <a:spcAft>
                <a:spcPts val="600"/>
              </a:spcAft>
              <a:bidi/>
            </a:pPr>
            <a:r xmlns:a="http://schemas.openxmlformats.org/drawingml/2006/main">
              <a:rPr lang="ar" sz="3500" dirty="0"/>
              <a:t>الدماغ البؤرية </a:t>
            </a:r>
            <a:r xmlns:a="http://schemas.openxmlformats.org/drawingml/2006/main">
              <a:rPr lang="ar" sz="3500" dirty="0" smtClean="0"/>
              <a:t>(الكدمات والعديد من </a:t>
            </a:r>
            <a:r xmlns:a="http://schemas.openxmlformats.org/drawingml/2006/main">
              <a:rPr lang="ar" sz="3500" dirty="0"/>
              <a:t>أنواع </a:t>
            </a:r>
            <a:r xmlns:a="http://schemas.openxmlformats.org/drawingml/2006/main">
              <a:rPr lang="ar" sz="3500" dirty="0" smtClean="0"/>
              <a:t>الأورام الدموية)</a:t>
            </a:r>
            <a:endParaRPr xmlns:a="http://schemas.openxmlformats.org/drawingml/2006/main" lang="en-US" sz="3500" dirty="0"/>
          </a:p>
          <a:p>
            <a:pPr xmlns:a="http://schemas.openxmlformats.org/drawingml/2006/main" lvl="0">
              <a:lnSpc>
                <a:spcPct val="120000"/>
              </a:lnSpc>
              <a:spcAft>
                <a:spcPts val="600"/>
              </a:spcAft>
              <a:bidi/>
            </a:pPr>
            <a:r xmlns:a="http://schemas.openxmlformats.org/drawingml/2006/main">
              <a:rPr lang="ar" sz="3900" b="1" dirty="0"/>
              <a:t>اعتبارات خاصة </a:t>
            </a:r>
            <a:r xmlns:a="http://schemas.openxmlformats.org/drawingml/2006/main">
              <a:rPr lang="ar" sz="3900" b="1" dirty="0" smtClean="0"/>
              <a:t>لإصابات الرأس</a:t>
            </a:r>
          </a:p>
          <a:p>
            <a:pPr xmlns:a="http://schemas.openxmlformats.org/drawingml/2006/main" lvl="1">
              <a:lnSpc>
                <a:spcPct val="120000"/>
              </a:lnSpc>
              <a:spcAft>
                <a:spcPts val="600"/>
              </a:spcAft>
              <a:bidi/>
            </a:pPr>
            <a:r xmlns:a="http://schemas.openxmlformats.org/drawingml/2006/main">
              <a:rPr lang="ar" sz="3500" dirty="0" smtClean="0"/>
              <a:t>ارتفاع الضغط داخل الجمجمة</a:t>
            </a:r>
          </a:p>
          <a:p>
            <a:pPr xmlns:a="http://schemas.openxmlformats.org/drawingml/2006/main" lvl="1">
              <a:lnSpc>
                <a:spcPct val="120000"/>
              </a:lnSpc>
              <a:spcAft>
                <a:spcPts val="600"/>
              </a:spcAft>
              <a:bidi/>
            </a:pPr>
            <a:r xmlns:a="http://schemas.openxmlformats.org/drawingml/2006/main">
              <a:rPr lang="ar" sz="3500" dirty="0" smtClean="0"/>
              <a:t>فتق</a:t>
            </a:r>
          </a:p>
          <a:p>
            <a:pPr xmlns:a="http://schemas.openxmlformats.org/drawingml/2006/main" lvl="1">
              <a:lnSpc>
                <a:spcPct val="120000"/>
              </a:lnSpc>
              <a:spcAft>
                <a:spcPts val="600"/>
              </a:spcAft>
              <a:bidi/>
            </a:pPr>
            <a:r xmlns:a="http://schemas.openxmlformats.org/drawingml/2006/main">
              <a:rPr lang="ar" sz="3500" dirty="0" smtClean="0"/>
              <a:t>النوبات بعد إصابة الرأس</a:t>
            </a:r>
            <a:r xmlns:a="http://schemas.openxmlformats.org/drawingml/2006/main">
              <a:rPr lang="ar" dirty="0"/>
              <a:t/>
            </a:r>
            <a:br xmlns:a="http://schemas.openxmlformats.org/drawingml/2006/main">
              <a:rPr lang="en-US" dirty="0"/>
            </a:br>
            <a:endParaRPr xmlns:a="http://schemas.openxmlformats.org/drawingml/2006/main" lang="en-US" dirty="0"/>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a:t>
            </a:fld>
            <a:endParaRPr lang="en-US"/>
          </a:p>
        </p:txBody>
      </p:sp>
    </p:spTree>
    <p:extLst>
      <p:ext uri="{BB962C8B-B14F-4D97-AF65-F5344CB8AC3E}">
        <p14:creationId xmlns:p14="http://schemas.microsoft.com/office/powerpoint/2010/main" val="698591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14400"/>
          </a:xfrm>
        </p:spPr>
        <p:txBody>
          <a:bodyPr/>
          <a:lstStyle/>
          <a:p>
            <a:r xmlns:a="http://schemas.openxmlformats.org/drawingml/2006/main">
              <a:rPr lang="ar" b="1" dirty="0">
                <a:solidFill>
                  <a:srgbClr val="0070C0"/>
                </a:solidFill>
              </a:rPr>
              <a:t>إصابات الدماغ البؤرية /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133120" y="1028106"/>
            <a:ext cx="11886282" cy="5829894"/>
          </a:xfrm>
        </p:spPr>
        <p:txBody>
          <a:bodyPr/>
          <a:lstStyle/>
          <a:p>
            <a:pPr xmlns:a="http://schemas.openxmlformats.org/drawingml/2006/main">
              <a:spcAft>
                <a:spcPts val="600"/>
              </a:spcAft>
              <a:bidi/>
            </a:pPr>
            <a:r xmlns:a="http://schemas.openxmlformats.org/drawingml/2006/main">
              <a:rPr lang="ar" sz="3200" dirty="0"/>
              <a:t>يكون النزيف ثنائي الجانب في 15% إلى 20% من الحالات. وقد تتطور الأورام الدموية تحت الجافية بسرعة (حادة) أو على مدى أيام أو أسابيع (شبه حادة أو مزمنة).</a:t>
            </a:r>
          </a:p>
          <a:p>
            <a:pPr xmlns:a="http://schemas.openxmlformats.org/drawingml/2006/main">
              <a:spcAft>
                <a:spcPts val="600"/>
              </a:spcAft>
              <a:bidi/>
            </a:pPr>
            <a:r xmlns:a="http://schemas.openxmlformats.org/drawingml/2006/main">
              <a:rPr lang="ar" sz="3200" dirty="0"/>
              <a:t>قد يحدث نزيف تحت الجافية مزمن لدى مدمني الكحول وكبار السن نتيجة لإصابة طفيفة أو صدمة.</a:t>
            </a:r>
          </a:p>
          <a:p>
            <a:pPr xmlns:a="http://schemas.openxmlformats.org/drawingml/2006/main">
              <a:spcAft>
                <a:spcPts val="600"/>
              </a:spcAft>
              <a:bidi/>
            </a:pPr>
            <a:r xmlns:a="http://schemas.openxmlformats.org/drawingml/2006/main">
              <a:rPr lang="ar" sz="3200" dirty="0"/>
              <a:t>السبب الأكثر شيوعاً للورم الدموي تحت الجافية عند الأشخاص الذين تقل أعمارهم عن سنة واحدة هو سوء معاملة الأطفال (متلازمة الطفل المهتز).</a:t>
            </a:r>
          </a:p>
          <a:p>
            <a:pPr xmlns:a="http://schemas.openxmlformats.org/drawingml/2006/main">
              <a:spcAft>
                <a:spcPts val="600"/>
              </a:spcAft>
              <a:bidi/>
            </a:pPr>
            <a:r xmlns:a="http://schemas.openxmlformats.org/drawingml/2006/main">
              <a:rPr lang="ar" sz="3200" dirty="0"/>
              <a:t>إذا لم يتم السيطرة على النزيف جراحيًا في الوقت المناسب، فإن الضغط الناتج عن ورم دموي تحت الجافية المتوسع الحاد يمكن أن يسبب فتقًا عبر الخيمة والوفاة</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20</a:t>
            </a:fld>
            <a:endParaRPr lang="en-US"/>
          </a:p>
        </p:txBody>
      </p:sp>
    </p:spTree>
    <p:extLst>
      <p:ext uri="{BB962C8B-B14F-4D97-AF65-F5344CB8AC3E}">
        <p14:creationId xmlns:p14="http://schemas.microsoft.com/office/powerpoint/2010/main" val="1683412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algn="ctr">
              <a:bidi/>
            </a:pPr>
            <a:r xmlns:a="http://schemas.openxmlformats.org/drawingml/2006/main">
              <a:rPr lang="ar" b="1" dirty="0">
                <a:solidFill>
                  <a:srgbClr val="0070C0"/>
                </a:solidFill>
              </a:rPr>
              <a:t>خيمة المخيخ</a:t>
            </a:r>
          </a:p>
        </p:txBody>
      </p:sp>
      <p:sp>
        <p:nvSpPr>
          <p:cNvPr id="3" name="Content Placeholder 2"/>
          <p:cNvSpPr>
            <a:spLocks noGrp="1"/>
          </p:cNvSpPr>
          <p:nvPr>
            <p:ph sz="half" idx="1"/>
          </p:nvPr>
        </p:nvSpPr>
        <p:spPr>
          <a:xfrm>
            <a:off x="838200" y="1473084"/>
            <a:ext cx="5738870" cy="4751445"/>
          </a:xfrm>
        </p:spPr>
        <p:txBody>
          <a:bodyPr>
            <a:normAutofit/>
          </a:bodyPr>
          <a:lstStyle/>
          <a:p>
            <a:pPr xmlns:a="http://schemas.openxmlformats.org/drawingml/2006/main">
              <a:lnSpc>
                <a:spcPct val="120000"/>
              </a:lnSpc>
              <a:bidi/>
            </a:pPr>
            <a:r xmlns:a="http://schemas.openxmlformats.org/drawingml/2006/main">
              <a:rPr lang="ar" sz="3200" dirty="0" smtClean="0"/>
              <a:t>خيمة </a:t>
            </a:r>
            <a:r xmlns:a="http://schemas.openxmlformats.org/drawingml/2006/main">
              <a:rPr lang="ar" sz="3200" dirty="0"/>
              <a:t>المخيخ هي طية هلالية الشكل من الأم الجافية التي تفصل المخ (الجزء العلوي الكبير من الدماغ) عن المخيخ (الموجود في الجزء الخلفي والسفلي من الدماغ).</a:t>
            </a:r>
          </a:p>
        </p:txBody>
      </p:sp>
      <p:pic>
        <p:nvPicPr>
          <p:cNvPr id="6" name="Content Placeholder 5"/>
          <p:cNvPicPr>
            <a:picLocks noGrp="1" noChangeAspect="1"/>
          </p:cNvPicPr>
          <p:nvPr>
            <p:ph sz="half" idx="2"/>
          </p:nvPr>
        </p:nvPicPr>
        <p:blipFill>
          <a:blip r:embed="rId2"/>
          <a:stretch>
            <a:fillRect/>
          </a:stretch>
        </p:blipFill>
        <p:spPr>
          <a:xfrm>
            <a:off x="7017744" y="1473084"/>
            <a:ext cx="4681471" cy="4681471"/>
          </a:xfrm>
          <a:prstGeom prst="rect">
            <a:avLst/>
          </a:prstGeom>
        </p:spPr>
      </p:pic>
      <p:sp>
        <p:nvSpPr>
          <p:cNvPr id="5" name="Slide Number Placeholder 4"/>
          <p:cNvSpPr>
            <a:spLocks noGrp="1"/>
          </p:cNvSpPr>
          <p:nvPr>
            <p:ph type="sldNum" sz="quarter" idx="12"/>
          </p:nvPr>
        </p:nvSpPr>
        <p:spPr/>
        <p:txBody>
          <a:bodyPr/>
          <a:lstStyle/>
          <a:p>
            <a:fld id="{02E53CF6-129A-4EBB-9CD3-EB0A85ABD150}" type="slidenum">
              <a:rPr lang="en-US" smtClean="0"/>
              <a:t>21</a:t>
            </a:fld>
            <a:endParaRPr lang="en-US"/>
          </a:p>
        </p:txBody>
      </p:sp>
    </p:spTree>
    <p:extLst>
      <p:ext uri="{BB962C8B-B14F-4D97-AF65-F5344CB8AC3E}">
        <p14:creationId xmlns:p14="http://schemas.microsoft.com/office/powerpoint/2010/main" val="901958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xmlns:a="http://schemas.openxmlformats.org/drawingml/2006/main">
              <a:rPr lang="ar" b="1" dirty="0">
                <a:solidFill>
                  <a:srgbClr val="0070C0"/>
                </a:solidFill>
              </a:rPr>
              <a:t>إصابات الدماغ البؤرية /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672947" y="1325562"/>
            <a:ext cx="10515600" cy="5273541"/>
          </a:xfrm>
        </p:spPr>
        <p:txBody>
          <a:bodyPr>
            <a:noAutofit/>
          </a:bodyPr>
          <a:lstStyle/>
          <a:p>
            <a:pPr xmlns:a="http://schemas.openxmlformats.org/drawingml/2006/main" marL="0" indent="0">
              <a:lnSpc>
                <a:spcPct val="100000"/>
              </a:lnSpc>
              <a:buNone/>
              <a:bidi/>
            </a:pPr>
            <a:r xmlns:a="http://schemas.openxmlformats.org/drawingml/2006/main">
              <a:rPr lang="ar" b="1" dirty="0">
                <a:solidFill>
                  <a:srgbClr val="FF0000"/>
                </a:solidFill>
              </a:rPr>
              <a:t>العلامات والأعراض</a:t>
            </a:r>
            <a:endParaRPr xmlns:a="http://schemas.openxmlformats.org/drawingml/2006/main" lang="ar-JO" b="1" dirty="0" smtClean="0">
              <a:solidFill>
                <a:srgbClr val="FF0000"/>
              </a:solidFill>
            </a:endParaRPr>
          </a:p>
          <a:p>
            <a:pPr xmlns:a="http://schemas.openxmlformats.org/drawingml/2006/main" marL="0" indent="0">
              <a:lnSpc>
                <a:spcPct val="100000"/>
              </a:lnSpc>
              <a:buNone/>
              <a:bidi/>
            </a:pPr>
            <a:r xmlns:a="http://schemas.openxmlformats.org/drawingml/2006/main">
              <a:rPr lang="ar" dirty="0"/>
              <a:t>ورم دموي تحت الجافية </a:t>
            </a:r>
            <a:r xmlns:a="http://schemas.openxmlformats.org/drawingml/2006/main">
              <a:rPr lang="ar" dirty="0" smtClean="0"/>
              <a:t>الحاد</a:t>
            </a:r>
            <a:r xmlns:a="http://schemas.openxmlformats.org/drawingml/2006/main">
              <a:rPr lang="ar" dirty="0" smtClean="0"/>
              <a:t>          </a:t>
            </a:r>
            <a:endParaRPr xmlns:a="http://schemas.openxmlformats.org/drawingml/2006/main" lang="ar-JO" dirty="0" smtClean="0"/>
          </a:p>
          <a:p>
            <a:pPr xmlns:a="http://schemas.openxmlformats.org/drawingml/2006/main" marL="0" indent="0">
              <a:lnSpc>
                <a:spcPct val="100000"/>
              </a:lnSpc>
              <a:buNone/>
              <a:bidi/>
            </a:pPr>
            <a:r xmlns:a="http://schemas.openxmlformats.org/drawingml/2006/main">
              <a:rPr lang="ar" dirty="0" smtClean="0"/>
              <a:t> </a:t>
            </a:r>
            <a:r xmlns:a="http://schemas.openxmlformats.org/drawingml/2006/main">
              <a:rPr lang="ar" dirty="0"/>
              <a:t>• </a:t>
            </a:r>
            <a:r xmlns:a="http://schemas.openxmlformats.org/drawingml/2006/main">
              <a:rPr lang="ar" dirty="0" smtClean="0"/>
              <a:t>صداع</a:t>
            </a:r>
            <a:endParaRPr xmlns:a="http://schemas.openxmlformats.org/drawingml/2006/main" lang="ar-JO" dirty="0" smtClean="0"/>
          </a:p>
          <a:p>
            <a:pPr xmlns:a="http://schemas.openxmlformats.org/drawingml/2006/main" marL="0" indent="0">
              <a:lnSpc>
                <a:spcPct val="100000"/>
              </a:lnSpc>
              <a:buNone/>
              <a:bidi/>
            </a:pPr>
            <a:r xmlns:a="http://schemas.openxmlformats.org/drawingml/2006/main">
              <a:rPr lang="ar" dirty="0" smtClean="0"/>
              <a:t>• </a:t>
            </a:r>
            <a:r xmlns:a="http://schemas.openxmlformats.org/drawingml/2006/main">
              <a:rPr lang="ar" dirty="0"/>
              <a:t>فقدان الوعي المفاجئ أو التدريجي</a:t>
            </a:r>
          </a:p>
          <a:p>
            <a:pPr xmlns:a="http://schemas.openxmlformats.org/drawingml/2006/main" marL="0" indent="0">
              <a:lnSpc>
                <a:spcPct val="100000"/>
              </a:lnSpc>
              <a:buNone/>
              <a:bidi/>
            </a:pPr>
            <a:r xmlns:a="http://schemas.openxmlformats.org/drawingml/2006/main">
              <a:rPr lang="ar" dirty="0"/>
              <a:t>• رد فعل بابنسكي الإيجابي</a:t>
            </a:r>
          </a:p>
          <a:p>
            <a:pPr xmlns:a="http://schemas.openxmlformats.org/drawingml/2006/main" marL="0" indent="0">
              <a:lnSpc>
                <a:spcPct val="100000"/>
              </a:lnSpc>
              <a:buNone/>
              <a:bidi/>
            </a:pPr>
            <a:r xmlns:a="http://schemas.openxmlformats.org/drawingml/2006/main">
              <a:rPr lang="ar" dirty="0"/>
              <a:t>• حدقة العين ثابتة ومتوسعة (أولاً على نفس الجانب ثم على كلا الجانبين)</a:t>
            </a:r>
          </a:p>
          <a:p>
            <a:pPr xmlns:a="http://schemas.openxmlformats.org/drawingml/2006/main" marL="0" indent="0">
              <a:lnSpc>
                <a:spcPct val="100000"/>
              </a:lnSpc>
              <a:buNone/>
              <a:bidi/>
            </a:pPr>
            <a:r xmlns:a="http://schemas.openxmlformats.org/drawingml/2006/main">
              <a:rPr lang="ar" dirty="0"/>
              <a:t>• </a:t>
            </a:r>
            <a:r xmlns:a="http://schemas.openxmlformats.org/drawingml/2006/main">
              <a:rPr lang="ar" dirty="0" smtClean="0"/>
              <a:t>شلل نصفي في الجانب المقابل</a:t>
            </a:r>
            <a:endParaRPr xmlns:a="http://schemas.openxmlformats.org/drawingml/2006/main" lang="ar-JO" dirty="0" smtClean="0"/>
          </a:p>
          <a:p>
            <a:pPr xmlns:a="http://schemas.openxmlformats.org/drawingml/2006/main" marL="0" indent="0">
              <a:lnSpc>
                <a:spcPct val="100000"/>
              </a:lnSpc>
              <a:buNone/>
              <a:bidi/>
            </a:pPr>
            <a:r xmlns:a="http://schemas.openxmlformats.org/drawingml/2006/main">
              <a:rPr lang="ar" dirty="0" smtClean="0"/>
              <a:t> </a:t>
            </a:r>
            <a:r xmlns:a="http://schemas.openxmlformats.org/drawingml/2006/main">
              <a:rPr lang="ar" dirty="0"/>
              <a:t>• التقدم من فرط المنعكسات إلى الانثناء غير الطبيعي إلى التمدد غير الطبيعي إلى </a:t>
            </a:r>
            <a:r xmlns:a="http://schemas.openxmlformats.org/drawingml/2006/main">
              <a:rPr lang="ar" dirty="0" smtClean="0"/>
              <a:t>الارتخاء</a:t>
            </a:r>
            <a:endParaRPr xmlns:a="http://schemas.openxmlformats.org/drawingml/2006/main" lang="en-US" dirty="0"/>
          </a:p>
        </p:txBody>
      </p:sp>
      <p:sp>
        <p:nvSpPr>
          <p:cNvPr id="5" name="Slide Number Placeholder 4"/>
          <p:cNvSpPr>
            <a:spLocks noGrp="1"/>
          </p:cNvSpPr>
          <p:nvPr>
            <p:ph type="sldNum" sz="quarter" idx="12"/>
          </p:nvPr>
        </p:nvSpPr>
        <p:spPr/>
        <p:txBody>
          <a:bodyPr/>
          <a:lstStyle/>
          <a:p>
            <a:fld id="{02E53CF6-129A-4EBB-9CD3-EB0A85ABD150}" type="slidenum">
              <a:rPr lang="en-US" smtClean="0"/>
              <a:t>22</a:t>
            </a:fld>
            <a:endParaRPr lang="en-US"/>
          </a:p>
        </p:txBody>
      </p:sp>
    </p:spTree>
    <p:extLst>
      <p:ext uri="{BB962C8B-B14F-4D97-AF65-F5344CB8AC3E}">
        <p14:creationId xmlns:p14="http://schemas.microsoft.com/office/powerpoint/2010/main" val="3737486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0"/>
            <a:ext cx="10515600" cy="1325563"/>
          </a:xfrm>
        </p:spPr>
        <p:txBody>
          <a:bodyPr/>
          <a:lstStyle/>
          <a:p>
            <a:r xmlns:a="http://schemas.openxmlformats.org/drawingml/2006/main">
              <a:rPr lang="ar" b="1" dirty="0">
                <a:solidFill>
                  <a:srgbClr val="0070C0"/>
                </a:solidFill>
              </a:rPr>
              <a:t>إصابات الدماغ البؤرية /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6" name="Content Placeholder 5"/>
          <p:cNvSpPr>
            <a:spLocks noGrp="1"/>
          </p:cNvSpPr>
          <p:nvPr>
            <p:ph idx="1"/>
          </p:nvPr>
        </p:nvSpPr>
        <p:spPr>
          <a:xfrm>
            <a:off x="419559" y="1429017"/>
            <a:ext cx="10515600" cy="5192120"/>
          </a:xfrm>
        </p:spPr>
        <p:txBody>
          <a:bodyPr>
            <a:normAutofit fontScale="92500" lnSpcReduction="20000"/>
          </a:bodyPr>
          <a:lstStyle/>
          <a:p>
            <a:pPr xmlns:a="http://schemas.openxmlformats.org/drawingml/2006/main" marL="0" indent="0">
              <a:lnSpc>
                <a:spcPct val="120000"/>
              </a:lnSpc>
              <a:buNone/>
              <a:bidi/>
            </a:pPr>
            <a:r xmlns:a="http://schemas.openxmlformats.org/drawingml/2006/main">
              <a:rPr lang="ar" b="1" dirty="0">
                <a:solidFill>
                  <a:srgbClr val="FF0000"/>
                </a:solidFill>
              </a:rPr>
              <a:t>العلامات </a:t>
            </a:r>
            <a:r xmlns:a="http://schemas.openxmlformats.org/drawingml/2006/main">
              <a:rPr lang="ar" b="1" dirty="0" smtClean="0">
                <a:solidFill>
                  <a:srgbClr val="FF0000"/>
                </a:solidFill>
              </a:rPr>
              <a:t>والأعراض (تابع)</a:t>
            </a:r>
            <a:endParaRPr xmlns:a="http://schemas.openxmlformats.org/drawingml/2006/main" lang="en-US" dirty="0" smtClean="0"/>
          </a:p>
          <a:p>
            <a:pPr xmlns:a="http://schemas.openxmlformats.org/drawingml/2006/main">
              <a:lnSpc>
                <a:spcPct val="120000"/>
              </a:lnSpc>
              <a:bidi/>
            </a:pPr>
            <a:r xmlns:a="http://schemas.openxmlformats.org/drawingml/2006/main">
              <a:rPr lang="ar" dirty="0" smtClean="0"/>
              <a:t>غير طبيعية </a:t>
            </a:r>
            <a:r xmlns:a="http://schemas.openxmlformats.org/drawingml/2006/main">
              <a:rPr lang="ar" dirty="0"/>
              <a:t>(يعتمد النوع على مستوى الإصابة)</a:t>
            </a:r>
          </a:p>
          <a:p>
            <a:pPr xmlns:a="http://schemas.openxmlformats.org/drawingml/2006/main" marL="0" indent="0">
              <a:lnSpc>
                <a:spcPct val="120000"/>
              </a:lnSpc>
              <a:buNone/>
              <a:bidi/>
            </a:pPr>
            <a:r xmlns:a="http://schemas.openxmlformats.org/drawingml/2006/main">
              <a:rPr lang="ar" dirty="0"/>
              <a:t>• ارتفاع درجة الحرارة</a:t>
            </a:r>
            <a:endParaRPr xmlns:a="http://schemas.openxmlformats.org/drawingml/2006/main" lang="ar-JO" dirty="0"/>
          </a:p>
          <a:p>
            <a:pPr xmlns:a="http://schemas.openxmlformats.org/drawingml/2006/main" marL="0" indent="0">
              <a:lnSpc>
                <a:spcPct val="120000"/>
              </a:lnSpc>
              <a:buNone/>
              <a:bidi/>
            </a:pPr>
            <a:r xmlns:a="http://schemas.openxmlformats.org/drawingml/2006/main">
              <a:rPr lang="ar" dirty="0"/>
              <a:t>• زيادة ضغط الدم داخل الجمجمة</a:t>
            </a:r>
            <a:endParaRPr xmlns:a="http://schemas.openxmlformats.org/drawingml/2006/main" lang="ar-JO" dirty="0"/>
          </a:p>
          <a:p>
            <a:pPr xmlns:a="http://schemas.openxmlformats.org/drawingml/2006/main" marL="0" indent="0">
              <a:lnSpc>
                <a:spcPct val="120000"/>
              </a:lnSpc>
              <a:buNone/>
              <a:bidi/>
            </a:pPr>
            <a:r xmlns:a="http://schemas.openxmlformats.org/drawingml/2006/main">
              <a:rPr lang="ar" dirty="0"/>
              <a:t>• الغثيان و/أو القيء</a:t>
            </a:r>
          </a:p>
          <a:p>
            <a:pPr xmlns:a="http://schemas.openxmlformats.org/drawingml/2006/main" marL="0" indent="0">
              <a:lnSpc>
                <a:spcPct val="120000"/>
              </a:lnSpc>
              <a:buNone/>
              <a:bidi/>
            </a:pPr>
            <a:r xmlns:a="http://schemas.openxmlformats.org/drawingml/2006/main">
              <a:rPr lang="ar" dirty="0"/>
              <a:t>-- ورم دموي تحت </a:t>
            </a:r>
            <a:r xmlns:a="http://schemas.openxmlformats.org/drawingml/2006/main">
              <a:rPr lang="ar" b="1" dirty="0"/>
              <a:t>الجافية تحت الحاد </a:t>
            </a:r>
            <a:r xmlns:a="http://schemas.openxmlformats.org/drawingml/2006/main">
              <a:rPr lang="ar" dirty="0"/>
              <a:t>(24 ساعة إلى أسبوعين بعد الإصابة) ورم دموي تحت الجافية مزمن (2 أسابيع إلى أشهر بعد الإصابة)</a:t>
            </a:r>
          </a:p>
          <a:p>
            <a:pPr xmlns:a="http://schemas.openxmlformats.org/drawingml/2006/main" marL="0" indent="0">
              <a:lnSpc>
                <a:spcPct val="120000"/>
              </a:lnSpc>
              <a:buNone/>
              <a:bidi/>
            </a:pPr>
            <a:r xmlns:a="http://schemas.openxmlformats.org/drawingml/2006/main">
              <a:rPr lang="ar" dirty="0"/>
              <a:t>- صداع - ترنح - سلس البول - زيادة الارتباك/الخرف</a:t>
            </a:r>
          </a:p>
          <a:p>
            <a:pPr xmlns:a="http://schemas.openxmlformats.org/drawingml/2006/main" marL="0" indent="0">
              <a:lnSpc>
                <a:spcPct val="120000"/>
              </a:lnSpc>
              <a:buNone/>
              <a:bidi/>
            </a:pPr>
            <a:r xmlns:a="http://schemas.openxmlformats.org/drawingml/2006/main">
              <a:rPr lang="ar" dirty="0"/>
              <a:t>- انخفاض مستوى الوعي. - تفاقم الغثيان و/أو القيء.</a:t>
            </a:r>
          </a:p>
          <a:p>
            <a:endParaRPr lang="en-US" dirty="0"/>
          </a:p>
        </p:txBody>
      </p:sp>
      <p:sp>
        <p:nvSpPr>
          <p:cNvPr id="7" name="Slide Number Placeholder 6"/>
          <p:cNvSpPr>
            <a:spLocks noGrp="1"/>
          </p:cNvSpPr>
          <p:nvPr>
            <p:ph type="sldNum" sz="quarter" idx="12"/>
          </p:nvPr>
        </p:nvSpPr>
        <p:spPr/>
        <p:txBody>
          <a:bodyPr/>
          <a:lstStyle/>
          <a:p>
            <a:fld id="{02E53CF6-129A-4EBB-9CD3-EB0A85ABD150}" type="slidenum">
              <a:rPr lang="en-US" smtClean="0"/>
              <a:t>23</a:t>
            </a:fld>
            <a:endParaRPr lang="en-US"/>
          </a:p>
        </p:txBody>
      </p:sp>
    </p:spTree>
    <p:extLst>
      <p:ext uri="{BB962C8B-B14F-4D97-AF65-F5344CB8AC3E}">
        <p14:creationId xmlns:p14="http://schemas.microsoft.com/office/powerpoint/2010/main" val="3176336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xmlns:a="http://schemas.openxmlformats.org/drawingml/2006/main">
              <a:rPr lang="ar" b="1" dirty="0">
                <a:solidFill>
                  <a:srgbClr val="0070C0"/>
                </a:solidFill>
              </a:rPr>
              <a:t>إصابات الدماغ البؤرية </a:t>
            </a:r>
            <a:r xmlns:a="http://schemas.openxmlformats.org/drawingml/2006/main">
              <a:rPr lang="ar" b="1" dirty="0" smtClean="0">
                <a:solidFill>
                  <a:srgbClr val="0070C0"/>
                </a:solidFill>
              </a:rPr>
              <a:t>/ 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326136" y="1231264"/>
            <a:ext cx="11332464" cy="5416423"/>
          </a:xfrm>
        </p:spPr>
        <p:txBody>
          <a:bodyPr>
            <a:normAutofit/>
          </a:bodyPr>
          <a:lstStyle/>
          <a:p>
            <a:pPr xmlns:a="http://schemas.openxmlformats.org/drawingml/2006/main" marL="0" indent="0">
              <a:buNone/>
              <a:bidi/>
            </a:pPr>
            <a:r xmlns:a="http://schemas.openxmlformats.org/drawingml/2006/main">
              <a:rPr lang="ar" b="1" dirty="0">
                <a:solidFill>
                  <a:srgbClr val="FF0000"/>
                </a:solidFill>
              </a:rPr>
              <a:t>التشخيص </a:t>
            </a:r>
            <a:r xmlns:a="http://schemas.openxmlformats.org/drawingml/2006/main">
              <a:rPr lang="ar" dirty="0"/>
              <a:t>• النتائج السريرية</a:t>
            </a:r>
          </a:p>
          <a:p>
            <a:pPr xmlns:a="http://schemas.openxmlformats.org/drawingml/2006/main" marL="0" indent="0">
              <a:buNone/>
              <a:bidi/>
            </a:pPr>
            <a:r xmlns:a="http://schemas.openxmlformats.org/drawingml/2006/main">
              <a:rPr lang="ar" dirty="0"/>
              <a:t>• التصوير المقطعي المحوسب الطارئ. </a:t>
            </a:r>
            <a:r xmlns:a="http://schemas.openxmlformats.org/drawingml/2006/main">
              <a:rPr lang="ar" dirty="0"/>
              <a:t>قد يكون من الصعب تصور الدم القديم ( </a:t>
            </a:r>
            <a:endParaRPr xmlns:a="http://schemas.openxmlformats.org/drawingml/2006/main" lang="ar-JO" dirty="0" smtClean="0"/>
            <a:r xmlns:a="http://schemas.openxmlformats.org/drawingml/2006/main">
              <a:rPr lang="ar" dirty="0" err="1"/>
              <a:t>متساوي الكثافة ) للأورام الدموية تحت الجافية المزمنة على التصوير المقطعي المحوسب.</a:t>
            </a:r>
          </a:p>
          <a:p>
            <a:pPr xmlns:a="http://schemas.openxmlformats.org/drawingml/2006/main" marL="0" indent="0">
              <a:buNone/>
              <a:bidi/>
            </a:pPr>
            <a:r xmlns:a="http://schemas.openxmlformats.org/drawingml/2006/main">
              <a:rPr lang="ar" b="1" dirty="0" smtClean="0">
                <a:solidFill>
                  <a:srgbClr val="FF0000"/>
                </a:solidFill>
              </a:rPr>
              <a:t>التدخلات العلاجية</a:t>
            </a:r>
            <a:endParaRPr xmlns:a="http://schemas.openxmlformats.org/drawingml/2006/main" lang="ar-JO" b="1" dirty="0" smtClean="0">
              <a:solidFill>
                <a:srgbClr val="FF0000"/>
              </a:solidFill>
            </a:endParaRPr>
          </a:p>
          <a:p>
            <a:pPr xmlns:a="http://schemas.openxmlformats.org/drawingml/2006/main" marL="0" indent="0">
              <a:buNone/>
              <a:bidi/>
            </a:pPr>
            <a:r xmlns:a="http://schemas.openxmlformats.org/drawingml/2006/main">
              <a:rPr lang="ar" dirty="0" smtClean="0"/>
              <a:t>( </a:t>
            </a:r>
            <a:r xmlns:a="http://schemas.openxmlformats.org/drawingml/2006/main">
              <a:rPr lang="ar" dirty="0"/>
              <a:t>ورم دموي تحت الجافية الحاد)</a:t>
            </a:r>
          </a:p>
          <a:p>
            <a:pPr xmlns:a="http://schemas.openxmlformats.org/drawingml/2006/main" marL="0" indent="0">
              <a:buNone/>
              <a:bidi/>
            </a:pPr>
            <a:r xmlns:a="http://schemas.openxmlformats.org/drawingml/2006/main">
              <a:rPr lang="ar" dirty="0"/>
              <a:t>• راجع إدارة المرضى الذين يعانون من إصابات دماغية رضحية شديدة. ورم دموي تحت الجافية شبه حاد ومزمن • إخلاء جراحي للجلطة أو ثقوب المثقب مع تصريف تدريجي للورم الدموي لمنع تكرار حدوثه</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24</a:t>
            </a:fld>
            <a:endParaRPr lang="en-US"/>
          </a:p>
        </p:txBody>
      </p:sp>
    </p:spTree>
    <p:extLst>
      <p:ext uri="{BB962C8B-B14F-4D97-AF65-F5344CB8AC3E}">
        <p14:creationId xmlns:p14="http://schemas.microsoft.com/office/powerpoint/2010/main" val="590068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904" y="0"/>
            <a:ext cx="10515600" cy="1325563"/>
          </a:xfrm>
        </p:spPr>
        <p:txBody>
          <a:bodyPr/>
          <a:lstStyle/>
          <a:p>
            <a:r xmlns:a="http://schemas.openxmlformats.org/drawingml/2006/main">
              <a:rPr lang="ar" b="1" dirty="0">
                <a:solidFill>
                  <a:srgbClr val="0070C0"/>
                </a:solidFill>
              </a:rPr>
              <a:t>الدماغ البؤرية </a:t>
            </a:r>
            <a:r xmlns:a="http://schemas.openxmlformats.org/drawingml/2006/main">
              <a:rPr lang="ar" b="1" dirty="0" smtClean="0">
                <a:solidFill>
                  <a:srgbClr val="0070C0"/>
                </a:solidFill>
              </a:rPr>
              <a:t>/ب.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490728" y="1450720"/>
            <a:ext cx="10856976" cy="5098126"/>
          </a:xfrm>
        </p:spPr>
        <p:txBody>
          <a:bodyPr>
            <a:normAutofit/>
          </a:bodyPr>
          <a:lstStyle/>
          <a:p>
            <a:pPr xmlns:a="http://schemas.openxmlformats.org/drawingml/2006/main" marL="0" marR="0" indent="0">
              <a:lnSpc>
                <a:spcPct val="120000"/>
              </a:lnSpc>
              <a:spcAft>
                <a:spcPts val="1800"/>
              </a:spcAft>
              <a:buNone/>
              <a:bidi/>
            </a:pPr>
            <a:r xmlns:a="http://schemas.openxmlformats.org/drawingml/2006/main">
              <a:rPr lang="ar" b="1" dirty="0">
                <a:solidFill>
                  <a:srgbClr val="FF0000"/>
                </a:solidFill>
                <a:latin typeface="Helvetica, sans-serif"/>
                <a:ea typeface="Times New Roman" panose="02020603050405020304" pitchFamily="18" charset="0"/>
              </a:rPr>
              <a:t>نزيف تحت العنكبوتية </a:t>
            </a:r>
            <a:r xmlns:a="http://schemas.openxmlformats.org/drawingml/2006/main">
              <a:rPr lang="ar" b="1" dirty="0" smtClean="0">
                <a:solidFill>
                  <a:srgbClr val="FF0000"/>
                </a:solidFill>
                <a:latin typeface="Helvetica, sans-serif"/>
                <a:ea typeface="Times New Roman" panose="02020603050405020304" pitchFamily="18" charset="0"/>
              </a:rPr>
              <a:t>الرضحي</a:t>
            </a:r>
            <a:r xmlns:a="http://schemas.openxmlformats.org/drawingml/2006/main">
              <a:rPr lang="ar" b="1" dirty="0">
                <a:latin typeface="Helvetica, sans-serif"/>
                <a:ea typeface="Times New Roman" panose="02020603050405020304" pitchFamily="18" charset="0"/>
              </a:rPr>
              <a:t> </a:t>
            </a:r>
            <a:br xmlns:a="http://schemas.openxmlformats.org/drawingml/2006/main">
              <a:rPr lang="en-US" b="1" dirty="0">
                <a:latin typeface="Helvetica, sans-serif"/>
                <a:ea typeface="Times New Roman" panose="02020603050405020304" pitchFamily="18" charset="0"/>
              </a:rPr>
            </a:br>
            <a:r xmlns:a="http://schemas.openxmlformats.org/drawingml/2006/main">
              <a:rPr lang="ar" dirty="0">
                <a:latin typeface="Times New Roman" panose="02020603050405020304" pitchFamily="18" charset="0"/>
                <a:ea typeface="Times New Roman" panose="02020603050405020304" pitchFamily="18" charset="0"/>
              </a:rPr>
              <a:t>يحدث نزيف تحت العنكبوتية بين الغشاء العنكبوتي والأم الحنون. وقد ينتج هذا عن إصابة في الرأس أو ارتفاع ضغط الدم الشديد أو تمدد الأوعية الدموية أو تمزق التشوه الشرياني الوريدي.</a:t>
            </a:r>
            <a:endParaRPr xmlns:a="http://schemas.openxmlformats.org/drawingml/2006/main" lang="en-US" sz="2400" dirty="0">
              <a:latin typeface="Times New Roman" panose="02020603050405020304" pitchFamily="18" charset="0"/>
              <a:ea typeface="Times New Roman" panose="02020603050405020304" pitchFamily="18" charset="0"/>
            </a:endParaRPr>
          </a:p>
          <a:p>
            <a:pPr xmlns:a="http://schemas.openxmlformats.org/drawingml/2006/main" marL="0" marR="0" indent="0">
              <a:lnSpc>
                <a:spcPct val="120000"/>
              </a:lnSpc>
              <a:spcAft>
                <a:spcPts val="1800"/>
              </a:spcAft>
              <a:buNone/>
              <a:bidi/>
            </a:pPr>
            <a:r xmlns:a="http://schemas.openxmlformats.org/drawingml/2006/main">
              <a:rPr lang="ar" dirty="0" smtClean="0">
                <a:latin typeface="Times New Roman" panose="02020603050405020304" pitchFamily="18" charset="0"/>
                <a:ea typeface="Times New Roman" panose="02020603050405020304" pitchFamily="18" charset="0"/>
              </a:rPr>
              <a:t>السبب </a:t>
            </a:r>
            <a:r xmlns:a="http://schemas.openxmlformats.org/drawingml/2006/main">
              <a:rPr lang="ar" dirty="0">
                <a:latin typeface="Times New Roman" panose="02020603050405020304" pitchFamily="18" charset="0"/>
                <a:ea typeface="Times New Roman" panose="02020603050405020304" pitchFamily="18" charset="0"/>
              </a:rPr>
              <a:t>الأكثر شيوعًا للنزيف تحت العنكبوتية هو الصدمة. ومع ذلك، فإن النزيف الأكثر تدميراً يكون عادةً نزيفًا تمدديًا </a:t>
            </a:r>
            <a:r xmlns:a="http://schemas.openxmlformats.org/drawingml/2006/main">
              <a:rPr lang="ar" dirty="0" smtClean="0">
                <a:latin typeface="Times New Roman" panose="02020603050405020304" pitchFamily="18" charset="0"/>
                <a:ea typeface="Times New Roman" panose="02020603050405020304" pitchFamily="18" charset="0"/>
              </a:rPr>
              <a:t>.</a:t>
            </a:r>
            <a:endParaRPr xmlns:a="http://schemas.openxmlformats.org/drawingml/2006/main" lang="en-US" sz="2400" dirty="0">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02E53CF6-129A-4EBB-9CD3-EB0A85ABD150}" type="slidenum">
              <a:rPr lang="en-US" smtClean="0"/>
              <a:t>25</a:t>
            </a:fld>
            <a:endParaRPr lang="en-US"/>
          </a:p>
        </p:txBody>
      </p:sp>
    </p:spTree>
    <p:extLst>
      <p:ext uri="{BB962C8B-B14F-4D97-AF65-F5344CB8AC3E}">
        <p14:creationId xmlns:p14="http://schemas.microsoft.com/office/powerpoint/2010/main" val="38180247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b="1" dirty="0">
                <a:solidFill>
                  <a:srgbClr val="0070C0"/>
                </a:solidFill>
              </a:rPr>
              <a:t>الدماغ البؤرية </a:t>
            </a:r>
            <a:r xmlns:a="http://schemas.openxmlformats.org/drawingml/2006/main">
              <a:rPr lang="ar" b="1" dirty="0" smtClean="0">
                <a:solidFill>
                  <a:srgbClr val="0070C0"/>
                </a:solidFill>
              </a:rPr>
              <a:t>/ 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p:txBody>
          <a:bodyPr/>
          <a:lstStyle/>
          <a:p>
            <a:pPr xmlns:a="http://schemas.openxmlformats.org/drawingml/2006/main" marL="0" indent="0">
              <a:spcBef>
                <a:spcPts val="0"/>
              </a:spcBef>
              <a:buNone/>
              <a:tabLst>
                <a:tab pos="5845810" algn="l"/>
              </a:tabLst>
              <a:bidi/>
            </a:pPr>
            <a:r xmlns:a="http://schemas.openxmlformats.org/drawingml/2006/main">
              <a:rPr lang="ar" b="1" dirty="0">
                <a:solidFill>
                  <a:srgbClr val="FF0000"/>
                </a:solidFill>
                <a:latin typeface="Helvetica, sans-serif"/>
                <a:ea typeface="Times New Roman" panose="02020603050405020304" pitchFamily="18" charset="0"/>
              </a:rPr>
              <a:t>العلامات والأعراض</a:t>
            </a:r>
            <a:endParaRPr xmlns:a="http://schemas.openxmlformats.org/drawingml/2006/main" lang="ar-JO" sz="2400" dirty="0">
              <a:solidFill>
                <a:srgbClr val="FF0000"/>
              </a:solidFill>
              <a:latin typeface="Times New Roman" panose="02020603050405020304" pitchFamily="18" charset="0"/>
              <a:ea typeface="Times New Roman" panose="02020603050405020304" pitchFamily="18" charset="0"/>
            </a:endParaRPr>
          </a:p>
          <a:p>
            <a:pPr xmlns:a="http://schemas.openxmlformats.org/drawingml/2006/main">
              <a:lnSpc>
                <a:spcPct val="100000"/>
              </a:lnSpc>
              <a:spcBef>
                <a:spcPts val="0"/>
              </a:spcBef>
              <a:spcAft>
                <a:spcPts val="600"/>
              </a:spcAft>
              <a:tabLst>
                <a:tab pos="5845810" algn="l"/>
              </a:tabLst>
              <a:bidi/>
            </a:pPr>
            <a:r xmlns:a="http://schemas.openxmlformats.org/drawingml/2006/main">
              <a:rPr lang="ar" dirty="0">
                <a:latin typeface="Times New Roman" panose="02020603050405020304" pitchFamily="18" charset="0"/>
                <a:ea typeface="Times New Roman" panose="02020603050405020304" pitchFamily="18" charset="0"/>
              </a:rPr>
              <a:t>تصلب الرقبة</a:t>
            </a:r>
            <a:endParaRPr xmlns:a="http://schemas.openxmlformats.org/drawingml/2006/main" lang="ar-JO" dirty="0">
              <a:latin typeface="Times New Roman" panose="02020603050405020304" pitchFamily="18" charset="0"/>
              <a:ea typeface="Times New Roman" panose="02020603050405020304" pitchFamily="18" charset="0"/>
            </a:endParaRPr>
          </a:p>
          <a:p>
            <a:pPr xmlns:a="http://schemas.openxmlformats.org/drawingml/2006/main">
              <a:lnSpc>
                <a:spcPct val="100000"/>
              </a:lnSpc>
              <a:spcBef>
                <a:spcPts val="0"/>
              </a:spcBef>
              <a:spcAft>
                <a:spcPts val="600"/>
              </a:spcAft>
              <a:tabLst>
                <a:tab pos="5845810" algn="l"/>
              </a:tabLst>
              <a:bidi/>
            </a:pPr>
            <a:r xmlns:a="http://schemas.openxmlformats.org/drawingml/2006/main">
              <a:rPr lang="ar" dirty="0">
                <a:latin typeface="Times New Roman" panose="02020603050405020304" pitchFamily="18" charset="0"/>
                <a:ea typeface="Times New Roman" panose="02020603050405020304" pitchFamily="18" charset="0"/>
              </a:rPr>
              <a:t>صداع</a:t>
            </a:r>
            <a:endParaRPr xmlns:a="http://schemas.openxmlformats.org/drawingml/2006/main" lang="ar-JO" dirty="0">
              <a:latin typeface="Times New Roman" panose="02020603050405020304" pitchFamily="18" charset="0"/>
              <a:ea typeface="Times New Roman" panose="02020603050405020304" pitchFamily="18" charset="0"/>
            </a:endParaRPr>
          </a:p>
          <a:p>
            <a:pPr xmlns:a="http://schemas.openxmlformats.org/drawingml/2006/main">
              <a:lnSpc>
                <a:spcPct val="100000"/>
              </a:lnSpc>
              <a:spcBef>
                <a:spcPts val="0"/>
              </a:spcBef>
              <a:spcAft>
                <a:spcPts val="600"/>
              </a:spcAft>
              <a:tabLst>
                <a:tab pos="5845810" algn="l"/>
              </a:tabLst>
              <a:bidi/>
            </a:pPr>
            <a:r xmlns:a="http://schemas.openxmlformats.org/drawingml/2006/main">
              <a:rPr lang="ar" dirty="0">
                <a:latin typeface="Times New Roman" panose="02020603050405020304" pitchFamily="18" charset="0"/>
                <a:ea typeface="Times New Roman" panose="02020603050405020304" pitchFamily="18" charset="0"/>
              </a:rPr>
              <a:t>القيء</a:t>
            </a:r>
            <a:endParaRPr xmlns:a="http://schemas.openxmlformats.org/drawingml/2006/main" lang="ar-JO" dirty="0">
              <a:latin typeface="Times New Roman" panose="02020603050405020304" pitchFamily="18" charset="0"/>
              <a:ea typeface="Times New Roman" panose="02020603050405020304" pitchFamily="18" charset="0"/>
            </a:endParaRPr>
          </a:p>
          <a:p>
            <a:pPr xmlns:a="http://schemas.openxmlformats.org/drawingml/2006/main">
              <a:lnSpc>
                <a:spcPct val="100000"/>
              </a:lnSpc>
              <a:spcBef>
                <a:spcPts val="0"/>
              </a:spcBef>
              <a:spcAft>
                <a:spcPts val="600"/>
              </a:spcAft>
              <a:tabLst>
                <a:tab pos="5845810" algn="l"/>
              </a:tabLst>
              <a:bidi/>
            </a:pPr>
            <a:r xmlns:a="http://schemas.openxmlformats.org/drawingml/2006/main">
              <a:rPr lang="ar" dirty="0">
                <a:latin typeface="Times New Roman" panose="02020603050405020304" pitchFamily="18" charset="0"/>
                <a:ea typeface="Times New Roman" panose="02020603050405020304" pitchFamily="18" charset="0"/>
              </a:rPr>
              <a:t>رهاب الضوء</a:t>
            </a:r>
            <a:endParaRPr xmlns:a="http://schemas.openxmlformats.org/drawingml/2006/main" lang="en-US" sz="2400"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26</a:t>
            </a:fld>
            <a:endParaRPr lang="en-US"/>
          </a:p>
        </p:txBody>
      </p:sp>
    </p:spTree>
    <p:extLst>
      <p:ext uri="{BB962C8B-B14F-4D97-AF65-F5344CB8AC3E}">
        <p14:creationId xmlns:p14="http://schemas.microsoft.com/office/powerpoint/2010/main" val="2181562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b="1" dirty="0">
                <a:solidFill>
                  <a:srgbClr val="0070C0"/>
                </a:solidFill>
              </a:rPr>
              <a:t>إصابات الدماغ البؤرية </a:t>
            </a:r>
            <a:r xmlns:a="http://schemas.openxmlformats.org/drawingml/2006/main">
              <a:rPr lang="ar" b="1" dirty="0" smtClean="0">
                <a:solidFill>
                  <a:srgbClr val="0070C0"/>
                </a:solidFill>
              </a:rPr>
              <a:t>/ 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838200" y="1825624"/>
            <a:ext cx="10515600" cy="4610009"/>
          </a:xfrm>
        </p:spPr>
        <p:txBody>
          <a:bodyPr/>
          <a:lstStyle/>
          <a:p>
            <a:pPr xmlns:a="http://schemas.openxmlformats.org/drawingml/2006/main" marL="0" marR="0" indent="0">
              <a:lnSpc>
                <a:spcPct val="100000"/>
              </a:lnSpc>
              <a:spcBef>
                <a:spcPts val="0"/>
              </a:spcBef>
              <a:spcAft>
                <a:spcPts val="600"/>
              </a:spcAft>
              <a:buNone/>
              <a:tabLst>
                <a:tab pos="2188210" algn="l"/>
                <a:tab pos="5845810" algn="r"/>
              </a:tabLst>
              <a:bidi/>
            </a:pPr>
            <a:r xmlns:a="http://schemas.openxmlformats.org/drawingml/2006/main">
              <a:rPr lang="ar" b="1" dirty="0">
                <a:solidFill>
                  <a:srgbClr val="FF0000"/>
                </a:solidFill>
                <a:latin typeface="Helvetica, sans-serif"/>
                <a:ea typeface="Times New Roman" panose="02020603050405020304" pitchFamily="18" charset="0"/>
              </a:rPr>
              <a:t>تشخبص</a:t>
            </a:r>
            <a:r xmlns:a="http://schemas.openxmlformats.org/drawingml/2006/main">
              <a:rPr lang="ar" b="1" dirty="0">
                <a:latin typeface="Helvetica, sans-serif"/>
                <a:ea typeface="Times New Roman" panose="02020603050405020304" pitchFamily="18" charset="0"/>
              </a:rPr>
              <a:t> </a:t>
            </a:r>
            <a:br xmlns:a="http://schemas.openxmlformats.org/drawingml/2006/main">
              <a:rPr lang="en-US" b="1" dirty="0">
                <a:latin typeface="Helvetica, sans-serif"/>
                <a:ea typeface="Times New Roman" panose="02020603050405020304" pitchFamily="18" charset="0"/>
              </a:rPr>
            </a:br>
            <a:r xmlns:a="http://schemas.openxmlformats.org/drawingml/2006/main">
              <a:rPr lang="ar" dirty="0">
                <a:latin typeface="Times New Roman" panose="02020603050405020304" pitchFamily="18" charset="0"/>
                <a:ea typeface="Times New Roman" panose="02020603050405020304" pitchFamily="18" charset="0"/>
              </a:rPr>
              <a:t>• العلامات والأعراض السريرية </a:t>
            </a:r>
            <a:br xmlns:a="http://schemas.openxmlformats.org/drawingml/2006/main">
              <a:rPr lang="en-US" dirty="0">
                <a:latin typeface="Times New Roman" panose="02020603050405020304" pitchFamily="18" charset="0"/>
                <a:ea typeface="Times New Roman" panose="02020603050405020304" pitchFamily="18" charset="0"/>
              </a:rPr>
            </a:br>
            <a:r xmlns:a="http://schemas.openxmlformats.org/drawingml/2006/main">
              <a:rPr lang="ar" dirty="0">
                <a:latin typeface="Times New Roman" panose="02020603050405020304" pitchFamily="18" charset="0"/>
                <a:ea typeface="Times New Roman" panose="02020603050405020304" pitchFamily="18" charset="0"/>
              </a:rPr>
              <a:t>• التصوير المقطعي المحوسب </a:t>
            </a:r>
            <a:br xmlns:a="http://schemas.openxmlformats.org/drawingml/2006/main">
              <a:rPr lang="en-US" dirty="0">
                <a:latin typeface="Times New Roman" panose="02020603050405020304" pitchFamily="18" charset="0"/>
                <a:ea typeface="Times New Roman" panose="02020603050405020304" pitchFamily="18" charset="0"/>
              </a:rPr>
            </a:br>
            <a:r xmlns:a="http://schemas.openxmlformats.org/drawingml/2006/main">
              <a:rPr lang="ar" dirty="0">
                <a:latin typeface="Times New Roman" panose="02020603050405020304" pitchFamily="18" charset="0"/>
                <a:ea typeface="Times New Roman" panose="02020603050405020304" pitchFamily="18" charset="0"/>
              </a:rPr>
              <a:t>• وجود دم في السائل الدماغي الشوكي</a:t>
            </a:r>
            <a:endParaRPr xmlns:a="http://schemas.openxmlformats.org/drawingml/2006/main" lang="en-US" sz="2400" dirty="0">
              <a:latin typeface="Times New Roman" panose="02020603050405020304" pitchFamily="18" charset="0"/>
              <a:ea typeface="Times New Roman" panose="02020603050405020304" pitchFamily="18" charset="0"/>
            </a:endParaRPr>
          </a:p>
          <a:p>
            <a:pPr xmlns:a="http://schemas.openxmlformats.org/drawingml/2006/main" marL="0" marR="0" indent="0">
              <a:lnSpc>
                <a:spcPct val="100000"/>
              </a:lnSpc>
              <a:spcAft>
                <a:spcPts val="600"/>
              </a:spcAft>
              <a:buNone/>
              <a:bidi/>
            </a:pPr>
            <a:r xmlns:a="http://schemas.openxmlformats.org/drawingml/2006/main">
              <a:rPr lang="ar" b="1" dirty="0">
                <a:solidFill>
                  <a:srgbClr val="FF0000"/>
                </a:solidFill>
                <a:latin typeface="Helvetica, sans-serif"/>
                <a:ea typeface="Times New Roman" panose="02020603050405020304" pitchFamily="18" charset="0"/>
              </a:rPr>
              <a:t>التدخلات العلاجية </a:t>
            </a:r>
            <a:br xmlns:a="http://schemas.openxmlformats.org/drawingml/2006/main">
              <a:rPr lang="en-US" b="1" dirty="0">
                <a:solidFill>
                  <a:srgbClr val="FF0000"/>
                </a:solidFill>
                <a:latin typeface="Helvetica, sans-serif"/>
                <a:ea typeface="Times New Roman" panose="02020603050405020304" pitchFamily="18" charset="0"/>
              </a:rPr>
            </a:br>
            <a:r xmlns:a="http://schemas.openxmlformats.org/drawingml/2006/main">
              <a:rPr lang="ar" dirty="0">
                <a:latin typeface="Times New Roman" panose="02020603050405020304" pitchFamily="18" charset="0"/>
                <a:ea typeface="Times New Roman" panose="02020603050405020304" pitchFamily="18" charset="0"/>
              </a:rPr>
              <a:t>• نظرًا لأن النزيف تحت العنكبوتية الرضحي نادرًا ما يكون إصابة الدماغ الأساسية، فإن العلاج يركز على الحالات المصاحبة.</a:t>
            </a:r>
            <a:r xmlns:a="http://schemas.openxmlformats.org/drawingml/2006/main">
              <a:rPr lang="ar" dirty="0">
                <a:latin typeface="Helvetica, sans-serif"/>
                <a:ea typeface="Times New Roman" panose="02020603050405020304" pitchFamily="18" charset="0"/>
              </a:rPr>
              <a:t> </a:t>
            </a:r>
            <a:br xmlns:a="http://schemas.openxmlformats.org/drawingml/2006/main">
              <a:rPr lang="en-US" dirty="0">
                <a:latin typeface="Helvetica, sans-serif"/>
                <a:ea typeface="Times New Roman" panose="02020603050405020304" pitchFamily="18" charset="0"/>
              </a:rPr>
            </a:br>
            <a:r xmlns:a="http://schemas.openxmlformats.org/drawingml/2006/main">
              <a:rPr lang="ar" dirty="0">
                <a:latin typeface="Times New Roman" panose="02020603050405020304" pitchFamily="18" charset="0"/>
                <a:ea typeface="Times New Roman" panose="02020603050405020304" pitchFamily="18" charset="0"/>
              </a:rPr>
              <a:t>• يمكن تصريف السائل الدماغي الشوكي الدموي، والذي يمكن أن يؤدي إلى تطور استسقاء الرأس الانسدادي، من خلال عملية </a:t>
            </a:r>
            <a:r xmlns:a="http://schemas.openxmlformats.org/drawingml/2006/main">
              <a:rPr lang="ar" dirty="0" err="1">
                <a:latin typeface="Times New Roman" panose="02020603050405020304" pitchFamily="18" charset="0"/>
                <a:ea typeface="Times New Roman" panose="02020603050405020304" pitchFamily="18" charset="0"/>
              </a:rPr>
              <a:t>فتح البطين </a:t>
            </a:r>
            <a:r xmlns:a="http://schemas.openxmlformats.org/drawingml/2006/main">
              <a:rPr lang="ar" dirty="0">
                <a:latin typeface="Times New Roman" panose="02020603050405020304" pitchFamily="18" charset="0"/>
                <a:ea typeface="Times New Roman" panose="02020603050405020304" pitchFamily="18" charset="0"/>
              </a:rPr>
              <a:t>أو التحويلة.</a:t>
            </a:r>
            <a:endParaRPr xmlns:a="http://schemas.openxmlformats.org/drawingml/2006/main" lang="en-US" sz="2400"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27</a:t>
            </a:fld>
            <a:endParaRPr lang="en-US"/>
          </a:p>
        </p:txBody>
      </p:sp>
    </p:spTree>
    <p:extLst>
      <p:ext uri="{BB962C8B-B14F-4D97-AF65-F5344CB8AC3E}">
        <p14:creationId xmlns:p14="http://schemas.microsoft.com/office/powerpoint/2010/main" val="1948859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491"/>
            <a:ext cx="10515600" cy="1325563"/>
          </a:xfrm>
        </p:spPr>
        <p:txBody>
          <a:bodyPr/>
          <a:lstStyle/>
          <a:p>
            <a:r xmlns:a="http://schemas.openxmlformats.org/drawingml/2006/main">
              <a:rPr lang="ar" b="1" dirty="0">
                <a:solidFill>
                  <a:srgbClr val="0070C0"/>
                </a:solidFill>
              </a:rPr>
              <a:t>إصابات الدماغ البؤرية </a:t>
            </a:r>
            <a:r xmlns:a="http://schemas.openxmlformats.org/drawingml/2006/main">
              <a:rPr lang="ar" b="1" dirty="0" smtClean="0">
                <a:solidFill>
                  <a:srgbClr val="0070C0"/>
                </a:solidFill>
              </a:rPr>
              <a:t>/ 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a:xfrm>
            <a:off x="733697" y="1351054"/>
            <a:ext cx="10515600" cy="5506946"/>
          </a:xfrm>
        </p:spPr>
        <p:txBody>
          <a:bodyPr>
            <a:normAutofit/>
          </a:bodyPr>
          <a:lstStyle/>
          <a:p>
            <a:pPr xmlns:a="http://schemas.openxmlformats.org/drawingml/2006/main" marL="0" indent="0">
              <a:buNone/>
              <a:bidi/>
            </a:pPr>
            <a:r xmlns:a="http://schemas.openxmlformats.org/drawingml/2006/main">
              <a:rPr lang="ar" b="1" dirty="0" smtClean="0">
                <a:solidFill>
                  <a:srgbClr val="FF0000"/>
                </a:solidFill>
              </a:rPr>
              <a:t>داخل </a:t>
            </a:r>
            <a:r xmlns:a="http://schemas.openxmlformats.org/drawingml/2006/main">
              <a:rPr lang="ar" b="1" dirty="0">
                <a:solidFill>
                  <a:srgbClr val="FF0000"/>
                </a:solidFill>
              </a:rPr>
              <a:t>المخ</a:t>
            </a:r>
            <a:r xmlns:a="http://schemas.openxmlformats.org/drawingml/2006/main">
              <a:rPr lang="ar" dirty="0">
                <a:solidFill>
                  <a:srgbClr val="FF0000"/>
                </a:solidFill>
              </a:rPr>
              <a:t> </a:t>
            </a:r>
            <a:br xmlns:a="http://schemas.openxmlformats.org/drawingml/2006/main">
              <a:rPr lang="en-US" dirty="0">
                <a:solidFill>
                  <a:srgbClr val="FF0000"/>
                </a:solidFill>
              </a:rPr>
            </a:br>
            <a:r xmlns:a="http://schemas.openxmlformats.org/drawingml/2006/main">
              <a:rPr lang="ar" dirty="0"/>
              <a:t>-النزيف الدماغي الرضحي يتضمن حدوث نزيف داخل أنسجة المخ أو البطينين.</a:t>
            </a:r>
          </a:p>
          <a:p>
            <a:pPr xmlns:a="http://schemas.openxmlformats.org/drawingml/2006/main" marL="0" indent="0">
              <a:lnSpc>
                <a:spcPct val="100000"/>
              </a:lnSpc>
              <a:spcAft>
                <a:spcPts val="600"/>
              </a:spcAft>
              <a:buNone/>
              <a:bidi/>
            </a:pPr>
            <a:r xmlns:a="http://schemas.openxmlformats.org/drawingml/2006/main">
              <a:rPr lang="ar" b="1" dirty="0" smtClean="0">
                <a:solidFill>
                  <a:srgbClr val="FF0000"/>
                </a:solidFill>
              </a:rPr>
              <a:t>العلامات </a:t>
            </a:r>
            <a:r xmlns:a="http://schemas.openxmlformats.org/drawingml/2006/main">
              <a:rPr lang="ar" b="1" dirty="0">
                <a:solidFill>
                  <a:srgbClr val="FF0000"/>
                </a:solidFill>
              </a:rPr>
              <a:t>والأعراض</a:t>
            </a:r>
            <a:r xmlns:a="http://schemas.openxmlformats.org/drawingml/2006/main">
              <a:rPr lang="ar" i="1" dirty="0">
                <a:solidFill>
                  <a:srgbClr val="FF0000"/>
                </a:solidFill>
              </a:rPr>
              <a:t> </a:t>
            </a:r>
            <a:br xmlns:a="http://schemas.openxmlformats.org/drawingml/2006/main">
              <a:rPr lang="en-US" i="1" dirty="0">
                <a:solidFill>
                  <a:srgbClr val="FF0000"/>
                </a:solidFill>
              </a:rPr>
            </a:br>
            <a:r xmlns:a="http://schemas.openxmlformats.org/drawingml/2006/main">
              <a:rPr lang="ar" dirty="0"/>
              <a:t>• تختلف العلامات والأعراض بشكل كبير بناءً على حجم وموقع وعدد المواقع النزفية ووجود إصابات مصاحبة.</a:t>
            </a:r>
            <a:endParaRPr xmlns:a="http://schemas.openxmlformats.org/drawingml/2006/main" lang="ar-JO" dirty="0" smtClean="0"/>
          </a:p>
          <a:p>
            <a:pPr xmlns:a="http://schemas.openxmlformats.org/drawingml/2006/main" marL="0" indent="0">
              <a:lnSpc>
                <a:spcPct val="100000"/>
              </a:lnSpc>
              <a:spcAft>
                <a:spcPts val="600"/>
              </a:spcAft>
              <a:buNone/>
              <a:bidi/>
            </a:pPr>
            <a:r xmlns:a="http://schemas.openxmlformats.org/drawingml/2006/main">
              <a:rPr lang="ar" dirty="0" smtClean="0"/>
              <a:t>• فقدان الوعي • حجم غير طبيعي لحدقة العين </a:t>
            </a:r>
            <a:br xmlns:a="http://schemas.openxmlformats.org/drawingml/2006/main">
              <a:rPr lang="en-US" dirty="0" smtClean="0"/>
            </a:br>
            <a:r xmlns:a="http://schemas.openxmlformats.org/drawingml/2006/main">
              <a:rPr lang="ar" dirty="0" smtClean="0"/>
              <a:t>• أنماط تنفسية غير طبيعية </a:t>
            </a:r>
            <a:br xmlns:a="http://schemas.openxmlformats.org/drawingml/2006/main">
              <a:rPr lang="en-US" dirty="0" smtClean="0"/>
            </a:br>
            <a:r xmlns:a="http://schemas.openxmlformats.org/drawingml/2006/main">
              <a:rPr lang="ar" dirty="0" smtClean="0"/>
              <a:t>• وظيفة حركية غير طبيعية</a:t>
            </a:r>
            <a:endParaRPr xmlns:a="http://schemas.openxmlformats.org/drawingml/2006/main"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28</a:t>
            </a:fld>
            <a:endParaRPr lang="en-US"/>
          </a:p>
        </p:txBody>
      </p:sp>
    </p:spTree>
    <p:extLst>
      <p:ext uri="{BB962C8B-B14F-4D97-AF65-F5344CB8AC3E}">
        <p14:creationId xmlns:p14="http://schemas.microsoft.com/office/powerpoint/2010/main" val="40447351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b="1" dirty="0">
                <a:solidFill>
                  <a:srgbClr val="0070C0"/>
                </a:solidFill>
              </a:rPr>
              <a:t>إصابات الدماغ البؤرية </a:t>
            </a:r>
            <a:r xmlns:a="http://schemas.openxmlformats.org/drawingml/2006/main">
              <a:rPr lang="ar" b="1" dirty="0" smtClean="0">
                <a:solidFill>
                  <a:srgbClr val="0070C0"/>
                </a:solidFill>
              </a:rPr>
              <a:t>/ ب. </a:t>
            </a:r>
            <a:r xmlns:a="http://schemas.openxmlformats.org/drawingml/2006/main">
              <a:rPr lang="ar" b="1" dirty="0">
                <a:solidFill>
                  <a:srgbClr val="0070C0"/>
                </a:solidFill>
              </a:rPr>
              <a:t>النزيف داخل الجمجمة</a:t>
            </a:r>
            <a:endParaRPr xmlns:a="http://schemas.openxmlformats.org/drawingml/2006/main" lang="en-US" dirty="0"/>
          </a:p>
        </p:txBody>
      </p:sp>
      <p:sp>
        <p:nvSpPr>
          <p:cNvPr id="3" name="Content Placeholder 2"/>
          <p:cNvSpPr>
            <a:spLocks noGrp="1"/>
          </p:cNvSpPr>
          <p:nvPr>
            <p:ph idx="1"/>
          </p:nvPr>
        </p:nvSpPr>
        <p:spPr/>
        <p:txBody>
          <a:bodyPr/>
          <a:lstStyle/>
          <a:p>
            <a:pPr xmlns:a="http://schemas.openxmlformats.org/drawingml/2006/main" marL="0" indent="0">
              <a:buNone/>
              <a:bidi/>
            </a:pPr>
            <a:r xmlns:a="http://schemas.openxmlformats.org/drawingml/2006/main">
              <a:rPr lang="ar" b="1" dirty="0">
                <a:solidFill>
                  <a:srgbClr val="FF0000"/>
                </a:solidFill>
              </a:rPr>
              <a:t>تشخبص</a:t>
            </a:r>
            <a:r xmlns:a="http://schemas.openxmlformats.org/drawingml/2006/main">
              <a:rPr lang="ar" b="1" dirty="0"/>
              <a:t> </a:t>
            </a:r>
            <a:br xmlns:a="http://schemas.openxmlformats.org/drawingml/2006/main">
              <a:rPr lang="en-US" b="1" dirty="0"/>
            </a:br>
            <a:r xmlns:a="http://schemas.openxmlformats.org/drawingml/2006/main">
              <a:rPr lang="ar" dirty="0"/>
              <a:t>• الملاحظة السريرية </a:t>
            </a:r>
            <a:br xmlns:a="http://schemas.openxmlformats.org/drawingml/2006/main">
              <a:rPr lang="en-US" dirty="0"/>
            </a:br>
            <a:r xmlns:a="http://schemas.openxmlformats.org/drawingml/2006/main">
              <a:rPr lang="ar" dirty="0"/>
              <a:t>• التصوير المقطعي المحوسب </a:t>
            </a:r>
            <a:br xmlns:a="http://schemas.openxmlformats.org/drawingml/2006/main">
              <a:rPr lang="en-US" dirty="0"/>
            </a:br>
            <a:r xmlns:a="http://schemas.openxmlformats.org/drawingml/2006/main">
              <a:rPr lang="ar" dirty="0"/>
              <a:t>• التصوير بالرنين المغناطيسي</a:t>
            </a:r>
            <a:endParaRPr xmlns:a="http://schemas.openxmlformats.org/drawingml/2006/main" lang="ar-JO" dirty="0" smtClean="0"/>
          </a:p>
          <a:p>
            <a:pPr xmlns:a="http://schemas.openxmlformats.org/drawingml/2006/main" marL="0" indent="0">
              <a:buNone/>
              <a:bidi/>
            </a:pPr>
            <a:r xmlns:a="http://schemas.openxmlformats.org/drawingml/2006/main">
              <a:rPr lang="ar" dirty="0"/>
              <a:t> </a:t>
            </a:r>
            <a:br xmlns:a="http://schemas.openxmlformats.org/drawingml/2006/main">
              <a:rPr lang="en-US" dirty="0"/>
            </a:br>
            <a:r xmlns:a="http://schemas.openxmlformats.org/drawingml/2006/main">
              <a:rPr lang="ar" b="1" dirty="0">
                <a:solidFill>
                  <a:srgbClr val="FF0000"/>
                </a:solidFill>
              </a:rPr>
              <a:t>التدخلات العلاجية</a:t>
            </a:r>
            <a:r xmlns:a="http://schemas.openxmlformats.org/drawingml/2006/main">
              <a:rPr lang="ar" i="1" dirty="0">
                <a:solidFill>
                  <a:srgbClr val="FF0000"/>
                </a:solidFill>
              </a:rPr>
              <a:t> </a:t>
            </a:r>
            <a:br xmlns:a="http://schemas.openxmlformats.org/drawingml/2006/main">
              <a:rPr lang="en-US" i="1" dirty="0">
                <a:solidFill>
                  <a:srgbClr val="FF0000"/>
                </a:solidFill>
              </a:rPr>
            </a:br>
            <a:r xmlns:a="http://schemas.openxmlformats.org/drawingml/2006/main">
              <a:rPr lang="ar" dirty="0"/>
              <a:t>انظر إدارة المرضى الذين يعانون من إصابات دماغية رضية شديدة.</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29</a:t>
            </a:fld>
            <a:endParaRPr lang="en-US"/>
          </a:p>
        </p:txBody>
      </p:sp>
    </p:spTree>
    <p:extLst>
      <p:ext uri="{BB962C8B-B14F-4D97-AF65-F5344CB8AC3E}">
        <p14:creationId xmlns:p14="http://schemas.microsoft.com/office/powerpoint/2010/main" val="2781316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800" b="1" dirty="0" smtClean="0"/>
              <a:t>نتائج التعلم المقصودة</a:t>
            </a:r>
            <a:endParaRPr xmlns:a="http://schemas.openxmlformats.org/drawingml/2006/main" lang="en-US" sz="4800" b="1" dirty="0"/>
          </a:p>
        </p:txBody>
      </p:sp>
      <p:sp>
        <p:nvSpPr>
          <p:cNvPr id="3" name="Content Placeholder 2"/>
          <p:cNvSpPr>
            <a:spLocks noGrp="1"/>
          </p:cNvSpPr>
          <p:nvPr>
            <p:ph idx="1"/>
          </p:nvPr>
        </p:nvSpPr>
        <p:spPr>
          <a:xfrm>
            <a:off x="158367" y="1149293"/>
            <a:ext cx="11875265" cy="5532437"/>
          </a:xfrm>
        </p:spPr>
        <p:txBody>
          <a:bodyPr>
            <a:normAutofit lnSpcReduction="10000"/>
          </a:bodyPr>
          <a:lstStyle/>
          <a:p>
            <a:pPr xmlns:a="http://schemas.openxmlformats.org/drawingml/2006/main" marL="514350" indent="-514350">
              <a:lnSpc>
                <a:spcPct val="100000"/>
              </a:lnSpc>
              <a:spcAft>
                <a:spcPts val="600"/>
              </a:spcAft>
              <a:buAutoNum type="arabicPeriod"/>
              <a:bidi/>
            </a:pPr>
            <a:r xmlns:a="http://schemas.openxmlformats.org/drawingml/2006/main">
              <a:rPr lang="ar" sz="3200" dirty="0" smtClean="0"/>
              <a:t>وصف </a:t>
            </a:r>
            <a:r xmlns:a="http://schemas.openxmlformats.org/drawingml/2006/main">
              <a:rPr lang="ar" sz="3200" dirty="0"/>
              <a:t>آليات </a:t>
            </a:r>
            <a:r xmlns:a="http://schemas.openxmlformats.org/drawingml/2006/main">
              <a:rPr lang="ar" sz="3200" dirty="0" smtClean="0"/>
              <a:t>الإصابة </a:t>
            </a:r>
            <a:r xmlns:a="http://schemas.openxmlformats.org/drawingml/2006/main">
              <a:rPr lang="ar" sz="3200" dirty="0" smtClean="0"/>
              <a:t>والعلامات والأعراض </a:t>
            </a:r>
            <a:r xmlns:a="http://schemas.openxmlformats.org/drawingml/2006/main">
              <a:rPr lang="ar" sz="3200" dirty="0"/>
              <a:t>السريرية </a:t>
            </a:r>
            <a:r xmlns:a="http://schemas.openxmlformats.org/drawingml/2006/main">
              <a:rPr lang="ar" sz="3200" dirty="0"/>
              <a:t>والاختبارات التشخيصية وخيارات العلاج للمرضى الذين يعانون من </a:t>
            </a:r>
            <a:r xmlns:a="http://schemas.openxmlformats.org/drawingml/2006/main">
              <a:rPr lang="ar" sz="3200" dirty="0" smtClean="0"/>
              <a:t>إصابات </a:t>
            </a:r>
            <a:endParaRPr xmlns:a="http://schemas.openxmlformats.org/drawingml/2006/main" lang="en-US" sz="3200" dirty="0"/>
            <a:r xmlns:a="http://schemas.openxmlformats.org/drawingml/2006/main">
              <a:rPr lang="ar" sz="3200" dirty="0"/>
              <a:t>الدماغ </a:t>
            </a:r>
            <a:r xmlns:a="http://schemas.openxmlformats.org/drawingml/2006/main">
              <a:rPr lang="ar" sz="3200" dirty="0" smtClean="0"/>
              <a:t>المنتشرة</a:t>
            </a:r>
          </a:p>
          <a:p>
            <a:pPr xmlns:a="http://schemas.openxmlformats.org/drawingml/2006/main" marL="514350" indent="-514350">
              <a:lnSpc>
                <a:spcPct val="100000"/>
              </a:lnSpc>
              <a:spcAft>
                <a:spcPts val="600"/>
              </a:spcAft>
              <a:buAutoNum type="arabicPeriod"/>
              <a:bidi/>
            </a:pPr>
            <a:r xmlns:a="http://schemas.openxmlformats.org/drawingml/2006/main">
              <a:rPr lang="ar" sz="3200" dirty="0"/>
              <a:t>وصف آليات الإصابة والعلامات والأعراض السريرية والاختبارات التشخيصية وخيارات العلاج للمرضى الذين يعانون من </a:t>
            </a:r>
            <a:r xmlns:a="http://schemas.openxmlformats.org/drawingml/2006/main">
              <a:rPr lang="ar" sz="3200" dirty="0" smtClean="0"/>
              <a:t>إصابات دماغية بؤرية</a:t>
            </a:r>
          </a:p>
          <a:p>
            <a:pPr xmlns:a="http://schemas.openxmlformats.org/drawingml/2006/main" marL="514350" indent="-514350">
              <a:lnSpc>
                <a:spcPct val="100000"/>
              </a:lnSpc>
              <a:spcAft>
                <a:spcPts val="600"/>
              </a:spcAft>
              <a:buAutoNum type="arabicPeriod"/>
              <a:bidi/>
            </a:pPr>
            <a:r xmlns:a="http://schemas.openxmlformats.org/drawingml/2006/main">
              <a:rPr lang="ar" sz="3200" dirty="0" smtClean="0"/>
              <a:t>استخدام </a:t>
            </a:r>
            <a:r xmlns:a="http://schemas.openxmlformats.org/drawingml/2006/main">
              <a:rPr lang="ar" sz="3200" dirty="0"/>
              <a:t>عملية التمريض كإطار لرعاية المريض المصاب بإصابة دماغية رضية.</a:t>
            </a:r>
            <a:endParaRPr xmlns:a="http://schemas.openxmlformats.org/drawingml/2006/main" lang="en-US" sz="3200" dirty="0" smtClean="0"/>
          </a:p>
          <a:p>
            <a:pPr xmlns:a="http://schemas.openxmlformats.org/drawingml/2006/main" marL="514350" indent="-514350">
              <a:lnSpc>
                <a:spcPct val="100000"/>
              </a:lnSpc>
              <a:spcAft>
                <a:spcPts val="600"/>
              </a:spcAft>
              <a:buAutoNum type="arabicPeriod"/>
              <a:bidi/>
            </a:pPr>
            <a:r xmlns:a="http://schemas.openxmlformats.org/drawingml/2006/main">
              <a:rPr lang="ar" sz="3200" dirty="0"/>
              <a:t>مناقشة </a:t>
            </a:r>
            <a:r xmlns:a="http://schemas.openxmlformats.org/drawingml/2006/main">
              <a:rPr lang="ar" sz="3200" dirty="0" smtClean="0"/>
              <a:t>الاعتبارات الخاصة بإصابات الرأس بما في ذلك زيادة الضغط داخل الجمجمة </a:t>
            </a:r>
            <a:r xmlns:a="http://schemas.openxmlformats.org/drawingml/2006/main">
              <a:rPr lang="ar" sz="3200" dirty="0"/>
              <a:t>، </a:t>
            </a:r>
            <a:r xmlns:a="http://schemas.openxmlformats.org/drawingml/2006/main">
              <a:rPr lang="ar" sz="3200" dirty="0" smtClean="0"/>
              <a:t>والفتق، والنوبات بعد إصابة الرأس</a:t>
            </a:r>
          </a:p>
        </p:txBody>
      </p:sp>
      <p:sp>
        <p:nvSpPr>
          <p:cNvPr id="4" name="Slide Number Placeholder 3"/>
          <p:cNvSpPr>
            <a:spLocks noGrp="1"/>
          </p:cNvSpPr>
          <p:nvPr>
            <p:ph type="sldNum" sz="quarter" idx="12"/>
          </p:nvPr>
        </p:nvSpPr>
        <p:spPr/>
        <p:txBody>
          <a:bodyPr/>
          <a:lstStyle/>
          <a:p>
            <a:fld id="{02E53CF6-129A-4EBB-9CD3-EB0A85ABD150}" type="slidenum">
              <a:rPr lang="en-US" smtClean="0"/>
              <a:t>3</a:t>
            </a:fld>
            <a:endParaRPr lang="en-US"/>
          </a:p>
        </p:txBody>
      </p:sp>
    </p:spTree>
    <p:extLst>
      <p:ext uri="{BB962C8B-B14F-4D97-AF65-F5344CB8AC3E}">
        <p14:creationId xmlns:p14="http://schemas.microsoft.com/office/powerpoint/2010/main" val="2354599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fontScale="90000"/>
          </a:bodyPr>
          <a:lstStyle/>
          <a:p>
            <a:pPr xmlns:a="http://schemas.openxmlformats.org/drawingml/2006/main" algn="ctr">
              <a:bidi/>
            </a:pPr>
            <a:r xmlns:a="http://schemas.openxmlformats.org/drawingml/2006/main">
              <a:rPr lang="ar" b="1" dirty="0" smtClean="0">
                <a:solidFill>
                  <a:srgbClr val="FF0000"/>
                </a:solidFill>
              </a:rPr>
              <a:t> </a:t>
            </a:r>
            <a:br xmlns:a="http://schemas.openxmlformats.org/drawingml/2006/main">
              <a:rPr lang="en-US" b="1" dirty="0" smtClean="0">
                <a:solidFill>
                  <a:srgbClr val="FF0000"/>
                </a:solidFill>
              </a:rPr>
            </a:br>
            <a:r xmlns:a="http://schemas.openxmlformats.org/drawingml/2006/main">
              <a:rPr lang="ar" sz="4900" b="1" dirty="0">
                <a:solidFill>
                  <a:srgbClr val="FF0000"/>
                </a:solidFill>
              </a:rPr>
              <a:t>إصابات </a:t>
            </a:r>
            <a:r xmlns:a="http://schemas.openxmlformats.org/drawingml/2006/main">
              <a:rPr lang="ar" sz="4900" b="1" dirty="0" smtClean="0">
                <a:solidFill>
                  <a:srgbClr val="FF0000"/>
                </a:solidFill>
              </a:rPr>
              <a:t>نافذة</a:t>
            </a:r>
            <a:r xmlns:a="http://schemas.openxmlformats.org/drawingml/2006/main">
              <a:rPr lang="ar" sz="4900" dirty="0">
                <a:solidFill>
                  <a:srgbClr val="FF0000"/>
                </a:solidFill>
              </a:rPr>
              <a:t> </a:t>
            </a:r>
            <a:r xmlns:a="http://schemas.openxmlformats.org/drawingml/2006/main">
              <a:rPr lang="ar" dirty="0"/>
              <a:t/>
            </a:r>
            <a:br xmlns:a="http://schemas.openxmlformats.org/drawingml/2006/main">
              <a:rPr lang="en-US" dirty="0"/>
            </a:br>
            <a:endParaRPr xmlns:a="http://schemas.openxmlformats.org/drawingml/2006/main" lang="en-US" dirty="0"/>
          </a:p>
        </p:txBody>
      </p:sp>
      <p:sp>
        <p:nvSpPr>
          <p:cNvPr id="3" name="Content Placeholder 2"/>
          <p:cNvSpPr>
            <a:spLocks noGrp="1"/>
          </p:cNvSpPr>
          <p:nvPr>
            <p:ph idx="1"/>
          </p:nvPr>
        </p:nvSpPr>
        <p:spPr>
          <a:xfrm>
            <a:off x="290111" y="851436"/>
            <a:ext cx="11611778" cy="5870039"/>
          </a:xfrm>
        </p:spPr>
        <p:txBody>
          <a:bodyPr>
            <a:normAutofit/>
          </a:bodyPr>
          <a:lstStyle/>
          <a:p>
            <a:pPr xmlns:a="http://schemas.openxmlformats.org/drawingml/2006/main">
              <a:lnSpc>
                <a:spcPct val="110000"/>
              </a:lnSpc>
              <a:spcAft>
                <a:spcPts val="1200"/>
              </a:spcAft>
              <a:bidi/>
            </a:pPr>
            <a:r xmlns:a="http://schemas.openxmlformats.org/drawingml/2006/main">
              <a:rPr lang="ar" sz="3200" dirty="0" smtClean="0"/>
              <a:t>النافذة </a:t>
            </a:r>
            <a:r xmlns:a="http://schemas.openxmlformats.org/drawingml/2006/main">
              <a:rPr lang="ar" sz="3200" dirty="0"/>
              <a:t>في الرأس الجروح الناجمة عن طلقات نارية، وجروح طعن، وجروح صاروخية، وإصابات بالطعن بالخازوق.</a:t>
            </a:r>
          </a:p>
          <a:p>
            <a:pPr xmlns:a="http://schemas.openxmlformats.org/drawingml/2006/main">
              <a:lnSpc>
                <a:spcPct val="110000"/>
              </a:lnSpc>
              <a:spcAft>
                <a:spcPts val="1200"/>
              </a:spcAft>
              <a:bidi/>
            </a:pPr>
            <a:r xmlns:a="http://schemas.openxmlformats.org/drawingml/2006/main">
              <a:rPr lang="ar" sz="3200" dirty="0"/>
              <a:t>بسبب السرعة العالية للرصاص، فإن جروح الرصاص لها تأثير مدمر على مناطق واسعة من أنسجة المخ الهشة.</a:t>
            </a:r>
          </a:p>
          <a:p>
            <a:pPr xmlns:a="http://schemas.openxmlformats.org/drawingml/2006/main">
              <a:lnSpc>
                <a:spcPct val="110000"/>
              </a:lnSpc>
              <a:spcAft>
                <a:spcPts val="1200"/>
              </a:spcAft>
              <a:bidi/>
            </a:pPr>
            <a:r xmlns:a="http://schemas.openxmlformats.org/drawingml/2006/main">
              <a:rPr lang="ar" sz="3200" dirty="0"/>
              <a:t>تتحرك الأجسام التي تخترق الجمجمة عادة بسرعات أقل بكثير. وبالتالي، قد تسبب إصابات خطيرة أو لا تسببها.</a:t>
            </a:r>
          </a:p>
          <a:p>
            <a:pPr xmlns:a="http://schemas.openxmlformats.org/drawingml/2006/main">
              <a:lnSpc>
                <a:spcPct val="110000"/>
              </a:lnSpc>
              <a:spcAft>
                <a:spcPts val="1200"/>
              </a:spcAft>
              <a:bidi/>
            </a:pPr>
            <a:r xmlns:a="http://schemas.openxmlformats.org/drawingml/2006/main">
              <a:rPr lang="ar" sz="3200" dirty="0"/>
              <a:t>يعتمد مدى الإصابة على مكان الجرح وعلى </a:t>
            </a:r>
            <a:r xmlns:a="http://schemas.openxmlformats.org/drawingml/2006/main">
              <a:rPr lang="ar" sz="3200" dirty="0" smtClean="0"/>
              <a:t>حجم </a:t>
            </a:r>
            <a:r xmlns:a="http://schemas.openxmlformats.org/drawingml/2006/main">
              <a:rPr lang="ar" sz="3200" dirty="0"/>
              <a:t>وسرعة الجسم المخترق.</a:t>
            </a:r>
          </a:p>
        </p:txBody>
      </p:sp>
      <p:sp>
        <p:nvSpPr>
          <p:cNvPr id="4" name="Slide Number Placeholder 3"/>
          <p:cNvSpPr>
            <a:spLocks noGrp="1"/>
          </p:cNvSpPr>
          <p:nvPr>
            <p:ph type="sldNum" sz="quarter" idx="12"/>
          </p:nvPr>
        </p:nvSpPr>
        <p:spPr/>
        <p:txBody>
          <a:bodyPr/>
          <a:lstStyle/>
          <a:p>
            <a:fld id="{02E53CF6-129A-4EBB-9CD3-EB0A85ABD150}" type="slidenum">
              <a:rPr lang="en-US" smtClean="0"/>
              <a:t>30</a:t>
            </a:fld>
            <a:endParaRPr lang="en-US"/>
          </a:p>
        </p:txBody>
      </p:sp>
    </p:spTree>
    <p:extLst>
      <p:ext uri="{BB962C8B-B14F-4D97-AF65-F5344CB8AC3E}">
        <p14:creationId xmlns:p14="http://schemas.microsoft.com/office/powerpoint/2010/main" val="27290663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8712"/>
            <a:ext cx="10515600" cy="836658"/>
          </a:xfrm>
        </p:spPr>
        <p:txBody>
          <a:bodyPr>
            <a:normAutofit/>
          </a:bodyPr>
          <a:lstStyle/>
          <a:p>
            <a:pPr xmlns:a="http://schemas.openxmlformats.org/drawingml/2006/main" algn="ctr">
              <a:bidi/>
            </a:pPr>
            <a:r xmlns:a="http://schemas.openxmlformats.org/drawingml/2006/main">
              <a:rPr lang="ar" b="1" dirty="0">
                <a:solidFill>
                  <a:srgbClr val="FF0000"/>
                </a:solidFill>
              </a:rPr>
              <a:t>إصابات نافذة</a:t>
            </a:r>
            <a:r xmlns:a="http://schemas.openxmlformats.org/drawingml/2006/main">
              <a:rPr lang="ar" dirty="0">
                <a:solidFill>
                  <a:srgbClr val="FF0000"/>
                </a:solidFill>
              </a:rPr>
              <a:t> </a:t>
            </a:r>
            <a:endParaRPr xmlns:a="http://schemas.openxmlformats.org/drawingml/2006/main" lang="en-US" dirty="0"/>
          </a:p>
        </p:txBody>
      </p:sp>
      <p:sp>
        <p:nvSpPr>
          <p:cNvPr id="3" name="Content Placeholder 2"/>
          <p:cNvSpPr>
            <a:spLocks noGrp="1"/>
          </p:cNvSpPr>
          <p:nvPr>
            <p:ph idx="1"/>
          </p:nvPr>
        </p:nvSpPr>
        <p:spPr>
          <a:xfrm>
            <a:off x="372763" y="1005370"/>
            <a:ext cx="11062745" cy="5406845"/>
          </a:xfrm>
        </p:spPr>
        <p:txBody>
          <a:bodyPr>
            <a:normAutofit lnSpcReduction="10000"/>
          </a:bodyPr>
          <a:lstStyle/>
          <a:p>
            <a:pPr xmlns:a="http://schemas.openxmlformats.org/drawingml/2006/main" marL="0" indent="0">
              <a:buNone/>
              <a:bidi/>
            </a:pPr>
            <a:r xmlns:a="http://schemas.openxmlformats.org/drawingml/2006/main">
              <a:rPr lang="ar" sz="3000" b="1" dirty="0" smtClean="0">
                <a:solidFill>
                  <a:srgbClr val="FF0000"/>
                </a:solidFill>
              </a:rPr>
              <a:t>تشخبص</a:t>
            </a:r>
            <a:r xmlns:a="http://schemas.openxmlformats.org/drawingml/2006/main">
              <a:rPr lang="ar" sz="3000" b="1" dirty="0"/>
              <a:t> </a:t>
            </a:r>
            <a:br xmlns:a="http://schemas.openxmlformats.org/drawingml/2006/main">
              <a:rPr lang="en-US" sz="3000" b="1" dirty="0"/>
            </a:br>
            <a:r xmlns:a="http://schemas.openxmlformats.org/drawingml/2006/main">
              <a:rPr lang="ar" sz="3000" dirty="0"/>
              <a:t>• الملاحظة المباشرة </a:t>
            </a:r>
            <a:br xmlns:a="http://schemas.openxmlformats.org/drawingml/2006/main">
              <a:rPr lang="en-US" sz="3000" dirty="0"/>
            </a:br>
            <a:r xmlns:a="http://schemas.openxmlformats.org/drawingml/2006/main">
              <a:rPr lang="ar" sz="3000" dirty="0"/>
              <a:t>• تصوير الجمجمة بالأشعة السينية </a:t>
            </a:r>
            <a:br xmlns:a="http://schemas.openxmlformats.org/drawingml/2006/main">
              <a:rPr lang="en-US" sz="3000" dirty="0"/>
            </a:br>
            <a:r xmlns:a="http://schemas.openxmlformats.org/drawingml/2006/main">
              <a:rPr lang="ar" sz="3000" dirty="0"/>
              <a:t>• التصوير المقطعي المحوسب</a:t>
            </a:r>
            <a:endParaRPr xmlns:a="http://schemas.openxmlformats.org/drawingml/2006/main" lang="ar-JO" sz="3000" dirty="0" smtClean="0"/>
          </a:p>
          <a:p>
            <a:pPr xmlns:a="http://schemas.openxmlformats.org/drawingml/2006/main" marL="0" indent="0">
              <a:buNone/>
              <a:bidi/>
            </a:pPr>
            <a:r xmlns:a="http://schemas.openxmlformats.org/drawingml/2006/main">
              <a:rPr lang="ar" sz="3000" dirty="0"/>
              <a:t/>
            </a:r>
            <a:br xmlns:a="http://schemas.openxmlformats.org/drawingml/2006/main">
              <a:rPr lang="en-US" sz="3000" dirty="0"/>
            </a:br>
            <a:r xmlns:a="http://schemas.openxmlformats.org/drawingml/2006/main">
              <a:rPr lang="ar" sz="3000" b="1" dirty="0">
                <a:solidFill>
                  <a:srgbClr val="FF0000"/>
                </a:solidFill>
              </a:rPr>
              <a:t>التدخلات العلاجية</a:t>
            </a:r>
            <a:r xmlns:a="http://schemas.openxmlformats.org/drawingml/2006/main">
              <a:rPr lang="ar" sz="3000" i="1" dirty="0">
                <a:solidFill>
                  <a:srgbClr val="FF0000"/>
                </a:solidFill>
              </a:rPr>
              <a:t> </a:t>
            </a:r>
            <a:br xmlns:a="http://schemas.openxmlformats.org/drawingml/2006/main">
              <a:rPr lang="en-US" sz="3000" i="1" dirty="0">
                <a:solidFill>
                  <a:srgbClr val="FF0000"/>
                </a:solidFill>
              </a:rPr>
            </a:br>
            <a:r xmlns:a="http://schemas.openxmlformats.org/drawingml/2006/main">
              <a:rPr lang="ar" sz="3000" dirty="0"/>
              <a:t>• راجع إدارة المرضى الذين يعانون من إصابات دماغية رضحية شديدة. </a:t>
            </a:r>
            <a:br xmlns:a="http://schemas.openxmlformats.org/drawingml/2006/main">
              <a:rPr lang="en-US" sz="3000" dirty="0"/>
            </a:br>
            <a:r xmlns:a="http://schemas.openxmlformats.org/drawingml/2006/main">
              <a:rPr lang="ar" sz="3000" dirty="0"/>
              <a:t>• الأجسام المغروزة: </a:t>
            </a:r>
            <a:br xmlns:a="http://schemas.openxmlformats.org/drawingml/2006/main">
              <a:rPr lang="en-US" sz="3000" dirty="0"/>
            </a:br>
            <a:r xmlns:a="http://schemas.openxmlformats.org/drawingml/2006/main">
              <a:rPr lang="ar" sz="3000" dirty="0"/>
              <a:t>• </a:t>
            </a:r>
            <a:r xmlns:a="http://schemas.openxmlformats.org/drawingml/2006/main">
              <a:rPr lang="ar" sz="3000" i="1" dirty="0"/>
              <a:t>لا </a:t>
            </a:r>
            <a:r xmlns:a="http://schemas.openxmlformats.org/drawingml/2006/main">
              <a:rPr lang="ar" sz="3000" dirty="0"/>
              <a:t>تحاول إزالة الأجسام المغروزة. </a:t>
            </a:r>
            <a:br xmlns:a="http://schemas.openxmlformats.org/drawingml/2006/main">
              <a:rPr lang="en-US" sz="3000" dirty="0"/>
            </a:br>
            <a:r xmlns:a="http://schemas.openxmlformats.org/drawingml/2006/main">
              <a:rPr lang="ar" sz="3000" dirty="0"/>
              <a:t>• ثبّت الأجسام المغروزة لمنع حركتها أو خروجها من مكانها. </a:t>
            </a:r>
            <a:br xmlns:a="http://schemas.openxmlformats.org/drawingml/2006/main">
              <a:rPr lang="en-US" sz="3000" dirty="0"/>
            </a:br>
            <a:r xmlns:a="http://schemas.openxmlformats.org/drawingml/2006/main">
              <a:rPr lang="ar" sz="3000" dirty="0"/>
              <a:t>• تحكم في النزيف المصاحب. </a:t>
            </a:r>
            <a:br xmlns:a="http://schemas.openxmlformats.org/drawingml/2006/main">
              <a:rPr lang="en-US" sz="3000" dirty="0"/>
            </a:br>
            <a:r xmlns:a="http://schemas.openxmlformats.org/drawingml/2006/main">
              <a:rPr lang="ar" sz="3000" dirty="0"/>
              <a:t>• ضع ضمادة معقمة حول الجسم المغروز. </a:t>
            </a:r>
            <a:br xmlns:a="http://schemas.openxmlformats.org/drawingml/2006/main">
              <a:rPr lang="en-US" sz="3000" dirty="0"/>
            </a:br>
            <a:r xmlns:a="http://schemas.openxmlformats.org/drawingml/2006/main">
              <a:rPr lang="ar" sz="3000" dirty="0"/>
              <a:t>• تأكد من الوقاية من التيتانوس.</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31</a:t>
            </a:fld>
            <a:endParaRPr lang="en-US"/>
          </a:p>
        </p:txBody>
      </p:sp>
    </p:spTree>
    <p:extLst>
      <p:ext uri="{BB962C8B-B14F-4D97-AF65-F5344CB8AC3E}">
        <p14:creationId xmlns:p14="http://schemas.microsoft.com/office/powerpoint/2010/main" val="3455744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05080"/>
          </a:xfrm>
        </p:spPr>
        <p:txBody>
          <a:bodyPr>
            <a:normAutofit fontScale="90000"/>
          </a:bodyPr>
          <a:lstStyle/>
          <a:p>
            <a:pPr xmlns:a="http://schemas.openxmlformats.org/drawingml/2006/main" algn="ctr">
              <a:bidi/>
            </a:pPr>
            <a:r xmlns:a="http://schemas.openxmlformats.org/drawingml/2006/main">
              <a:rPr lang="ar" b="1" u="sng" dirty="0" smtClean="0"/>
              <a:t/>
            </a:r>
            <a:br xmlns:a="http://schemas.openxmlformats.org/drawingml/2006/main">
              <a:rPr lang="ar-JO" b="1" u="sng" dirty="0" smtClean="0"/>
            </a:br>
            <a:r xmlns:a="http://schemas.openxmlformats.org/drawingml/2006/main">
              <a:rPr lang="ar" b="1" u="sng" dirty="0" smtClean="0"/>
              <a:t> </a:t>
            </a:r>
            <a:br xmlns:a="http://schemas.openxmlformats.org/drawingml/2006/main">
              <a:rPr lang="en-US" b="1" u="sng" dirty="0" smtClean="0"/>
            </a:br>
            <a:r xmlns:a="http://schemas.openxmlformats.org/drawingml/2006/main">
              <a:rPr lang="ar" b="1" dirty="0">
                <a:latin typeface="Times New Roman" panose="02020603050405020304" pitchFamily="18" charset="0"/>
                <a:cs typeface="Times New Roman" panose="02020603050405020304" pitchFamily="18" charset="0"/>
              </a:rPr>
              <a:t>اعتبارات </a:t>
            </a:r>
            <a:r xmlns:a="http://schemas.openxmlformats.org/drawingml/2006/main">
              <a:rPr lang="ar" b="1" dirty="0" smtClean="0">
                <a:latin typeface="Times New Roman" panose="02020603050405020304" pitchFamily="18" charset="0"/>
                <a:cs typeface="Times New Roman" panose="02020603050405020304" pitchFamily="18" charset="0"/>
              </a:rPr>
              <a:t>خاصة</a:t>
            </a:r>
            <a:r xmlns:a="http://schemas.openxmlformats.org/drawingml/2006/main">
              <a:rPr lang="ar" b="1" dirty="0"/>
              <a:t/>
            </a:r>
            <a:br xmlns:a="http://schemas.openxmlformats.org/drawingml/2006/main">
              <a:rPr lang="en-US" b="1" dirty="0"/>
            </a:br>
            <a:endParaRPr xmlns:a="http://schemas.openxmlformats.org/drawingml/2006/main" lang="en-US" b="1" dirty="0"/>
          </a:p>
        </p:txBody>
      </p:sp>
      <p:sp>
        <p:nvSpPr>
          <p:cNvPr id="3" name="Content Placeholder 2"/>
          <p:cNvSpPr>
            <a:spLocks noGrp="1"/>
          </p:cNvSpPr>
          <p:nvPr>
            <p:ph idx="1"/>
          </p:nvPr>
        </p:nvSpPr>
        <p:spPr>
          <a:xfrm>
            <a:off x="383360" y="1293352"/>
            <a:ext cx="10831811" cy="5184567"/>
          </a:xfrm>
        </p:spPr>
        <p:txBody>
          <a:bodyPr>
            <a:normAutofit/>
          </a:bodyPr>
          <a:lstStyle/>
          <a:p>
            <a:pPr xmlns:a="http://schemas.openxmlformats.org/drawingml/2006/main" marL="0" indent="0">
              <a:lnSpc>
                <a:spcPct val="100000"/>
              </a:lnSpc>
              <a:spcAft>
                <a:spcPts val="1200"/>
              </a:spcAft>
              <a:buNone/>
              <a:bidi/>
            </a:pPr>
            <a:r xmlns:a="http://schemas.openxmlformats.org/drawingml/2006/main">
              <a:rPr lang="ar" sz="3600" b="1" dirty="0" smtClean="0">
                <a:solidFill>
                  <a:srgbClr val="FF0000"/>
                </a:solidFill>
              </a:rPr>
              <a:t>أ- ارتفاع </a:t>
            </a:r>
            <a:r xmlns:a="http://schemas.openxmlformats.org/drawingml/2006/main">
              <a:rPr lang="ar" sz="3600" b="1" dirty="0">
                <a:solidFill>
                  <a:srgbClr val="FF0000"/>
                </a:solidFill>
              </a:rPr>
              <a:t>الضغط داخل الجمجمة</a:t>
            </a:r>
            <a:endParaRPr xmlns:a="http://schemas.openxmlformats.org/drawingml/2006/main" lang="en-US" sz="3600" b="1" dirty="0" smtClean="0">
              <a:solidFill>
                <a:srgbClr val="FF0000"/>
              </a:solidFill>
            </a:endParaRPr>
          </a:p>
          <a:p>
            <a:pPr xmlns:a="http://schemas.openxmlformats.org/drawingml/2006/main">
              <a:lnSpc>
                <a:spcPct val="100000"/>
              </a:lnSpc>
              <a:spcAft>
                <a:spcPts val="1200"/>
              </a:spcAft>
              <a:bidi/>
            </a:pPr>
            <a:r xmlns:a="http://schemas.openxmlformats.org/drawingml/2006/main">
              <a:rPr lang="ar" sz="3600" dirty="0" smtClean="0"/>
              <a:t>الدماغ </a:t>
            </a:r>
            <a:r xmlns:a="http://schemas.openxmlformats.org/drawingml/2006/main">
              <a:rPr lang="ar" sz="3600" dirty="0"/>
              <a:t>، مع السائل الدماغي الشوكي والدم، داخل جمجمة صلبة لا تسمح بمساحة كبيرة للتوسع </a:t>
            </a:r>
            <a:r xmlns:a="http://schemas.openxmlformats.org/drawingml/2006/main">
              <a:rPr lang="ar" sz="3600" dirty="0" smtClean="0"/>
              <a:t>.</a:t>
            </a:r>
          </a:p>
          <a:p>
            <a:pPr xmlns:a="http://schemas.openxmlformats.org/drawingml/2006/main">
              <a:lnSpc>
                <a:spcPct val="100000"/>
              </a:lnSpc>
              <a:spcAft>
                <a:spcPts val="1200"/>
              </a:spcAft>
              <a:bidi/>
            </a:pPr>
            <a:r xmlns:a="http://schemas.openxmlformats.org/drawingml/2006/main">
              <a:rPr lang="ar" sz="3600" dirty="0" smtClean="0"/>
              <a:t>عندما </a:t>
            </a:r>
            <a:r xmlns:a="http://schemas.openxmlformats.org/drawingml/2006/main">
              <a:rPr lang="ar" sz="3600" dirty="0"/>
              <a:t>يزداد أحد هذه المكونات، تحاول المكونات الأخرى التعويض عن طريق تقليل حجمها، وبالتالي الحفاظ على ضغط داخل الجمجمة ثابت.</a:t>
            </a:r>
            <a:endParaRPr xmlns:a="http://schemas.openxmlformats.org/drawingml/2006/main" lang="en-US" sz="3600" dirty="0" smtClean="0"/>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32</a:t>
            </a:fld>
            <a:endParaRPr lang="en-US"/>
          </a:p>
        </p:txBody>
      </p:sp>
    </p:spTree>
    <p:extLst>
      <p:ext uri="{BB962C8B-B14F-4D97-AF65-F5344CB8AC3E}">
        <p14:creationId xmlns:p14="http://schemas.microsoft.com/office/powerpoint/2010/main" val="2851823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463626" y="1325563"/>
            <a:ext cx="10890174" cy="5064220"/>
          </a:xfrm>
        </p:spPr>
        <p:txBody>
          <a:bodyPr/>
          <a:lstStyle/>
          <a:p>
            <a:pPr xmlns:a="http://schemas.openxmlformats.org/drawingml/2006/main">
              <a:lnSpc>
                <a:spcPct val="100000"/>
              </a:lnSpc>
              <a:spcAft>
                <a:spcPts val="1200"/>
              </a:spcAft>
              <a:bidi/>
            </a:pPr>
            <a:r xmlns:a="http://schemas.openxmlformats.org/drawingml/2006/main">
              <a:rPr lang="ar" sz="3600" dirty="0"/>
              <a:t>لا يكون هذا التعويض فعالاً إلا في حالة الزيادة الطفيفة أو التدريجية في الحجم. وإذا كانت الزيادة في الحجم واسعة النطاق أو سريعة، فسوف يرتفع الضغط داخل الجمجمة.</a:t>
            </a:r>
          </a:p>
          <a:p>
            <a:pPr xmlns:a="http://schemas.openxmlformats.org/drawingml/2006/main">
              <a:lnSpc>
                <a:spcPct val="100000"/>
              </a:lnSpc>
              <a:spcAft>
                <a:spcPts val="1200"/>
              </a:spcAft>
              <a:bidi/>
            </a:pPr>
            <a:r xmlns:a="http://schemas.openxmlformats.org/drawingml/2006/main">
              <a:rPr lang="ar" sz="3600" dirty="0"/>
              <a:t>عندما يتجاوز الضغط الشرياني داخل الجمجمة متوسط ضغط الدم الشرياني (MAP)، يتوقف تدفق الدم إلى المخ. لذلك، يركز علاج المرضى المصابين بإصابات في المخ بشكل كبير على تجنب أو تخفيف ارتفاع الضغط الشرياني داخل الجمجمة والصدمات الدماغية الثانوية اللاحقة.</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33</a:t>
            </a:fld>
            <a:endParaRPr lang="en-US"/>
          </a:p>
        </p:txBody>
      </p:sp>
    </p:spTree>
    <p:extLst>
      <p:ext uri="{BB962C8B-B14F-4D97-AF65-F5344CB8AC3E}">
        <p14:creationId xmlns:p14="http://schemas.microsoft.com/office/powerpoint/2010/main" val="3693482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13552"/>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232272" y="1013553"/>
            <a:ext cx="11533742" cy="5651652"/>
          </a:xfrm>
        </p:spPr>
        <p:txBody>
          <a:bodyPr/>
          <a:lstStyle/>
          <a:p>
            <a:pPr xmlns:a="http://schemas.openxmlformats.org/drawingml/2006/main" marL="0" indent="0">
              <a:lnSpc>
                <a:spcPct val="100000"/>
              </a:lnSpc>
              <a:spcAft>
                <a:spcPts val="1200"/>
              </a:spcAft>
              <a:buNone/>
              <a:bidi/>
            </a:pPr>
            <a:r xmlns:a="http://schemas.openxmlformats.org/drawingml/2006/main">
              <a:rPr lang="ar" sz="3200" b="1" dirty="0">
                <a:solidFill>
                  <a:srgbClr val="FF0000"/>
                </a:solidFill>
              </a:rPr>
              <a:t>ب- الفتق يحدث </a:t>
            </a:r>
            <a:br xmlns:a="http://schemas.openxmlformats.org/drawingml/2006/main">
              <a:rPr lang="en-US" sz="3200" b="1" dirty="0">
                <a:solidFill>
                  <a:srgbClr val="FF0000"/>
                </a:solidFill>
              </a:rPr>
            </a:br>
            <a:r xmlns:a="http://schemas.openxmlformats.org/drawingml/2006/main">
              <a:rPr lang="ar" sz="3200" dirty="0" err="1"/>
              <a:t>الفتق </a:t>
            </a:r>
            <a:r xmlns:a="http://schemas.openxmlformats.org/drawingml/2006/main">
              <a:rPr lang="ar" sz="3200" dirty="0"/>
              <a:t>عندما تمتد أجزاء من الدماغ إلى ما هو أبعد من موقعها الطبيعي وتؤثر على مناطق أخرى من أنسجة الدماغ </a:t>
            </a:r>
            <a:r xmlns:a="http://schemas.openxmlformats.org/drawingml/2006/main">
              <a:rPr lang="ar" sz="3200" dirty="0" smtClean="0"/>
              <a:t>.</a:t>
            </a:r>
            <a:endParaRPr xmlns:a="http://schemas.openxmlformats.org/drawingml/2006/main" lang="en-US" sz="3200" dirty="0"/>
          </a:p>
          <a:p>
            <a:pPr xmlns:a="http://schemas.openxmlformats.org/drawingml/2006/main">
              <a:lnSpc>
                <a:spcPct val="100000"/>
              </a:lnSpc>
              <a:spcAft>
                <a:spcPts val="1200"/>
              </a:spcAft>
              <a:bidi/>
            </a:pPr>
            <a:r xmlns:a="http://schemas.openxmlformats.org/drawingml/2006/main">
              <a:rPr lang="ar" sz="3200" dirty="0"/>
              <a:t>يمكن أن </a:t>
            </a:r>
            <a:r xmlns:a="http://schemas.openxmlformats.org/drawingml/2006/main">
              <a:rPr lang="ar" sz="3200" b="1" dirty="0"/>
              <a:t>ينتج </a:t>
            </a:r>
            <a:r xmlns:a="http://schemas.openxmlformats.org/drawingml/2006/main">
              <a:rPr lang="ar" sz="3200" dirty="0" smtClean="0"/>
              <a:t>الفتق </a:t>
            </a:r>
            <a:r xmlns:a="http://schemas.openxmlformats.org/drawingml/2006/main">
              <a:rPr lang="ar" sz="3200" dirty="0"/>
              <a:t>عن </a:t>
            </a:r>
            <a:r xmlns:a="http://schemas.openxmlformats.org/drawingml/2006/main">
              <a:rPr lang="ar" sz="3200" u="sng" dirty="0"/>
              <a:t>ورم دموي متوسع، أو وذمة دماغية، أو كتلة </a:t>
            </a:r>
            <a:r xmlns:a="http://schemas.openxmlformats.org/drawingml/2006/main">
              <a:rPr lang="ar" sz="3200" dirty="0"/>
              <a:t>( </a:t>
            </a:r>
            <a:r xmlns:a="http://schemas.openxmlformats.org/drawingml/2006/main">
              <a:rPr lang="ar" sz="3200" u="sng" dirty="0"/>
              <a:t>مثل الورم أو جسم مخترق) </a:t>
            </a:r>
            <a:r xmlns:a="http://schemas.openxmlformats.org/drawingml/2006/main">
              <a:rPr lang="ar" sz="3200" dirty="0"/>
              <a:t>تدفع أنسجة المخ نحو مسار أقل مقاومة. </a:t>
            </a:r>
            <a:br xmlns:a="http://schemas.openxmlformats.org/drawingml/2006/main">
              <a:rPr lang="en-US" sz="3200" dirty="0"/>
            </a:br>
            <a:r xmlns:a="http://schemas.openxmlformats.org/drawingml/2006/main">
              <a:rPr lang="ar" sz="3200" b="1" dirty="0">
                <a:solidFill>
                  <a:srgbClr val="0070C0"/>
                </a:solidFill>
              </a:rPr>
              <a:t>1- الفتق غير القذالي (أو الجانبي، عبر الخيمة)</a:t>
            </a:r>
            <a:r xmlns:a="http://schemas.openxmlformats.org/drawingml/2006/main">
              <a:rPr lang="ar" sz="3200" dirty="0">
                <a:solidFill>
                  <a:srgbClr val="0070C0"/>
                </a:solidFill>
              </a:rPr>
              <a:t> </a:t>
            </a:r>
            <a:br xmlns:a="http://schemas.openxmlformats.org/drawingml/2006/main">
              <a:rPr lang="en-US" sz="3200" dirty="0">
                <a:solidFill>
                  <a:srgbClr val="0070C0"/>
                </a:solidFill>
              </a:rPr>
            </a:br>
            <a:r xmlns:a="http://schemas.openxmlformats.org/drawingml/2006/main">
              <a:rPr lang="ar" sz="3200" dirty="0"/>
              <a:t>- تحدث عندما يتسبب آفة في منطقة الفص الصدغي في دفع المعقف (الجزء الداخلي من الفص الصدغي) نحو خط الوسط ثم فوق حافة الخيمة.</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34</a:t>
            </a:fld>
            <a:endParaRPr lang="en-US"/>
          </a:p>
        </p:txBody>
      </p:sp>
    </p:spTree>
    <p:extLst>
      <p:ext uri="{BB962C8B-B14F-4D97-AF65-F5344CB8AC3E}">
        <p14:creationId xmlns:p14="http://schemas.microsoft.com/office/powerpoint/2010/main" val="3309328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524690" y="1325563"/>
            <a:ext cx="10829109" cy="5532437"/>
          </a:xfrm>
        </p:spPr>
        <p:txBody>
          <a:bodyPr>
            <a:normAutofit/>
          </a:bodyPr>
          <a:lstStyle/>
          <a:p>
            <a:pPr xmlns:a="http://schemas.openxmlformats.org/drawingml/2006/main" marL="0" indent="0">
              <a:lnSpc>
                <a:spcPct val="100000"/>
              </a:lnSpc>
              <a:buNone/>
              <a:bidi/>
            </a:pPr>
            <a:r xmlns:a="http://schemas.openxmlformats.org/drawingml/2006/main">
              <a:rPr lang="ar" sz="3200" b="1" dirty="0">
                <a:solidFill>
                  <a:srgbClr val="FF0000"/>
                </a:solidFill>
              </a:rPr>
              <a:t>العلامات المبكرة للفتق عبر الخيمة</a:t>
            </a:r>
            <a:r xmlns:a="http://schemas.openxmlformats.org/drawingml/2006/main">
              <a:rPr lang="ar" sz="3200" i="1" dirty="0">
                <a:solidFill>
                  <a:srgbClr val="FF0000"/>
                </a:solidFill>
              </a:rPr>
              <a:t> </a:t>
            </a:r>
            <a:endParaRPr xmlns:a="http://schemas.openxmlformats.org/drawingml/2006/main" lang="en-US" sz="3200" i="1" dirty="0" smtClean="0">
              <a:solidFill>
                <a:srgbClr val="FF0000"/>
              </a:solidFill>
            </a:endParaRPr>
          </a:p>
          <a:p>
            <a:pPr xmlns:a="http://schemas.openxmlformats.org/drawingml/2006/main" marL="0" indent="0">
              <a:lnSpc>
                <a:spcPct val="100000"/>
              </a:lnSpc>
              <a:buNone/>
              <a:bidi/>
            </a:pPr>
            <a:r xmlns:a="http://schemas.openxmlformats.org/drawingml/2006/main">
              <a:rPr lang="ar" sz="3200" dirty="0" smtClean="0"/>
              <a:t>انخفاض </a:t>
            </a:r>
            <a:r xmlns:a="http://schemas.openxmlformats.org/drawingml/2006/main">
              <a:rPr lang="ar" sz="3200" dirty="0"/>
              <a:t>مستوى </a:t>
            </a:r>
            <a:r xmlns:a="http://schemas.openxmlformats.org/drawingml/2006/main">
              <a:rPr lang="ar" sz="3200" dirty="0" smtClean="0"/>
              <a:t>الوعي</a:t>
            </a:r>
          </a:p>
          <a:p>
            <a:pPr xmlns:a="http://schemas.openxmlformats.org/drawingml/2006/main" marL="0" indent="0">
              <a:lnSpc>
                <a:spcPct val="100000"/>
              </a:lnSpc>
              <a:buNone/>
              <a:bidi/>
            </a:pPr>
            <a:r xmlns:a="http://schemas.openxmlformats.org/drawingml/2006/main">
              <a:rPr lang="ar" sz="3200" dirty="0" smtClean="0"/>
              <a:t>اتساع حدقة العين في نفس الجانب </a:t>
            </a:r>
            <a:br xmlns:a="http://schemas.openxmlformats.org/drawingml/2006/main">
              <a:rPr lang="en-US" sz="3200" dirty="0" smtClean="0"/>
            </a:br>
            <a:r xmlns:a="http://schemas.openxmlformats.org/drawingml/2006/main">
              <a:rPr lang="ar" sz="3200" dirty="0"/>
              <a:t>تنفس </a:t>
            </a:r>
            <a:endParaRPr xmlns:a="http://schemas.openxmlformats.org/drawingml/2006/main" lang="en-US" sz="3200" dirty="0" smtClean="0"/>
            <a:r xmlns:a="http://schemas.openxmlformats.org/drawingml/2006/main">
              <a:rPr lang="ar" sz="3200" dirty="0" err="1" smtClean="0"/>
              <a:t>تشين </a:t>
            </a:r>
            <a:r xmlns:a="http://schemas.openxmlformats.org/drawingml/2006/main">
              <a:rPr lang="ar" sz="3200" dirty="0" smtClean="0"/>
              <a:t>-ستوكس</a:t>
            </a:r>
          </a:p>
          <a:p>
            <a:pPr xmlns:a="http://schemas.openxmlformats.org/drawingml/2006/main" marL="0" indent="0">
              <a:lnSpc>
                <a:spcPct val="100000"/>
              </a:lnSpc>
              <a:buNone/>
              <a:bidi/>
            </a:pPr>
            <a:r xmlns:a="http://schemas.openxmlformats.org/drawingml/2006/main">
              <a:rPr lang="ar" sz="3200" dirty="0"/>
              <a:t>شلل نصفي </a:t>
            </a:r>
            <a:r xmlns:a="http://schemas.openxmlformats.org/drawingml/2006/main">
              <a:rPr lang="ar" sz="3200" dirty="0" smtClean="0"/>
              <a:t>في الجانب المقابل</a:t>
            </a:r>
            <a:r xmlns:a="http://schemas.openxmlformats.org/drawingml/2006/main">
              <a:rPr lang="ar" sz="3200" dirty="0" smtClean="0"/>
              <a:t> </a:t>
            </a:r>
            <a:br xmlns:a="http://schemas.openxmlformats.org/drawingml/2006/main">
              <a:rPr lang="en-US" sz="3200" dirty="0" smtClean="0"/>
            </a:br>
            <a:r xmlns:a="http://schemas.openxmlformats.org/drawingml/2006/main">
              <a:rPr lang="ar" sz="3200" dirty="0"/>
              <a:t>رد فعل بابنسكي </a:t>
            </a:r>
            <a:r xmlns:a="http://schemas.openxmlformats.org/drawingml/2006/main">
              <a:rPr lang="ar" sz="3200" dirty="0" smtClean="0"/>
              <a:t>الإيجابي</a:t>
            </a:r>
            <a:r xmlns:a="http://schemas.openxmlformats.org/drawingml/2006/main">
              <a:rPr lang="ar" sz="3200" dirty="0" smtClean="0"/>
              <a:t>                              </a:t>
            </a:r>
          </a:p>
          <a:p>
            <a:pPr xmlns:a="http://schemas.openxmlformats.org/drawingml/2006/main" marL="0" indent="0">
              <a:lnSpc>
                <a:spcPct val="100000"/>
              </a:lnSpc>
              <a:buNone/>
              <a:bidi/>
            </a:pPr>
            <a:r xmlns:a="http://schemas.openxmlformats.org/drawingml/2006/main">
              <a:rPr lang="ar" sz="3200" dirty="0" smtClean="0"/>
              <a:t>ارتفاع </a:t>
            </a:r>
            <a:r xmlns:a="http://schemas.openxmlformats.org/drawingml/2006/main">
              <a:rPr lang="ar" sz="3200" dirty="0"/>
              <a:t>ضغط الدم داخل الجمجمة</a:t>
            </a:r>
          </a:p>
        </p:txBody>
      </p:sp>
      <p:sp>
        <p:nvSpPr>
          <p:cNvPr id="4" name="Slide Number Placeholder 3"/>
          <p:cNvSpPr>
            <a:spLocks noGrp="1"/>
          </p:cNvSpPr>
          <p:nvPr>
            <p:ph type="sldNum" sz="quarter" idx="12"/>
          </p:nvPr>
        </p:nvSpPr>
        <p:spPr/>
        <p:txBody>
          <a:bodyPr/>
          <a:lstStyle/>
          <a:p>
            <a:fld id="{02E53CF6-129A-4EBB-9CD3-EB0A85ABD150}" type="slidenum">
              <a:rPr lang="en-US" smtClean="0"/>
              <a:t>35</a:t>
            </a:fld>
            <a:endParaRPr lang="en-US"/>
          </a:p>
        </p:txBody>
      </p:sp>
    </p:spTree>
    <p:extLst>
      <p:ext uri="{BB962C8B-B14F-4D97-AF65-F5344CB8AC3E}">
        <p14:creationId xmlns:p14="http://schemas.microsoft.com/office/powerpoint/2010/main" val="26070147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771"/>
            <a:ext cx="10515600" cy="1325563"/>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342441" y="1459334"/>
            <a:ext cx="10515600" cy="5139770"/>
          </a:xfrm>
        </p:spPr>
        <p:txBody>
          <a:bodyPr>
            <a:normAutofit/>
          </a:bodyPr>
          <a:lstStyle/>
          <a:p>
            <a:pPr xmlns:a="http://schemas.openxmlformats.org/drawingml/2006/main">
              <a:lnSpc>
                <a:spcPct val="110000"/>
              </a:lnSpc>
              <a:spcAft>
                <a:spcPts val="600"/>
              </a:spcAft>
              <a:bidi/>
            </a:pPr>
            <a:r xmlns:a="http://schemas.openxmlformats.org/drawingml/2006/main">
              <a:rPr lang="ar" sz="3200" b="1" dirty="0">
                <a:solidFill>
                  <a:srgbClr val="FF0000"/>
                </a:solidFill>
              </a:rPr>
              <a:t>العلامات المتأخرة للفتق عبر الخيمة</a:t>
            </a:r>
            <a:r xmlns:a="http://schemas.openxmlformats.org/drawingml/2006/main">
              <a:rPr lang="ar" sz="3200" i="1" dirty="0"/>
              <a:t> </a:t>
            </a:r>
            <a:br xmlns:a="http://schemas.openxmlformats.org/drawingml/2006/main">
              <a:rPr lang="en-US" sz="3200" i="1" dirty="0"/>
            </a:br>
            <a:r xmlns:a="http://schemas.openxmlformats.org/drawingml/2006/main">
              <a:rPr lang="ar" sz="3200" dirty="0"/>
              <a:t>1• فقدان الوعي </a:t>
            </a:r>
            <a:br xmlns:a="http://schemas.openxmlformats.org/drawingml/2006/main">
              <a:rPr lang="en-US" sz="3200" dirty="0"/>
            </a:br>
            <a:r xmlns:a="http://schemas.openxmlformats.org/drawingml/2006/main">
              <a:rPr lang="ar" sz="3200" dirty="0"/>
              <a:t>2• حدقة العين الثابتة والمتوسعة في كلا الجانبين </a:t>
            </a:r>
            <a:br xmlns:a="http://schemas.openxmlformats.org/drawingml/2006/main">
              <a:rPr lang="en-US" sz="3200" dirty="0"/>
            </a:br>
            <a:r xmlns:a="http://schemas.openxmlformats.org/drawingml/2006/main">
              <a:rPr lang="ar" sz="3200" dirty="0"/>
              <a:t>3• التنفس العصبي المركزي أو أنماط تنفسية غير طبيعية أخرى </a:t>
            </a:r>
            <a:br xmlns:a="http://schemas.openxmlformats.org/drawingml/2006/main">
              <a:rPr lang="en-US" sz="3200" dirty="0"/>
            </a:br>
            <a:r xmlns:a="http://schemas.openxmlformats.org/drawingml/2006/main">
              <a:rPr lang="ar" sz="3200" dirty="0"/>
              <a:t>4• وضعية الانثناء أو التمدد </a:t>
            </a:r>
            <a:br xmlns:a="http://schemas.openxmlformats.org/drawingml/2006/main">
              <a:rPr lang="en-US" sz="3200" dirty="0"/>
            </a:br>
            <a:r xmlns:a="http://schemas.openxmlformats.org/drawingml/2006/main">
              <a:rPr lang="ar" sz="3200" dirty="0"/>
              <a:t>5• ارتفاع الضغط داخل الجمجمة غير المستجيب للعلاج </a:t>
            </a:r>
            <a:br xmlns:a="http://schemas.openxmlformats.org/drawingml/2006/main">
              <a:rPr lang="en-US" sz="3200" dirty="0"/>
            </a:br>
            <a:r xmlns:a="http://schemas.openxmlformats.org/drawingml/2006/main">
              <a:rPr lang="ar" sz="3200" dirty="0"/>
              <a:t>6• بطء القلب</a:t>
            </a:r>
          </a:p>
        </p:txBody>
      </p:sp>
      <p:sp>
        <p:nvSpPr>
          <p:cNvPr id="4" name="Slide Number Placeholder 3"/>
          <p:cNvSpPr>
            <a:spLocks noGrp="1"/>
          </p:cNvSpPr>
          <p:nvPr>
            <p:ph type="sldNum" sz="quarter" idx="12"/>
          </p:nvPr>
        </p:nvSpPr>
        <p:spPr/>
        <p:txBody>
          <a:bodyPr/>
          <a:lstStyle/>
          <a:p>
            <a:fld id="{02E53CF6-129A-4EBB-9CD3-EB0A85ABD150}" type="slidenum">
              <a:rPr lang="en-US" smtClean="0"/>
              <a:t>36</a:t>
            </a:fld>
            <a:endParaRPr lang="en-US"/>
          </a:p>
        </p:txBody>
      </p:sp>
    </p:spTree>
    <p:extLst>
      <p:ext uri="{BB962C8B-B14F-4D97-AF65-F5344CB8AC3E}">
        <p14:creationId xmlns:p14="http://schemas.microsoft.com/office/powerpoint/2010/main" val="27286786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400594" y="1050140"/>
            <a:ext cx="10953206" cy="5659132"/>
          </a:xfrm>
        </p:spPr>
        <p:txBody>
          <a:bodyPr>
            <a:noAutofit/>
          </a:bodyPr>
          <a:lstStyle/>
          <a:p>
            <a:pPr xmlns:a="http://schemas.openxmlformats.org/drawingml/2006/main" marL="0" indent="0">
              <a:lnSpc>
                <a:spcPct val="100000"/>
              </a:lnSpc>
              <a:spcAft>
                <a:spcPts val="1200"/>
              </a:spcAft>
              <a:buNone/>
              <a:bidi/>
            </a:pPr>
            <a:r xmlns:a="http://schemas.openxmlformats.org/drawingml/2006/main">
              <a:rPr lang="ar" sz="3200" b="1" dirty="0">
                <a:solidFill>
                  <a:srgbClr val="0070C0"/>
                </a:solidFill>
              </a:rPr>
              <a:t>2-الفتق المركزي</a:t>
            </a:r>
            <a:r xmlns:a="http://schemas.openxmlformats.org/drawingml/2006/main">
              <a:rPr lang="ar" sz="3200" dirty="0">
                <a:solidFill>
                  <a:srgbClr val="0070C0"/>
                </a:solidFill>
              </a:rPr>
              <a:t> </a:t>
            </a:r>
            <a:r xmlns:a="http://schemas.openxmlformats.org/drawingml/2006/main">
              <a:rPr lang="ar" sz="3200" dirty="0"/>
              <a:t/>
            </a:r>
            <a:br xmlns:a="http://schemas.openxmlformats.org/drawingml/2006/main">
              <a:rPr lang="en-US" sz="3200" dirty="0"/>
            </a:br>
            <a:r xmlns:a="http://schemas.openxmlformats.org/drawingml/2006/main">
              <a:rPr lang="ar" sz="3200" dirty="0"/>
              <a:t>عندما يزداد الضغط داخل الجمجمة ويتوزع بشكل متساوٍ في جميع أنحاء المنطقة </a:t>
            </a:r>
            <a:r xmlns:a="http://schemas.openxmlformats.org/drawingml/2006/main">
              <a:rPr lang="ar" sz="3200" dirty="0" err="1"/>
              <a:t>فوق الخيمة </a:t>
            </a:r>
            <a:r xmlns:a="http://schemas.openxmlformats.org/drawingml/2006/main">
              <a:rPr lang="ar" sz="3200" dirty="0"/>
              <a:t>من الدماغ (على سبيل المثال، الوذمة الدماغية)، تبدأ أنسجة الدماغ في التحول. وهذا يضغط على البطينين ويجبر نصفي الدماغ على النزول إلى الأسفل من خلال الشق الخيموي. </a:t>
            </a:r>
            <a:br xmlns:a="http://schemas.openxmlformats.org/drawingml/2006/main">
              <a:rPr lang="en-US" sz="3200" dirty="0"/>
            </a:br>
            <a:r xmlns:a="http://schemas.openxmlformats.org/drawingml/2006/main">
              <a:rPr lang="ar" sz="3200" b="1" dirty="0">
                <a:solidFill>
                  <a:srgbClr val="FF0000"/>
                </a:solidFill>
              </a:rPr>
              <a:t>العلامات المبكرة للفتق المركزي </a:t>
            </a:r>
            <a:br xmlns:a="http://schemas.openxmlformats.org/drawingml/2006/main">
              <a:rPr lang="en-US" sz="3200" b="1" dirty="0">
                <a:solidFill>
                  <a:srgbClr val="FF0000"/>
                </a:solidFill>
              </a:rPr>
            </a:br>
            <a:r xmlns:a="http://schemas.openxmlformats.org/drawingml/2006/main">
              <a:rPr lang="ar" sz="3200" dirty="0"/>
              <a:t>• القلق الذي يتطور إلى الخمول </a:t>
            </a:r>
            <a:br xmlns:a="http://schemas.openxmlformats.org/drawingml/2006/main">
              <a:rPr lang="en-US" sz="3200" dirty="0"/>
            </a:br>
            <a:r xmlns:a="http://schemas.openxmlformats.org/drawingml/2006/main">
              <a:rPr lang="ar" sz="3200" dirty="0"/>
              <a:t>• حدقة العين: متضيقة، ولكنها متساوية ومتفاعلة </a:t>
            </a:r>
            <a:br xmlns:a="http://schemas.openxmlformats.org/drawingml/2006/main">
              <a:rPr lang="en-US" sz="3200" dirty="0"/>
            </a:br>
            <a:r xmlns:a="http://schemas.openxmlformats.org/drawingml/2006/main">
              <a:rPr lang="ar" sz="3200" dirty="0" smtClean="0"/>
              <a:t>•</a:t>
            </a:r>
            <a:r xmlns:a="http://schemas.openxmlformats.org/drawingml/2006/main">
              <a:rPr lang="ar" sz="3200" dirty="0" smtClean="0"/>
              <a:t> </a:t>
            </a:r>
            <a:r xmlns:a="http://schemas.openxmlformats.org/drawingml/2006/main">
              <a:rPr lang="ar" sz="3200" dirty="0" err="1" smtClean="0"/>
              <a:t>تشين </a:t>
            </a:r>
            <a:r xmlns:a="http://schemas.openxmlformats.org/drawingml/2006/main">
              <a:rPr lang="ar" sz="3200" dirty="0" smtClean="0"/>
              <a:t>-ستوكس </a:t>
            </a:r>
            <a:r xmlns:a="http://schemas.openxmlformats.org/drawingml/2006/main">
              <a:rPr lang="ar" sz="3200" dirty="0"/>
              <a:t>يتنفس مع التثاؤب والتنهد </a:t>
            </a:r>
            <a:br xmlns:a="http://schemas.openxmlformats.org/drawingml/2006/main">
              <a:rPr lang="en-US" sz="3200" dirty="0"/>
            </a:br>
            <a:r xmlns:a="http://schemas.openxmlformats.org/drawingml/2006/main">
              <a:rPr lang="ar" sz="3200" dirty="0"/>
              <a:t>• ارتفاع ضغط الدم داخل الجمجمة</a:t>
            </a:r>
            <a:br xmlns:a="http://schemas.openxmlformats.org/drawingml/2006/main">
              <a:rPr lang="en-US" sz="3200" dirty="0"/>
            </a:br>
            <a:endParaRPr xmlns:a="http://schemas.openxmlformats.org/drawingml/2006/main" lang="en-US" sz="3200" dirty="0"/>
          </a:p>
        </p:txBody>
      </p:sp>
      <p:sp>
        <p:nvSpPr>
          <p:cNvPr id="4" name="Slide Number Placeholder 3"/>
          <p:cNvSpPr>
            <a:spLocks noGrp="1"/>
          </p:cNvSpPr>
          <p:nvPr>
            <p:ph type="sldNum" sz="quarter" idx="12"/>
          </p:nvPr>
        </p:nvSpPr>
        <p:spPr/>
        <p:txBody>
          <a:bodyPr/>
          <a:lstStyle/>
          <a:p>
            <a:fld id="{02E53CF6-129A-4EBB-9CD3-EB0A85ABD150}" type="slidenum">
              <a:rPr lang="en-US" smtClean="0"/>
              <a:t>37</a:t>
            </a:fld>
            <a:endParaRPr lang="en-US"/>
          </a:p>
        </p:txBody>
      </p:sp>
    </p:spTree>
    <p:extLst>
      <p:ext uri="{BB962C8B-B14F-4D97-AF65-F5344CB8AC3E}">
        <p14:creationId xmlns:p14="http://schemas.microsoft.com/office/powerpoint/2010/main" val="16425480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45754"/>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320408" y="1017090"/>
            <a:ext cx="11258320" cy="5840909"/>
          </a:xfrm>
        </p:spPr>
        <p:txBody>
          <a:bodyPr>
            <a:noAutofit/>
          </a:bodyPr>
          <a:lstStyle/>
          <a:p>
            <a:pPr xmlns:a="http://schemas.openxmlformats.org/drawingml/2006/main" marL="0" indent="0">
              <a:lnSpc>
                <a:spcPct val="100000"/>
              </a:lnSpc>
              <a:spcAft>
                <a:spcPts val="600"/>
              </a:spcAft>
              <a:buNone/>
              <a:bidi/>
            </a:pPr>
            <a:r xmlns:a="http://schemas.openxmlformats.org/drawingml/2006/main">
              <a:rPr lang="ar" sz="3200" b="1" dirty="0">
                <a:solidFill>
                  <a:srgbClr val="FF0000"/>
                </a:solidFill>
              </a:rPr>
              <a:t>العلامات المتأخرة للفتق المركزي</a:t>
            </a:r>
            <a:r xmlns:a="http://schemas.openxmlformats.org/drawingml/2006/main">
              <a:rPr lang="ar" sz="3200" i="1" dirty="0">
                <a:solidFill>
                  <a:srgbClr val="FF0000"/>
                </a:solidFill>
              </a:rPr>
              <a:t> </a:t>
            </a:r>
            <a:br xmlns:a="http://schemas.openxmlformats.org/drawingml/2006/main">
              <a:rPr lang="en-US" sz="3200" i="1" dirty="0">
                <a:solidFill>
                  <a:srgbClr val="FF0000"/>
                </a:solidFill>
              </a:rPr>
            </a:br>
            <a:r xmlns:a="http://schemas.openxmlformats.org/drawingml/2006/main">
              <a:rPr lang="ar" sz="3200" dirty="0"/>
              <a:t>• فقدان الوعي (غيبوبة) بسبب ضعف نظام التنشيط الشبكي </a:t>
            </a:r>
            <a:br xmlns:a="http://schemas.openxmlformats.org/drawingml/2006/main">
              <a:rPr lang="en-US" sz="3200" dirty="0"/>
            </a:br>
            <a:r xmlns:a="http://schemas.openxmlformats.org/drawingml/2006/main">
              <a:rPr lang="ar" sz="3200" dirty="0"/>
              <a:t>• حدقة العين: نقطة المنتصف أو متوسعة وثابتة </a:t>
            </a:r>
            <a:br xmlns:a="http://schemas.openxmlformats.org/drawingml/2006/main">
              <a:rPr lang="en-US" sz="3200" dirty="0"/>
            </a:br>
            <a:r xmlns:a="http://schemas.openxmlformats.org/drawingml/2006/main">
              <a:rPr lang="ar" sz="3200" dirty="0"/>
              <a:t>• استجابة حركية منخفضة أو غير طبيعية: وضعية الجسم أو الارتخاء </a:t>
            </a:r>
            <a:br xmlns:a="http://schemas.openxmlformats.org/drawingml/2006/main">
              <a:rPr lang="en-US" sz="3200" dirty="0"/>
            </a:br>
            <a:r xmlns:a="http://schemas.openxmlformats.org/drawingml/2006/main">
              <a:rPr lang="ar" sz="3200" dirty="0"/>
              <a:t>• تنفس </a:t>
            </a:r>
            <a:r xmlns:a="http://schemas.openxmlformats.org/drawingml/2006/main">
              <a:rPr lang="ar" sz="3200" dirty="0" err="1"/>
              <a:t>تشاين </a:t>
            </a:r>
            <a:r xmlns:a="http://schemas.openxmlformats.org/drawingml/2006/main">
              <a:rPr lang="ar" sz="3200" dirty="0"/>
              <a:t>-ستوكس أو الجهاز العصبي المركزي أو الرنحي </a:t>
            </a:r>
            <a:br xmlns:a="http://schemas.openxmlformats.org/drawingml/2006/main">
              <a:rPr lang="en-US" sz="3200" dirty="0"/>
            </a:br>
            <a:r xmlns:a="http://schemas.openxmlformats.org/drawingml/2006/main">
              <a:rPr lang="ar" sz="3200" dirty="0"/>
              <a:t>• ارتفاع الضغط داخل الجمجمة غير المستجيب للعلاج </a:t>
            </a:r>
            <a:br xmlns:a="http://schemas.openxmlformats.org/drawingml/2006/main">
              <a:rPr lang="en-US" sz="3200" dirty="0"/>
            </a:br>
            <a:r xmlns:a="http://schemas.openxmlformats.org/drawingml/2006/main">
              <a:rPr lang="ar" sz="3200" dirty="0"/>
              <a:t>• بطء القلب</a:t>
            </a:r>
            <a:r xmlns:a="http://schemas.openxmlformats.org/drawingml/2006/main">
              <a:rPr lang="ar" sz="3200" dirty="0" smtClean="0"/>
              <a:t>                                                                                                  </a:t>
            </a:r>
            <a:r xmlns:a="http://schemas.openxmlformats.org/drawingml/2006/main">
              <a:rPr lang="ar" sz="3200" dirty="0"/>
              <a:t>• فحص التصوير المقطعي المحوسب • ارتفاع ضغط الدم داخل الجمجمة</a:t>
            </a:r>
            <a:endParaRPr xmlns:a="http://schemas.openxmlformats.org/drawingml/2006/main" lang="en-US" sz="3200" dirty="0" smtClean="0"/>
          </a:p>
          <a:p>
            <a:pPr xmlns:a="http://schemas.openxmlformats.org/drawingml/2006/main" marL="0" indent="0">
              <a:spcAft>
                <a:spcPts val="600"/>
              </a:spcAft>
              <a:buNone/>
              <a:bidi/>
            </a:pPr>
            <a:r xmlns:a="http://schemas.openxmlformats.org/drawingml/2006/main">
              <a:rPr lang="ar" sz="3200" b="1" dirty="0">
                <a:solidFill>
                  <a:srgbClr val="FF0000"/>
                </a:solidFill>
              </a:rPr>
              <a:t>التدخلات العلاجية</a:t>
            </a:r>
            <a:r xmlns:a="http://schemas.openxmlformats.org/drawingml/2006/main">
              <a:rPr lang="ar" sz="3200" dirty="0">
                <a:solidFill>
                  <a:srgbClr val="FF0000"/>
                </a:solidFill>
              </a:rPr>
              <a:t> </a:t>
            </a:r>
            <a:br xmlns:a="http://schemas.openxmlformats.org/drawingml/2006/main">
              <a:rPr lang="en-US" sz="3200" dirty="0">
                <a:solidFill>
                  <a:srgbClr val="FF0000"/>
                </a:solidFill>
              </a:rPr>
            </a:br>
            <a:r xmlns:a="http://schemas.openxmlformats.org/drawingml/2006/main">
              <a:rPr lang="ar" sz="3200" dirty="0"/>
              <a:t>انظر إدارة المرضى الذين يعانون من إصابات دماغية رضية شديدة </a:t>
            </a:r>
            <a:r xmlns:a="http://schemas.openxmlformats.org/drawingml/2006/main">
              <a:rPr lang="ar" sz="3200" dirty="0" smtClean="0"/>
              <a:t>.</a:t>
            </a:r>
            <a:r xmlns:a="http://schemas.openxmlformats.org/drawingml/2006/main">
              <a:rPr lang="ar" sz="3200" dirty="0"/>
              <a:t/>
            </a:r>
            <a:br xmlns:a="http://schemas.openxmlformats.org/drawingml/2006/main">
              <a:rPr lang="en-US" sz="3200" dirty="0"/>
            </a:br>
            <a:endParaRPr xmlns:a="http://schemas.openxmlformats.org/drawingml/2006/main" lang="en-US" sz="3200" dirty="0"/>
          </a:p>
        </p:txBody>
      </p:sp>
      <p:sp>
        <p:nvSpPr>
          <p:cNvPr id="4" name="Slide Number Placeholder 3"/>
          <p:cNvSpPr>
            <a:spLocks noGrp="1"/>
          </p:cNvSpPr>
          <p:nvPr>
            <p:ph type="sldNum" sz="quarter" idx="12"/>
          </p:nvPr>
        </p:nvSpPr>
        <p:spPr/>
        <p:txBody>
          <a:bodyPr/>
          <a:lstStyle/>
          <a:p>
            <a:fld id="{02E53CF6-129A-4EBB-9CD3-EB0A85ABD150}" type="slidenum">
              <a:rPr lang="en-US" smtClean="0"/>
              <a:t>38</a:t>
            </a:fld>
            <a:endParaRPr lang="en-US"/>
          </a:p>
        </p:txBody>
      </p:sp>
    </p:spTree>
    <p:extLst>
      <p:ext uri="{BB962C8B-B14F-4D97-AF65-F5344CB8AC3E}">
        <p14:creationId xmlns:p14="http://schemas.microsoft.com/office/powerpoint/2010/main" val="34972032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4989" y="42909"/>
            <a:ext cx="10515600" cy="992678"/>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251264" y="1159151"/>
            <a:ext cx="11940736" cy="5489529"/>
          </a:xfrm>
        </p:spPr>
        <p:txBody>
          <a:bodyPr>
            <a:noAutofit/>
          </a:bodyPr>
          <a:lstStyle/>
          <a:p>
            <a:pPr xmlns:a="http://schemas.openxmlformats.org/drawingml/2006/main" marL="0" indent="0">
              <a:buNone/>
              <a:bidi/>
            </a:pPr>
            <a:r xmlns:a="http://schemas.openxmlformats.org/drawingml/2006/main">
              <a:rPr lang="ar" sz="3200" b="1" dirty="0" smtClean="0">
                <a:solidFill>
                  <a:srgbClr val="FF0000"/>
                </a:solidFill>
              </a:rPr>
              <a:t>النوبات الصرعية </a:t>
            </a:r>
            <a:r xmlns:a="http://schemas.openxmlformats.org/drawingml/2006/main">
              <a:rPr lang="ar" sz="3200" b="1" dirty="0">
                <a:solidFill>
                  <a:srgbClr val="FF0000"/>
                </a:solidFill>
              </a:rPr>
              <a:t>بعد إصابة الرأس: </a:t>
            </a:r>
            <a:br xmlns:a="http://schemas.openxmlformats.org/drawingml/2006/main">
              <a:rPr lang="en-US" sz="3200" b="1" dirty="0">
                <a:solidFill>
                  <a:srgbClr val="FF0000"/>
                </a:solidFill>
              </a:rPr>
            </a:br>
            <a:r xmlns:a="http://schemas.openxmlformats.org/drawingml/2006/main">
              <a:rPr lang="ar" sz="3200" dirty="0"/>
              <a:t>يمكن أن تظهر </a:t>
            </a:r>
            <a:r xmlns:a="http://schemas.openxmlformats.org/drawingml/2006/main">
              <a:rPr lang="ar" sz="3200" dirty="0" smtClean="0"/>
              <a:t>هذه النوبات خلال </a:t>
            </a:r>
            <a:r xmlns:a="http://schemas.openxmlformats.org/drawingml/2006/main">
              <a:rPr lang="ar" sz="3200" u="sng" dirty="0"/>
              <a:t>دقائق أو ساعات أو أيام أو أشهر </a:t>
            </a:r>
            <a:r xmlns:a="http://schemas.openxmlformats.org/drawingml/2006/main">
              <a:rPr lang="ar" sz="3200" dirty="0"/>
              <a:t>من وقوع الحادث.</a:t>
            </a:r>
          </a:p>
          <a:p>
            <a:r xmlns:a="http://schemas.openxmlformats.org/drawingml/2006/main">
              <a:rPr lang="ar" sz="3200" dirty="0"/>
              <a:t>تنتج النوبات المبكرة بعد الصدمة عن </a:t>
            </a:r>
            <a:r xmlns:a="http://schemas.openxmlformats.org/drawingml/2006/main">
              <a:rPr lang="ar" sz="3200" u="sng" dirty="0"/>
              <a:t>إصابة مباشرة في الدماغ </a:t>
            </a:r>
            <a:r xmlns:a="http://schemas.openxmlformats.org/drawingml/2006/main">
              <a:rPr lang="ar" sz="3200" dirty="0"/>
              <a:t>أو </a:t>
            </a:r>
            <a:r xmlns:a="http://schemas.openxmlformats.org/drawingml/2006/main">
              <a:rPr lang="ar" sz="3200" u="sng" dirty="0" smtClean="0"/>
              <a:t>زيادة الضغط داخل الجمجمة </a:t>
            </a:r>
            <a:r xmlns:a="http://schemas.openxmlformats.org/drawingml/2006/main">
              <a:rPr lang="ar" sz="3200" u="sng" dirty="0"/>
              <a:t>.</a:t>
            </a:r>
            <a:endParaRPr xmlns:a="http://schemas.openxmlformats.org/drawingml/2006/main" lang="en-US" sz="3200" dirty="0"/>
          </a:p>
          <a:p>
            <a:r xmlns:a="http://schemas.openxmlformats.org/drawingml/2006/main">
              <a:rPr lang="ar" sz="3200" dirty="0"/>
              <a:t>ترتبط النوبات المتأخرة بعد الصدمة </a:t>
            </a:r>
            <a:r xmlns:a="http://schemas.openxmlformats.org/drawingml/2006/main">
              <a:rPr lang="ar" sz="3200" u="sng" dirty="0"/>
              <a:t>بمناطق ندبات الأنسجة </a:t>
            </a:r>
            <a:r xmlns:a="http://schemas.openxmlformats.org/drawingml/2006/main">
              <a:rPr lang="ar" sz="3200" dirty="0"/>
              <a:t>.</a:t>
            </a:r>
          </a:p>
          <a:p>
            <a:r xmlns:a="http://schemas.openxmlformats.org/drawingml/2006/main">
              <a:rPr lang="ar" sz="3200" dirty="0"/>
              <a:t>يؤدي نشاط النوبات إلى زيادة المتطلبات الأيضية بشكل كبير ويقلل من فعالية الجهاز التنفسي، مما يتسبب </a:t>
            </a:r>
            <a:r xmlns:a="http://schemas.openxmlformats.org/drawingml/2006/main">
              <a:rPr lang="ar" sz="3200" u="sng" dirty="0"/>
              <a:t>في ارتفاع ثاني أكسيد الكربون وانخفاض P02 </a:t>
            </a:r>
            <a:r xmlns:a="http://schemas.openxmlformats.org/drawingml/2006/main">
              <a:rPr lang="ar" sz="3200" dirty="0"/>
              <a:t>. يمكن أن يؤدي هذا إلى تفاقم </a:t>
            </a:r>
            <a:r xmlns:a="http://schemas.openxmlformats.org/drawingml/2006/main">
              <a:rPr lang="ar" sz="3200" u="sng" dirty="0"/>
              <a:t>نقص الأكسجين والوذمة الدماغية الموجودة مسبقًا بشكل كبير </a:t>
            </a:r>
            <a:r xmlns:a="http://schemas.openxmlformats.org/drawingml/2006/main">
              <a:rPr lang="ar" sz="3200" dirty="0"/>
              <a:t>لدى المرضى الذين لا يزالون في المرحلة الحادة من الإصابة.</a:t>
            </a:r>
          </a:p>
        </p:txBody>
      </p:sp>
      <p:sp>
        <p:nvSpPr>
          <p:cNvPr id="7" name="Slide Number Placeholder 6"/>
          <p:cNvSpPr>
            <a:spLocks noGrp="1"/>
          </p:cNvSpPr>
          <p:nvPr>
            <p:ph type="sldNum" sz="quarter" idx="12"/>
          </p:nvPr>
        </p:nvSpPr>
        <p:spPr/>
        <p:txBody>
          <a:bodyPr/>
          <a:lstStyle/>
          <a:p>
            <a:fld id="{02E53CF6-129A-4EBB-9CD3-EB0A85ABD150}" type="slidenum">
              <a:rPr lang="en-US" smtClean="0"/>
              <a:t>39</a:t>
            </a:fld>
            <a:endParaRPr lang="en-US"/>
          </a:p>
        </p:txBody>
      </p:sp>
    </p:spTree>
    <p:extLst>
      <p:ext uri="{BB962C8B-B14F-4D97-AF65-F5344CB8AC3E}">
        <p14:creationId xmlns:p14="http://schemas.microsoft.com/office/powerpoint/2010/main" val="407776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705" y="209006"/>
            <a:ext cx="10515600" cy="905691"/>
          </a:xfrm>
        </p:spPr>
        <p:txBody>
          <a:bodyPr>
            <a:normAutofit fontScale="90000"/>
          </a:bodyPr>
          <a:lstStyle/>
          <a:p>
            <a:pPr xmlns:a="http://schemas.openxmlformats.org/drawingml/2006/main" algn="ctr">
              <a:bidi/>
            </a:pPr>
            <a:r xmlns:a="http://schemas.openxmlformats.org/drawingml/2006/main">
              <a:rPr lang="ar" sz="4000" b="1" dirty="0">
                <a:solidFill>
                  <a:srgbClr val="0070C0"/>
                </a:solidFill>
              </a:rPr>
              <a:t>إصابات الدماغ المنتشرة (تشمل الدماغ بأكمله </a:t>
            </a:r>
            <a:r xmlns:a="http://schemas.openxmlformats.org/drawingml/2006/main">
              <a:rPr lang="ar" sz="4000" b="1" dirty="0" smtClean="0">
                <a:solidFill>
                  <a:srgbClr val="0070C0"/>
                </a:solidFill>
              </a:rPr>
              <a:t>) / </a:t>
            </a:r>
            <a:br xmlns:a="http://schemas.openxmlformats.org/drawingml/2006/main">
              <a:rPr lang="en-US" sz="4000" b="1" dirty="0" smtClean="0">
                <a:solidFill>
                  <a:srgbClr val="0070C0"/>
                </a:solidFill>
              </a:rPr>
            </a:br>
            <a:r xmlns:a="http://schemas.openxmlformats.org/drawingml/2006/main">
              <a:rPr lang="ar" sz="4000" b="1" dirty="0" smtClean="0">
                <a:solidFill>
                  <a:srgbClr val="0070C0"/>
                </a:solidFill>
              </a:rPr>
              <a:t>أ. الارتجاج</a:t>
            </a:r>
            <a:endParaRPr xmlns:a="http://schemas.openxmlformats.org/drawingml/2006/main" lang="en-US" sz="4000" dirty="0">
              <a:solidFill>
                <a:srgbClr val="0070C0"/>
              </a:solidFill>
            </a:endParaRPr>
          </a:p>
        </p:txBody>
      </p:sp>
      <p:sp>
        <p:nvSpPr>
          <p:cNvPr id="3" name="Content Placeholder 2"/>
          <p:cNvSpPr>
            <a:spLocks noGrp="1"/>
          </p:cNvSpPr>
          <p:nvPr>
            <p:ph idx="1"/>
          </p:nvPr>
        </p:nvSpPr>
        <p:spPr>
          <a:xfrm>
            <a:off x="124096" y="1053737"/>
            <a:ext cx="11980818" cy="5804263"/>
          </a:xfrm>
        </p:spPr>
        <p:txBody>
          <a:bodyPr>
            <a:normAutofit fontScale="92500" lnSpcReduction="20000"/>
          </a:bodyPr>
          <a:lstStyle/>
          <a:p>
            <a:pPr xmlns:a="http://schemas.openxmlformats.org/drawingml/2006/main">
              <a:lnSpc>
                <a:spcPct val="110000"/>
              </a:lnSpc>
              <a:spcAft>
                <a:spcPts val="600"/>
              </a:spcAft>
              <a:buFont typeface="Wingdings" panose="05000000000000000000" pitchFamily="2" charset="2"/>
              <a:buChar char="q"/>
              <a:bidi/>
            </a:pPr>
            <a:r xmlns:a="http://schemas.openxmlformats.org/drawingml/2006/main">
              <a:rPr lang="ar" sz="3200" b="1" dirty="0" smtClean="0">
                <a:solidFill>
                  <a:srgbClr val="FF0000"/>
                </a:solidFill>
              </a:rPr>
              <a:t>أ-ارتجاج في المخ</a:t>
            </a:r>
            <a:r xmlns:a="http://schemas.openxmlformats.org/drawingml/2006/main">
              <a:rPr lang="ar" dirty="0"/>
              <a:t> </a:t>
            </a:r>
            <a:br xmlns:a="http://schemas.openxmlformats.org/drawingml/2006/main">
              <a:rPr lang="en-US" dirty="0"/>
            </a:br>
            <a:r xmlns:a="http://schemas.openxmlformats.org/drawingml/2006/main">
              <a:rPr lang="ar" sz="3200" dirty="0"/>
              <a:t>تنتج الارتجاجات عن التسارع أو التباطؤ أو الإصابات الانفجارية التي تسبب حركة الدماغ داخل الجمجمة العظمية </a:t>
            </a:r>
            <a:r xmlns:a="http://schemas.openxmlformats.org/drawingml/2006/main">
              <a:rPr lang="ar" sz="3200" dirty="0" smtClean="0"/>
              <a:t>.</a:t>
            </a:r>
          </a:p>
          <a:p>
            <a:pPr xmlns:a="http://schemas.openxmlformats.org/drawingml/2006/main">
              <a:lnSpc>
                <a:spcPct val="110000"/>
              </a:lnSpc>
              <a:spcAft>
                <a:spcPts val="600"/>
              </a:spcAft>
              <a:bidi/>
            </a:pPr>
            <a:r xmlns:a="http://schemas.openxmlformats.org/drawingml/2006/main">
              <a:rPr lang="ar" sz="3200" dirty="0" smtClean="0"/>
              <a:t>انقطاع </a:t>
            </a:r>
            <a:r xmlns:a="http://schemas.openxmlformats.org/drawingml/2006/main">
              <a:rPr lang="ar" sz="3200" dirty="0"/>
              <a:t>قصير في نظام التنشيط الشبكي، مما يسبب فترة قصيرة من انخفاض الوعي.</a:t>
            </a:r>
            <a:endParaRPr xmlns:a="http://schemas.openxmlformats.org/drawingml/2006/main" lang="en-US" sz="3200" dirty="0" smtClean="0"/>
          </a:p>
          <a:p>
            <a:pPr xmlns:a="http://schemas.openxmlformats.org/drawingml/2006/main">
              <a:lnSpc>
                <a:spcPct val="110000"/>
              </a:lnSpc>
              <a:spcAft>
                <a:spcPts val="600"/>
              </a:spcAft>
              <a:bidi/>
            </a:pPr>
            <a:r xmlns:a="http://schemas.openxmlformats.org/drawingml/2006/main">
              <a:rPr lang="ar" sz="3200" dirty="0" smtClean="0"/>
              <a:t>مدة </a:t>
            </a:r>
            <a:r xmlns:a="http://schemas.openxmlformats.org/drawingml/2006/main">
              <a:rPr lang="ar" sz="3200" dirty="0"/>
              <a:t>فقدان الوعي أقل من 5 دقائق ولكن بحكم التعريف قد تصل إلى 6 ساعات؟</a:t>
            </a:r>
            <a:endParaRPr xmlns:a="http://schemas.openxmlformats.org/drawingml/2006/main" lang="en-US" sz="3200" dirty="0" smtClean="0"/>
          </a:p>
          <a:p>
            <a:pPr xmlns:a="http://schemas.openxmlformats.org/drawingml/2006/main">
              <a:lnSpc>
                <a:spcPct val="110000"/>
              </a:lnSpc>
              <a:spcAft>
                <a:spcPts val="600"/>
              </a:spcAft>
              <a:bidi/>
            </a:pPr>
            <a:r xmlns:a="http://schemas.openxmlformats.org/drawingml/2006/main">
              <a:rPr lang="ar" sz="3200" dirty="0" smtClean="0"/>
              <a:t>الارتجاج </a:t>
            </a:r>
            <a:r xmlns:a="http://schemas.openxmlformats.org/drawingml/2006/main">
              <a:rPr lang="ar" sz="3200" dirty="0"/>
              <a:t>هو عملية عابرة ومحدودة لا تتطلب عادةً أي تدخل علاجي، على الرغم من أن المرضى قد يحتاجون أحيانًا إلى أشهر للتعافي بشكل كامل.</a:t>
            </a:r>
            <a:endParaRPr xmlns:a="http://schemas.openxmlformats.org/drawingml/2006/main" lang="en-US" sz="3200" dirty="0" smtClean="0"/>
          </a:p>
          <a:p>
            <a:pPr xmlns:a="http://schemas.openxmlformats.org/drawingml/2006/main">
              <a:lnSpc>
                <a:spcPct val="110000"/>
              </a:lnSpc>
              <a:spcAft>
                <a:spcPts val="600"/>
              </a:spcAft>
              <a:bidi/>
            </a:pPr>
            <a:r xmlns:a="http://schemas.openxmlformats.org/drawingml/2006/main">
              <a:rPr lang="ar" sz="3200" dirty="0" smtClean="0"/>
              <a:t>الارتجاجات </a:t>
            </a:r>
            <a:r xmlns:a="http://schemas.openxmlformats.org/drawingml/2006/main">
              <a:rPr lang="ar" sz="3200" dirty="0"/>
              <a:t>إصابات دماغية أخرى أكثر خطورة.</a:t>
            </a:r>
            <a:br xmlns:a="http://schemas.openxmlformats.org/drawingml/2006/main">
              <a:rPr lang="en-US" sz="3200" dirty="0"/>
            </a:br>
            <a:endParaRPr xmlns:a="http://schemas.openxmlformats.org/drawingml/2006/main"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4</a:t>
            </a:fld>
            <a:endParaRPr lang="en-US"/>
          </a:p>
        </p:txBody>
      </p:sp>
    </p:spTree>
    <p:extLst>
      <p:ext uri="{BB962C8B-B14F-4D97-AF65-F5344CB8AC3E}">
        <p14:creationId xmlns:p14="http://schemas.microsoft.com/office/powerpoint/2010/main" val="20753394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sz="half" idx="1"/>
          </p:nvPr>
        </p:nvSpPr>
        <p:spPr>
          <a:xfrm>
            <a:off x="430576" y="1473086"/>
            <a:ext cx="5181600" cy="4351338"/>
          </a:xfrm>
        </p:spPr>
        <p:txBody>
          <a:bodyPr>
            <a:normAutofit/>
          </a:bodyPr>
          <a:lstStyle/>
          <a:p>
            <a:pPr xmlns:a="http://schemas.openxmlformats.org/drawingml/2006/main" marL="0" indent="0">
              <a:buNone/>
              <a:bidi/>
            </a:pPr>
            <a:r xmlns:a="http://schemas.openxmlformats.org/drawingml/2006/main">
              <a:rPr lang="ar" sz="3200" b="1" dirty="0">
                <a:solidFill>
                  <a:srgbClr val="FF0000"/>
                </a:solidFill>
              </a:rPr>
              <a:t>العلامات والأعراض</a:t>
            </a:r>
            <a:endParaRPr xmlns:a="http://schemas.openxmlformats.org/drawingml/2006/main" lang="ar-JO" sz="3200" b="1" dirty="0" smtClean="0">
              <a:solidFill>
                <a:srgbClr val="FF0000"/>
              </a:solidFill>
            </a:endParaRPr>
          </a:p>
          <a:p>
            <a:r xmlns:a="http://schemas.openxmlformats.org/drawingml/2006/main">
              <a:rPr lang="ar" sz="3200" dirty="0" smtClean="0"/>
              <a:t>فقدان </a:t>
            </a:r>
            <a:r xmlns:a="http://schemas.openxmlformats.org/drawingml/2006/main">
              <a:rPr lang="ar" sz="3200" dirty="0"/>
              <a:t>الوعي</a:t>
            </a:r>
            <a:endParaRPr xmlns:a="http://schemas.openxmlformats.org/drawingml/2006/main" lang="ar-JO" sz="3200" dirty="0" smtClean="0"/>
          </a:p>
          <a:p>
            <a:pPr xmlns:a="http://schemas.openxmlformats.org/drawingml/2006/main" marL="0" indent="0">
              <a:buNone/>
              <a:bidi/>
            </a:pPr>
            <a:r xmlns:a="http://schemas.openxmlformats.org/drawingml/2006/main">
              <a:rPr lang="ar" sz="3200" dirty="0" smtClean="0"/>
              <a:t>• </a:t>
            </a:r>
            <a:r xmlns:a="http://schemas.openxmlformats.org/drawingml/2006/main">
              <a:rPr lang="ar" sz="3200" dirty="0"/>
              <a:t>نشاط النوبات</a:t>
            </a:r>
            <a:endParaRPr xmlns:a="http://schemas.openxmlformats.org/drawingml/2006/main" lang="ar-JO" sz="3200" dirty="0" smtClean="0"/>
          </a:p>
          <a:p>
            <a:pPr xmlns:a="http://schemas.openxmlformats.org/drawingml/2006/main" marL="0" indent="0">
              <a:buNone/>
              <a:bidi/>
            </a:pPr>
            <a:r xmlns:a="http://schemas.openxmlformats.org/drawingml/2006/main">
              <a:rPr lang="ar" sz="3200" dirty="0" smtClean="0"/>
              <a:t>• </a:t>
            </a:r>
            <a:r xmlns:a="http://schemas.openxmlformats.org/drawingml/2006/main">
              <a:rPr lang="ar" sz="3200" dirty="0"/>
              <a:t>النتائج </a:t>
            </a:r>
            <a:endParaRPr xmlns:a="http://schemas.openxmlformats.org/drawingml/2006/main" lang="ar-JO" sz="3200" dirty="0" smtClean="0"/>
            <a:r xmlns:a="http://schemas.openxmlformats.org/drawingml/2006/main">
              <a:rPr lang="ar" sz="3200" dirty="0" smtClean="0"/>
              <a:t>اللاإرادية </a:t>
            </a:r>
            <a:r xmlns:a="http://schemas.openxmlformats.org/drawingml/2006/main">
              <a:rPr lang="ar" sz="3200" dirty="0"/>
              <a:t>المعممة</a:t>
            </a:r>
            <a:br xmlns:a="http://schemas.openxmlformats.org/drawingml/2006/main">
              <a:rPr lang="en-US" sz="3200" dirty="0"/>
            </a:br>
          </a:p>
          <a:p>
            <a:pPr xmlns:a="http://schemas.openxmlformats.org/drawingml/2006/main" marL="0" indent="0">
              <a:buNone/>
              <a:bidi/>
            </a:pPr>
            <a:r xmlns:a="http://schemas.openxmlformats.org/drawingml/2006/main">
              <a:rPr lang="ar" sz="3200" dirty="0" smtClean="0"/>
              <a:t>• </a:t>
            </a:r>
            <a:r xmlns:a="http://schemas.openxmlformats.org/drawingml/2006/main">
              <a:rPr lang="ar" sz="3200" dirty="0"/>
              <a:t>سلس البول/المثانة</a:t>
            </a:r>
            <a:endParaRPr xmlns:a="http://schemas.openxmlformats.org/drawingml/2006/main" lang="ar-JO" sz="3200" dirty="0" smtClean="0"/>
          </a:p>
          <a:p>
            <a:pPr xmlns:a="http://schemas.openxmlformats.org/drawingml/2006/main" marL="0" indent="0">
              <a:buNone/>
              <a:bidi/>
            </a:pPr>
            <a:r xmlns:a="http://schemas.openxmlformats.org/drawingml/2006/main">
              <a:rPr lang="ar" sz="3200" dirty="0" smtClean="0"/>
              <a:t>• </a:t>
            </a:r>
            <a:r xmlns:a="http://schemas.openxmlformats.org/drawingml/2006/main">
              <a:rPr lang="ar" sz="3200" dirty="0"/>
              <a:t>بؤري</a:t>
            </a:r>
            <a:r xmlns:a="http://schemas.openxmlformats.org/drawingml/2006/main">
              <a:rPr lang="ar" sz="3200" dirty="0" smtClean="0"/>
              <a:t>                                    </a:t>
            </a:r>
            <a:r xmlns:a="http://schemas.openxmlformats.org/drawingml/2006/main">
              <a:rPr lang="ar" dirty="0"/>
              <a:t/>
            </a:r>
            <a:br xmlns:a="http://schemas.openxmlformats.org/drawingml/2006/main">
              <a:rPr lang="en-US" dirty="0"/>
            </a:br>
            <a:endParaRPr xmlns:a="http://schemas.openxmlformats.org/drawingml/2006/main" lang="en-US" dirty="0"/>
          </a:p>
        </p:txBody>
      </p:sp>
      <p:sp>
        <p:nvSpPr>
          <p:cNvPr id="4" name="Content Placeholder 3"/>
          <p:cNvSpPr>
            <a:spLocks noGrp="1"/>
          </p:cNvSpPr>
          <p:nvPr>
            <p:ph sz="half" idx="2"/>
          </p:nvPr>
        </p:nvSpPr>
        <p:spPr>
          <a:xfrm>
            <a:off x="6172200" y="1473086"/>
            <a:ext cx="5181600" cy="4927714"/>
          </a:xfrm>
        </p:spPr>
        <p:txBody>
          <a:bodyPr>
            <a:normAutofit/>
          </a:bodyPr>
          <a:lstStyle/>
          <a:p>
            <a:pPr xmlns:a="http://schemas.openxmlformats.org/drawingml/2006/main" marL="0" indent="0">
              <a:lnSpc>
                <a:spcPct val="100000"/>
              </a:lnSpc>
              <a:buNone/>
              <a:bidi/>
            </a:pPr>
            <a:r xmlns:a="http://schemas.openxmlformats.org/drawingml/2006/main">
              <a:rPr lang="ar" sz="3200" b="1" dirty="0">
                <a:solidFill>
                  <a:srgbClr val="FF0000"/>
                </a:solidFill>
              </a:rPr>
              <a:t>تشخبص</a:t>
            </a:r>
            <a:r xmlns:a="http://schemas.openxmlformats.org/drawingml/2006/main">
              <a:rPr lang="ar" sz="3200" b="1" dirty="0"/>
              <a:t> </a:t>
            </a:r>
            <a:br xmlns:a="http://schemas.openxmlformats.org/drawingml/2006/main">
              <a:rPr lang="en-US" sz="3200" b="1" dirty="0"/>
            </a:br>
            <a:r xmlns:a="http://schemas.openxmlformats.org/drawingml/2006/main">
              <a:rPr lang="ar" sz="3200" dirty="0"/>
              <a:t>• الملاحظة السريرية </a:t>
            </a:r>
            <a:br xmlns:a="http://schemas.openxmlformats.org/drawingml/2006/main">
              <a:rPr lang="en-US" sz="3200" dirty="0"/>
            </a:br>
            <a:r xmlns:a="http://schemas.openxmlformats.org/drawingml/2006/main">
              <a:rPr lang="ar" sz="3200" dirty="0"/>
              <a:t>• تاريخ إصابة الدماغ الرضحية </a:t>
            </a:r>
            <a:br xmlns:a="http://schemas.openxmlformats.org/drawingml/2006/main">
              <a:rPr lang="en-US" sz="3200" dirty="0"/>
            </a:br>
            <a:r xmlns:a="http://schemas.openxmlformats.org/drawingml/2006/main">
              <a:rPr lang="ar" sz="3200" dirty="0"/>
              <a:t>• يلزم إجراء تخطيط كهربية الدماغ (متقطع أو مستمر) لتشخيص النوبات لدى المريض الذي تعرض لتخدير شديد أو مشلول كيميائيًا </a:t>
            </a:r>
            <a:r xmlns:a="http://schemas.openxmlformats.org/drawingml/2006/main">
              <a:rPr lang="ar" sz="3200" dirty="0" smtClean="0"/>
              <a:t>.</a:t>
            </a:r>
            <a:endParaRPr xmlns:a="http://schemas.openxmlformats.org/drawingml/2006/main" lang="en-US" sz="3200" dirty="0"/>
          </a:p>
          <a:p>
            <a:endParaRPr lang="en-US" dirty="0"/>
          </a:p>
        </p:txBody>
      </p:sp>
      <p:sp>
        <p:nvSpPr>
          <p:cNvPr id="5" name="Slide Number Placeholder 4"/>
          <p:cNvSpPr>
            <a:spLocks noGrp="1"/>
          </p:cNvSpPr>
          <p:nvPr>
            <p:ph type="sldNum" sz="quarter" idx="12"/>
          </p:nvPr>
        </p:nvSpPr>
        <p:spPr/>
        <p:txBody>
          <a:bodyPr/>
          <a:lstStyle/>
          <a:p>
            <a:fld id="{02E53CF6-129A-4EBB-9CD3-EB0A85ABD150}" type="slidenum">
              <a:rPr lang="en-US" smtClean="0"/>
              <a:t>40</a:t>
            </a:fld>
            <a:endParaRPr lang="en-US"/>
          </a:p>
        </p:txBody>
      </p:sp>
    </p:spTree>
    <p:extLst>
      <p:ext uri="{BB962C8B-B14F-4D97-AF65-F5344CB8AC3E}">
        <p14:creationId xmlns:p14="http://schemas.microsoft.com/office/powerpoint/2010/main" val="17435335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3117"/>
            <a:ext cx="10515600" cy="1062446"/>
          </a:xfrm>
        </p:spPr>
        <p:txBody>
          <a:bodyPr/>
          <a:lstStyle/>
          <a:p>
            <a:pPr xmlns:a="http://schemas.openxmlformats.org/drawingml/2006/main" algn="ctr">
              <a:bidi/>
            </a:pPr>
            <a:r xmlns:a="http://schemas.openxmlformats.org/drawingml/2006/main">
              <a:rPr lang="ar" b="1" dirty="0">
                <a:latin typeface="Times New Roman" panose="02020603050405020304" pitchFamily="18" charset="0"/>
                <a:cs typeface="Times New Roman" panose="02020603050405020304" pitchFamily="18" charset="0"/>
              </a:rPr>
              <a:t>اعتبارات خاصة</a:t>
            </a:r>
            <a:endParaRPr xmlns:a="http://schemas.openxmlformats.org/drawingml/2006/main" lang="en-US" dirty="0"/>
          </a:p>
        </p:txBody>
      </p:sp>
      <p:sp>
        <p:nvSpPr>
          <p:cNvPr id="3" name="Content Placeholder 2"/>
          <p:cNvSpPr>
            <a:spLocks noGrp="1"/>
          </p:cNvSpPr>
          <p:nvPr>
            <p:ph idx="1"/>
          </p:nvPr>
        </p:nvSpPr>
        <p:spPr>
          <a:xfrm>
            <a:off x="185057" y="1325563"/>
            <a:ext cx="12006943" cy="5414871"/>
          </a:xfrm>
        </p:spPr>
        <p:txBody>
          <a:bodyPr>
            <a:noAutofit/>
          </a:bodyPr>
          <a:lstStyle/>
          <a:p>
            <a:pPr xmlns:a="http://schemas.openxmlformats.org/drawingml/2006/main" marL="0" indent="0">
              <a:lnSpc>
                <a:spcPct val="120000"/>
              </a:lnSpc>
              <a:spcAft>
                <a:spcPts val="600"/>
              </a:spcAft>
              <a:buNone/>
              <a:bidi/>
            </a:pPr>
            <a:r xmlns:a="http://schemas.openxmlformats.org/drawingml/2006/main">
              <a:rPr lang="ar" sz="3200" b="1" dirty="0" smtClean="0">
                <a:solidFill>
                  <a:srgbClr val="FF0000"/>
                </a:solidFill>
              </a:rPr>
              <a:t>التدخلات </a:t>
            </a:r>
            <a:r xmlns:a="http://schemas.openxmlformats.org/drawingml/2006/main">
              <a:rPr lang="ar" sz="3200" b="1" dirty="0">
                <a:solidFill>
                  <a:srgbClr val="FF0000"/>
                </a:solidFill>
              </a:rPr>
              <a:t>العلاجية :</a:t>
            </a:r>
            <a:r xmlns:a="http://schemas.openxmlformats.org/drawingml/2006/main">
              <a:rPr lang="ar" sz="3200" dirty="0" smtClean="0">
                <a:solidFill>
                  <a:srgbClr val="FF0000"/>
                </a:solidFill>
              </a:rPr>
              <a:t> </a:t>
            </a:r>
            <a:r xmlns:a="http://schemas.openxmlformats.org/drawingml/2006/main">
              <a:rPr lang="ar" sz="3200" dirty="0">
                <a:solidFill>
                  <a:srgbClr val="FF0000"/>
                </a:solidFill>
              </a:rPr>
              <a:t/>
            </a:r>
            <a:br xmlns:a="http://schemas.openxmlformats.org/drawingml/2006/main">
              <a:rPr lang="en-US" sz="3200" dirty="0">
                <a:solidFill>
                  <a:srgbClr val="FF0000"/>
                </a:solidFill>
              </a:rPr>
            </a:br>
            <a:r xmlns:a="http://schemas.openxmlformats.org/drawingml/2006/main">
              <a:rPr lang="ar" sz="3200" dirty="0"/>
              <a:t>• إدارة مجرى الهواء بتثبيت العمود الفقري (إذا كان هناك تاريخ من السقوط). </a:t>
            </a:r>
            <a:br xmlns:a="http://schemas.openxmlformats.org/drawingml/2006/main">
              <a:rPr lang="en-US" sz="3200" dirty="0"/>
            </a:br>
            <a:r xmlns:a="http://schemas.openxmlformats.org/drawingml/2006/main">
              <a:rPr lang="ar" sz="3200" dirty="0"/>
              <a:t>• توفير الأكسجين الإضافي. </a:t>
            </a:r>
            <a:br xmlns:a="http://schemas.openxmlformats.org/drawingml/2006/main">
              <a:rPr lang="en-US" sz="3200" dirty="0"/>
            </a:br>
            <a:r xmlns:a="http://schemas.openxmlformats.org/drawingml/2006/main">
              <a:rPr lang="ar" sz="3200" dirty="0"/>
              <a:t>• إعطاء البنزوديازيبينات للسيطرة على نشاط النوبات؛ قم بتعديل الجرعة حسب التأثير. </a:t>
            </a:r>
            <a:br xmlns:a="http://schemas.openxmlformats.org/drawingml/2006/main">
              <a:rPr lang="en-US" sz="3200" dirty="0"/>
            </a:br>
            <a:r xmlns:a="http://schemas.openxmlformats.org/drawingml/2006/main">
              <a:rPr lang="ar" sz="3200" dirty="0"/>
              <a:t>• للسيطرة المستمرة على النوبات، قم بإعطاء </a:t>
            </a:r>
            <a:r xmlns:a="http://schemas.openxmlformats.org/drawingml/2006/main">
              <a:rPr lang="ar" sz="3200" dirty="0" smtClean="0"/>
              <a:t>الفينيتوين عن طريق الوريد</a:t>
            </a:r>
            <a:r xmlns:a="http://schemas.openxmlformats.org/drawingml/2006/main">
              <a:rPr lang="ar" sz="3200" dirty="0"/>
              <a:t> </a:t>
            </a:r>
            <a:br xmlns:a="http://schemas.openxmlformats.org/drawingml/2006/main">
              <a:rPr lang="en-US" sz="3200" dirty="0"/>
            </a:br>
            <a:r xmlns:a="http://schemas.openxmlformats.org/drawingml/2006/main">
              <a:rPr lang="ar" sz="3200" dirty="0"/>
              <a:t>• فكر في تناول الفينوباربيتال أو </a:t>
            </a:r>
            <a:r xmlns:a="http://schemas.openxmlformats.org/drawingml/2006/main">
              <a:rPr lang="ar" sz="3200" dirty="0" smtClean="0"/>
              <a:t>التخدير العميق </a:t>
            </a:r>
            <a:r xmlns:a="http://schemas.openxmlformats.org/drawingml/2006/main">
              <a:rPr lang="ar" sz="3200" dirty="0"/>
              <a:t>إذا ظلت النوبات غير قابلة للسيطرة </a:t>
            </a:r>
            <a:r xmlns:a="http://schemas.openxmlformats.org/drawingml/2006/main">
              <a:rPr lang="ar" sz="3000" dirty="0"/>
              <a:t>.</a:t>
            </a:r>
          </a:p>
        </p:txBody>
      </p:sp>
      <p:sp>
        <p:nvSpPr>
          <p:cNvPr id="4" name="Slide Number Placeholder 3"/>
          <p:cNvSpPr>
            <a:spLocks noGrp="1"/>
          </p:cNvSpPr>
          <p:nvPr>
            <p:ph type="sldNum" sz="quarter" idx="12"/>
          </p:nvPr>
        </p:nvSpPr>
        <p:spPr/>
        <p:txBody>
          <a:bodyPr/>
          <a:lstStyle/>
          <a:p>
            <a:fld id="{02E53CF6-129A-4EBB-9CD3-EB0A85ABD150}" type="slidenum">
              <a:rPr lang="en-US" smtClean="0"/>
              <a:t>41</a:t>
            </a:fld>
            <a:endParaRPr lang="en-US"/>
          </a:p>
        </p:txBody>
      </p:sp>
    </p:spTree>
    <p:extLst>
      <p:ext uri="{BB962C8B-B14F-4D97-AF65-F5344CB8AC3E}">
        <p14:creationId xmlns:p14="http://schemas.microsoft.com/office/powerpoint/2010/main" val="1950214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xmlns:a="http://schemas.openxmlformats.org/drawingml/2006/main" marL="0" indent="0" algn="ctr">
              <a:buNone/>
              <a:bidi/>
            </a:pPr>
            <a:r xmlns:a="http://schemas.openxmlformats.org/drawingml/2006/main">
              <a:rPr lang="ar" sz="7200" dirty="0" smtClean="0"/>
              <a:t>نهاية المحاضرة</a:t>
            </a:r>
          </a:p>
          <a:p>
            <a:pPr xmlns:a="http://schemas.openxmlformats.org/drawingml/2006/main" marL="0" indent="0" algn="ctr">
              <a:buNone/>
              <a:bidi/>
            </a:pPr>
            <a:r xmlns:a="http://schemas.openxmlformats.org/drawingml/2006/main">
              <a:rPr lang="ar" sz="7200" dirty="0" smtClean="0"/>
              <a:t>شكرًا لك</a:t>
            </a:r>
            <a:endParaRPr xmlns:a="http://schemas.openxmlformats.org/drawingml/2006/main" lang="en-US" sz="7200" dirty="0"/>
          </a:p>
        </p:txBody>
      </p:sp>
      <p:sp>
        <p:nvSpPr>
          <p:cNvPr id="4" name="Slide Number Placeholder 3"/>
          <p:cNvSpPr>
            <a:spLocks noGrp="1"/>
          </p:cNvSpPr>
          <p:nvPr>
            <p:ph type="sldNum" sz="quarter" idx="12"/>
          </p:nvPr>
        </p:nvSpPr>
        <p:spPr/>
        <p:txBody>
          <a:bodyPr/>
          <a:lstStyle/>
          <a:p>
            <a:fld id="{02E53CF6-129A-4EBB-9CD3-EB0A85ABD150}" type="slidenum">
              <a:rPr lang="en-US" smtClean="0"/>
              <a:t>42</a:t>
            </a:fld>
            <a:endParaRPr lang="en-US" dirty="0"/>
          </a:p>
        </p:txBody>
      </p:sp>
    </p:spTree>
    <p:extLst>
      <p:ext uri="{BB962C8B-B14F-4D97-AF65-F5344CB8AC3E}">
        <p14:creationId xmlns:p14="http://schemas.microsoft.com/office/powerpoint/2010/main" val="1647929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000" b="1" dirty="0">
                <a:solidFill>
                  <a:srgbClr val="0070C0"/>
                </a:solidFill>
              </a:rPr>
              <a:t>إصابات الدماغ المنتشرة </a:t>
            </a:r>
            <a:r xmlns:a="http://schemas.openxmlformats.org/drawingml/2006/main">
              <a:rPr lang="ar" sz="4000" b="1" dirty="0" smtClean="0">
                <a:solidFill>
                  <a:srgbClr val="0070C0"/>
                </a:solidFill>
              </a:rPr>
              <a:t>/ أ. الارتجاج</a:t>
            </a:r>
            <a:endParaRPr xmlns:a="http://schemas.openxmlformats.org/drawingml/2006/main" lang="en-US" sz="4000" b="1" dirty="0">
              <a:solidFill>
                <a:srgbClr val="0070C0"/>
              </a:solidFill>
            </a:endParaRPr>
          </a:p>
        </p:txBody>
      </p:sp>
      <p:sp>
        <p:nvSpPr>
          <p:cNvPr id="3" name="Content Placeholder 2"/>
          <p:cNvSpPr>
            <a:spLocks noGrp="1"/>
          </p:cNvSpPr>
          <p:nvPr>
            <p:ph idx="1"/>
          </p:nvPr>
        </p:nvSpPr>
        <p:spPr>
          <a:xfrm>
            <a:off x="498565" y="1059270"/>
            <a:ext cx="11284132" cy="5798730"/>
          </a:xfrm>
        </p:spPr>
        <p:txBody>
          <a:bodyPr>
            <a:normAutofit fontScale="92500" lnSpcReduction="10000"/>
          </a:bodyPr>
          <a:lstStyle/>
          <a:p>
            <a:pPr xmlns:a="http://schemas.openxmlformats.org/drawingml/2006/main" marL="0" indent="0">
              <a:lnSpc>
                <a:spcPct val="110000"/>
              </a:lnSpc>
              <a:buNone/>
              <a:bidi/>
            </a:pPr>
            <a:r xmlns:a="http://schemas.openxmlformats.org/drawingml/2006/main">
              <a:rPr lang="ar" b="1" dirty="0">
                <a:solidFill>
                  <a:srgbClr val="0070C0"/>
                </a:solidFill>
              </a:rPr>
              <a:t>العلامات والأعراض</a:t>
            </a:r>
            <a:r xmlns:a="http://schemas.openxmlformats.org/drawingml/2006/main">
              <a:rPr lang="ar" i="1" dirty="0">
                <a:solidFill>
                  <a:srgbClr val="0070C0"/>
                </a:solidFill>
              </a:rPr>
              <a:t> </a:t>
            </a:r>
            <a:r xmlns:a="http://schemas.openxmlformats.org/drawingml/2006/main">
              <a:rPr lang="ar" i="1" dirty="0">
                <a:solidFill>
                  <a:srgbClr val="FF0000"/>
                </a:solidFill>
              </a:rPr>
              <a:t/>
            </a:r>
            <a:br xmlns:a="http://schemas.openxmlformats.org/drawingml/2006/main">
              <a:rPr lang="en-US" i="1" dirty="0">
                <a:solidFill>
                  <a:srgbClr val="FF0000"/>
                </a:solidFill>
              </a:rPr>
            </a:br>
            <a:r xmlns:a="http://schemas.openxmlformats.org/drawingml/2006/main">
              <a:rPr lang="ar" b="1" u="sng" dirty="0">
                <a:solidFill>
                  <a:srgbClr val="FF0000"/>
                </a:solidFill>
              </a:rPr>
              <a:t>شائع</a:t>
            </a:r>
            <a:r xmlns:a="http://schemas.openxmlformats.org/drawingml/2006/main">
              <a:rPr lang="ar" b="1" dirty="0">
                <a:solidFill>
                  <a:srgbClr val="FF0000"/>
                </a:solidFill>
              </a:rPr>
              <a:t> </a:t>
            </a:r>
            <a:br xmlns:a="http://schemas.openxmlformats.org/drawingml/2006/main">
              <a:rPr lang="en-US" b="1" dirty="0">
                <a:solidFill>
                  <a:srgbClr val="FF0000"/>
                </a:solidFill>
              </a:rPr>
            </a:br>
            <a:r xmlns:a="http://schemas.openxmlformats.org/drawingml/2006/main">
              <a:rPr lang="ar" dirty="0"/>
              <a:t>• فقدان الوعي أو خفوته </a:t>
            </a:r>
            <a:br xmlns:a="http://schemas.openxmlformats.org/drawingml/2006/main">
              <a:rPr lang="en-US" dirty="0"/>
            </a:br>
            <a:r xmlns:a="http://schemas.openxmlformats.org/drawingml/2006/main">
              <a:rPr lang="ar" dirty="0"/>
              <a:t>• شلل رخو (أثناء فقدان الوعي) </a:t>
            </a:r>
            <a:br xmlns:a="http://schemas.openxmlformats.org/drawingml/2006/main">
              <a:rPr lang="en-US" dirty="0"/>
            </a:br>
            <a:r xmlns:a="http://schemas.openxmlformats.org/drawingml/2006/main">
              <a:rPr lang="ar" dirty="0"/>
              <a:t>• دوخة، دوار </a:t>
            </a:r>
            <a:br xmlns:a="http://schemas.openxmlformats.org/drawingml/2006/main">
              <a:rPr lang="en-US" dirty="0"/>
            </a:br>
            <a:r xmlns:a="http://schemas.openxmlformats.org/drawingml/2006/main">
              <a:rPr lang="ar" dirty="0"/>
              <a:t>• صداع </a:t>
            </a:r>
            <a:br xmlns:a="http://schemas.openxmlformats.org/drawingml/2006/main">
              <a:rPr lang="en-US" dirty="0"/>
            </a:br>
            <a:r xmlns:a="http://schemas.openxmlformats.org/drawingml/2006/main">
              <a:rPr lang="ar" dirty="0"/>
              <a:t>• فقدان الذاكرة الرجعي (ما بعد الصدمة) </a:t>
            </a:r>
            <a:br xmlns:a="http://schemas.openxmlformats.org/drawingml/2006/main">
              <a:rPr lang="en-US" dirty="0"/>
            </a:br>
            <a:r xmlns:a="http://schemas.openxmlformats.org/drawingml/2006/main">
              <a:rPr lang="ar" dirty="0"/>
              <a:t>• غثيان، قيء </a:t>
            </a:r>
            <a:br xmlns:a="http://schemas.openxmlformats.org/drawingml/2006/main">
              <a:rPr lang="en-US" dirty="0"/>
            </a:br>
            <a:r xmlns:a="http://schemas.openxmlformats.org/drawingml/2006/main">
              <a:rPr lang="ar" dirty="0"/>
              <a:t>• اضطرابات بصرية </a:t>
            </a:r>
            <a:br xmlns:a="http://schemas.openxmlformats.org/drawingml/2006/main">
              <a:rPr lang="en-US" dirty="0"/>
            </a:br>
            <a:r xmlns:a="http://schemas.openxmlformats.org/drawingml/2006/main">
              <a:rPr lang="ar" b="1" u="sng" dirty="0">
                <a:solidFill>
                  <a:srgbClr val="FF0000"/>
                </a:solidFill>
              </a:rPr>
              <a:t>عرضية</a:t>
            </a:r>
            <a:r xmlns:a="http://schemas.openxmlformats.org/drawingml/2006/main">
              <a:rPr lang="ar" b="1" dirty="0"/>
              <a:t> </a:t>
            </a:r>
            <a:br xmlns:a="http://schemas.openxmlformats.org/drawingml/2006/main">
              <a:rPr lang="en-US" b="1" dirty="0"/>
            </a:br>
            <a:r xmlns:a="http://schemas.openxmlformats.org/drawingml/2006/main">
              <a:rPr lang="ar" dirty="0"/>
              <a:t>• اضطرابات السلوك </a:t>
            </a:r>
            <a:br xmlns:a="http://schemas.openxmlformats.org/drawingml/2006/main">
              <a:rPr lang="en-US" dirty="0"/>
            </a:br>
            <a:r xmlns:a="http://schemas.openxmlformats.org/drawingml/2006/main">
              <a:rPr lang="ar" dirty="0"/>
              <a:t>• ارتفاع ضغط الدم أو انخفاضه </a:t>
            </a:r>
            <a:br xmlns:a="http://schemas.openxmlformats.org/drawingml/2006/main">
              <a:rPr lang="en-US" dirty="0"/>
            </a:br>
            <a:r xmlns:a="http://schemas.openxmlformats.org/drawingml/2006/main">
              <a:rPr lang="ar" dirty="0"/>
              <a:t>• انقطاع النفس </a:t>
            </a:r>
            <a:br xmlns:a="http://schemas.openxmlformats.org/drawingml/2006/main">
              <a:rPr lang="en-US" dirty="0"/>
            </a:br>
            <a:r xmlns:a="http://schemas.openxmlformats.org/drawingml/2006/main">
              <a:rPr lang="ar" dirty="0"/>
              <a:t>• النوبات</a:t>
            </a:r>
          </a:p>
        </p:txBody>
      </p:sp>
      <p:sp>
        <p:nvSpPr>
          <p:cNvPr id="4" name="Slide Number Placeholder 3"/>
          <p:cNvSpPr>
            <a:spLocks noGrp="1"/>
          </p:cNvSpPr>
          <p:nvPr>
            <p:ph type="sldNum" sz="quarter" idx="12"/>
          </p:nvPr>
        </p:nvSpPr>
        <p:spPr/>
        <p:txBody>
          <a:bodyPr/>
          <a:lstStyle/>
          <a:p>
            <a:fld id="{02E53CF6-129A-4EBB-9CD3-EB0A85ABD150}" type="slidenum">
              <a:rPr lang="en-US" smtClean="0"/>
              <a:t>5</a:t>
            </a:fld>
            <a:endParaRPr lang="en-US"/>
          </a:p>
        </p:txBody>
      </p:sp>
    </p:spTree>
    <p:extLst>
      <p:ext uri="{BB962C8B-B14F-4D97-AF65-F5344CB8AC3E}">
        <p14:creationId xmlns:p14="http://schemas.microsoft.com/office/powerpoint/2010/main" val="1659249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xmlns:a="http://schemas.openxmlformats.org/drawingml/2006/main">
              <a:rPr lang="ar" b="1" dirty="0">
                <a:solidFill>
                  <a:srgbClr val="0070C0"/>
                </a:solidFill>
              </a:rPr>
              <a:t>الدماغ المنتشرة </a:t>
            </a:r>
            <a:r xmlns:a="http://schemas.openxmlformats.org/drawingml/2006/main">
              <a:rPr lang="ar" b="1" dirty="0" smtClean="0">
                <a:solidFill>
                  <a:srgbClr val="0070C0"/>
                </a:solidFill>
              </a:rPr>
              <a:t>/ أ. الارتجاج</a:t>
            </a:r>
            <a:endParaRPr xmlns:a="http://schemas.openxmlformats.org/drawingml/2006/main" lang="en-US" dirty="0">
              <a:solidFill>
                <a:srgbClr val="0070C0"/>
              </a:solidFill>
            </a:endParaRPr>
          </a:p>
        </p:txBody>
      </p:sp>
      <p:sp>
        <p:nvSpPr>
          <p:cNvPr id="3" name="Content Placeholder 2"/>
          <p:cNvSpPr>
            <a:spLocks noGrp="1"/>
          </p:cNvSpPr>
          <p:nvPr>
            <p:ph idx="1"/>
          </p:nvPr>
        </p:nvSpPr>
        <p:spPr/>
        <p:txBody>
          <a:bodyPr>
            <a:normAutofit/>
          </a:bodyPr>
          <a:lstStyle/>
          <a:p>
            <a:pPr xmlns:a="http://schemas.openxmlformats.org/drawingml/2006/main" marL="0" indent="0">
              <a:lnSpc>
                <a:spcPct val="120000"/>
              </a:lnSpc>
              <a:buNone/>
              <a:bidi/>
            </a:pPr>
            <a:r xmlns:a="http://schemas.openxmlformats.org/drawingml/2006/main">
              <a:rPr lang="ar" b="1" dirty="0">
                <a:solidFill>
                  <a:srgbClr val="FF0000"/>
                </a:solidFill>
              </a:rPr>
              <a:t>تشخبص</a:t>
            </a:r>
            <a:r xmlns:a="http://schemas.openxmlformats.org/drawingml/2006/main">
              <a:rPr lang="ar" b="1" dirty="0"/>
              <a:t> </a:t>
            </a:r>
            <a:br xmlns:a="http://schemas.openxmlformats.org/drawingml/2006/main">
              <a:rPr lang="en-US" b="1" dirty="0"/>
            </a:br>
            <a:r xmlns:a="http://schemas.openxmlformats.org/drawingml/2006/main">
              <a:rPr lang="ar" dirty="0"/>
              <a:t>• تاريخ من فقدان الوعي المفاجئ </a:t>
            </a:r>
            <a:br xmlns:a="http://schemas.openxmlformats.org/drawingml/2006/main">
              <a:rPr lang="en-US" dirty="0"/>
            </a:br>
            <a:r xmlns:a="http://schemas.openxmlformats.org/drawingml/2006/main">
              <a:rPr lang="ar" dirty="0"/>
              <a:t>• فحوصات عصبية متسلسلة </a:t>
            </a:r>
            <a:br xmlns:a="http://schemas.openxmlformats.org/drawingml/2006/main">
              <a:rPr lang="en-US" dirty="0"/>
            </a:br>
            <a:r xmlns:a="http://schemas.openxmlformats.org/drawingml/2006/main">
              <a:rPr lang="ar" dirty="0"/>
              <a:t>• سيكون فحص التصوير المقطعي المحوسب طبيعيًا إذا كان الارتجاج هو الإصابة الوحيدة </a:t>
            </a:r>
            <a:br xmlns:a="http://schemas.openxmlformats.org/drawingml/2006/main">
              <a:rPr lang="en-US" dirty="0"/>
            </a:br>
            <a:r xmlns:a="http://schemas.openxmlformats.org/drawingml/2006/main">
              <a:rPr lang="ar" dirty="0"/>
              <a:t>• قد يظهر التصوير بالرنين المغناطيسي تغييرات دقيقة، ولكن نادرًا ما يكون ضروريًا سريريًا.</a:t>
            </a:r>
            <a:br xmlns:a="http://schemas.openxmlformats.org/drawingml/2006/main">
              <a:rPr lang="en-US" dirty="0"/>
            </a:br>
            <a:endParaRPr xmlns:a="http://schemas.openxmlformats.org/drawingml/2006/main"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6</a:t>
            </a:fld>
            <a:endParaRPr lang="en-US"/>
          </a:p>
        </p:txBody>
      </p:sp>
    </p:spTree>
    <p:extLst>
      <p:ext uri="{BB962C8B-B14F-4D97-AF65-F5344CB8AC3E}">
        <p14:creationId xmlns:p14="http://schemas.microsoft.com/office/powerpoint/2010/main" val="2960172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solidFill>
                  <a:srgbClr val="0070C0"/>
                </a:solidFill>
              </a:rPr>
              <a:t>الدماغ المنتشرة </a:t>
            </a:r>
            <a:r xmlns:a="http://schemas.openxmlformats.org/drawingml/2006/main">
              <a:rPr lang="ar" b="1" dirty="0" smtClean="0">
                <a:solidFill>
                  <a:srgbClr val="0070C0"/>
                </a:solidFill>
              </a:rPr>
              <a:t>/ أ. الارتجاج</a:t>
            </a:r>
            <a:endParaRPr xmlns:a="http://schemas.openxmlformats.org/drawingml/2006/main" lang="en-US" dirty="0">
              <a:solidFill>
                <a:srgbClr val="0070C0"/>
              </a:solidFill>
            </a:endParaRPr>
          </a:p>
        </p:txBody>
      </p:sp>
      <p:sp>
        <p:nvSpPr>
          <p:cNvPr id="3" name="Content Placeholder 2"/>
          <p:cNvSpPr>
            <a:spLocks noGrp="1"/>
          </p:cNvSpPr>
          <p:nvPr>
            <p:ph idx="1"/>
          </p:nvPr>
        </p:nvSpPr>
        <p:spPr>
          <a:xfrm>
            <a:off x="192677" y="899370"/>
            <a:ext cx="11406051" cy="5958629"/>
          </a:xfrm>
        </p:spPr>
        <p:txBody>
          <a:bodyPr>
            <a:normAutofit/>
          </a:bodyPr>
          <a:lstStyle/>
          <a:p>
            <a:pPr xmlns:a="http://schemas.openxmlformats.org/drawingml/2006/main" marL="0" indent="0">
              <a:lnSpc>
                <a:spcPct val="110000"/>
              </a:lnSpc>
              <a:buNone/>
              <a:bidi/>
            </a:pPr>
            <a:r xmlns:a="http://schemas.openxmlformats.org/drawingml/2006/main">
              <a:rPr lang="ar" b="1" dirty="0">
                <a:solidFill>
                  <a:srgbClr val="FF0000"/>
                </a:solidFill>
              </a:rPr>
              <a:t>التدخلات العلاجية</a:t>
            </a:r>
            <a:r xmlns:a="http://schemas.openxmlformats.org/drawingml/2006/main">
              <a:rPr lang="ar" b="1" i="1" dirty="0">
                <a:solidFill>
                  <a:srgbClr val="FF0000"/>
                </a:solidFill>
              </a:rPr>
              <a:t> </a:t>
            </a:r>
            <a:br xmlns:a="http://schemas.openxmlformats.org/drawingml/2006/main">
              <a:rPr lang="en-US" b="1" i="1" dirty="0">
                <a:solidFill>
                  <a:srgbClr val="FF0000"/>
                </a:solidFill>
              </a:rPr>
            </a:br>
            <a:r xmlns:a="http://schemas.openxmlformats.org/drawingml/2006/main">
              <a:rPr lang="ar" dirty="0"/>
              <a:t>• تثبيت العمود الفقري العنقي وتقييمه. </a:t>
            </a:r>
            <a:br xmlns:a="http://schemas.openxmlformats.org/drawingml/2006/main">
              <a:rPr lang="en-US" dirty="0"/>
            </a:br>
            <a:r xmlns:a="http://schemas.openxmlformats.org/drawingml/2006/main">
              <a:rPr lang="ar" dirty="0"/>
              <a:t>• إجراء مراقبة متسلسلة لمستوى الوعي. </a:t>
            </a:r>
            <a:br xmlns:a="http://schemas.openxmlformats.org/drawingml/2006/main">
              <a:rPr lang="en-US" dirty="0"/>
            </a:br>
            <a:r xmlns:a="http://schemas.openxmlformats.org/drawingml/2006/main">
              <a:rPr lang="ar" dirty="0"/>
              <a:t>• إعطاء مسكنات غير مخدرة للصداع. </a:t>
            </a:r>
            <a:br xmlns:a="http://schemas.openxmlformats.org/drawingml/2006/main">
              <a:rPr lang="en-US" dirty="0"/>
            </a:br>
            <a:r xmlns:a="http://schemas.openxmlformats.org/drawingml/2006/main">
              <a:rPr lang="ar" dirty="0"/>
              <a:t>• إدخال المريض إلى المستشفى للمراقبة إذا كان ما يلي موجودًا:</a:t>
            </a:r>
            <a:endParaRPr xmlns:a="http://schemas.openxmlformats.org/drawingml/2006/main" lang="en-US" dirty="0" smtClean="0"/>
          </a:p>
          <a:p>
            <a:pPr xmlns:a="http://schemas.openxmlformats.org/drawingml/2006/main" lvl="1">
              <a:lnSpc>
                <a:spcPct val="110000"/>
              </a:lnSpc>
              <a:buFont typeface="Wingdings" panose="05000000000000000000" pitchFamily="2" charset="2"/>
              <a:buChar char="Ø"/>
              <a:bidi/>
            </a:pPr>
            <a:r xmlns:a="http://schemas.openxmlformats.org/drawingml/2006/main">
              <a:rPr lang="ar" sz="2800" dirty="0"/>
              <a:t>لا يعود </a:t>
            </a:r>
            <a:endParaRPr xmlns:a="http://schemas.openxmlformats.org/drawingml/2006/main" lang="en-US" sz="2800" dirty="0"/>
            <a:r xmlns:a="http://schemas.openxmlformats.org/drawingml/2006/main">
              <a:rPr lang="ar" sz="2800" dirty="0" smtClean="0"/>
              <a:t>مستوى الوعي إلى وضعه الطبيعي بسرعة.</a:t>
            </a:r>
          </a:p>
          <a:p>
            <a:pPr xmlns:a="http://schemas.openxmlformats.org/drawingml/2006/main" lvl="1">
              <a:lnSpc>
                <a:spcPct val="110000"/>
              </a:lnSpc>
              <a:buFont typeface="Wingdings" panose="05000000000000000000" pitchFamily="2" charset="2"/>
              <a:buChar char="Ø"/>
              <a:bidi/>
            </a:pPr>
            <a:r xmlns:a="http://schemas.openxmlformats.org/drawingml/2006/main">
              <a:rPr lang="ar" sz="2800" dirty="0" smtClean="0"/>
              <a:t>القيء </a:t>
            </a:r>
            <a:r xmlns:a="http://schemas.openxmlformats.org/drawingml/2006/main">
              <a:rPr lang="ar" sz="2800" dirty="0"/>
              <a:t>شديد.</a:t>
            </a:r>
            <a:endParaRPr xmlns:a="http://schemas.openxmlformats.org/drawingml/2006/main" lang="en-US" sz="2800" dirty="0"/>
          </a:p>
          <a:p>
            <a:pPr xmlns:a="http://schemas.openxmlformats.org/drawingml/2006/main" lvl="1">
              <a:lnSpc>
                <a:spcPct val="110000"/>
              </a:lnSpc>
              <a:buFont typeface="Wingdings" panose="05000000000000000000" pitchFamily="2" charset="2"/>
              <a:buChar char="Ø"/>
              <a:bidi/>
            </a:pPr>
            <a:r xmlns:a="http://schemas.openxmlformats.org/drawingml/2006/main">
              <a:rPr lang="ar" sz="2800" dirty="0" smtClean="0"/>
              <a:t>الجمجمة </a:t>
            </a:r>
            <a:r xmlns:a="http://schemas.openxmlformats.org/drawingml/2006/main">
              <a:rPr lang="ar" sz="2800" dirty="0"/>
              <a:t>مكسورة.</a:t>
            </a:r>
            <a:endParaRPr xmlns:a="http://schemas.openxmlformats.org/drawingml/2006/main" lang="en-US" sz="3200" dirty="0"/>
          </a:p>
          <a:p>
            <a:pPr xmlns:a="http://schemas.openxmlformats.org/drawingml/2006/main">
              <a:spcAft>
                <a:spcPts val="600"/>
              </a:spcAft>
              <a:bidi/>
            </a:pPr>
            <a:r xmlns:a="http://schemas.openxmlformats.org/drawingml/2006/main">
              <a:rPr lang="ar" dirty="0" smtClean="0"/>
              <a:t>تعليمات </a:t>
            </a:r>
            <a:r xmlns:a="http://schemas.openxmlformats.org/drawingml/2006/main">
              <a:rPr lang="ar" dirty="0"/>
              <a:t>الرعاية اللاحقة الشفهية والمكتوبة بعناية</a:t>
            </a:r>
          </a:p>
          <a:p>
            <a:pPr xmlns:a="http://schemas.openxmlformats.org/drawingml/2006/main" marL="0" indent="0">
              <a:spcAft>
                <a:spcPts val="600"/>
              </a:spcAft>
              <a:buNone/>
              <a:bidi/>
            </a:pPr>
            <a:r xmlns:a="http://schemas.openxmlformats.org/drawingml/2006/main">
              <a:rPr lang="ar" dirty="0" smtClean="0"/>
              <a:t>• </a:t>
            </a:r>
            <a:r xmlns:a="http://schemas.openxmlformats.org/drawingml/2006/main">
              <a:rPr lang="ar" dirty="0"/>
              <a:t>تشجيع المريض على الحصول على استشارة نفسية عصبية متابعة لأي أعراض متلازمة ما بعد الارتجاج.</a:t>
            </a:r>
            <a:endParaRPr xmlns:a="http://schemas.openxmlformats.org/drawingml/2006/main"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7</a:t>
            </a:fld>
            <a:endParaRPr lang="en-US"/>
          </a:p>
        </p:txBody>
      </p:sp>
    </p:spTree>
    <p:extLst>
      <p:ext uri="{BB962C8B-B14F-4D97-AF65-F5344CB8AC3E}">
        <p14:creationId xmlns:p14="http://schemas.microsoft.com/office/powerpoint/2010/main" val="4228630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10515600" cy="1325563"/>
          </a:xfrm>
        </p:spPr>
        <p:txBody>
          <a:bodyPr>
            <a:normAutofit/>
          </a:bodyPr>
          <a:lstStyle/>
          <a:p>
            <a:r xmlns:a="http://schemas.openxmlformats.org/drawingml/2006/main">
              <a:rPr lang="ar" sz="4000" b="1" dirty="0">
                <a:solidFill>
                  <a:srgbClr val="0070C0"/>
                </a:solidFill>
              </a:rPr>
              <a:t>الدماغ المنتشرة </a:t>
            </a:r>
            <a:r xmlns:a="http://schemas.openxmlformats.org/drawingml/2006/main">
              <a:rPr lang="ar" sz="4000" b="1" dirty="0" smtClean="0">
                <a:solidFill>
                  <a:srgbClr val="0070C0"/>
                </a:solidFill>
              </a:rPr>
              <a:t>/ ب- </a:t>
            </a:r>
            <a:r xmlns:a="http://schemas.openxmlformats.org/drawingml/2006/main">
              <a:rPr lang="ar" sz="4000" b="1" dirty="0" err="1" smtClean="0">
                <a:solidFill>
                  <a:srgbClr val="0070C0"/>
                </a:solidFill>
              </a:rPr>
              <a:t>ما بعد الارتجاج</a:t>
            </a:r>
            <a:r xmlns:a="http://schemas.openxmlformats.org/drawingml/2006/main">
              <a:rPr lang="ar" sz="4000" b="1" dirty="0" smtClean="0">
                <a:solidFill>
                  <a:srgbClr val="0070C0"/>
                </a:solidFill>
              </a:rPr>
              <a:t> </a:t>
            </a:r>
            <a:r xmlns:a="http://schemas.openxmlformats.org/drawingml/2006/main">
              <a:rPr lang="ar" sz="4000" b="1" dirty="0">
                <a:solidFill>
                  <a:srgbClr val="0070C0"/>
                </a:solidFill>
              </a:rPr>
              <a:t>متلازمة</a:t>
            </a:r>
            <a:endParaRPr xmlns:a="http://schemas.openxmlformats.org/drawingml/2006/main" lang="en-US" sz="4000" dirty="0">
              <a:solidFill>
                <a:srgbClr val="0070C0"/>
              </a:solidFill>
            </a:endParaRPr>
          </a:p>
        </p:txBody>
      </p:sp>
      <p:sp>
        <p:nvSpPr>
          <p:cNvPr id="3" name="Content Placeholder 2"/>
          <p:cNvSpPr>
            <a:spLocks noGrp="1"/>
          </p:cNvSpPr>
          <p:nvPr>
            <p:ph sz="half" idx="1"/>
          </p:nvPr>
        </p:nvSpPr>
        <p:spPr>
          <a:xfrm>
            <a:off x="485660" y="1325563"/>
            <a:ext cx="5181600" cy="5251507"/>
          </a:xfrm>
        </p:spPr>
        <p:txBody>
          <a:bodyPr>
            <a:noAutofit/>
          </a:bodyPr>
          <a:lstStyle/>
          <a:p>
            <a:pPr xmlns:a="http://schemas.openxmlformats.org/drawingml/2006/main" marL="0" indent="0">
              <a:lnSpc>
                <a:spcPct val="100000"/>
              </a:lnSpc>
              <a:spcAft>
                <a:spcPts val="600"/>
              </a:spcAft>
              <a:buNone/>
              <a:bidi/>
            </a:pPr>
            <a:r xmlns:a="http://schemas.openxmlformats.org/drawingml/2006/main">
              <a:rPr lang="ar" sz="3600" b="1" dirty="0" smtClean="0">
                <a:solidFill>
                  <a:srgbClr val="FF0000"/>
                </a:solidFill>
              </a:rPr>
              <a:t>المتأخرة </a:t>
            </a:r>
            <a:r xmlns:a="http://schemas.openxmlformats.org/drawingml/2006/main">
              <a:rPr lang="ar" sz="3600" b="1" dirty="0">
                <a:solidFill>
                  <a:srgbClr val="FF0000"/>
                </a:solidFill>
              </a:rPr>
              <a:t>للارتجاج ما يلي: </a:t>
            </a:r>
            <a:br xmlns:a="http://schemas.openxmlformats.org/drawingml/2006/main">
              <a:rPr lang="en-US" sz="3600" b="1" dirty="0">
                <a:solidFill>
                  <a:srgbClr val="FF0000"/>
                </a:solidFill>
              </a:rPr>
            </a:br>
            <a:r xmlns:a="http://schemas.openxmlformats.org/drawingml/2006/main">
              <a:rPr lang="ar" sz="3600" dirty="0"/>
              <a:t>• صداع </a:t>
            </a:r>
            <a:br xmlns:a="http://schemas.openxmlformats.org/drawingml/2006/main">
              <a:rPr lang="en-US" sz="3600" dirty="0"/>
            </a:br>
            <a:r xmlns:a="http://schemas.openxmlformats.org/drawingml/2006/main">
              <a:rPr lang="ar" sz="3600" dirty="0"/>
              <a:t>• نوبات إغماء </a:t>
            </a:r>
            <a:br xmlns:a="http://schemas.openxmlformats.org/drawingml/2006/main">
              <a:rPr lang="en-US" sz="3600" dirty="0"/>
            </a:br>
            <a:r xmlns:a="http://schemas.openxmlformats.org/drawingml/2006/main">
              <a:rPr lang="ar" sz="3600" dirty="0"/>
              <a:t>• غثيان </a:t>
            </a:r>
            <a:br xmlns:a="http://schemas.openxmlformats.org/drawingml/2006/main">
              <a:rPr lang="en-US" sz="3600" dirty="0"/>
            </a:br>
            <a:r xmlns:a="http://schemas.openxmlformats.org/drawingml/2006/main">
              <a:rPr lang="ar" sz="3600" dirty="0"/>
              <a:t>• فقدان التنسيق </a:t>
            </a:r>
            <a:br xmlns:a="http://schemas.openxmlformats.org/drawingml/2006/main">
              <a:rPr lang="en-US" sz="3600" dirty="0"/>
            </a:br>
            <a:r xmlns:a="http://schemas.openxmlformats.org/drawingml/2006/main">
              <a:rPr lang="ar" sz="3600" dirty="0"/>
              <a:t>• فقدان الذاكرة</a:t>
            </a:r>
          </a:p>
        </p:txBody>
      </p:sp>
      <p:sp>
        <p:nvSpPr>
          <p:cNvPr id="4" name="Content Placeholder 3"/>
          <p:cNvSpPr>
            <a:spLocks noGrp="1"/>
          </p:cNvSpPr>
          <p:nvPr>
            <p:ph sz="half" idx="2"/>
          </p:nvPr>
        </p:nvSpPr>
        <p:spPr>
          <a:xfrm>
            <a:off x="6172200" y="1465242"/>
            <a:ext cx="5181600" cy="5012675"/>
          </a:xfrm>
        </p:spPr>
        <p:txBody>
          <a:bodyPr>
            <a:normAutofit/>
          </a:bodyPr>
          <a:lstStyle/>
          <a:p>
            <a:r xmlns:a="http://schemas.openxmlformats.org/drawingml/2006/main">
              <a:rPr lang="ar" sz="3600" dirty="0"/>
              <a:t>خدر</a:t>
            </a:r>
          </a:p>
          <a:p>
            <a:r xmlns:a="http://schemas.openxmlformats.org/drawingml/2006/main">
              <a:rPr lang="ar" sz="3600" dirty="0" smtClean="0"/>
              <a:t>انخفاض </a:t>
            </a:r>
            <a:r xmlns:a="http://schemas.openxmlformats.org/drawingml/2006/main">
              <a:rPr lang="ar" sz="3600" dirty="0"/>
              <a:t>التركيز </a:t>
            </a:r>
            <a:br xmlns:a="http://schemas.openxmlformats.org/drawingml/2006/main">
              <a:rPr lang="en-US" sz="3600" dirty="0"/>
            </a:br>
            <a:r xmlns:a="http://schemas.openxmlformats.org/drawingml/2006/main">
              <a:rPr lang="ar" sz="3600" dirty="0" smtClean="0"/>
              <a:t>• </a:t>
            </a:r>
            <a:r xmlns:a="http://schemas.openxmlformats.org/drawingml/2006/main">
              <a:rPr lang="ar" sz="3600" dirty="0"/>
              <a:t>طنين الأذن </a:t>
            </a:r>
            <a:br xmlns:a="http://schemas.openxmlformats.org/drawingml/2006/main">
              <a:rPr lang="en-US" sz="3600" dirty="0"/>
            </a:br>
            <a:r xmlns:a="http://schemas.openxmlformats.org/drawingml/2006/main">
              <a:rPr lang="ar" sz="3600" dirty="0"/>
              <a:t>• انخفاض المهارات التنظيمية </a:t>
            </a:r>
            <a:br xmlns:a="http://schemas.openxmlformats.org/drawingml/2006/main">
              <a:rPr lang="en-US" sz="3600" dirty="0"/>
            </a:br>
            <a:r xmlns:a="http://schemas.openxmlformats.org/drawingml/2006/main">
              <a:rPr lang="ar" sz="3600" dirty="0"/>
              <a:t>• ازدواج الرؤية </a:t>
            </a:r>
            <a:br xmlns:a="http://schemas.openxmlformats.org/drawingml/2006/main">
              <a:rPr lang="en-US" sz="3600" dirty="0"/>
            </a:br>
            <a:r xmlns:a="http://schemas.openxmlformats.org/drawingml/2006/main">
              <a:rPr lang="ar" sz="3600" dirty="0"/>
              <a:t>• صعوبة التعامل مع مهام متعددة</a:t>
            </a:r>
          </a:p>
          <a:p>
            <a:endParaRPr lang="en-US" sz="3200" dirty="0"/>
          </a:p>
        </p:txBody>
      </p:sp>
      <p:sp>
        <p:nvSpPr>
          <p:cNvPr id="5" name="Slide Number Placeholder 4"/>
          <p:cNvSpPr>
            <a:spLocks noGrp="1"/>
          </p:cNvSpPr>
          <p:nvPr>
            <p:ph type="sldNum" sz="quarter" idx="12"/>
          </p:nvPr>
        </p:nvSpPr>
        <p:spPr/>
        <p:txBody>
          <a:bodyPr/>
          <a:lstStyle/>
          <a:p>
            <a:fld id="{02E53CF6-129A-4EBB-9CD3-EB0A85ABD150}" type="slidenum">
              <a:rPr lang="en-US" smtClean="0"/>
              <a:t>8</a:t>
            </a:fld>
            <a:endParaRPr lang="en-US"/>
          </a:p>
        </p:txBody>
      </p:sp>
    </p:spTree>
    <p:extLst>
      <p:ext uri="{BB962C8B-B14F-4D97-AF65-F5344CB8AC3E}">
        <p14:creationId xmlns:p14="http://schemas.microsoft.com/office/powerpoint/2010/main" val="2861174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3163" y="182245"/>
            <a:ext cx="10515600" cy="1325563"/>
          </a:xfrm>
        </p:spPr>
        <p:txBody>
          <a:bodyPr>
            <a:normAutofit/>
          </a:bodyPr>
          <a:lstStyle/>
          <a:p>
            <a:r xmlns:a="http://schemas.openxmlformats.org/drawingml/2006/main">
              <a:rPr lang="ar" sz="4000" b="1" dirty="0">
                <a:solidFill>
                  <a:srgbClr val="0070C0"/>
                </a:solidFill>
              </a:rPr>
              <a:t>الدماغ المنتشرة </a:t>
            </a:r>
            <a:r xmlns:a="http://schemas.openxmlformats.org/drawingml/2006/main">
              <a:rPr lang="ar" sz="4000" b="1" dirty="0" smtClean="0">
                <a:solidFill>
                  <a:srgbClr val="0070C0"/>
                </a:solidFill>
              </a:rPr>
              <a:t>/ ج. </a:t>
            </a:r>
            <a:r xmlns:a="http://schemas.openxmlformats.org/drawingml/2006/main">
              <a:rPr lang="ar" sz="4000" b="1" dirty="0">
                <a:solidFill>
                  <a:srgbClr val="0070C0"/>
                </a:solidFill>
              </a:rPr>
              <a:t>إصابة محورية منتشرة</a:t>
            </a:r>
            <a:br xmlns:a="http://schemas.openxmlformats.org/drawingml/2006/main">
              <a:rPr lang="en-US" sz="4000" b="1" dirty="0">
                <a:solidFill>
                  <a:srgbClr val="0070C0"/>
                </a:solidFill>
              </a:rPr>
            </a:br>
            <a:endParaRPr xmlns:a="http://schemas.openxmlformats.org/drawingml/2006/main" lang="en-US" sz="4000" b="1" dirty="0">
              <a:solidFill>
                <a:srgbClr val="0070C0"/>
              </a:solidFill>
            </a:endParaRPr>
          </a:p>
        </p:txBody>
      </p:sp>
      <p:sp>
        <p:nvSpPr>
          <p:cNvPr id="3" name="Content Placeholder 2"/>
          <p:cNvSpPr>
            <a:spLocks noGrp="1"/>
          </p:cNvSpPr>
          <p:nvPr>
            <p:ph idx="1"/>
          </p:nvPr>
        </p:nvSpPr>
        <p:spPr>
          <a:xfrm>
            <a:off x="489857" y="1276984"/>
            <a:ext cx="11162212" cy="5367655"/>
          </a:xfrm>
        </p:spPr>
        <p:txBody>
          <a:bodyPr>
            <a:normAutofit/>
          </a:bodyPr>
          <a:lstStyle/>
          <a:p>
            <a:pPr xmlns:a="http://schemas.openxmlformats.org/drawingml/2006/main">
              <a:lnSpc>
                <a:spcPct val="100000"/>
              </a:lnSpc>
              <a:spcAft>
                <a:spcPts val="600"/>
              </a:spcAft>
              <a:bidi/>
            </a:pPr>
            <a:r xmlns:a="http://schemas.openxmlformats.org/drawingml/2006/main">
              <a:rPr lang="ar" sz="3200" dirty="0" smtClean="0"/>
              <a:t>الإصابة </a:t>
            </a:r>
            <a:r xmlns:a="http://schemas.openxmlformats.org/drawingml/2006/main">
              <a:rPr lang="ar" sz="3200" dirty="0"/>
              <a:t>المحورية المنتشرة (DAI) هي الشكل الأكثر شدة لإصابة الدماغ المنتشرة وتختلف عن الارتجاج في الدرجة، وليس في نوع إصابة الدماغ.</a:t>
            </a:r>
          </a:p>
          <a:p>
            <a:pPr xmlns:a="http://schemas.openxmlformats.org/drawingml/2006/main">
              <a:lnSpc>
                <a:spcPct val="100000"/>
              </a:lnSpc>
              <a:spcAft>
                <a:spcPts val="600"/>
              </a:spcAft>
              <a:bidi/>
            </a:pPr>
            <a:r xmlns:a="http://schemas.openxmlformats.org/drawingml/2006/main">
              <a:rPr lang="ar" sz="3200" dirty="0"/>
              <a:t>تتسبب قوى الشد والقص والضغط - الناتجة عن قوى التسارع الدوراني - في حدوث اضطرابات محورية مجهرية واسعة النطاق في جميع أنحاء الدماغ.</a:t>
            </a:r>
          </a:p>
          <a:p>
            <a:pPr xmlns:a="http://schemas.openxmlformats.org/drawingml/2006/main">
              <a:lnSpc>
                <a:spcPct val="100000"/>
              </a:lnSpc>
              <a:spcAft>
                <a:spcPts val="600"/>
              </a:spcAft>
              <a:bidi/>
            </a:pPr>
            <a:r xmlns:a="http://schemas.openxmlformats.org/drawingml/2006/main">
              <a:rPr lang="ar" sz="3200" dirty="0"/>
              <a:t>تعتمد شدة الإصابة ونتائجها على مدى الضرر البنيوي ودرجته. وترتبط هذه الإصابة دائمًا تقريبًا بحوادث السيارات عالية السرعة.</a:t>
            </a:r>
          </a:p>
          <a:p>
            <a:endParaRPr lang="en-US" dirty="0"/>
          </a:p>
        </p:txBody>
      </p:sp>
      <p:sp>
        <p:nvSpPr>
          <p:cNvPr id="4" name="Slide Number Placeholder 3"/>
          <p:cNvSpPr>
            <a:spLocks noGrp="1"/>
          </p:cNvSpPr>
          <p:nvPr>
            <p:ph type="sldNum" sz="quarter" idx="12"/>
          </p:nvPr>
        </p:nvSpPr>
        <p:spPr/>
        <p:txBody>
          <a:bodyPr/>
          <a:lstStyle/>
          <a:p>
            <a:fld id="{02E53CF6-129A-4EBB-9CD3-EB0A85ABD150}" type="slidenum">
              <a:rPr lang="en-US" smtClean="0"/>
              <a:t>9</a:t>
            </a:fld>
            <a:endParaRPr lang="en-US"/>
          </a:p>
        </p:txBody>
      </p:sp>
    </p:spTree>
    <p:extLst>
      <p:ext uri="{BB962C8B-B14F-4D97-AF65-F5344CB8AC3E}">
        <p14:creationId xmlns:p14="http://schemas.microsoft.com/office/powerpoint/2010/main" val="1804519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2011</TotalTime>
  <Words>1440</Words>
  <Application>Microsoft Office PowerPoint</Application>
  <PresentationFormat>Widescreen</PresentationFormat>
  <Paragraphs>225</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Calibri Light</vt:lpstr>
      <vt:lpstr>Helvetica, sans-serif</vt:lpstr>
      <vt:lpstr>Times New Roman</vt:lpstr>
      <vt:lpstr>Wingdings</vt:lpstr>
      <vt:lpstr>Office Theme</vt:lpstr>
      <vt:lpstr>Head Trauma (2)</vt:lpstr>
      <vt:lpstr>Outline </vt:lpstr>
      <vt:lpstr>Intended Learning Outcomes </vt:lpstr>
      <vt:lpstr>Diffuse Brain Injuries (it involve the entire brain)/ A. Concussion</vt:lpstr>
      <vt:lpstr>Diffuse Brain Injuries / A. Concussion</vt:lpstr>
      <vt:lpstr>Diffuse Brain Injuries/ A. Concussion</vt:lpstr>
      <vt:lpstr>Diffuse Brain Injuries/ A. Concussion</vt:lpstr>
      <vt:lpstr>Diffuse Brain Injuries/ B-Postconcussive syndrome </vt:lpstr>
      <vt:lpstr>Diffuse Brain Injuries/ C. Diffuse axonal injury  </vt:lpstr>
      <vt:lpstr>Diffuse Brain Injuries/ C. Diffuse axonal injury</vt:lpstr>
      <vt:lpstr>Diffuse Brain Injuries/C. Diffuse axonal injury</vt:lpstr>
      <vt:lpstr>Focal Brain Injuries (it has identifiable area of involvement)/ A. Contusion </vt:lpstr>
      <vt:lpstr>Focal Brain injuries/ A. Contusion </vt:lpstr>
      <vt:lpstr>Focal Brain Injuries/ B. Intracranial bleeding </vt:lpstr>
      <vt:lpstr>PowerPoint Presentation</vt:lpstr>
      <vt:lpstr>Focal Brain Injuries/ B. Intracranial bleeding </vt:lpstr>
      <vt:lpstr>Focal Brain Injuries/ B. Intracranial bleeding </vt:lpstr>
      <vt:lpstr>Focal Brain Injuries/ B. Intracranial bleeding </vt:lpstr>
      <vt:lpstr> Focal Brain Injuries/ B. Intracranial bleeding </vt:lpstr>
      <vt:lpstr>Focal Brain Injuries/ B. Intracranial bleeding </vt:lpstr>
      <vt:lpstr>The tentorium cerebelli</vt:lpstr>
      <vt:lpstr>Focal Brain Injuries/ B. Intracranial bleeding </vt:lpstr>
      <vt:lpstr>Focal Brain Injuries/ B. Intracranial bleeding </vt:lpstr>
      <vt:lpstr>Focal Brain Injuries/ B. Intracranial bleeding   </vt:lpstr>
      <vt:lpstr>Focal Brain Injuries/B. Intracranial bleeding </vt:lpstr>
      <vt:lpstr>Focal Brain Injuries/ B. Intracranial bleeding </vt:lpstr>
      <vt:lpstr>Focal Brain Injuries/ B. Intracranial bleeding </vt:lpstr>
      <vt:lpstr>Focal Brain Injuries/ B. Intracranial bleeding </vt:lpstr>
      <vt:lpstr>Focal Brain Injuries/ B. Intracranial bleeding </vt:lpstr>
      <vt:lpstr> Penetrating injuries  </vt:lpstr>
      <vt:lpstr>Penetrating injuries </vt:lpstr>
      <vt:lpstr>  SPECIAL CONSIDERATIONS  </vt:lpstr>
      <vt:lpstr>SPECIAL CONSIDERATIONS</vt:lpstr>
      <vt:lpstr>SPECIAL CONSIDERATIONS</vt:lpstr>
      <vt:lpstr>SPECIAL CONSIDERATIONS</vt:lpstr>
      <vt:lpstr>SPECIAL CONSIDERATIONS</vt:lpstr>
      <vt:lpstr>SPECIAL CONSIDERATIONS</vt:lpstr>
      <vt:lpstr>SPECIAL CONSIDERATIONS</vt:lpstr>
      <vt:lpstr>SPECIAL CONSIDERATIONS</vt:lpstr>
      <vt:lpstr>SPECIAL CONSIDERATIONS</vt:lpstr>
      <vt:lpstr>SPECIAL CONSIDERATIONS</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47</cp:revision>
  <dcterms:created xsi:type="dcterms:W3CDTF">2023-12-12T07:43:15Z</dcterms:created>
  <dcterms:modified xsi:type="dcterms:W3CDTF">2023-12-18T23:07:26Z</dcterms:modified>
</cp:coreProperties>
</file>