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58" r:id="rId4"/>
    <p:sldId id="272" r:id="rId5"/>
    <p:sldId id="288" r:id="rId6"/>
    <p:sldId id="271" r:id="rId7"/>
    <p:sldId id="273" r:id="rId8"/>
    <p:sldId id="259" r:id="rId9"/>
    <p:sldId id="292" r:id="rId10"/>
    <p:sldId id="276" r:id="rId11"/>
    <p:sldId id="260" r:id="rId12"/>
    <p:sldId id="261" r:id="rId13"/>
    <p:sldId id="274" r:id="rId14"/>
    <p:sldId id="262" r:id="rId15"/>
    <p:sldId id="277" r:id="rId16"/>
    <p:sldId id="296" r:id="rId17"/>
    <p:sldId id="264" r:id="rId18"/>
    <p:sldId id="291" r:id="rId19"/>
    <p:sldId id="265" r:id="rId20"/>
    <p:sldId id="266" r:id="rId21"/>
    <p:sldId id="278" r:id="rId22"/>
    <p:sldId id="290" r:id="rId23"/>
    <p:sldId id="267" r:id="rId24"/>
    <p:sldId id="268" r:id="rId25"/>
    <p:sldId id="269" r:id="rId26"/>
    <p:sldId id="279" r:id="rId27"/>
    <p:sldId id="280" r:id="rId28"/>
    <p:sldId id="289" r:id="rId29"/>
    <p:sldId id="282" r:id="rId30"/>
    <p:sldId id="287" r:id="rId31"/>
    <p:sldId id="284" r:id="rId32"/>
    <p:sldId id="283" r:id="rId33"/>
    <p:sldId id="293" r:id="rId34"/>
    <p:sldId id="294" r:id="rId35"/>
    <p:sldId id="295" r:id="rId36"/>
    <p:sldId id="270" r:id="rId37"/>
  </p:sldIdLst>
  <p:sldSz cx="12192000" cy="6858000"/>
  <p:notesSz cx="6858000" cy="9144000"/>
  <p:defaultTextStyle>
    <a:defPPr>
      <a:defRPr lang="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B179CE-3616-4D09-AE59-EB933862473E}" type="datetimeFigureOut">
              <a:rPr lang="en-US" smtClean="0"/>
              <a:t>12/25/2023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9A32B-E651-4482-B7CD-F7EDC2964828}" type="slidenum">
              <a:rPr lang="en-US" smtClean="0"/>
              <a:t>‹#›</a:t>
            </a:fld>
            <a:endParaRPr lang="en-US"/>
          </a:p>
        </p:txBody>
      </p:sp>
    </p:spTree>
    <p:extLst>
      <p:ext uri="{BB962C8B-B14F-4D97-AF65-F5344CB8AC3E}">
        <p14:creationId xmlns:p14="http://schemas.microsoft.com/office/powerpoint/2010/main" val="684385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9A32B-E651-4482-B7CD-F7EDC2964828}" type="slidenum">
              <a:rPr lang="en-US" smtClean="0"/>
              <a:t>12</a:t>
            </a:fld>
            <a:endParaRPr lang="en-US"/>
          </a:p>
        </p:txBody>
      </p:sp>
    </p:spTree>
    <p:extLst>
      <p:ext uri="{BB962C8B-B14F-4D97-AF65-F5344CB8AC3E}">
        <p14:creationId xmlns:p14="http://schemas.microsoft.com/office/powerpoint/2010/main" val="1267430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9A32B-E651-4482-B7CD-F7EDC2964828}" type="slidenum">
              <a:rPr lang="en-US" smtClean="0"/>
              <a:t>20</a:t>
            </a:fld>
            <a:endParaRPr lang="en-US"/>
          </a:p>
        </p:txBody>
      </p:sp>
    </p:spTree>
    <p:extLst>
      <p:ext uri="{BB962C8B-B14F-4D97-AF65-F5344CB8AC3E}">
        <p14:creationId xmlns:p14="http://schemas.microsoft.com/office/powerpoint/2010/main" val="2104122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6863ED-1FDC-4045-BB01-68D5EE0ACE09}" type="datetime1">
              <a:rPr lang="en-US" smtClean="0"/>
              <a:t>12/25/2023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7AC7B3D1-0C64-4285-922A-2D667CF24335}" type="slidenum">
              <a:rPr lang="en-US" smtClean="0"/>
              <a:t>‹#›</a:t>
            </a:fld>
            <a:endParaRPr lang="en-US"/>
          </a:p>
        </p:txBody>
      </p:sp>
    </p:spTree>
    <p:extLst>
      <p:ext uri="{BB962C8B-B14F-4D97-AF65-F5344CB8AC3E}">
        <p14:creationId xmlns:p14="http://schemas.microsoft.com/office/powerpoint/2010/main" val="270213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7205944-7BE7-4DC3-9DFF-88DAC1B1E907}" type="datetime1">
              <a:rPr lang="en-US" smtClean="0"/>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7B3D1-0C64-4285-922A-2D667CF24335}" type="slidenum">
              <a:rPr lang="en-US" smtClean="0"/>
              <a:t>‹#›</a:t>
            </a:fld>
            <a:endParaRPr lang="en-US"/>
          </a:p>
        </p:txBody>
      </p:sp>
    </p:spTree>
    <p:extLst>
      <p:ext uri="{BB962C8B-B14F-4D97-AF65-F5344CB8AC3E}">
        <p14:creationId xmlns:p14="http://schemas.microsoft.com/office/powerpoint/2010/main" val="1115561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CA3AAE-0E85-4DC9-AC9C-0491282D1921}" type="datetime1">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7B3D1-0C64-4285-922A-2D667CF24335}" type="slidenum">
              <a:rPr lang="en-US" smtClean="0"/>
              <a:t>‹#›</a:t>
            </a:fld>
            <a:endParaRPr lang="en-US"/>
          </a:p>
        </p:txBody>
      </p:sp>
    </p:spTree>
    <p:extLst>
      <p:ext uri="{BB962C8B-B14F-4D97-AF65-F5344CB8AC3E}">
        <p14:creationId xmlns:p14="http://schemas.microsoft.com/office/powerpoint/2010/main" val="795366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1D7185-CD8B-4CEB-A3CB-739AB943D863}" type="datetime1">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7B3D1-0C64-4285-922A-2D667CF24335}" type="slidenum">
              <a:rPr lang="en-US" smtClean="0"/>
              <a:t>‹#›</a:t>
            </a:fld>
            <a:endParaRPr lang="en-US"/>
          </a:p>
        </p:txBody>
      </p:sp>
    </p:spTree>
    <p:extLst>
      <p:ext uri="{BB962C8B-B14F-4D97-AF65-F5344CB8AC3E}">
        <p14:creationId xmlns:p14="http://schemas.microsoft.com/office/powerpoint/2010/main" val="3753724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C11842-3E1C-430B-A9C7-0C4A27C87B36}" type="datetime1">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7B3D1-0C64-4285-922A-2D667CF24335}" type="slidenum">
              <a:rPr lang="en-US" smtClean="0"/>
              <a:t>‹#›</a:t>
            </a:fld>
            <a:endParaRPr lang="en-US"/>
          </a:p>
        </p:txBody>
      </p:sp>
    </p:spTree>
    <p:extLst>
      <p:ext uri="{BB962C8B-B14F-4D97-AF65-F5344CB8AC3E}">
        <p14:creationId xmlns:p14="http://schemas.microsoft.com/office/powerpoint/2010/main" val="195934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AC1D91-B923-4E33-841D-332E40E0F641}" type="datetime1">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7B3D1-0C64-4285-922A-2D667CF24335}" type="slidenum">
              <a:rPr lang="en-US" smtClean="0"/>
              <a:t>‹#›</a:t>
            </a:fld>
            <a:endParaRPr lang="en-US"/>
          </a:p>
        </p:txBody>
      </p:sp>
    </p:spTree>
    <p:extLst>
      <p:ext uri="{BB962C8B-B14F-4D97-AF65-F5344CB8AC3E}">
        <p14:creationId xmlns:p14="http://schemas.microsoft.com/office/powerpoint/2010/main" val="572068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F9CF8B-E429-4F43-9E40-0AAE768535C8}" type="datetime1">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7B3D1-0C64-4285-922A-2D667CF24335}" type="slidenum">
              <a:rPr lang="en-US" smtClean="0"/>
              <a:t>‹#›</a:t>
            </a:fld>
            <a:endParaRPr lang="en-US"/>
          </a:p>
        </p:txBody>
      </p:sp>
    </p:spTree>
    <p:extLst>
      <p:ext uri="{BB962C8B-B14F-4D97-AF65-F5344CB8AC3E}">
        <p14:creationId xmlns:p14="http://schemas.microsoft.com/office/powerpoint/2010/main" val="1260928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1C4F0-70E7-4842-B953-009C6B4A1D1C}" type="datetime1">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7B3D1-0C64-4285-922A-2D667CF24335}" type="slidenum">
              <a:rPr lang="en-US" smtClean="0"/>
              <a:t>‹#›</a:t>
            </a:fld>
            <a:endParaRPr lang="en-US"/>
          </a:p>
        </p:txBody>
      </p:sp>
    </p:spTree>
    <p:extLst>
      <p:ext uri="{BB962C8B-B14F-4D97-AF65-F5344CB8AC3E}">
        <p14:creationId xmlns:p14="http://schemas.microsoft.com/office/powerpoint/2010/main" val="2816954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B6B5F9-6040-4723-BA56-CECF140A17CD}" type="datetime1">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7B3D1-0C64-4285-922A-2D667CF24335}" type="slidenum">
              <a:rPr lang="en-US" smtClean="0"/>
              <a:t>‹#›</a:t>
            </a:fld>
            <a:endParaRPr lang="en-US"/>
          </a:p>
        </p:txBody>
      </p:sp>
    </p:spTree>
    <p:extLst>
      <p:ext uri="{BB962C8B-B14F-4D97-AF65-F5344CB8AC3E}">
        <p14:creationId xmlns:p14="http://schemas.microsoft.com/office/powerpoint/2010/main" val="3359498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1F1EF1-674C-4943-8B35-7B5198D011CC}" type="datetime1">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7AC7B3D1-0C64-4285-922A-2D667CF24335}" type="slidenum">
              <a:rPr lang="en-US" smtClean="0"/>
              <a:t>‹#›</a:t>
            </a:fld>
            <a:endParaRPr lang="en-US"/>
          </a:p>
        </p:txBody>
      </p:sp>
    </p:spTree>
    <p:extLst>
      <p:ext uri="{BB962C8B-B14F-4D97-AF65-F5344CB8AC3E}">
        <p14:creationId xmlns:p14="http://schemas.microsoft.com/office/powerpoint/2010/main" val="45820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351FE7-351C-4712-93ED-2E106F8B09BA}" type="datetime1">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7B3D1-0C64-4285-922A-2D667CF24335}" type="slidenum">
              <a:rPr lang="en-US" smtClean="0"/>
              <a:t>‹#›</a:t>
            </a:fld>
            <a:endParaRPr lang="en-US"/>
          </a:p>
        </p:txBody>
      </p:sp>
    </p:spTree>
    <p:extLst>
      <p:ext uri="{BB962C8B-B14F-4D97-AF65-F5344CB8AC3E}">
        <p14:creationId xmlns:p14="http://schemas.microsoft.com/office/powerpoint/2010/main" val="407245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E006E4-4B2B-4DFF-8B49-FACAFE06039B}" type="datetime1">
              <a:rPr lang="en-US" smtClean="0"/>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7B3D1-0C64-4285-922A-2D667CF24335}" type="slidenum">
              <a:rPr lang="en-US" smtClean="0"/>
              <a:t>‹#›</a:t>
            </a:fld>
            <a:endParaRPr lang="en-US"/>
          </a:p>
        </p:txBody>
      </p:sp>
    </p:spTree>
    <p:extLst>
      <p:ext uri="{BB962C8B-B14F-4D97-AF65-F5344CB8AC3E}">
        <p14:creationId xmlns:p14="http://schemas.microsoft.com/office/powerpoint/2010/main" val="4031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E91A17-7A51-4C81-9DC5-E2820B20CF7F}" type="datetime1">
              <a:rPr lang="en-US" smtClean="0"/>
              <a:t>12/25/2023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C7B3D1-0C64-4285-922A-2D667CF24335}" type="slidenum">
              <a:rPr lang="en-US" smtClean="0"/>
              <a:t>‹#›</a:t>
            </a:fld>
            <a:endParaRPr lang="en-US"/>
          </a:p>
        </p:txBody>
      </p:sp>
    </p:spTree>
    <p:extLst>
      <p:ext uri="{BB962C8B-B14F-4D97-AF65-F5344CB8AC3E}">
        <p14:creationId xmlns:p14="http://schemas.microsoft.com/office/powerpoint/2010/main" val="3721684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E82CCD-40B2-4DBC-BEC0-7629B20B7ED8}" type="datetime1">
              <a:rPr lang="en-US" smtClean="0"/>
              <a:t>12/25/2023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a:t>
            </a:fld>
            <a:endParaRPr lang="en-US"/>
          </a:p>
        </p:txBody>
      </p:sp>
    </p:spTree>
    <p:extLst>
      <p:ext uri="{BB962C8B-B14F-4D97-AF65-F5344CB8AC3E}">
        <p14:creationId xmlns:p14="http://schemas.microsoft.com/office/powerpoint/2010/main" val="3315902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2DB8B-4EFD-4496-BDBF-D5DCEB1DED2B}" type="datetime1">
              <a:rPr lang="en-US" smtClean="0"/>
              <a:t>12/25/2023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C7B3D1-0C64-4285-922A-2D667CF24335}" type="slidenum">
              <a:rPr lang="en-US" smtClean="0"/>
              <a:t>‹#›</a:t>
            </a:fld>
            <a:endParaRPr lang="en-US"/>
          </a:p>
        </p:txBody>
      </p:sp>
    </p:spTree>
    <p:extLst>
      <p:ext uri="{BB962C8B-B14F-4D97-AF65-F5344CB8AC3E}">
        <p14:creationId xmlns:p14="http://schemas.microsoft.com/office/powerpoint/2010/main" val="41510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C81A3A2-1411-404A-B30B-596CDFC8ACEC}" type="datetime1">
              <a:rPr lang="en-US" smtClean="0"/>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7B3D1-0C64-4285-922A-2D667CF24335}" type="slidenum">
              <a:rPr lang="en-US" smtClean="0"/>
              <a:t>‹#›</a:t>
            </a:fld>
            <a:endParaRPr lang="en-US"/>
          </a:p>
        </p:txBody>
      </p:sp>
    </p:spTree>
    <p:extLst>
      <p:ext uri="{BB962C8B-B14F-4D97-AF65-F5344CB8AC3E}">
        <p14:creationId xmlns:p14="http://schemas.microsoft.com/office/powerpoint/2010/main" val="291519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F81E7E0-91FF-4AAC-8B1E-4C976CD647D3}" type="datetime1">
              <a:rPr lang="en-US" smtClean="0"/>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7B3D1-0C64-4285-922A-2D667CF24335}" type="slidenum">
              <a:rPr lang="en-US" smtClean="0"/>
              <a:t>‹#›</a:t>
            </a:fld>
            <a:endParaRPr lang="en-US"/>
          </a:p>
        </p:txBody>
      </p:sp>
    </p:spTree>
    <p:extLst>
      <p:ext uri="{BB962C8B-B14F-4D97-AF65-F5344CB8AC3E}">
        <p14:creationId xmlns:p14="http://schemas.microsoft.com/office/powerpoint/2010/main" val="104337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FFF432B-1329-4717-B1A9-0F91D65C9A32}" type="datetime1">
              <a:rPr lang="en-US" smtClean="0"/>
              <a:t>12/25/2023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C7B3D1-0C64-4285-922A-2D667CF24335}" type="slidenum">
              <a:rPr lang="en-US" smtClean="0"/>
              <a:t>‹#›</a:t>
            </a:fld>
            <a:endParaRPr lang="en-US"/>
          </a:p>
        </p:txBody>
      </p:sp>
    </p:spTree>
    <p:extLst>
      <p:ext uri="{BB962C8B-B14F-4D97-AF65-F5344CB8AC3E}">
        <p14:creationId xmlns:p14="http://schemas.microsoft.com/office/powerpoint/2010/main" val="1808283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8574" y="201263"/>
            <a:ext cx="8574622" cy="2616199"/>
          </a:xfrm>
        </p:spPr>
        <p:txBody>
          <a:bodyPr>
            <a:normAutofit/>
          </a:bodyPr>
          <a:lstStyle/>
          <a:p>
            <a:pPr xmlns:a="http://schemas.openxmlformats.org/drawingml/2006/main" algn="ctr">
              <a:bidi/>
            </a:pPr>
            <a:r xmlns:a="http://schemas.openxmlformats.org/drawingml/2006/main">
              <a:rPr lang="ar" sz="6600" b="1" dirty="0"/>
              <a:t>الصدمة العصبية</a:t>
            </a:r>
          </a:p>
        </p:txBody>
      </p:sp>
      <p:sp>
        <p:nvSpPr>
          <p:cNvPr id="3" name="Subtitle 2"/>
          <p:cNvSpPr>
            <a:spLocks noGrp="1"/>
          </p:cNvSpPr>
          <p:nvPr>
            <p:ph type="subTitle" idx="1"/>
          </p:nvPr>
        </p:nvSpPr>
        <p:spPr>
          <a:xfrm>
            <a:off x="2521619" y="3566608"/>
            <a:ext cx="8308531" cy="2371483"/>
          </a:xfrm>
        </p:spPr>
        <p:txBody>
          <a:bodyPr>
            <a:noAutofit/>
          </a:bodyPr>
          <a:lstStyle/>
          <a:p>
            <a:pPr xmlns:a="http://schemas.openxmlformats.org/drawingml/2006/main" algn="ctr">
              <a:bidi/>
            </a:pPr>
            <a:r xmlns:a="http://schemas.openxmlformats.org/drawingml/2006/main">
              <a:rPr lang="ar" sz="6000" b="1" dirty="0"/>
              <a:t>إصابة الحبل الشوكي</a:t>
            </a:r>
          </a:p>
          <a:p>
            <a:pPr algn="ctr"/>
            <a:endParaRPr lang="en-US" sz="2400" dirty="0"/>
          </a:p>
        </p:txBody>
      </p:sp>
      <p:sp>
        <p:nvSpPr>
          <p:cNvPr id="4" name="Date Placeholder 3"/>
          <p:cNvSpPr>
            <a:spLocks noGrp="1"/>
          </p:cNvSpPr>
          <p:nvPr>
            <p:ph type="dt" sz="half" idx="10"/>
          </p:nvPr>
        </p:nvSpPr>
        <p:spPr/>
        <p:txBody>
          <a:bodyPr/>
          <a:lstStyle/>
          <a:p>
            <a:fld id="{3FE0DD0D-CCC6-4891-89CE-12B8E587CBCB}"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1</a:t>
            </a:fld>
            <a:endParaRPr lang="en-US"/>
          </a:p>
        </p:txBody>
      </p:sp>
    </p:spTree>
    <p:extLst>
      <p:ext uri="{BB962C8B-B14F-4D97-AF65-F5344CB8AC3E}">
        <p14:creationId xmlns:p14="http://schemas.microsoft.com/office/powerpoint/2010/main" val="413420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4312" y="0"/>
            <a:ext cx="10018713" cy="1311007"/>
          </a:xfrm>
        </p:spPr>
        <p:txBody>
          <a:bodyPr>
            <a:normAutofit/>
          </a:bodyPr>
          <a:lstStyle/>
          <a:p>
            <a:r xmlns:a="http://schemas.openxmlformats.org/drawingml/2006/main">
              <a:rPr lang="ar" sz="4400" b="1" dirty="0"/>
              <a:t>آليات الإصابة</a:t>
            </a:r>
            <a:endParaRPr xmlns:a="http://schemas.openxmlformats.org/drawingml/2006/main" lang="en-US" sz="4400" dirty="0"/>
          </a:p>
        </p:txBody>
      </p:sp>
      <p:sp>
        <p:nvSpPr>
          <p:cNvPr id="5" name="Content Placeholder 4"/>
          <p:cNvSpPr>
            <a:spLocks noGrp="1"/>
          </p:cNvSpPr>
          <p:nvPr>
            <p:ph sz="half" idx="1"/>
          </p:nvPr>
        </p:nvSpPr>
        <p:spPr>
          <a:xfrm>
            <a:off x="1484312" y="1796667"/>
            <a:ext cx="4895055" cy="4152442"/>
          </a:xfrm>
        </p:spPr>
        <p:txBody>
          <a:bodyPr>
            <a:normAutofit/>
          </a:bodyPr>
          <a:lstStyle/>
          <a:p>
            <a:r xmlns:a="http://schemas.openxmlformats.org/drawingml/2006/main">
              <a:rPr lang="ar" sz="4000" b="1" dirty="0"/>
              <a:t>انثناء</a:t>
            </a:r>
          </a:p>
          <a:p>
            <a:r xmlns:a="http://schemas.openxmlformats.org/drawingml/2006/main">
              <a:rPr lang="ar" sz="4000" b="1" dirty="0"/>
              <a:t>فرط التمدد</a:t>
            </a:r>
          </a:p>
          <a:p>
            <a:r xmlns:a="http://schemas.openxmlformats.org/drawingml/2006/main">
              <a:rPr lang="ar" sz="4000" b="1" dirty="0"/>
              <a:t>ضغط</a:t>
            </a:r>
          </a:p>
          <a:p>
            <a:r xmlns:a="http://schemas.openxmlformats.org/drawingml/2006/main">
              <a:rPr lang="ar" sz="4000" b="1" dirty="0"/>
              <a:t>الانثناء والدوران</a:t>
            </a:r>
          </a:p>
          <a:p>
            <a:endParaRPr lang="en-US" dirty="0"/>
          </a:p>
        </p:txBody>
      </p:sp>
      <p:pic>
        <p:nvPicPr>
          <p:cNvPr id="7" name="Content Placeholder 6"/>
          <p:cNvPicPr>
            <a:picLocks noGrp="1" noChangeAspect="1"/>
          </p:cNvPicPr>
          <p:nvPr>
            <p:ph sz="half" idx="2"/>
          </p:nvPr>
        </p:nvPicPr>
        <p:blipFill>
          <a:blip r:embed="rId2"/>
          <a:stretch>
            <a:fillRect/>
          </a:stretch>
        </p:blipFill>
        <p:spPr>
          <a:xfrm>
            <a:off x="6632154" y="1172178"/>
            <a:ext cx="4870871" cy="5601130"/>
          </a:xfrm>
          <a:prstGeom prst="rect">
            <a:avLst/>
          </a:prstGeom>
        </p:spPr>
      </p:pic>
      <p:sp>
        <p:nvSpPr>
          <p:cNvPr id="2" name="Date Placeholder 1"/>
          <p:cNvSpPr>
            <a:spLocks noGrp="1"/>
          </p:cNvSpPr>
          <p:nvPr>
            <p:ph type="dt" sz="half" idx="10"/>
          </p:nvPr>
        </p:nvSpPr>
        <p:spPr/>
        <p:txBody>
          <a:bodyPr/>
          <a:lstStyle/>
          <a:p>
            <a:fld id="{902DB7EF-94C8-45B4-8544-6484B0F26080}" type="datetime1">
              <a:rPr lang="en-US" smtClean="0"/>
              <a:t>12/25/2023</a:t>
            </a:fld>
            <a:endParaRPr lang="en-US"/>
          </a:p>
        </p:txBody>
      </p:sp>
      <p:sp>
        <p:nvSpPr>
          <p:cNvPr id="3" name="Slide Number Placeholder 2"/>
          <p:cNvSpPr>
            <a:spLocks noGrp="1"/>
          </p:cNvSpPr>
          <p:nvPr>
            <p:ph type="sldNum" sz="quarter" idx="12"/>
          </p:nvPr>
        </p:nvSpPr>
        <p:spPr/>
        <p:txBody>
          <a:bodyPr/>
          <a:lstStyle/>
          <a:p>
            <a:fld id="{7AC7B3D1-0C64-4285-922A-2D667CF24335}" type="slidenum">
              <a:rPr lang="en-US" smtClean="0"/>
              <a:t>10</a:t>
            </a:fld>
            <a:endParaRPr lang="en-US"/>
          </a:p>
        </p:txBody>
      </p:sp>
    </p:spTree>
    <p:extLst>
      <p:ext uri="{BB962C8B-B14F-4D97-AF65-F5344CB8AC3E}">
        <p14:creationId xmlns:p14="http://schemas.microsoft.com/office/powerpoint/2010/main" val="4066885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156771"/>
          </a:xfrm>
        </p:spPr>
        <p:txBody>
          <a:bodyPr/>
          <a:lstStyle/>
          <a:p>
            <a:r xmlns:a="http://schemas.openxmlformats.org/drawingml/2006/main">
              <a:rPr lang="ar" b="1" dirty="0"/>
              <a:t>آليات الإصابة</a:t>
            </a:r>
            <a:endParaRPr xmlns:a="http://schemas.openxmlformats.org/drawingml/2006/main" lang="en-US" dirty="0"/>
          </a:p>
        </p:txBody>
      </p:sp>
      <p:sp>
        <p:nvSpPr>
          <p:cNvPr id="3" name="Content Placeholder 2"/>
          <p:cNvSpPr>
            <a:spLocks noGrp="1"/>
          </p:cNvSpPr>
          <p:nvPr>
            <p:ph idx="1"/>
          </p:nvPr>
        </p:nvSpPr>
        <p:spPr>
          <a:xfrm>
            <a:off x="1484310" y="1156771"/>
            <a:ext cx="10018713" cy="4634430"/>
          </a:xfrm>
        </p:spPr>
        <p:txBody>
          <a:bodyPr>
            <a:normAutofit/>
          </a:bodyPr>
          <a:lstStyle/>
          <a:p>
            <a:pPr xmlns:a="http://schemas.openxmlformats.org/drawingml/2006/main">
              <a:lnSpc>
                <a:spcPct val="120000"/>
              </a:lnSpc>
              <a:spcAft>
                <a:spcPts val="1200"/>
              </a:spcAft>
              <a:bidi/>
            </a:pPr>
            <a:r xmlns:a="http://schemas.openxmlformats.org/drawingml/2006/main">
              <a:rPr lang="ar" sz="3200" b="1" dirty="0"/>
              <a:t>يمكن تقسيم إصابات الحبل الشوكي إلى فئتين: </a:t>
            </a:r>
            <a:r xmlns:a="http://schemas.openxmlformats.org/drawingml/2006/main">
              <a:rPr lang="ar" sz="3200" b="1" dirty="0"/>
              <a:t>الإصابات </a:t>
            </a:r>
            <a:r xmlns:a="http://schemas.openxmlformats.org/drawingml/2006/main">
              <a:rPr lang="ar" sz="3200" b="1" dirty="0" smtClean="0"/>
              <a:t>الأولية </a:t>
            </a:r>
            <a:r xmlns:a="http://schemas.openxmlformats.org/drawingml/2006/main">
              <a:rPr lang="ar" sz="3200" b="1" dirty="0" smtClean="0"/>
              <a:t>والإصابات الثانوية.</a:t>
            </a:r>
          </a:p>
          <a:p>
            <a:pPr xmlns:a="http://schemas.openxmlformats.org/drawingml/2006/main">
              <a:lnSpc>
                <a:spcPct val="120000"/>
              </a:lnSpc>
              <a:spcAft>
                <a:spcPts val="1200"/>
              </a:spcAft>
              <a:bidi/>
            </a:pPr>
            <a:r xmlns:a="http://schemas.openxmlformats.org/drawingml/2006/main">
              <a:rPr lang="ar" sz="3200" b="1" dirty="0" smtClean="0"/>
              <a:t> </a:t>
            </a:r>
            <a:r xmlns:a="http://schemas.openxmlformats.org/drawingml/2006/main">
              <a:rPr lang="ar" sz="3200" b="1" u="sng" dirty="0">
                <a:solidFill>
                  <a:srgbClr val="C00000"/>
                </a:solidFill>
              </a:rPr>
              <a:t>الإصابات الأولية </a:t>
            </a:r>
            <a:r xmlns:a="http://schemas.openxmlformats.org/drawingml/2006/main">
              <a:rPr lang="ar" sz="3200" b="1" dirty="0"/>
              <a:t>هي نتيجة للإصابة الأولية أو الصدمة وعادة </a:t>
            </a:r>
            <a:r xmlns:a="http://schemas.openxmlformats.org/drawingml/2006/main">
              <a:rPr lang="ar" sz="3200" b="1" dirty="0" smtClean="0"/>
              <a:t>ما تكون </a:t>
            </a:r>
            <a:r xmlns:a="http://schemas.openxmlformats.org/drawingml/2006/main">
              <a:rPr lang="ar" sz="3200" b="1" dirty="0"/>
              <a:t>دائمة </a:t>
            </a:r>
            <a:r xmlns:a="http://schemas.openxmlformats.org/drawingml/2006/main">
              <a:rPr lang="ar" sz="3200" b="1" dirty="0" smtClean="0"/>
              <a:t>.</a:t>
            </a:r>
          </a:p>
          <a:p>
            <a:pPr xmlns:a="http://schemas.openxmlformats.org/drawingml/2006/main">
              <a:lnSpc>
                <a:spcPct val="120000"/>
              </a:lnSpc>
              <a:spcAft>
                <a:spcPts val="1200"/>
              </a:spcAft>
              <a:bidi/>
            </a:pPr>
            <a:r xmlns:a="http://schemas.openxmlformats.org/drawingml/2006/main">
              <a:rPr lang="ar" sz="3200" b="1" dirty="0" smtClean="0"/>
              <a:t> تشمل </a:t>
            </a:r>
            <a:r xmlns:a="http://schemas.openxmlformats.org/drawingml/2006/main">
              <a:rPr lang="ar" sz="3200" b="1" u="sng" dirty="0">
                <a:solidFill>
                  <a:srgbClr val="C00000"/>
                </a:solidFill>
              </a:rPr>
              <a:t>الإصابات الثانوية </a:t>
            </a:r>
            <a:r xmlns:a="http://schemas.openxmlformats.org/drawingml/2006/main">
              <a:rPr lang="ar" sz="3200" b="1" dirty="0"/>
              <a:t>الناتجة عن إصابة الحبل الشوكي الوذمة </a:t>
            </a:r>
            <a:r xmlns:a="http://schemas.openxmlformats.org/drawingml/2006/main">
              <a:rPr lang="ar" sz="3200" b="1" dirty="0" smtClean="0"/>
              <a:t>والنزيف.</a:t>
            </a:r>
          </a:p>
        </p:txBody>
      </p:sp>
      <p:sp>
        <p:nvSpPr>
          <p:cNvPr id="4" name="Date Placeholder 3"/>
          <p:cNvSpPr>
            <a:spLocks noGrp="1"/>
          </p:cNvSpPr>
          <p:nvPr>
            <p:ph type="dt" sz="half" idx="10"/>
          </p:nvPr>
        </p:nvSpPr>
        <p:spPr/>
        <p:txBody>
          <a:bodyPr/>
          <a:lstStyle/>
          <a:p>
            <a:fld id="{D3CEEDA3-309E-4093-BBE4-6A5D359D08AD}"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11</a:t>
            </a:fld>
            <a:endParaRPr lang="en-US"/>
          </a:p>
        </p:txBody>
      </p:sp>
    </p:spTree>
    <p:extLst>
      <p:ext uri="{BB962C8B-B14F-4D97-AF65-F5344CB8AC3E}">
        <p14:creationId xmlns:p14="http://schemas.microsoft.com/office/powerpoint/2010/main" val="295438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
            <a:ext cx="10018713" cy="1266940"/>
          </a:xfrm>
        </p:spPr>
        <p:txBody>
          <a:bodyPr/>
          <a:lstStyle/>
          <a:p>
            <a:r xmlns:a="http://schemas.openxmlformats.org/drawingml/2006/main">
              <a:rPr lang="ar" b="1" dirty="0"/>
              <a:t>آليات الإصابة</a:t>
            </a:r>
          </a:p>
        </p:txBody>
      </p:sp>
      <p:sp>
        <p:nvSpPr>
          <p:cNvPr id="3" name="Content Placeholder 2"/>
          <p:cNvSpPr>
            <a:spLocks noGrp="1"/>
          </p:cNvSpPr>
          <p:nvPr>
            <p:ph idx="1"/>
          </p:nvPr>
        </p:nvSpPr>
        <p:spPr>
          <a:xfrm>
            <a:off x="1087702" y="1068637"/>
            <a:ext cx="10810515" cy="5673685"/>
          </a:xfrm>
        </p:spPr>
        <p:txBody>
          <a:bodyPr>
            <a:normAutofit/>
          </a:bodyPr>
          <a:lstStyle/>
          <a:p>
            <a:pPr xmlns:a="http://schemas.openxmlformats.org/drawingml/2006/main">
              <a:lnSpc>
                <a:spcPct val="150000"/>
              </a:lnSpc>
              <a:spcAft>
                <a:spcPts val="1200"/>
              </a:spcAft>
              <a:bidi/>
            </a:pPr>
            <a:r xmlns:a="http://schemas.openxmlformats.org/drawingml/2006/main">
              <a:rPr lang="ar" sz="3200" b="1" dirty="0"/>
              <a:t>يتراوح الضرر في إصابات الحبل الشوكي من </a:t>
            </a:r>
            <a:r xmlns:a="http://schemas.openxmlformats.org/drawingml/2006/main">
              <a:rPr lang="ar" sz="3200" b="1" dirty="0">
                <a:solidFill>
                  <a:srgbClr val="FF0000"/>
                </a:solidFill>
              </a:rPr>
              <a:t>الارتجاج المؤقت </a:t>
            </a:r>
            <a:r xmlns:a="http://schemas.openxmlformats.org/drawingml/2006/main">
              <a:rPr lang="ar" sz="3200" b="1" dirty="0"/>
              <a:t>(الذي يتعافى منه المريض </a:t>
            </a:r>
            <a:r xmlns:a="http://schemas.openxmlformats.org/drawingml/2006/main">
              <a:rPr lang="ar" sz="3200" b="1" dirty="0" smtClean="0"/>
              <a:t>تمامًا </a:t>
            </a:r>
            <a:r xmlns:a="http://schemas.openxmlformats.org/drawingml/2006/main">
              <a:rPr lang="ar" sz="3200" b="1" dirty="0"/>
              <a:t>) إلى </a:t>
            </a:r>
            <a:r xmlns:a="http://schemas.openxmlformats.org/drawingml/2006/main">
              <a:rPr lang="ar" sz="3200" b="1" dirty="0">
                <a:solidFill>
                  <a:srgbClr val="00B050"/>
                </a:solidFill>
              </a:rPr>
              <a:t>الكدمات،</a:t>
            </a:r>
            <a:r xmlns:a="http://schemas.openxmlformats.org/drawingml/2006/main">
              <a:rPr lang="ar" sz="3200" b="1" dirty="0"/>
              <a:t> </a:t>
            </a:r>
            <a:r xmlns:a="http://schemas.openxmlformats.org/drawingml/2006/main">
              <a:rPr lang="ar" sz="3200" b="1" dirty="0">
                <a:solidFill>
                  <a:srgbClr val="0070C0"/>
                </a:solidFill>
              </a:rPr>
              <a:t>التمزق، </a:t>
            </a:r>
            <a:r xmlns:a="http://schemas.openxmlformats.org/drawingml/2006/main">
              <a:rPr lang="ar" sz="3200" b="1" dirty="0"/>
              <a:t>والضغط </a:t>
            </a:r>
            <a:r xmlns:a="http://schemas.openxmlformats.org/drawingml/2006/main">
              <a:rPr lang="ar" sz="3200" b="1" dirty="0">
                <a:solidFill>
                  <a:schemeClr val="accent6">
                    <a:lumMod val="75000"/>
                  </a:schemeClr>
                </a:solidFill>
              </a:rPr>
              <a:t>على أنسجة </a:t>
            </a:r>
            <a:r xmlns:a="http://schemas.openxmlformats.org/drawingml/2006/main">
              <a:rPr lang="ar" sz="3200" b="1" dirty="0"/>
              <a:t>النخاع الشوكي </a:t>
            </a:r>
            <a:r xmlns:a="http://schemas.openxmlformats.org/drawingml/2006/main">
              <a:rPr lang="ar" sz="3200" b="1" dirty="0" smtClean="0"/>
              <a:t>(إما </a:t>
            </a:r>
            <a:r xmlns:a="http://schemas.openxmlformats.org/drawingml/2006/main">
              <a:rPr lang="ar" sz="3200" b="1" dirty="0"/>
              <a:t>بمفرده أو بالاشتراك مع الآخرين)، حتى </a:t>
            </a:r>
            <a:r xmlns:a="http://schemas.openxmlformats.org/drawingml/2006/main">
              <a:rPr lang="ar" sz="3200" b="1" dirty="0">
                <a:solidFill>
                  <a:schemeClr val="accent1">
                    <a:lumMod val="50000"/>
                  </a:schemeClr>
                </a:solidFill>
              </a:rPr>
              <a:t>قطع كامل </a:t>
            </a:r>
            <a:r xmlns:a="http://schemas.openxmlformats.org/drawingml/2006/main">
              <a:rPr lang="ar" sz="3200" b="1" dirty="0"/>
              <a:t>للنخاع </a:t>
            </a:r>
            <a:r xmlns:a="http://schemas.openxmlformats.org/drawingml/2006/main">
              <a:rPr lang="ar" sz="3200" b="1" dirty="0" smtClean="0"/>
              <a:t>الشوكي </a:t>
            </a:r>
            <a:r xmlns:a="http://schemas.openxmlformats.org/drawingml/2006/main">
              <a:rPr lang="ar" sz="3200" b="1" dirty="0"/>
              <a:t>(مما يجعل المريض مشلولاً تحت مستوى الإصابة).</a:t>
            </a:r>
            <a:endParaRPr xmlns:a="http://schemas.openxmlformats.org/drawingml/2006/main" lang="en-US" sz="3200" b="1" dirty="0" smtClean="0"/>
          </a:p>
          <a:p>
            <a:endParaRPr lang="en-US" dirty="0"/>
          </a:p>
        </p:txBody>
      </p:sp>
      <p:sp>
        <p:nvSpPr>
          <p:cNvPr id="4" name="Date Placeholder 3"/>
          <p:cNvSpPr>
            <a:spLocks noGrp="1"/>
          </p:cNvSpPr>
          <p:nvPr>
            <p:ph type="dt" sz="half" idx="10"/>
          </p:nvPr>
        </p:nvSpPr>
        <p:spPr/>
        <p:txBody>
          <a:bodyPr/>
          <a:lstStyle/>
          <a:p>
            <a:fld id="{E4F0D23D-C46C-4C38-8E38-201276C3A575}"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12</a:t>
            </a:fld>
            <a:endParaRPr lang="en-US"/>
          </a:p>
        </p:txBody>
      </p:sp>
    </p:spTree>
    <p:extLst>
      <p:ext uri="{BB962C8B-B14F-4D97-AF65-F5344CB8AC3E}">
        <p14:creationId xmlns:p14="http://schemas.microsoft.com/office/powerpoint/2010/main" val="2163808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85379"/>
            <a:ext cx="10018713" cy="1253168"/>
          </a:xfrm>
        </p:spPr>
        <p:txBody>
          <a:bodyPr/>
          <a:lstStyle/>
          <a:p>
            <a:r xmlns:a="http://schemas.openxmlformats.org/drawingml/2006/main">
              <a:rPr lang="ar" b="1" dirty="0"/>
              <a:t>آليات الإصابة</a:t>
            </a:r>
          </a:p>
        </p:txBody>
      </p:sp>
      <p:sp>
        <p:nvSpPr>
          <p:cNvPr id="3" name="Content Placeholder 2"/>
          <p:cNvSpPr>
            <a:spLocks noGrp="1"/>
          </p:cNvSpPr>
          <p:nvPr>
            <p:ph idx="1"/>
          </p:nvPr>
        </p:nvSpPr>
        <p:spPr>
          <a:xfrm>
            <a:off x="1252957" y="1276120"/>
            <a:ext cx="10018713" cy="5372559"/>
          </a:xfrm>
        </p:spPr>
        <p:txBody>
          <a:bodyPr/>
          <a:lstStyle/>
          <a:p>
            <a:pPr xmlns:a="http://schemas.openxmlformats.org/drawingml/2006/main">
              <a:lnSpc>
                <a:spcPct val="130000"/>
              </a:lnSpc>
              <a:spcAft>
                <a:spcPts val="1800"/>
              </a:spcAft>
              <a:bidi/>
            </a:pPr>
            <a:r xmlns:a="http://schemas.openxmlformats.org/drawingml/2006/main">
              <a:rPr lang="ar" sz="3200" b="1" dirty="0"/>
              <a:t>الفقرات الأكثر تأثرًا هي الفقرات العنقية الخامسة والسادسة والسابعة (C5-C7)، والفقرة الصدرية الثانية عشرة (T12)، والفقرة القطنية الأولى (L1).</a:t>
            </a:r>
          </a:p>
          <a:p>
            <a:pPr xmlns:a="http://schemas.openxmlformats.org/drawingml/2006/main">
              <a:lnSpc>
                <a:spcPct val="130000"/>
              </a:lnSpc>
              <a:spcAft>
                <a:spcPts val="1800"/>
              </a:spcAft>
              <a:bidi/>
            </a:pPr>
            <a:r xmlns:a="http://schemas.openxmlformats.org/drawingml/2006/main">
              <a:rPr lang="ar" sz="3200" b="1" dirty="0"/>
              <a:t>تعتبر هذه الفقرات الأكثر عرضة للخطر لأن هناك مدى أكبر من الحركة في العمود الفقري في هذه المناطق.</a:t>
            </a:r>
          </a:p>
          <a:p>
            <a:endParaRPr lang="en-US" dirty="0"/>
          </a:p>
        </p:txBody>
      </p:sp>
      <p:sp>
        <p:nvSpPr>
          <p:cNvPr id="4" name="Date Placeholder 3"/>
          <p:cNvSpPr>
            <a:spLocks noGrp="1"/>
          </p:cNvSpPr>
          <p:nvPr>
            <p:ph type="dt" sz="half" idx="10"/>
          </p:nvPr>
        </p:nvSpPr>
        <p:spPr/>
        <p:txBody>
          <a:bodyPr/>
          <a:lstStyle/>
          <a:p>
            <a:fld id="{D9868988-CE6A-4C6D-A17B-A5052CB96464}"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13</a:t>
            </a:fld>
            <a:endParaRPr lang="en-US"/>
          </a:p>
        </p:txBody>
      </p:sp>
    </p:spTree>
    <p:extLst>
      <p:ext uri="{BB962C8B-B14F-4D97-AF65-F5344CB8AC3E}">
        <p14:creationId xmlns:p14="http://schemas.microsoft.com/office/powerpoint/2010/main" val="1773651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0"/>
            <a:ext cx="10018713" cy="1752599"/>
          </a:xfrm>
        </p:spPr>
        <p:txBody>
          <a:bodyPr>
            <a:normAutofit fontScale="90000"/>
          </a:bodyPr>
          <a:lstStyle/>
          <a:p>
            <a:r xmlns:a="http://schemas.openxmlformats.org/drawingml/2006/main">
              <a:rPr lang="ar" b="1" dirty="0" smtClean="0"/>
              <a:t> </a:t>
            </a:r>
            <a:br xmlns:a="http://schemas.openxmlformats.org/drawingml/2006/main">
              <a:rPr lang="en-US" b="1" dirty="0" smtClean="0"/>
            </a:br>
            <a:r xmlns:a="http://schemas.openxmlformats.org/drawingml/2006/main">
              <a:rPr lang="ar" sz="4400" b="1" dirty="0"/>
              <a:t>المظاهر </a:t>
            </a:r>
            <a:r xmlns:a="http://schemas.openxmlformats.org/drawingml/2006/main">
              <a:rPr lang="ar" sz="4400" b="1" dirty="0" smtClean="0"/>
              <a:t>السريرية</a:t>
            </a:r>
            <a:r xmlns:a="http://schemas.openxmlformats.org/drawingml/2006/main">
              <a:rPr lang="ar" sz="4400" dirty="0"/>
              <a:t/>
            </a:r>
            <a:br xmlns:a="http://schemas.openxmlformats.org/drawingml/2006/main">
              <a:rPr lang="en-US" sz="4400" dirty="0"/>
            </a:br>
            <a:endParaRPr xmlns:a="http://schemas.openxmlformats.org/drawingml/2006/main" lang="en-US" dirty="0"/>
          </a:p>
        </p:txBody>
      </p:sp>
      <p:sp>
        <p:nvSpPr>
          <p:cNvPr id="3" name="Content Placeholder 2"/>
          <p:cNvSpPr>
            <a:spLocks noGrp="1"/>
          </p:cNvSpPr>
          <p:nvPr>
            <p:ph idx="1"/>
          </p:nvPr>
        </p:nvSpPr>
        <p:spPr>
          <a:xfrm>
            <a:off x="1079227" y="876299"/>
            <a:ext cx="11112773" cy="5381282"/>
          </a:xfrm>
        </p:spPr>
        <p:txBody>
          <a:bodyPr>
            <a:normAutofit/>
          </a:bodyPr>
          <a:lstStyle/>
          <a:p>
            <a:pPr xmlns:a="http://schemas.openxmlformats.org/drawingml/2006/main">
              <a:lnSpc>
                <a:spcPct val="130000"/>
              </a:lnSpc>
              <a:spcAft>
                <a:spcPts val="1800"/>
              </a:spcAft>
              <a:bidi/>
            </a:pPr>
            <a:r xmlns:a="http://schemas.openxmlformats.org/drawingml/2006/main">
              <a:rPr lang="ar" sz="3200" b="1" dirty="0" smtClean="0"/>
              <a:t>مظاهر </a:t>
            </a:r>
            <a:r xmlns:a="http://schemas.openxmlformats.org/drawingml/2006/main">
              <a:rPr lang="ar" sz="3200" b="1" dirty="0"/>
              <a:t>إصابة الحبل الشوكي على نوع ومستوى </a:t>
            </a:r>
            <a:r xmlns:a="http://schemas.openxmlformats.org/drawingml/2006/main">
              <a:rPr lang="ar" sz="3200" b="1" dirty="0" smtClean="0"/>
              <a:t>الإصابة.</a:t>
            </a:r>
            <a:endParaRPr xmlns:a="http://schemas.openxmlformats.org/drawingml/2006/main" lang="en-US" sz="3200" b="1" dirty="0"/>
          </a:p>
          <a:p>
            <a:pPr xmlns:a="http://schemas.openxmlformats.org/drawingml/2006/main">
              <a:lnSpc>
                <a:spcPct val="130000"/>
              </a:lnSpc>
              <a:spcAft>
                <a:spcPts val="1800"/>
              </a:spcAft>
              <a:bidi/>
            </a:pPr>
            <a:r xmlns:a="http://schemas.openxmlformats.org/drawingml/2006/main">
              <a:rPr lang="ar" sz="3200" b="1" u="sng" dirty="0">
                <a:solidFill>
                  <a:srgbClr val="C00000"/>
                </a:solidFill>
              </a:rPr>
              <a:t>إصابة الحبل الشوكي </a:t>
            </a:r>
            <a:r xmlns:a="http://schemas.openxmlformats.org/drawingml/2006/main">
              <a:rPr lang="ar" sz="3200" b="1" u="sng" dirty="0" smtClean="0">
                <a:solidFill>
                  <a:srgbClr val="C00000"/>
                </a:solidFill>
              </a:rPr>
              <a:t>الكاملة </a:t>
            </a:r>
            <a:r xmlns:a="http://schemas.openxmlformats.org/drawingml/2006/main">
              <a:rPr lang="ar" sz="3200" b="1" dirty="0"/>
              <a:t>إلى فقدان </a:t>
            </a:r>
            <a:r xmlns:a="http://schemas.openxmlformats.org/drawingml/2006/main">
              <a:rPr lang="ar" sz="3200" b="1" dirty="0" smtClean="0"/>
              <a:t>الاتصال الحسي والحركي الطوعي </a:t>
            </a:r>
            <a:r xmlns:a="http://schemas.openxmlformats.org/drawingml/2006/main">
              <a:rPr lang="ar" sz="3200" b="1" dirty="0"/>
              <a:t>من الدماغ إلى المحيط، مما يؤدي إلى </a:t>
            </a:r>
            <a:r xmlns:a="http://schemas.openxmlformats.org/drawingml/2006/main">
              <a:rPr lang="ar" sz="3200" b="1" u="sng" dirty="0">
                <a:solidFill>
                  <a:srgbClr val="C00000"/>
                </a:solidFill>
              </a:rPr>
              <a:t>الشلل النصفي </a:t>
            </a:r>
            <a:r xmlns:a="http://schemas.openxmlformats.org/drawingml/2006/main">
              <a:rPr lang="ar" sz="3200" b="1" u="sng" dirty="0" smtClean="0"/>
              <a:t>أو</a:t>
            </a:r>
            <a:r xmlns:a="http://schemas.openxmlformats.org/drawingml/2006/main">
              <a:rPr lang="ar" sz="3200" b="1" u="sng" dirty="0" smtClean="0">
                <a:solidFill>
                  <a:srgbClr val="FF0000"/>
                </a:solidFill>
              </a:rPr>
              <a:t> </a:t>
            </a:r>
            <a:r xmlns:a="http://schemas.openxmlformats.org/drawingml/2006/main">
              <a:rPr lang="ar" sz="3200" b="1" u="sng" dirty="0" smtClean="0">
                <a:solidFill>
                  <a:srgbClr val="C00000"/>
                </a:solidFill>
              </a:rPr>
              <a:t>شلل رباعي </a:t>
            </a:r>
            <a:r xmlns:a="http://schemas.openxmlformats.org/drawingml/2006/main">
              <a:rPr lang="ar" sz="3200" b="1" u="sng" dirty="0">
                <a:solidFill>
                  <a:srgbClr val="C00000"/>
                </a:solidFill>
              </a:rPr>
              <a:t>.</a:t>
            </a:r>
            <a:r xmlns:a="http://schemas.openxmlformats.org/drawingml/2006/main">
              <a:rPr lang="ar" sz="3200" b="1" dirty="0"/>
              <a:t> </a:t>
            </a:r>
            <a:endParaRPr xmlns:a="http://schemas.openxmlformats.org/drawingml/2006/main" lang="en-US" sz="3200" b="1" dirty="0" smtClean="0"/>
          </a:p>
        </p:txBody>
      </p:sp>
      <p:sp>
        <p:nvSpPr>
          <p:cNvPr id="4" name="Date Placeholder 3"/>
          <p:cNvSpPr>
            <a:spLocks noGrp="1"/>
          </p:cNvSpPr>
          <p:nvPr>
            <p:ph type="dt" sz="half" idx="10"/>
          </p:nvPr>
        </p:nvSpPr>
        <p:spPr/>
        <p:txBody>
          <a:bodyPr/>
          <a:lstStyle/>
          <a:p>
            <a:fld id="{AA00AD91-5C4D-4C10-B88A-95EBB7572B8F}"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14</a:t>
            </a:fld>
            <a:endParaRPr lang="en-US"/>
          </a:p>
        </p:txBody>
      </p:sp>
    </p:spTree>
    <p:extLst>
      <p:ext uri="{BB962C8B-B14F-4D97-AF65-F5344CB8AC3E}">
        <p14:creationId xmlns:p14="http://schemas.microsoft.com/office/powerpoint/2010/main" val="1940117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445" y="-297455"/>
            <a:ext cx="10018713" cy="1752599"/>
          </a:xfrm>
        </p:spPr>
        <p:txBody>
          <a:bodyPr/>
          <a:lstStyle/>
          <a:p>
            <a:r xmlns:a="http://schemas.openxmlformats.org/drawingml/2006/main">
              <a:rPr lang="ar" b="1" dirty="0"/>
              <a:t>المظاهر السريرية</a:t>
            </a:r>
            <a:endParaRPr xmlns:a="http://schemas.openxmlformats.org/drawingml/2006/main" lang="en-US" dirty="0"/>
          </a:p>
        </p:txBody>
      </p:sp>
      <p:sp>
        <p:nvSpPr>
          <p:cNvPr id="3" name="Content Placeholder 2"/>
          <p:cNvSpPr>
            <a:spLocks noGrp="1"/>
          </p:cNvSpPr>
          <p:nvPr>
            <p:ph idx="1"/>
          </p:nvPr>
        </p:nvSpPr>
        <p:spPr>
          <a:xfrm>
            <a:off x="1209594" y="1068635"/>
            <a:ext cx="10982405" cy="5883007"/>
          </a:xfrm>
        </p:spPr>
        <p:txBody>
          <a:bodyPr>
            <a:normAutofit fontScale="85000" lnSpcReduction="10000"/>
          </a:bodyPr>
          <a:lstStyle/>
          <a:p>
            <a:pPr>
              <a:lnSpc>
                <a:spcPct val="120000"/>
              </a:lnSpc>
              <a:spcAft>
                <a:spcPts val="1800"/>
              </a:spcAft>
            </a:pPr>
            <a:endParaRPr lang="en-US" sz="3200" b="1" dirty="0" smtClean="0"/>
          </a:p>
          <a:p>
            <a:pPr xmlns:a="http://schemas.openxmlformats.org/drawingml/2006/main">
              <a:lnSpc>
                <a:spcPct val="120000"/>
              </a:lnSpc>
              <a:spcAft>
                <a:spcPts val="1800"/>
              </a:spcAft>
              <a:bidi/>
            </a:pPr>
            <a:r xmlns:a="http://schemas.openxmlformats.org/drawingml/2006/main">
              <a:rPr lang="ar" sz="3300" b="1" u="sng" dirty="0">
                <a:solidFill>
                  <a:srgbClr val="C00000"/>
                </a:solidFill>
              </a:rPr>
              <a:t>إصابة الحبل الشوكي </a:t>
            </a:r>
            <a:r xmlns:a="http://schemas.openxmlformats.org/drawingml/2006/main">
              <a:rPr lang="ar" sz="3300" b="1" u="sng" dirty="0" smtClean="0">
                <a:solidFill>
                  <a:srgbClr val="C00000"/>
                </a:solidFill>
              </a:rPr>
              <a:t>غير المكتملة </a:t>
            </a:r>
            <a:r xmlns:a="http://schemas.openxmlformats.org/drawingml/2006/main">
              <a:rPr lang="ar" sz="3300" b="1" dirty="0"/>
              <a:t>إلى أن قدرة الحبل الشوكي على نقل الرسائل من وإلى المخ ليست غائبة تمامًا. يتم الحفاظ على الألياف الحسية و/أو الحركية أسفل الإصابة </a:t>
            </a:r>
            <a:r xmlns:a="http://schemas.openxmlformats.org/drawingml/2006/main">
              <a:rPr lang="ar" sz="3300" b="1" dirty="0" smtClean="0"/>
              <a:t>.</a:t>
            </a:r>
          </a:p>
          <a:p>
            <a:pPr xmlns:a="http://schemas.openxmlformats.org/drawingml/2006/main">
              <a:lnSpc>
                <a:spcPct val="130000"/>
              </a:lnSpc>
              <a:spcAft>
                <a:spcPts val="1200"/>
              </a:spcAft>
              <a:bidi/>
            </a:pPr>
            <a:r xmlns:a="http://schemas.openxmlformats.org/drawingml/2006/main">
              <a:rPr lang="ar" sz="3300" b="1" dirty="0"/>
              <a:t>يحدث شلل الأطراف الأربعة (الشلل الرباعي) إذا تأثر الحبل العنقي</a:t>
            </a:r>
          </a:p>
          <a:p>
            <a:pPr xmlns:a="http://schemas.openxmlformats.org/drawingml/2006/main">
              <a:lnSpc>
                <a:spcPct val="130000"/>
              </a:lnSpc>
              <a:spcAft>
                <a:spcPts val="1200"/>
              </a:spcAft>
              <a:bidi/>
            </a:pPr>
            <a:r xmlns:a="http://schemas.openxmlformats.org/drawingml/2006/main">
              <a:rPr lang="ar" sz="3300" b="1" dirty="0"/>
              <a:t>عندما يكون الضرر منخفضًا في الحبل العنقي، نادرًا ما تصاب الذراعين بالشلل التام</a:t>
            </a:r>
          </a:p>
          <a:p>
            <a:pPr xmlns:a="http://schemas.openxmlformats.org/drawingml/2006/main">
              <a:lnSpc>
                <a:spcPct val="130000"/>
              </a:lnSpc>
              <a:spcAft>
                <a:spcPts val="1200"/>
              </a:spcAft>
              <a:bidi/>
            </a:pPr>
            <a:r xmlns:a="http://schemas.openxmlformats.org/drawingml/2006/main">
              <a:rPr lang="ar" sz="3300" b="1" dirty="0"/>
              <a:t>الشلل النصفي يحدث في حالة تلف الحبل الصدري أو القطني</a:t>
            </a:r>
          </a:p>
          <a:p>
            <a:pPr>
              <a:lnSpc>
                <a:spcPct val="120000"/>
              </a:lnSpc>
              <a:spcAft>
                <a:spcPts val="1800"/>
              </a:spcAft>
            </a:pPr>
            <a:endParaRPr lang="en-US" sz="3200" b="1" dirty="0"/>
          </a:p>
          <a:p>
            <a:endParaRPr lang="en-US" dirty="0"/>
          </a:p>
        </p:txBody>
      </p:sp>
      <p:sp>
        <p:nvSpPr>
          <p:cNvPr id="4" name="Date Placeholder 3"/>
          <p:cNvSpPr>
            <a:spLocks noGrp="1"/>
          </p:cNvSpPr>
          <p:nvPr>
            <p:ph type="dt" sz="half" idx="10"/>
          </p:nvPr>
        </p:nvSpPr>
        <p:spPr/>
        <p:txBody>
          <a:bodyPr/>
          <a:lstStyle/>
          <a:p>
            <a:fld id="{6BE211B1-2590-4C69-9A46-345132727A20}"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15</a:t>
            </a:fld>
            <a:endParaRPr lang="en-US"/>
          </a:p>
        </p:txBody>
      </p:sp>
    </p:spTree>
    <p:extLst>
      <p:ext uri="{BB962C8B-B14F-4D97-AF65-F5344CB8AC3E}">
        <p14:creationId xmlns:p14="http://schemas.microsoft.com/office/powerpoint/2010/main" val="3820320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81F1EF1-674C-4943-8B35-7B5198D011CC}" type="datetime1">
              <a:rPr lang="en-US" smtClean="0"/>
              <a:t>12/26/2023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16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779" y="926569"/>
            <a:ext cx="7579603" cy="5043881"/>
          </a:xfrm>
          <a:prstGeom prst="rect">
            <a:avLst/>
          </a:prstGeom>
        </p:spPr>
      </p:pic>
    </p:spTree>
    <p:extLst>
      <p:ext uri="{BB962C8B-B14F-4D97-AF65-F5344CB8AC3E}">
        <p14:creationId xmlns:p14="http://schemas.microsoft.com/office/powerpoint/2010/main" val="2783968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
            <a:ext cx="10018713" cy="1035586"/>
          </a:xfrm>
        </p:spPr>
        <p:txBody>
          <a:bodyPr/>
          <a:lstStyle/>
          <a:p>
            <a:r xmlns:a="http://schemas.openxmlformats.org/drawingml/2006/main">
              <a:rPr lang="ar" b="1" dirty="0"/>
              <a:t>المظاهر السريرية</a:t>
            </a:r>
          </a:p>
        </p:txBody>
      </p:sp>
      <p:sp>
        <p:nvSpPr>
          <p:cNvPr id="3" name="Content Placeholder 2"/>
          <p:cNvSpPr>
            <a:spLocks noGrp="1"/>
          </p:cNvSpPr>
          <p:nvPr>
            <p:ph idx="1"/>
          </p:nvPr>
        </p:nvSpPr>
        <p:spPr>
          <a:xfrm>
            <a:off x="1165525" y="1035587"/>
            <a:ext cx="10656279" cy="5651654"/>
          </a:xfrm>
        </p:spPr>
        <p:txBody>
          <a:bodyPr>
            <a:noAutofit/>
          </a:bodyPr>
          <a:lstStyle/>
          <a:p>
            <a:pPr xmlns:a="http://schemas.openxmlformats.org/drawingml/2006/main">
              <a:lnSpc>
                <a:spcPct val="120000"/>
              </a:lnSpc>
              <a:bidi/>
            </a:pPr>
            <a:r xmlns:a="http://schemas.openxmlformats.org/drawingml/2006/main">
              <a:rPr lang="ar" sz="3000" b="1" dirty="0"/>
              <a:t>إذا كان المريض واعيًا، فإنه عادة ما يشكو من ألم حاد في الظهر أو </a:t>
            </a:r>
            <a:r xmlns:a="http://schemas.openxmlformats.org/drawingml/2006/main">
              <a:rPr lang="ar" sz="3000" b="1" dirty="0" smtClean="0"/>
              <a:t>الرقبة، والذي </a:t>
            </a:r>
            <a:r xmlns:a="http://schemas.openxmlformats.org/drawingml/2006/main">
              <a:rPr lang="ar" sz="3000" b="1" dirty="0"/>
              <a:t>قد ينتشر على طول العصب المصاب.</a:t>
            </a:r>
            <a:endParaRPr xmlns:a="http://schemas.openxmlformats.org/drawingml/2006/main" lang="en-US" sz="3000" b="1" dirty="0" smtClean="0"/>
          </a:p>
          <a:p>
            <a:pPr xmlns:a="http://schemas.openxmlformats.org/drawingml/2006/main">
              <a:lnSpc>
                <a:spcPct val="120000"/>
              </a:lnSpc>
              <a:bidi/>
            </a:pPr>
            <a:r xmlns:a="http://schemas.openxmlformats.org/drawingml/2006/main">
              <a:rPr lang="ar" sz="3000" b="1" dirty="0"/>
              <a:t>يرتبط الخلل التنفسي بمستوى الإصابة. </a:t>
            </a:r>
            <a:r xmlns:a="http://schemas.openxmlformats.org/drawingml/2006/main">
              <a:rPr lang="ar" sz="3000" b="1" dirty="0" smtClean="0"/>
              <a:t>العضلات التي تساهم </a:t>
            </a:r>
            <a:r xmlns:a="http://schemas.openxmlformats.org/drawingml/2006/main">
              <a:rPr lang="ar" sz="3000" b="1" dirty="0"/>
              <a:t>في التنفس هي الحجاب الحاجز (C4) والعضلات </a:t>
            </a:r>
            <a:r xmlns:a="http://schemas.openxmlformats.org/drawingml/2006/main">
              <a:rPr lang="ar" sz="3000" b="1" dirty="0" smtClean="0"/>
              <a:t>بين </a:t>
            </a:r>
            <a:r xmlns:a="http://schemas.openxmlformats.org/drawingml/2006/main">
              <a:rPr lang="ar" sz="3000" b="1" dirty="0" err="1" smtClean="0"/>
              <a:t>الضلوع</a:t>
            </a:r>
            <a:r xmlns:a="http://schemas.openxmlformats.org/drawingml/2006/main">
              <a:rPr lang="ar" sz="3000" b="1" dirty="0" smtClean="0"/>
              <a:t> </a:t>
            </a:r>
            <a:r xmlns:a="http://schemas.openxmlformats.org/drawingml/2006/main">
              <a:rPr lang="ar" sz="3000" b="1" dirty="0"/>
              <a:t>(T1–T6)، </a:t>
            </a:r>
            <a:r xmlns:a="http://schemas.openxmlformats.org/drawingml/2006/main">
              <a:rPr lang="ar" sz="3000" b="1" dirty="0" smtClean="0"/>
              <a:t>وعضلات البطن </a:t>
            </a:r>
            <a:r xmlns:a="http://schemas.openxmlformats.org/drawingml/2006/main">
              <a:rPr lang="ar" sz="3000" b="1" dirty="0"/>
              <a:t>(T6–T12).</a:t>
            </a:r>
            <a:endParaRPr xmlns:a="http://schemas.openxmlformats.org/drawingml/2006/main" lang="en-US" sz="3000" b="1" dirty="0" smtClean="0"/>
          </a:p>
          <a:p>
            <a:pPr xmlns:a="http://schemas.openxmlformats.org/drawingml/2006/main">
              <a:lnSpc>
                <a:spcPct val="120000"/>
              </a:lnSpc>
              <a:bidi/>
            </a:pPr>
            <a:r xmlns:a="http://schemas.openxmlformats.org/drawingml/2006/main">
              <a:rPr lang="ar" sz="3000" b="1" dirty="0" smtClean="0"/>
              <a:t>الإصابات </a:t>
            </a:r>
            <a:r xmlns:a="http://schemas.openxmlformats.org/drawingml/2006/main">
              <a:rPr lang="ar" sz="3000" b="1" dirty="0"/>
              <a:t>في C4 أو أعلى (التي تسبب شلل </a:t>
            </a:r>
            <a:r xmlns:a="http://schemas.openxmlformats.org/drawingml/2006/main">
              <a:rPr lang="ar" sz="3000" b="1" dirty="0" smtClean="0"/>
              <a:t>الحجاب الحاجز </a:t>
            </a:r>
            <a:r xmlns:a="http://schemas.openxmlformats.org/drawingml/2006/main">
              <a:rPr lang="ar" sz="3000" b="1" dirty="0"/>
              <a:t>) غالبًا ما تتطلب </a:t>
            </a:r>
            <a:r xmlns:a="http://schemas.openxmlformats.org/drawingml/2006/main">
              <a:rPr lang="ar" sz="3000" b="1" dirty="0" smtClean="0"/>
              <a:t>دعمًا بالتنفس الصناعي</a:t>
            </a:r>
          </a:p>
          <a:p>
            <a:pPr xmlns:a="http://schemas.openxmlformats.org/drawingml/2006/main">
              <a:lnSpc>
                <a:spcPct val="120000"/>
              </a:lnSpc>
              <a:bidi/>
            </a:pPr>
            <a:r xmlns:a="http://schemas.openxmlformats.org/drawingml/2006/main">
              <a:rPr lang="ar" sz="3000" b="1" dirty="0" smtClean="0"/>
              <a:t>إن الإصابات </a:t>
            </a:r>
            <a:r xmlns:a="http://schemas.openxmlformats.org/drawingml/2006/main">
              <a:rPr lang="ar" sz="3000" b="1" dirty="0"/>
              <a:t>في مستوى T12 وما فوق </a:t>
            </a:r>
            <a:r xmlns:a="http://schemas.openxmlformats.org/drawingml/2006/main">
              <a:rPr lang="ar" sz="3000" b="1" dirty="0" smtClean="0"/>
              <a:t>سيكون لها </a:t>
            </a:r>
            <a:r xmlns:a="http://schemas.openxmlformats.org/drawingml/2006/main">
              <a:rPr lang="ar" sz="3000" b="1" dirty="0"/>
              <a:t>تأثير على وظيفة الجهاز التنفسي.</a:t>
            </a:r>
          </a:p>
        </p:txBody>
      </p:sp>
      <p:sp>
        <p:nvSpPr>
          <p:cNvPr id="4" name="Date Placeholder 3"/>
          <p:cNvSpPr>
            <a:spLocks noGrp="1"/>
          </p:cNvSpPr>
          <p:nvPr>
            <p:ph type="dt" sz="half" idx="10"/>
          </p:nvPr>
        </p:nvSpPr>
        <p:spPr/>
        <p:txBody>
          <a:bodyPr/>
          <a:lstStyle/>
          <a:p>
            <a:fld id="{A9CA61F4-9AF3-4BF0-916B-183E467B5635}"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17</a:t>
            </a:fld>
            <a:endParaRPr lang="en-US"/>
          </a:p>
        </p:txBody>
      </p:sp>
    </p:spTree>
    <p:extLst>
      <p:ext uri="{BB962C8B-B14F-4D97-AF65-F5344CB8AC3E}">
        <p14:creationId xmlns:p14="http://schemas.microsoft.com/office/powerpoint/2010/main" val="3150966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625810" y="903383"/>
            <a:ext cx="7267336" cy="4731611"/>
          </a:xfrm>
        </p:spPr>
      </p:pic>
      <p:sp>
        <p:nvSpPr>
          <p:cNvPr id="2" name="Date Placeholder 1"/>
          <p:cNvSpPr>
            <a:spLocks noGrp="1"/>
          </p:cNvSpPr>
          <p:nvPr>
            <p:ph type="dt" sz="half" idx="10"/>
          </p:nvPr>
        </p:nvSpPr>
        <p:spPr/>
        <p:txBody>
          <a:bodyPr/>
          <a:lstStyle/>
          <a:p>
            <a:fld id="{D56D03AC-E78E-46B9-9275-3C7D1CFD0555}" type="datetime1">
              <a:rPr lang="en-US" smtClean="0"/>
              <a:t>12/25/2023</a:t>
            </a:fld>
            <a:endParaRPr lang="en-US"/>
          </a:p>
        </p:txBody>
      </p:sp>
      <p:sp>
        <p:nvSpPr>
          <p:cNvPr id="3" name="Slide Number Placeholder 2"/>
          <p:cNvSpPr>
            <a:spLocks noGrp="1"/>
          </p:cNvSpPr>
          <p:nvPr>
            <p:ph type="sldNum" sz="quarter" idx="12"/>
          </p:nvPr>
        </p:nvSpPr>
        <p:spPr/>
        <p:txBody>
          <a:bodyPr/>
          <a:lstStyle/>
          <a:p>
            <a:fld id="{7AC7B3D1-0C64-4285-922A-2D667CF24335}" type="slidenum">
              <a:rPr lang="en-US" smtClean="0"/>
              <a:t>18</a:t>
            </a:fld>
            <a:endParaRPr lang="en-US"/>
          </a:p>
        </p:txBody>
      </p:sp>
    </p:spTree>
    <p:extLst>
      <p:ext uri="{BB962C8B-B14F-4D97-AF65-F5344CB8AC3E}">
        <p14:creationId xmlns:p14="http://schemas.microsoft.com/office/powerpoint/2010/main" val="1691286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223093"/>
            <a:ext cx="10018713" cy="1021814"/>
          </a:xfrm>
        </p:spPr>
        <p:txBody>
          <a:bodyPr>
            <a:normAutofit fontScale="90000"/>
          </a:bodyPr>
          <a:lstStyle/>
          <a:p>
            <a:r xmlns:a="http://schemas.openxmlformats.org/drawingml/2006/main">
              <a:rPr lang="ar" b="1" dirty="0" smtClean="0"/>
              <a:t> نتائج </a:t>
            </a:r>
            <a:br xmlns:a="http://schemas.openxmlformats.org/drawingml/2006/main">
              <a:rPr lang="en-US" b="1" dirty="0" smtClean="0"/>
            </a:br>
            <a:r xmlns:a="http://schemas.openxmlformats.org/drawingml/2006/main">
              <a:rPr lang="ar" b="1" dirty="0" smtClean="0"/>
              <a:t>التقييم </a:t>
            </a:r>
            <a:r xmlns:a="http://schemas.openxmlformats.org/drawingml/2006/main">
              <a:rPr lang="ar" b="1" dirty="0"/>
              <a:t>والتشخيص</a:t>
            </a:r>
            <a:br xmlns:a="http://schemas.openxmlformats.org/drawingml/2006/main">
              <a:rPr lang="en-US" b="1" dirty="0"/>
            </a:br>
            <a:endParaRPr xmlns:a="http://schemas.openxmlformats.org/drawingml/2006/main" lang="en-US" b="1" dirty="0"/>
          </a:p>
        </p:txBody>
      </p:sp>
      <p:sp>
        <p:nvSpPr>
          <p:cNvPr id="3" name="Content Placeholder 2"/>
          <p:cNvSpPr>
            <a:spLocks noGrp="1"/>
          </p:cNvSpPr>
          <p:nvPr>
            <p:ph idx="1"/>
          </p:nvPr>
        </p:nvSpPr>
        <p:spPr>
          <a:xfrm>
            <a:off x="1197871" y="1244907"/>
            <a:ext cx="10994129" cy="5370723"/>
          </a:xfrm>
        </p:spPr>
        <p:txBody>
          <a:bodyPr>
            <a:normAutofit/>
          </a:bodyPr>
          <a:lstStyle/>
          <a:p>
            <a:pPr xmlns:a="http://schemas.openxmlformats.org/drawingml/2006/main">
              <a:lnSpc>
                <a:spcPct val="120000"/>
              </a:lnSpc>
              <a:spcAft>
                <a:spcPts val="1200"/>
              </a:spcAft>
              <a:bidi/>
            </a:pPr>
            <a:r xmlns:a="http://schemas.openxmlformats.org/drawingml/2006/main">
              <a:rPr lang="ar" sz="2800" b="1" dirty="0" smtClean="0"/>
              <a:t>فحص </a:t>
            </a:r>
            <a:r xmlns:a="http://schemas.openxmlformats.org/drawingml/2006/main">
              <a:rPr lang="ar" sz="2800" b="1" dirty="0"/>
              <a:t>عصبي مفصل </a:t>
            </a:r>
            <a:r xmlns:a="http://schemas.openxmlformats.org/drawingml/2006/main">
              <a:rPr lang="ar" sz="2800" b="1" dirty="0" smtClean="0"/>
              <a:t>.</a:t>
            </a:r>
          </a:p>
          <a:p>
            <a:pPr xmlns:a="http://schemas.openxmlformats.org/drawingml/2006/main">
              <a:lnSpc>
                <a:spcPct val="120000"/>
              </a:lnSpc>
              <a:spcAft>
                <a:spcPts val="1200"/>
              </a:spcAft>
              <a:bidi/>
            </a:pPr>
            <a:r xmlns:a="http://schemas.openxmlformats.org/drawingml/2006/main">
              <a:rPr lang="ar" sz="2800" b="1" dirty="0" smtClean="0"/>
              <a:t>الأشعة السينية</a:t>
            </a:r>
          </a:p>
          <a:p>
            <a:pPr xmlns:a="http://schemas.openxmlformats.org/drawingml/2006/main">
              <a:lnSpc>
                <a:spcPct val="120000"/>
              </a:lnSpc>
              <a:spcAft>
                <a:spcPts val="1200"/>
              </a:spcAft>
              <a:bidi/>
            </a:pPr>
            <a:r xmlns:a="http://schemas.openxmlformats.org/drawingml/2006/main">
              <a:rPr lang="ar" sz="2800" b="1" dirty="0" smtClean="0"/>
              <a:t>يستخدم التصوير المقطعي المحوسب </a:t>
            </a:r>
            <a:r xmlns:a="http://schemas.openxmlformats.org/drawingml/2006/main">
              <a:rPr lang="ar" sz="2800" b="1" dirty="0"/>
              <a:t>لتقييم استقرار الإصابة وموقعها ودرجة </a:t>
            </a:r>
            <a:r xmlns:a="http://schemas.openxmlformats.org/drawingml/2006/main">
              <a:rPr lang="ar" sz="2800" b="1" dirty="0" smtClean="0"/>
              <a:t>إصابة العظام</a:t>
            </a:r>
          </a:p>
          <a:p>
            <a:pPr xmlns:a="http://schemas.openxmlformats.org/drawingml/2006/main">
              <a:lnSpc>
                <a:spcPct val="120000"/>
              </a:lnSpc>
              <a:spcAft>
                <a:spcPts val="1200"/>
              </a:spcAft>
              <a:bidi/>
            </a:pPr>
            <a:r xmlns:a="http://schemas.openxmlformats.org/drawingml/2006/main">
              <a:rPr lang="ar" sz="2800" b="1" dirty="0" smtClean="0"/>
              <a:t> </a:t>
            </a:r>
            <a:r xmlns:a="http://schemas.openxmlformats.org/drawingml/2006/main">
              <a:rPr lang="ar" sz="2800" b="1" dirty="0"/>
              <a:t>قد يتم طلب إجراء </a:t>
            </a:r>
            <a:r xmlns:a="http://schemas.openxmlformats.org/drawingml/2006/main">
              <a:rPr lang="ar" sz="2800" b="1" dirty="0"/>
              <a:t>فحص </a:t>
            </a:r>
            <a:r xmlns:a="http://schemas.openxmlformats.org/drawingml/2006/main">
              <a:rPr lang="ar" sz="2800" b="1" dirty="0" smtClean="0"/>
              <a:t>التصوير بالرنين المغناطيسي </a:t>
            </a:r>
            <a:r xmlns:a="http://schemas.openxmlformats.org/drawingml/2006/main">
              <a:rPr lang="ar" sz="2800" b="1" dirty="0" smtClean="0"/>
              <a:t>إذا </a:t>
            </a:r>
            <a:r xmlns:a="http://schemas.openxmlformats.org/drawingml/2006/main">
              <a:rPr lang="ar" sz="2800" b="1" dirty="0"/>
              <a:t>كان هناك عجز عصبي غير مبرر</a:t>
            </a:r>
            <a:endParaRPr xmlns:a="http://schemas.openxmlformats.org/drawingml/2006/main" lang="en-US" sz="2800" b="1" dirty="0" smtClean="0"/>
          </a:p>
          <a:p>
            <a:pPr xmlns:a="http://schemas.openxmlformats.org/drawingml/2006/main">
              <a:lnSpc>
                <a:spcPct val="120000"/>
              </a:lnSpc>
              <a:spcAft>
                <a:spcPts val="1200"/>
              </a:spcAft>
              <a:bidi/>
            </a:pPr>
            <a:r xmlns:a="http://schemas.openxmlformats.org/drawingml/2006/main">
              <a:rPr lang="ar" sz="2800" b="1" dirty="0"/>
              <a:t>قد يكون من الضروري إجراء مراقبة </a:t>
            </a:r>
            <a:r xmlns:a="http://schemas.openxmlformats.org/drawingml/2006/main">
              <a:rPr lang="ar" sz="2800" b="1" dirty="0" smtClean="0"/>
              <a:t>تخطيط كهربية القلب المستمر </a:t>
            </a:r>
            <a:r xmlns:a="http://schemas.openxmlformats.org/drawingml/2006/main">
              <a:rPr lang="ar" sz="2800" b="1" dirty="0" smtClean="0"/>
              <a:t>لأن </a:t>
            </a:r>
            <a:r xmlns:a="http://schemas.openxmlformats.org/drawingml/2006/main">
              <a:rPr lang="ar" sz="2800" b="1" dirty="0"/>
              <a:t>بطء القلب </a:t>
            </a:r>
            <a:r xmlns:a="http://schemas.openxmlformats.org/drawingml/2006/main">
              <a:rPr lang="ar" sz="2800" b="1" dirty="0" smtClean="0"/>
              <a:t>وانقطاع القلب </a:t>
            </a:r>
            <a:r xmlns:a="http://schemas.openxmlformats.org/drawingml/2006/main">
              <a:rPr lang="ar" sz="2800" b="1" dirty="0"/>
              <a:t>شائعان لدى المرضى الذين يعانون من </a:t>
            </a:r>
            <a:r xmlns:a="http://schemas.openxmlformats.org/drawingml/2006/main">
              <a:rPr lang="ar" sz="2800" b="1" dirty="0" smtClean="0"/>
              <a:t>إصابة الحبل الشوكي الحادة.</a:t>
            </a:r>
            <a:endParaRPr xmlns:a="http://schemas.openxmlformats.org/drawingml/2006/main" lang="en-US" sz="2800" b="1" dirty="0"/>
          </a:p>
        </p:txBody>
      </p:sp>
      <p:sp>
        <p:nvSpPr>
          <p:cNvPr id="4" name="Date Placeholder 3"/>
          <p:cNvSpPr>
            <a:spLocks noGrp="1"/>
          </p:cNvSpPr>
          <p:nvPr>
            <p:ph type="dt" sz="half" idx="10"/>
          </p:nvPr>
        </p:nvSpPr>
        <p:spPr/>
        <p:txBody>
          <a:bodyPr/>
          <a:lstStyle/>
          <a:p>
            <a:fld id="{5F67DB1F-D982-4ADF-92D6-9E594E54A8EE}"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19</a:t>
            </a:fld>
            <a:endParaRPr lang="en-US"/>
          </a:p>
        </p:txBody>
      </p:sp>
    </p:spTree>
    <p:extLst>
      <p:ext uri="{BB962C8B-B14F-4D97-AF65-F5344CB8AC3E}">
        <p14:creationId xmlns:p14="http://schemas.microsoft.com/office/powerpoint/2010/main" val="3811773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75" y="1"/>
            <a:ext cx="10018713" cy="1189822"/>
          </a:xfrm>
        </p:spPr>
        <p:txBody>
          <a:bodyPr>
            <a:normAutofit/>
          </a:bodyPr>
          <a:lstStyle/>
          <a:p>
            <a:r xmlns:a="http://schemas.openxmlformats.org/drawingml/2006/main">
              <a:rPr lang="ar" sz="5400" b="1" dirty="0" smtClean="0"/>
              <a:t>مخطط تفصيلي</a:t>
            </a:r>
            <a:r xmlns:a="http://schemas.openxmlformats.org/drawingml/2006/main">
              <a:rPr lang="ar" sz="5400" dirty="0" smtClean="0"/>
              <a:t> </a:t>
            </a:r>
            <a:endParaRPr xmlns:a="http://schemas.openxmlformats.org/drawingml/2006/main" lang="en-US" sz="5400" dirty="0"/>
          </a:p>
        </p:txBody>
      </p:sp>
      <p:sp>
        <p:nvSpPr>
          <p:cNvPr id="3" name="Content Placeholder 2"/>
          <p:cNvSpPr>
            <a:spLocks noGrp="1"/>
          </p:cNvSpPr>
          <p:nvPr>
            <p:ph idx="1"/>
          </p:nvPr>
        </p:nvSpPr>
        <p:spPr>
          <a:xfrm>
            <a:off x="1330075" y="1090672"/>
            <a:ext cx="10018713" cy="5486397"/>
          </a:xfrm>
        </p:spPr>
        <p:txBody>
          <a:bodyPr>
            <a:normAutofit/>
          </a:bodyPr>
          <a:lstStyle/>
          <a:p>
            <a:r xmlns:a="http://schemas.openxmlformats.org/drawingml/2006/main">
              <a:rPr lang="ar" sz="3200" b="1" dirty="0" smtClean="0"/>
              <a:t>تعريف </a:t>
            </a:r>
            <a:r xmlns:a="http://schemas.openxmlformats.org/drawingml/2006/main">
              <a:rPr lang="ar" sz="3200" b="1" dirty="0" smtClean="0"/>
              <a:t>إصابة </a:t>
            </a:r>
            <a:endParaRPr xmlns:a="http://schemas.openxmlformats.org/drawingml/2006/main" lang="en-US" sz="3200" b="1" dirty="0"/>
            <a:r xmlns:a="http://schemas.openxmlformats.org/drawingml/2006/main">
              <a:rPr lang="ar" sz="3200" b="1" dirty="0"/>
              <a:t>النخاع الشوكي</a:t>
            </a:r>
          </a:p>
          <a:p>
            <a:r xmlns:a="http://schemas.openxmlformats.org/drawingml/2006/main">
              <a:rPr lang="ar" sz="3200" b="1" dirty="0" smtClean="0"/>
              <a:t>أسباب </a:t>
            </a:r>
            <a:r xmlns:a="http://schemas.openxmlformats.org/drawingml/2006/main">
              <a:rPr lang="ar" sz="3200" b="1" dirty="0" smtClean="0"/>
              <a:t>إصابة </a:t>
            </a:r>
            <a:endParaRPr xmlns:a="http://schemas.openxmlformats.org/drawingml/2006/main" lang="en-US" sz="3200" b="1" dirty="0"/>
            <a:r xmlns:a="http://schemas.openxmlformats.org/drawingml/2006/main">
              <a:rPr lang="ar" sz="3200" b="1" dirty="0"/>
              <a:t>النخاع الشوكي</a:t>
            </a:r>
          </a:p>
          <a:p>
            <a:r xmlns:a="http://schemas.openxmlformats.org/drawingml/2006/main">
              <a:rPr lang="ar" sz="3200" b="1" dirty="0" smtClean="0"/>
              <a:t>آليات </a:t>
            </a:r>
            <a:r xmlns:a="http://schemas.openxmlformats.org/drawingml/2006/main">
              <a:rPr lang="ar" sz="3200" b="1" dirty="0"/>
              <a:t>الإصابة</a:t>
            </a:r>
          </a:p>
          <a:p>
            <a:r xmlns:a="http://schemas.openxmlformats.org/drawingml/2006/main">
              <a:rPr lang="ar" sz="3200" b="1" dirty="0" smtClean="0"/>
              <a:t>أنواع </a:t>
            </a:r>
            <a:r xmlns:a="http://schemas.openxmlformats.org/drawingml/2006/main">
              <a:rPr lang="ar" sz="3200" b="1" dirty="0"/>
              <a:t>الإصابات </a:t>
            </a:r>
            <a:r xmlns:a="http://schemas.openxmlformats.org/drawingml/2006/main">
              <a:rPr lang="ar" sz="3200" b="1" dirty="0" smtClean="0"/>
              <a:t>التي تصيب </a:t>
            </a:r>
            <a:r xmlns:a="http://schemas.openxmlformats.org/drawingml/2006/main">
              <a:rPr lang="ar" sz="3200" b="1" dirty="0"/>
              <a:t>النخاع الشوكي</a:t>
            </a:r>
            <a:endParaRPr xmlns:a="http://schemas.openxmlformats.org/drawingml/2006/main" lang="en-US" sz="3200" b="1" dirty="0" smtClean="0"/>
          </a:p>
          <a:p>
            <a:r xmlns:a="http://schemas.openxmlformats.org/drawingml/2006/main">
              <a:rPr lang="ar" sz="3200" b="1" dirty="0" smtClean="0"/>
              <a:t>العلامات </a:t>
            </a:r>
            <a:r xmlns:a="http://schemas.openxmlformats.org/drawingml/2006/main">
              <a:rPr lang="ar" sz="3200" b="1" dirty="0"/>
              <a:t>والأعراض</a:t>
            </a:r>
            <a:endParaRPr xmlns:a="http://schemas.openxmlformats.org/drawingml/2006/main" lang="en-US" sz="3200" b="1" dirty="0" smtClean="0"/>
          </a:p>
          <a:p>
            <a:r xmlns:a="http://schemas.openxmlformats.org/drawingml/2006/main">
              <a:rPr lang="ar" sz="3200" b="1" dirty="0"/>
              <a:t>الإجراءات </a:t>
            </a:r>
            <a:r xmlns:a="http://schemas.openxmlformats.org/drawingml/2006/main">
              <a:rPr lang="ar" sz="3200" b="1" dirty="0" smtClean="0"/>
              <a:t>التشخيصية</a:t>
            </a:r>
          </a:p>
          <a:p>
            <a:r xmlns:a="http://schemas.openxmlformats.org/drawingml/2006/main">
              <a:rPr lang="ar" sz="3200" b="1" dirty="0"/>
              <a:t>التدخلات </a:t>
            </a:r>
            <a:r xmlns:a="http://schemas.openxmlformats.org/drawingml/2006/main">
              <a:rPr lang="ar" sz="3200" b="1" dirty="0" smtClean="0"/>
              <a:t>العلاجية</a:t>
            </a:r>
          </a:p>
          <a:p>
            <a:endParaRPr lang="en-US" dirty="0"/>
          </a:p>
        </p:txBody>
      </p:sp>
      <p:sp>
        <p:nvSpPr>
          <p:cNvPr id="4" name="Date Placeholder 3"/>
          <p:cNvSpPr>
            <a:spLocks noGrp="1"/>
          </p:cNvSpPr>
          <p:nvPr>
            <p:ph type="dt" sz="half" idx="10"/>
          </p:nvPr>
        </p:nvSpPr>
        <p:spPr/>
        <p:txBody>
          <a:bodyPr/>
          <a:lstStyle/>
          <a:p>
            <a:fld id="{F20BAFC2-89EF-477F-8972-B794DCD81365}"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2</a:t>
            </a:fld>
            <a:endParaRPr lang="en-US"/>
          </a:p>
        </p:txBody>
      </p:sp>
    </p:spTree>
    <p:extLst>
      <p:ext uri="{BB962C8B-B14F-4D97-AF65-F5344CB8AC3E}">
        <p14:creationId xmlns:p14="http://schemas.microsoft.com/office/powerpoint/2010/main" val="4161629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276" y="616944"/>
            <a:ext cx="10018713" cy="694063"/>
          </a:xfrm>
        </p:spPr>
        <p:txBody>
          <a:bodyPr>
            <a:normAutofit fontScale="90000"/>
          </a:bodyPr>
          <a:lstStyle/>
          <a:p>
            <a:r xmlns:a="http://schemas.openxmlformats.org/drawingml/2006/main">
              <a:rPr lang="ar" dirty="0" smtClean="0"/>
              <a:t> </a:t>
            </a:r>
            <a:br xmlns:a="http://schemas.openxmlformats.org/drawingml/2006/main">
              <a:rPr lang="en-US" dirty="0" smtClean="0"/>
            </a:br>
            <a:r xmlns:a="http://schemas.openxmlformats.org/drawingml/2006/main">
              <a:rPr lang="ar" sz="4400" b="1" dirty="0"/>
              <a:t>إدارة </a:t>
            </a:r>
            <a:r xmlns:a="http://schemas.openxmlformats.org/drawingml/2006/main">
              <a:rPr lang="ar" sz="4400" b="1" dirty="0" smtClean="0"/>
              <a:t>الطوارئ</a:t>
            </a:r>
            <a:r xmlns:a="http://schemas.openxmlformats.org/drawingml/2006/main">
              <a:rPr lang="ar" sz="4400" dirty="0"/>
              <a:t/>
            </a:r>
            <a:br xmlns:a="http://schemas.openxmlformats.org/drawingml/2006/main">
              <a:rPr lang="en-US" sz="4400" dirty="0"/>
            </a:br>
            <a:endParaRPr xmlns:a="http://schemas.openxmlformats.org/drawingml/2006/main" lang="en-US" sz="4400" dirty="0"/>
          </a:p>
        </p:txBody>
      </p:sp>
      <p:sp>
        <p:nvSpPr>
          <p:cNvPr id="3" name="Content Placeholder 2"/>
          <p:cNvSpPr>
            <a:spLocks noGrp="1"/>
          </p:cNvSpPr>
          <p:nvPr>
            <p:ph idx="1"/>
          </p:nvPr>
        </p:nvSpPr>
        <p:spPr>
          <a:xfrm>
            <a:off x="1297022" y="1046602"/>
            <a:ext cx="10894978" cy="5811397"/>
          </a:xfrm>
        </p:spPr>
        <p:txBody>
          <a:bodyPr>
            <a:normAutofit/>
          </a:bodyPr>
          <a:lstStyle/>
          <a:p>
            <a:pPr xmlns:a="http://schemas.openxmlformats.org/drawingml/2006/main">
              <a:lnSpc>
                <a:spcPct val="120000"/>
              </a:lnSpc>
              <a:spcAft>
                <a:spcPts val="1800"/>
              </a:spcAft>
              <a:bidi/>
            </a:pPr>
            <a:r xmlns:a="http://schemas.openxmlformats.org/drawingml/2006/main">
              <a:rPr lang="ar" sz="3200" b="1" dirty="0" smtClean="0"/>
              <a:t>إن الإدارة </a:t>
            </a:r>
            <a:r xmlns:a="http://schemas.openxmlformats.org/drawingml/2006/main">
              <a:rPr lang="ar" sz="3200" b="1" dirty="0" smtClean="0"/>
              <a:t>الفورية </a:t>
            </a:r>
            <a:r xmlns:a="http://schemas.openxmlformats.org/drawingml/2006/main">
              <a:rPr lang="ar" sz="3200" b="1" dirty="0"/>
              <a:t>في </a:t>
            </a:r>
            <a:r xmlns:a="http://schemas.openxmlformats.org/drawingml/2006/main">
              <a:rPr lang="ar" sz="3200" b="1" dirty="0"/>
              <a:t>مكان الإصابة أمر بالغ الأهمية لأن </a:t>
            </a:r>
            <a:r xmlns:a="http://schemas.openxmlformats.org/drawingml/2006/main">
              <a:rPr lang="ar" sz="3200" b="1" dirty="0" smtClean="0"/>
              <a:t>التعامل غير السليم </a:t>
            </a:r>
            <a:r xmlns:a="http://schemas.openxmlformats.org/drawingml/2006/main">
              <a:rPr lang="ar" sz="3200" b="1" dirty="0"/>
              <a:t>مع المريض يمكن أن يسبب المزيد من الضرر وفقدان الوظيفة العصبية.</a:t>
            </a:r>
          </a:p>
          <a:p>
            <a:pPr xmlns:a="http://schemas.openxmlformats.org/drawingml/2006/main">
              <a:lnSpc>
                <a:spcPct val="120000"/>
              </a:lnSpc>
              <a:spcAft>
                <a:spcPts val="1800"/>
              </a:spcAft>
              <a:bidi/>
            </a:pPr>
            <a:r xmlns:a="http://schemas.openxmlformats.org/drawingml/2006/main">
              <a:rPr lang="ar" sz="3200" b="1" dirty="0"/>
              <a:t>يجب اعتبار </a:t>
            </a:r>
            <a:r xmlns:a="http://schemas.openxmlformats.org/drawingml/2006/main">
              <a:rPr lang="ar" sz="3200" b="1" dirty="0"/>
              <a:t>أي مريض يعاني </a:t>
            </a:r>
            <a:r xmlns:a="http://schemas.openxmlformats.org/drawingml/2006/main">
              <a:rPr lang="ar" sz="3200" b="1" dirty="0" smtClean="0"/>
              <a:t>من إصابة في الرأس والرقبة </a:t>
            </a:r>
            <a:r xmlns:a="http://schemas.openxmlformats.org/drawingml/2006/main">
              <a:rPr lang="ar" sz="3200" b="1" dirty="0" smtClean="0"/>
              <a:t>مصابًا بإصابة في الحبل الشوكي </a:t>
            </a:r>
            <a:r xmlns:a="http://schemas.openxmlformats.org/drawingml/2006/main">
              <a:rPr lang="ar" sz="3200" b="1" dirty="0"/>
              <a:t>حتى يتم استبعاد مثل هذه الإصابة </a:t>
            </a:r>
            <a:r xmlns:a="http://schemas.openxmlformats.org/drawingml/2006/main">
              <a:rPr lang="ar" sz="3200" b="1" dirty="0" smtClean="0"/>
              <a:t>.</a:t>
            </a:r>
          </a:p>
          <a:p>
            <a:endParaRPr lang="en-US" dirty="0"/>
          </a:p>
        </p:txBody>
      </p:sp>
      <p:sp>
        <p:nvSpPr>
          <p:cNvPr id="4" name="Date Placeholder 3"/>
          <p:cNvSpPr>
            <a:spLocks noGrp="1"/>
          </p:cNvSpPr>
          <p:nvPr>
            <p:ph type="dt" sz="half" idx="10"/>
          </p:nvPr>
        </p:nvSpPr>
        <p:spPr/>
        <p:txBody>
          <a:bodyPr/>
          <a:lstStyle/>
          <a:p>
            <a:fld id="{FAA4DDBF-4CB3-4BA8-BFBC-94B43A62B307}"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20</a:t>
            </a:fld>
            <a:endParaRPr lang="en-US"/>
          </a:p>
        </p:txBody>
      </p:sp>
    </p:spTree>
    <p:extLst>
      <p:ext uri="{BB962C8B-B14F-4D97-AF65-F5344CB8AC3E}">
        <p14:creationId xmlns:p14="http://schemas.microsoft.com/office/powerpoint/2010/main" val="472786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176" y="1"/>
            <a:ext cx="10018713" cy="1222872"/>
          </a:xfrm>
        </p:spPr>
        <p:txBody>
          <a:bodyPr/>
          <a:lstStyle/>
          <a:p>
            <a:r xmlns:a="http://schemas.openxmlformats.org/drawingml/2006/main">
              <a:rPr lang="ar" b="1" dirty="0"/>
              <a:t>إدارة الطوارئ</a:t>
            </a:r>
            <a:endParaRPr xmlns:a="http://schemas.openxmlformats.org/drawingml/2006/main" lang="en-US" dirty="0"/>
          </a:p>
        </p:txBody>
      </p:sp>
      <p:sp>
        <p:nvSpPr>
          <p:cNvPr id="3" name="Content Placeholder 2"/>
          <p:cNvSpPr>
            <a:spLocks noGrp="1"/>
          </p:cNvSpPr>
          <p:nvPr>
            <p:ph idx="1"/>
          </p:nvPr>
        </p:nvSpPr>
        <p:spPr>
          <a:xfrm>
            <a:off x="889398" y="1222873"/>
            <a:ext cx="10722378" cy="5635127"/>
          </a:xfrm>
        </p:spPr>
        <p:txBody>
          <a:bodyPr>
            <a:normAutofit fontScale="62500" lnSpcReduction="20000"/>
          </a:bodyPr>
          <a:lstStyle/>
          <a:p>
            <a:pPr>
              <a:lnSpc>
                <a:spcPct val="140000"/>
              </a:lnSpc>
              <a:spcAft>
                <a:spcPts val="1200"/>
              </a:spcAft>
            </a:pPr>
            <a:endParaRPr lang="en-US" sz="3200" b="1" dirty="0" smtClean="0"/>
          </a:p>
          <a:p>
            <a:pPr xmlns:a="http://schemas.openxmlformats.org/drawingml/2006/main">
              <a:lnSpc>
                <a:spcPct val="160000"/>
              </a:lnSpc>
              <a:spcAft>
                <a:spcPts val="1200"/>
              </a:spcAft>
              <a:bidi/>
            </a:pPr>
            <a:r xmlns:a="http://schemas.openxmlformats.org/drawingml/2006/main">
              <a:rPr lang="ar" sz="4500" b="1" u="sng" dirty="0">
                <a:solidFill>
                  <a:srgbClr val="C00000"/>
                </a:solidFill>
              </a:rPr>
              <a:t>يجب أن تشمل الرعاية </a:t>
            </a:r>
            <a:r xmlns:a="http://schemas.openxmlformats.org/drawingml/2006/main">
              <a:rPr lang="ar" sz="4500" b="1" u="sng" dirty="0" smtClean="0">
                <a:solidFill>
                  <a:srgbClr val="C00000"/>
                </a:solidFill>
              </a:rPr>
              <a:t>الأولية </a:t>
            </a:r>
            <a:r xmlns:a="http://schemas.openxmlformats.org/drawingml/2006/main">
              <a:rPr lang="ar" sz="4500" b="1" u="sng" dirty="0" smtClean="0">
                <a:solidFill>
                  <a:srgbClr val="C00000"/>
                </a:solidFill>
              </a:rPr>
              <a:t>ما يلي:</a:t>
            </a:r>
          </a:p>
          <a:p>
            <a:pPr xmlns:a="http://schemas.openxmlformats.org/drawingml/2006/main" lvl="1">
              <a:lnSpc>
                <a:spcPct val="160000"/>
              </a:lnSpc>
              <a:spcAft>
                <a:spcPts val="1200"/>
              </a:spcAft>
              <a:bidi/>
            </a:pPr>
            <a:r xmlns:a="http://schemas.openxmlformats.org/drawingml/2006/main">
              <a:rPr lang="ar" sz="4500" b="1" dirty="0"/>
              <a:t>أ</a:t>
            </a:r>
            <a:r xmlns:a="http://schemas.openxmlformats.org/drawingml/2006/main">
              <a:rPr lang="ar" sz="4500" b="1" dirty="0" smtClean="0"/>
              <a:t> </a:t>
            </a:r>
            <a:r xmlns:a="http://schemas.openxmlformats.org/drawingml/2006/main">
              <a:rPr lang="ar" sz="4500" b="1" dirty="0" smtClean="0"/>
              <a:t>التقييم </a:t>
            </a:r>
            <a:r xmlns:a="http://schemas.openxmlformats.org/drawingml/2006/main">
              <a:rPr lang="ar" sz="4500" b="1" dirty="0"/>
              <a:t>السريع</a:t>
            </a:r>
          </a:p>
          <a:p>
            <a:pPr xmlns:a="http://schemas.openxmlformats.org/drawingml/2006/main" lvl="1">
              <a:lnSpc>
                <a:spcPct val="160000"/>
              </a:lnSpc>
              <a:spcAft>
                <a:spcPts val="1200"/>
              </a:spcAft>
              <a:bidi/>
            </a:pPr>
            <a:r xmlns:a="http://schemas.openxmlformats.org/drawingml/2006/main">
              <a:rPr lang="ar" sz="4500" b="1" dirty="0" smtClean="0"/>
              <a:t>التثبيت</a:t>
            </a:r>
          </a:p>
          <a:p>
            <a:pPr xmlns:a="http://schemas.openxmlformats.org/drawingml/2006/main" lvl="1">
              <a:lnSpc>
                <a:spcPct val="160000"/>
              </a:lnSpc>
              <a:spcAft>
                <a:spcPts val="1200"/>
              </a:spcAft>
              <a:bidi/>
            </a:pPr>
            <a:r xmlns:a="http://schemas.openxmlformats.org/drawingml/2006/main">
              <a:rPr lang="ar" sz="4500" b="1" dirty="0" smtClean="0"/>
              <a:t>الإنقاذ (مساعدة الأشخاص على الخروج من السيارة المتضررة)</a:t>
            </a:r>
            <a:endParaRPr xmlns:a="http://schemas.openxmlformats.org/drawingml/2006/main" lang="en-US" sz="4500" b="1" dirty="0" smtClean="0"/>
          </a:p>
          <a:p>
            <a:pPr xmlns:a="http://schemas.openxmlformats.org/drawingml/2006/main" lvl="1">
              <a:lnSpc>
                <a:spcPct val="160000"/>
              </a:lnSpc>
              <a:spcAft>
                <a:spcPts val="1200"/>
              </a:spcAft>
              <a:bidi/>
            </a:pPr>
            <a:r xmlns:a="http://schemas.openxmlformats.org/drawingml/2006/main">
              <a:rPr lang="ar" sz="4500" b="1" dirty="0"/>
              <a:t>تثبيت أو السيطرة على </a:t>
            </a:r>
            <a:r xmlns:a="http://schemas.openxmlformats.org/drawingml/2006/main">
              <a:rPr lang="ar" sz="4500" b="1" dirty="0" smtClean="0"/>
              <a:t>الإصابات </a:t>
            </a:r>
            <a:r xmlns:a="http://schemas.openxmlformats.org/drawingml/2006/main">
              <a:rPr lang="ar" sz="4500" b="1" dirty="0" smtClean="0"/>
              <a:t>المهددة </a:t>
            </a:r>
            <a:r xmlns:a="http://schemas.openxmlformats.org/drawingml/2006/main">
              <a:rPr lang="ar" sz="4500" b="1" dirty="0"/>
              <a:t>للحياة</a:t>
            </a:r>
          </a:p>
          <a:p>
            <a:pPr xmlns:a="http://schemas.openxmlformats.org/drawingml/2006/main" lvl="1">
              <a:lnSpc>
                <a:spcPct val="160000"/>
              </a:lnSpc>
              <a:spcAft>
                <a:spcPts val="1200"/>
              </a:spcAft>
              <a:bidi/>
            </a:pPr>
            <a:r xmlns:a="http://schemas.openxmlformats.org/drawingml/2006/main">
              <a:rPr lang="ar" sz="4500" b="1" dirty="0"/>
              <a:t>النقل إلى </a:t>
            </a:r>
            <a:r xmlns:a="http://schemas.openxmlformats.org/drawingml/2006/main">
              <a:rPr lang="ar" sz="4500" b="1" dirty="0" smtClean="0"/>
              <a:t>المنشأة </a:t>
            </a:r>
            <a:r xmlns:a="http://schemas.openxmlformats.org/drawingml/2006/main">
              <a:rPr lang="ar" sz="4500" b="1" dirty="0" smtClean="0"/>
              <a:t>الطبية </a:t>
            </a:r>
            <a:r xmlns:a="http://schemas.openxmlformats.org/drawingml/2006/main">
              <a:rPr lang="ar" sz="4500" b="1" dirty="0"/>
              <a:t>الأكثر ملاءمة</a:t>
            </a:r>
          </a:p>
          <a:p>
            <a:pPr>
              <a:lnSpc>
                <a:spcPct val="140000"/>
              </a:lnSpc>
              <a:spcAft>
                <a:spcPts val="1200"/>
              </a:spcAft>
            </a:pPr>
            <a:endParaRPr lang="en-US" sz="3200" b="1" dirty="0" smtClean="0"/>
          </a:p>
          <a:p>
            <a:pPr>
              <a:lnSpc>
                <a:spcPct val="140000"/>
              </a:lnSpc>
              <a:spcAft>
                <a:spcPts val="1200"/>
              </a:spcAft>
            </a:pPr>
            <a:endParaRPr lang="en-US" sz="3200" b="1" dirty="0" smtClean="0"/>
          </a:p>
          <a:p>
            <a:endParaRPr lang="en-US" dirty="0"/>
          </a:p>
        </p:txBody>
      </p:sp>
      <p:sp>
        <p:nvSpPr>
          <p:cNvPr id="4" name="Date Placeholder 3"/>
          <p:cNvSpPr>
            <a:spLocks noGrp="1"/>
          </p:cNvSpPr>
          <p:nvPr>
            <p:ph type="dt" sz="half" idx="10"/>
          </p:nvPr>
        </p:nvSpPr>
        <p:spPr/>
        <p:txBody>
          <a:bodyPr/>
          <a:lstStyle/>
          <a:p>
            <a:fld id="{E025E9FA-09BD-4A91-BAD3-947B7B59CD94}"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21</a:t>
            </a:fld>
            <a:endParaRPr lang="en-US"/>
          </a:p>
        </p:txBody>
      </p:sp>
    </p:spTree>
    <p:extLst>
      <p:ext uri="{BB962C8B-B14F-4D97-AF65-F5344CB8AC3E}">
        <p14:creationId xmlns:p14="http://schemas.microsoft.com/office/powerpoint/2010/main" val="1414554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09320"/>
            <a:ext cx="10018713" cy="834528"/>
          </a:xfrm>
        </p:spPr>
        <p:txBody>
          <a:bodyPr/>
          <a:lstStyle/>
          <a:p>
            <a:r xmlns:a="http://schemas.openxmlformats.org/drawingml/2006/main">
              <a:rPr lang="ar" b="1" dirty="0"/>
              <a:t>إدارة الطوارئ</a:t>
            </a:r>
            <a:endParaRPr xmlns:a="http://schemas.openxmlformats.org/drawingml/2006/main" lang="en-US" dirty="0"/>
          </a:p>
        </p:txBody>
      </p:sp>
      <p:sp>
        <p:nvSpPr>
          <p:cNvPr id="3" name="Content Placeholder 2"/>
          <p:cNvSpPr>
            <a:spLocks noGrp="1"/>
          </p:cNvSpPr>
          <p:nvPr>
            <p:ph idx="1"/>
          </p:nvPr>
        </p:nvSpPr>
        <p:spPr>
          <a:xfrm>
            <a:off x="922287" y="1597448"/>
            <a:ext cx="10983274" cy="5047560"/>
          </a:xfrm>
        </p:spPr>
        <p:txBody>
          <a:bodyPr>
            <a:normAutofit lnSpcReduction="10000"/>
          </a:bodyPr>
          <a:lstStyle/>
          <a:p>
            <a:pPr xmlns:a="http://schemas.openxmlformats.org/drawingml/2006/main">
              <a:lnSpc>
                <a:spcPct val="130000"/>
              </a:lnSpc>
              <a:spcAft>
                <a:spcPts val="1800"/>
              </a:spcAft>
              <a:bidi/>
            </a:pPr>
            <a:r xmlns:a="http://schemas.openxmlformats.org/drawingml/2006/main">
              <a:rPr lang="ar" sz="2800" b="1" dirty="0"/>
              <a:t>في مكان الإصابة، يجب تثبيت المريض على لوح العمود الفقري (الظهر)، مع إبقاء الرأس والرقبة في وضع محايد، لمنع الإصابة غير المكتملة من أن تصبح كاملة.</a:t>
            </a:r>
            <a:endParaRPr xmlns:a="http://schemas.openxmlformats.org/drawingml/2006/main" lang="en-US" sz="2800" b="1" dirty="0" smtClean="0"/>
          </a:p>
          <a:p>
            <a:pPr xmlns:a="http://schemas.openxmlformats.org/drawingml/2006/main">
              <a:lnSpc>
                <a:spcPct val="130000"/>
              </a:lnSpc>
              <a:spcAft>
                <a:spcPts val="1800"/>
              </a:spcAft>
              <a:bidi/>
            </a:pPr>
            <a:r xmlns:a="http://schemas.openxmlformats.org/drawingml/2006/main">
              <a:rPr lang="ar" sz="2800" b="1" dirty="0"/>
              <a:t>يجب أن يتولى أحد أعضاء الفريق السيطرة على رأس المريض لمنع الانثناء أو الدوران أو التمدد؛ ويتم ذلك بوضع اليدين على جانبي رأس المريض عند مستوى الأذن تقريبًا للحد من الحركة والحفاظ على المحاذاة أثناء وضع لوح العمود الفقري وجهاز عنق الرحم</a:t>
            </a:r>
          </a:p>
          <a:p>
            <a:endParaRPr lang="en-US" sz="2800" b="1" dirty="0"/>
          </a:p>
          <a:p>
            <a:endParaRPr lang="en-US" dirty="0"/>
          </a:p>
        </p:txBody>
      </p:sp>
      <p:sp>
        <p:nvSpPr>
          <p:cNvPr id="4" name="Date Placeholder 3"/>
          <p:cNvSpPr>
            <a:spLocks noGrp="1"/>
          </p:cNvSpPr>
          <p:nvPr>
            <p:ph type="dt" sz="half" idx="10"/>
          </p:nvPr>
        </p:nvSpPr>
        <p:spPr/>
        <p:txBody>
          <a:bodyPr/>
          <a:lstStyle/>
          <a:p>
            <a:fld id="{D7355A33-3E2E-4DF5-AD31-DF6A8FD83B42}"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22</a:t>
            </a:fld>
            <a:endParaRPr lang="en-US"/>
          </a:p>
        </p:txBody>
      </p:sp>
    </p:spTree>
    <p:extLst>
      <p:ext uri="{BB962C8B-B14F-4D97-AF65-F5344CB8AC3E}">
        <p14:creationId xmlns:p14="http://schemas.microsoft.com/office/powerpoint/2010/main" val="2851835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0"/>
            <a:ext cx="10018713" cy="1277957"/>
          </a:xfrm>
        </p:spPr>
        <p:txBody>
          <a:bodyPr/>
          <a:lstStyle/>
          <a:p>
            <a:r xmlns:a="http://schemas.openxmlformats.org/drawingml/2006/main">
              <a:rPr lang="ar" b="1" dirty="0" smtClean="0"/>
              <a:t>إدارة </a:t>
            </a:r>
            <a:endParaRPr xmlns:a="http://schemas.openxmlformats.org/drawingml/2006/main" lang="en-US" b="1" dirty="0"/>
            <a:r xmlns:a="http://schemas.openxmlformats.org/drawingml/2006/main">
              <a:rPr lang="ar" b="1" dirty="0"/>
              <a:t>الطوارئ</a:t>
            </a:r>
          </a:p>
        </p:txBody>
      </p:sp>
      <p:pic>
        <p:nvPicPr>
          <p:cNvPr id="5" name="Content Placeholder 4"/>
          <p:cNvPicPr>
            <a:picLocks noGrp="1" noChangeAspect="1"/>
          </p:cNvPicPr>
          <p:nvPr>
            <p:ph sz="half" idx="2"/>
          </p:nvPr>
        </p:nvPicPr>
        <p:blipFill>
          <a:blip r:embed="rId2"/>
          <a:stretch>
            <a:fillRect/>
          </a:stretch>
        </p:blipFill>
        <p:spPr>
          <a:xfrm>
            <a:off x="7965021" y="2164097"/>
            <a:ext cx="3879527" cy="264292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149" y="1672011"/>
            <a:ext cx="5913303" cy="3627101"/>
          </a:xfrm>
          <a:prstGeom prst="rect">
            <a:avLst/>
          </a:prstGeom>
        </p:spPr>
      </p:pic>
      <p:sp>
        <p:nvSpPr>
          <p:cNvPr id="3" name="Date Placeholder 2"/>
          <p:cNvSpPr>
            <a:spLocks noGrp="1"/>
          </p:cNvSpPr>
          <p:nvPr>
            <p:ph type="dt" sz="half" idx="10"/>
          </p:nvPr>
        </p:nvSpPr>
        <p:spPr/>
        <p:txBody>
          <a:bodyPr/>
          <a:lstStyle/>
          <a:p>
            <a:fld id="{CAD2173F-5B57-4FC0-ACC0-A854DEAB9935}" type="datetime1">
              <a:rPr lang="en-US" smtClean="0"/>
              <a:t>12/25/2023</a:t>
            </a:fld>
            <a:endParaRPr lang="en-US"/>
          </a:p>
        </p:txBody>
      </p:sp>
      <p:sp>
        <p:nvSpPr>
          <p:cNvPr id="4" name="Slide Number Placeholder 3"/>
          <p:cNvSpPr>
            <a:spLocks noGrp="1"/>
          </p:cNvSpPr>
          <p:nvPr>
            <p:ph type="sldNum" sz="quarter" idx="12"/>
          </p:nvPr>
        </p:nvSpPr>
        <p:spPr/>
        <p:txBody>
          <a:bodyPr/>
          <a:lstStyle/>
          <a:p>
            <a:fld id="{7AC7B3D1-0C64-4285-922A-2D667CF24335}" type="slidenum">
              <a:rPr lang="en-US" smtClean="0"/>
              <a:t>23</a:t>
            </a:fld>
            <a:endParaRPr lang="en-US"/>
          </a:p>
        </p:txBody>
      </p:sp>
    </p:spTree>
    <p:extLst>
      <p:ext uri="{BB962C8B-B14F-4D97-AF65-F5344CB8AC3E}">
        <p14:creationId xmlns:p14="http://schemas.microsoft.com/office/powerpoint/2010/main" val="2625946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190" y="-341523"/>
            <a:ext cx="10018713" cy="1752599"/>
          </a:xfrm>
        </p:spPr>
        <p:txBody>
          <a:bodyPr/>
          <a:lstStyle/>
          <a:p>
            <a:r xmlns:a="http://schemas.openxmlformats.org/drawingml/2006/main">
              <a:rPr lang="ar" b="1" dirty="0"/>
              <a:t>إدارة الطوارئ</a:t>
            </a:r>
            <a:endParaRPr xmlns:a="http://schemas.openxmlformats.org/drawingml/2006/main" lang="en-US" dirty="0"/>
          </a:p>
        </p:txBody>
      </p:sp>
      <p:sp>
        <p:nvSpPr>
          <p:cNvPr id="4" name="Content Placeholder 3"/>
          <p:cNvSpPr>
            <a:spLocks noGrp="1"/>
          </p:cNvSpPr>
          <p:nvPr>
            <p:ph idx="1"/>
          </p:nvPr>
        </p:nvSpPr>
        <p:spPr>
          <a:xfrm>
            <a:off x="1171033" y="1411076"/>
            <a:ext cx="10491026" cy="4996149"/>
          </a:xfrm>
        </p:spPr>
        <p:txBody>
          <a:bodyPr>
            <a:normAutofit/>
          </a:bodyPr>
          <a:lstStyle/>
          <a:p>
            <a:pPr xmlns:a="http://schemas.openxmlformats.org/drawingml/2006/main">
              <a:lnSpc>
                <a:spcPct val="150000"/>
              </a:lnSpc>
              <a:spcAft>
                <a:spcPts val="1200"/>
              </a:spcAft>
              <a:bidi/>
            </a:pPr>
            <a:r xmlns:a="http://schemas.openxmlformats.org/drawingml/2006/main">
              <a:rPr lang="ar" sz="3200" b="1" dirty="0"/>
              <a:t>ينبغي أيضًا أخذ كتل الرأس في الاعتبار، لأنها ستحد بشكل أكبر من حركة الرقبة </a:t>
            </a:r>
            <a:r xmlns:a="http://schemas.openxmlformats.org/drawingml/2006/main">
              <a:rPr lang="ar" sz="3200" b="1" dirty="0" smtClean="0"/>
              <a:t>.</a:t>
            </a:r>
          </a:p>
          <a:p>
            <a:pPr xmlns:a="http://schemas.openxmlformats.org/drawingml/2006/main">
              <a:lnSpc>
                <a:spcPct val="150000"/>
              </a:lnSpc>
              <a:spcAft>
                <a:spcPts val="1200"/>
              </a:spcAft>
              <a:bidi/>
            </a:pPr>
            <a:r xmlns:a="http://schemas.openxmlformats.org/drawingml/2006/main">
              <a:rPr lang="ar" sz="3200" b="1" dirty="0" smtClean="0"/>
              <a:t> </a:t>
            </a:r>
            <a:r xmlns:a="http://schemas.openxmlformats.org/drawingml/2006/main">
              <a:rPr lang="ar" sz="3200" b="1" dirty="0"/>
              <a:t>قد تؤدي أي حركة ملتوية إلى إتلاف النخاع الشوكي بشكل لا رجعة فيه عن طريق التسبب في حركة جزء عظمي أو قرص أو تفاقم إصابة الأربطة، مما يتسبب في المزيد من </a:t>
            </a:r>
            <a:r xmlns:a="http://schemas.openxmlformats.org/drawingml/2006/main">
              <a:rPr lang="ar" sz="3200" b="1" dirty="0" smtClean="0"/>
              <a:t>عدم الاستقرار.</a:t>
            </a:r>
            <a:endParaRPr xmlns:a="http://schemas.openxmlformats.org/drawingml/2006/main" lang="en-US" sz="3200" b="1" dirty="0"/>
          </a:p>
        </p:txBody>
      </p:sp>
      <p:sp>
        <p:nvSpPr>
          <p:cNvPr id="3" name="Date Placeholder 2"/>
          <p:cNvSpPr>
            <a:spLocks noGrp="1"/>
          </p:cNvSpPr>
          <p:nvPr>
            <p:ph type="dt" sz="half" idx="10"/>
          </p:nvPr>
        </p:nvSpPr>
        <p:spPr/>
        <p:txBody>
          <a:bodyPr/>
          <a:lstStyle/>
          <a:p>
            <a:fld id="{CC203A84-2BB4-4EBC-9237-34ED18DD033B}"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24</a:t>
            </a:fld>
            <a:endParaRPr lang="en-US"/>
          </a:p>
        </p:txBody>
      </p:sp>
    </p:spTree>
    <p:extLst>
      <p:ext uri="{BB962C8B-B14F-4D97-AF65-F5344CB8AC3E}">
        <p14:creationId xmlns:p14="http://schemas.microsoft.com/office/powerpoint/2010/main" val="1233390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429" y="0"/>
            <a:ext cx="10018713" cy="1255923"/>
          </a:xfrm>
        </p:spPr>
        <p:txBody>
          <a:bodyPr/>
          <a:lstStyle/>
          <a:p>
            <a:r xmlns:a="http://schemas.openxmlformats.org/drawingml/2006/main">
              <a:rPr lang="ar" b="1" dirty="0"/>
              <a:t>إدارة الطوارئ</a:t>
            </a:r>
            <a:endParaRPr xmlns:a="http://schemas.openxmlformats.org/drawingml/2006/main" lang="en-US" dirty="0"/>
          </a:p>
        </p:txBody>
      </p:sp>
      <p:sp>
        <p:nvSpPr>
          <p:cNvPr id="3" name="Content Placeholder 2"/>
          <p:cNvSpPr>
            <a:spLocks noGrp="1"/>
          </p:cNvSpPr>
          <p:nvPr>
            <p:ph idx="1"/>
          </p:nvPr>
        </p:nvSpPr>
        <p:spPr>
          <a:xfrm>
            <a:off x="1197871" y="1255923"/>
            <a:ext cx="10480009" cy="4990641"/>
          </a:xfrm>
        </p:spPr>
        <p:txBody>
          <a:bodyPr>
            <a:normAutofit/>
          </a:bodyPr>
          <a:lstStyle/>
          <a:p>
            <a:pPr xmlns:a="http://schemas.openxmlformats.org/drawingml/2006/main">
              <a:lnSpc>
                <a:spcPct val="120000"/>
              </a:lnSpc>
              <a:spcAft>
                <a:spcPts val="1200"/>
              </a:spcAft>
              <a:bidi/>
            </a:pPr>
            <a:r xmlns:a="http://schemas.openxmlformats.org/drawingml/2006/main">
              <a:rPr lang="ar" sz="3200" b="1" dirty="0"/>
              <a:t>أثناء </a:t>
            </a:r>
            <a:r xmlns:a="http://schemas.openxmlformats.org/drawingml/2006/main">
              <a:rPr lang="ar" sz="3200" b="1" dirty="0" smtClean="0"/>
              <a:t>العلاج في </a:t>
            </a:r>
            <a:r xmlns:a="http://schemas.openxmlformats.org/drawingml/2006/main">
              <a:rPr lang="ar" sz="3200" b="1" dirty="0"/>
              <a:t>أقسام الطوارئ والأشعة، يتم إبقاء المريض على لوحة النقل.</a:t>
            </a:r>
          </a:p>
          <a:p>
            <a:pPr xmlns:a="http://schemas.openxmlformats.org/drawingml/2006/main">
              <a:lnSpc>
                <a:spcPct val="120000"/>
              </a:lnSpc>
              <a:spcAft>
                <a:spcPts val="1200"/>
              </a:spcAft>
              <a:bidi/>
            </a:pPr>
            <a:r xmlns:a="http://schemas.openxmlformats.org/drawingml/2006/main">
              <a:rPr lang="ar" sz="3200" b="1" dirty="0"/>
              <a:t>يجب إبقاء المريض دائمًا في وضع ممتد.</a:t>
            </a:r>
            <a:endParaRPr xmlns:a="http://schemas.openxmlformats.org/drawingml/2006/main" lang="en-US" sz="3200" b="1" dirty="0" smtClean="0"/>
          </a:p>
          <a:p>
            <a:pPr xmlns:a="http://schemas.openxmlformats.org/drawingml/2006/main">
              <a:lnSpc>
                <a:spcPct val="120000"/>
              </a:lnSpc>
              <a:spcAft>
                <a:spcPts val="1200"/>
              </a:spcAft>
              <a:bidi/>
            </a:pPr>
            <a:r xmlns:a="http://schemas.openxmlformats.org/drawingml/2006/main">
              <a:rPr lang="ar" sz="3200" b="1" dirty="0" smtClean="0"/>
              <a:t>لا يجوز ثني أو تحريك أي </a:t>
            </a:r>
            <a:r xmlns:a="http://schemas.openxmlformats.org/drawingml/2006/main">
              <a:rPr lang="ar" sz="3200" b="1" dirty="0"/>
              <a:t>جزء من </a:t>
            </a:r>
            <a:r xmlns:a="http://schemas.openxmlformats.org/drawingml/2006/main">
              <a:rPr lang="ar" sz="3200" b="1" dirty="0" smtClean="0"/>
              <a:t>الجسم </a:t>
            </a:r>
            <a:r xmlns:a="http://schemas.openxmlformats.org/drawingml/2006/main">
              <a:rPr lang="ar" sz="3200" b="1" dirty="0"/>
              <a:t>، ولا يُسمح للمريض بالجلوس </a:t>
            </a:r>
            <a:r xmlns:a="http://schemas.openxmlformats.org/drawingml/2006/main">
              <a:rPr lang="ar" sz="3200" b="1" dirty="0" smtClean="0"/>
              <a:t>.</a:t>
            </a:r>
            <a:endParaRPr xmlns:a="http://schemas.openxmlformats.org/drawingml/2006/main" lang="en-US" sz="3200" b="1" dirty="0"/>
          </a:p>
        </p:txBody>
      </p:sp>
      <p:sp>
        <p:nvSpPr>
          <p:cNvPr id="4" name="Date Placeholder 3"/>
          <p:cNvSpPr>
            <a:spLocks noGrp="1"/>
          </p:cNvSpPr>
          <p:nvPr>
            <p:ph type="dt" sz="half" idx="10"/>
          </p:nvPr>
        </p:nvSpPr>
        <p:spPr/>
        <p:txBody>
          <a:bodyPr/>
          <a:lstStyle/>
          <a:p>
            <a:fld id="{7438E950-169E-495C-B92D-575381327650}"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25</a:t>
            </a:fld>
            <a:endParaRPr lang="en-US"/>
          </a:p>
        </p:txBody>
      </p:sp>
    </p:spTree>
    <p:extLst>
      <p:ext uri="{BB962C8B-B14F-4D97-AF65-F5344CB8AC3E}">
        <p14:creationId xmlns:p14="http://schemas.microsoft.com/office/powerpoint/2010/main" val="1980815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xmlns:a="http://schemas.openxmlformats.org/drawingml/2006/main">
              <a:rPr lang="ar" b="1" dirty="0" smtClean="0"/>
              <a:t>إدارة الحالات الطبية الحادة</a:t>
            </a:r>
            <a:endParaRPr xmlns:a="http://schemas.openxmlformats.org/drawingml/2006/main" lang="en-US" dirty="0"/>
          </a:p>
        </p:txBody>
      </p:sp>
      <p:sp>
        <p:nvSpPr>
          <p:cNvPr id="3" name="Content Placeholder 2"/>
          <p:cNvSpPr>
            <a:spLocks noGrp="1"/>
          </p:cNvSpPr>
          <p:nvPr>
            <p:ph idx="1"/>
          </p:nvPr>
        </p:nvSpPr>
        <p:spPr>
          <a:xfrm>
            <a:off x="963551" y="1399143"/>
            <a:ext cx="11364324" cy="5100810"/>
          </a:xfrm>
        </p:spPr>
        <p:txBody>
          <a:bodyPr>
            <a:normAutofit/>
          </a:bodyPr>
          <a:lstStyle/>
          <a:p>
            <a:r xmlns:a="http://schemas.openxmlformats.org/drawingml/2006/main">
              <a:rPr lang="ar" sz="3600" b="1" dirty="0"/>
              <a:t>أهداف الإدارة هي </a:t>
            </a:r>
            <a:r xmlns:a="http://schemas.openxmlformats.org/drawingml/2006/main">
              <a:rPr lang="ar" sz="3600" b="1" dirty="0" smtClean="0"/>
              <a:t>:</a:t>
            </a:r>
          </a:p>
          <a:p>
            <a:pPr xmlns:a="http://schemas.openxmlformats.org/drawingml/2006/main" lvl="1">
              <a:buFont typeface="Courier New" panose="02070309020205020404" pitchFamily="49" charset="0"/>
              <a:buChar char="o"/>
              <a:bidi/>
            </a:pPr>
            <a:r xmlns:a="http://schemas.openxmlformats.org/drawingml/2006/main">
              <a:rPr lang="ar" sz="3200" b="1" dirty="0" smtClean="0"/>
              <a:t> </a:t>
            </a:r>
            <a:r xmlns:a="http://schemas.openxmlformats.org/drawingml/2006/main">
              <a:rPr lang="ar" sz="3200" b="1" dirty="0"/>
              <a:t>منع </a:t>
            </a:r>
            <a:r xmlns:a="http://schemas.openxmlformats.org/drawingml/2006/main">
              <a:rPr lang="ar" sz="3200" b="1" dirty="0" smtClean="0"/>
              <a:t>الإصابة الثانوية</a:t>
            </a:r>
          </a:p>
          <a:p>
            <a:pPr xmlns:a="http://schemas.openxmlformats.org/drawingml/2006/main" lvl="1">
              <a:buFont typeface="Courier New" panose="02070309020205020404" pitchFamily="49" charset="0"/>
              <a:buChar char="o"/>
              <a:bidi/>
            </a:pPr>
            <a:r xmlns:a="http://schemas.openxmlformats.org/drawingml/2006/main">
              <a:rPr lang="ar" sz="3200" b="1" dirty="0" smtClean="0"/>
              <a:t>مراقبة أعراض </a:t>
            </a:r>
            <a:r xmlns:a="http://schemas.openxmlformats.org/drawingml/2006/main">
              <a:rPr lang="ar" sz="3200" b="1" dirty="0" smtClean="0"/>
              <a:t>العجز </a:t>
            </a:r>
            <a:r xmlns:a="http://schemas.openxmlformats.org/drawingml/2006/main">
              <a:rPr lang="ar" sz="3200" b="1" dirty="0"/>
              <a:t>العصبي التدريجي</a:t>
            </a:r>
          </a:p>
          <a:p>
            <a:pPr xmlns:a="http://schemas.openxmlformats.org/drawingml/2006/main" lvl="1">
              <a:buFont typeface="Courier New" panose="02070309020205020404" pitchFamily="49" charset="0"/>
              <a:buChar char="o"/>
              <a:bidi/>
            </a:pPr>
            <a:r xmlns:a="http://schemas.openxmlformats.org/drawingml/2006/main">
              <a:rPr lang="ar" sz="3200" b="1" dirty="0"/>
              <a:t> </a:t>
            </a:r>
            <a:r xmlns:a="http://schemas.openxmlformats.org/drawingml/2006/main">
              <a:rPr lang="ar" sz="3200" b="1" dirty="0" smtClean="0"/>
              <a:t>منع المضاعفات</a:t>
            </a:r>
          </a:p>
          <a:p>
            <a:r xmlns:a="http://schemas.openxmlformats.org/drawingml/2006/main">
              <a:rPr lang="ar" sz="3600" b="1" dirty="0"/>
              <a:t>يتم إنعاش </a:t>
            </a:r>
            <a:r xmlns:a="http://schemas.openxmlformats.org/drawingml/2006/main">
              <a:rPr lang="ar" sz="3600" b="1" dirty="0" smtClean="0"/>
              <a:t>المريض حسب الضرورة، </a:t>
            </a:r>
            <a:r xmlns:a="http://schemas.openxmlformats.org/drawingml/2006/main">
              <a:rPr lang="ar" sz="3600" b="1" dirty="0" smtClean="0"/>
              <a:t>ويتم الحفاظ على الأكسجين واستقرار القلب والأوعية الدموية </a:t>
            </a:r>
            <a:r xmlns:a="http://schemas.openxmlformats.org/drawingml/2006/main">
              <a:rPr lang="ar" sz="3600" b="1" dirty="0"/>
              <a:t>.</a:t>
            </a:r>
          </a:p>
        </p:txBody>
      </p:sp>
      <p:sp>
        <p:nvSpPr>
          <p:cNvPr id="4" name="Date Placeholder 3"/>
          <p:cNvSpPr>
            <a:spLocks noGrp="1"/>
          </p:cNvSpPr>
          <p:nvPr>
            <p:ph type="dt" sz="half" idx="10"/>
          </p:nvPr>
        </p:nvSpPr>
        <p:spPr/>
        <p:txBody>
          <a:bodyPr/>
          <a:lstStyle/>
          <a:p>
            <a:fld id="{B2485678-1094-414E-86FC-3D1C6A23FDB2}"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26</a:t>
            </a:fld>
            <a:endParaRPr lang="en-US"/>
          </a:p>
        </p:txBody>
      </p:sp>
    </p:spTree>
    <p:extLst>
      <p:ext uri="{BB962C8B-B14F-4D97-AF65-F5344CB8AC3E}">
        <p14:creationId xmlns:p14="http://schemas.microsoft.com/office/powerpoint/2010/main" val="1014427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178805"/>
          </a:xfrm>
        </p:spPr>
        <p:txBody>
          <a:bodyPr/>
          <a:lstStyle/>
          <a:p>
            <a:r xmlns:a="http://schemas.openxmlformats.org/drawingml/2006/main">
              <a:rPr lang="ar" b="1" dirty="0"/>
              <a:t>إدارة الحالات الطبية الحادة</a:t>
            </a:r>
            <a:endParaRPr xmlns:a="http://schemas.openxmlformats.org/drawingml/2006/main" lang="en-US" dirty="0"/>
          </a:p>
        </p:txBody>
      </p:sp>
      <p:sp>
        <p:nvSpPr>
          <p:cNvPr id="3" name="Content Placeholder 2"/>
          <p:cNvSpPr>
            <a:spLocks noGrp="1"/>
          </p:cNvSpPr>
          <p:nvPr>
            <p:ph idx="1"/>
          </p:nvPr>
        </p:nvSpPr>
        <p:spPr>
          <a:xfrm>
            <a:off x="1484310" y="1388125"/>
            <a:ext cx="10018713" cy="5469875"/>
          </a:xfrm>
        </p:spPr>
        <p:txBody>
          <a:bodyPr>
            <a:normAutofit fontScale="92500"/>
          </a:bodyPr>
          <a:lstStyle/>
          <a:p>
            <a:pPr xmlns:a="http://schemas.openxmlformats.org/drawingml/2006/main">
              <a:lnSpc>
                <a:spcPct val="120000"/>
              </a:lnSpc>
              <a:spcAft>
                <a:spcPts val="1800"/>
              </a:spcAft>
              <a:bidi/>
            </a:pPr>
            <a:r xmlns:a="http://schemas.openxmlformats.org/drawingml/2006/main">
              <a:rPr lang="ar" sz="3200" b="1" dirty="0"/>
              <a:t>يمكن تقليل كسور العنق وتقويم العمود الفقري العنقي باستخدام بعض أشكال الشد الهيكلي، مثل استخدام الملقط الهيكلي أو استخدام جهاز الهالة </a:t>
            </a:r>
            <a:r xmlns:a="http://schemas.openxmlformats.org/drawingml/2006/main">
              <a:rPr lang="ar" sz="3200" b="1" dirty="0" smtClean="0"/>
              <a:t>.</a:t>
            </a:r>
          </a:p>
          <a:p>
            <a:pPr xmlns:a="http://schemas.openxmlformats.org/drawingml/2006/main">
              <a:lnSpc>
                <a:spcPct val="120000"/>
              </a:lnSpc>
              <a:spcAft>
                <a:spcPts val="1800"/>
              </a:spcAft>
              <a:bidi/>
            </a:pPr>
            <a:r xmlns:a="http://schemas.openxmlformats.org/drawingml/2006/main">
              <a:rPr lang="ar" sz="3200" b="1" dirty="0"/>
              <a:t>عادة ما يتم علاج إصابات الصدر والقطني بالتدخل الجراحي، يليه التثبيت باستخدام دعامة مناسبة. غالبًا لا يُنصح بالشد قبل الجراحة أو بعدها، بسبب الاستقرار النسبي للعمود الفقري في هذه المناطق.</a:t>
            </a:r>
            <a:endParaRPr xmlns:a="http://schemas.openxmlformats.org/drawingml/2006/main" lang="en-US" sz="3200" b="1" dirty="0" smtClean="0"/>
          </a:p>
          <a:p>
            <a:endParaRPr lang="en-US" dirty="0"/>
          </a:p>
        </p:txBody>
      </p:sp>
      <p:sp>
        <p:nvSpPr>
          <p:cNvPr id="4" name="Date Placeholder 3"/>
          <p:cNvSpPr>
            <a:spLocks noGrp="1"/>
          </p:cNvSpPr>
          <p:nvPr>
            <p:ph type="dt" sz="half" idx="10"/>
          </p:nvPr>
        </p:nvSpPr>
        <p:spPr/>
        <p:txBody>
          <a:bodyPr/>
          <a:lstStyle/>
          <a:p>
            <a:fld id="{11F664C1-FEEA-44EE-B26A-3C3AF8B80C06}"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27</a:t>
            </a:fld>
            <a:endParaRPr lang="en-US"/>
          </a:p>
        </p:txBody>
      </p:sp>
    </p:spTree>
    <p:extLst>
      <p:ext uri="{BB962C8B-B14F-4D97-AF65-F5344CB8AC3E}">
        <p14:creationId xmlns:p14="http://schemas.microsoft.com/office/powerpoint/2010/main" val="988765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242152"/>
          </a:xfrm>
        </p:spPr>
        <p:txBody>
          <a:bodyPr>
            <a:normAutofit fontScale="90000"/>
          </a:bodyPr>
          <a:lstStyle/>
          <a:p>
            <a:r xmlns:a="http://schemas.openxmlformats.org/drawingml/2006/main">
              <a:rPr lang="ar" sz="4400" b="1" dirty="0" smtClean="0"/>
              <a:t> </a:t>
            </a:r>
            <a:br xmlns:a="http://schemas.openxmlformats.org/drawingml/2006/main">
              <a:rPr lang="en-US" sz="4400" b="1" dirty="0" smtClean="0"/>
            </a:br>
            <a:r xmlns:a="http://schemas.openxmlformats.org/drawingml/2006/main">
              <a:rPr lang="ar" sz="4900" b="1" dirty="0"/>
              <a:t>الجر </a:t>
            </a:r>
            <a:br xmlns:a="http://schemas.openxmlformats.org/drawingml/2006/main">
              <a:rPr lang="en-US" sz="4900" b="1" dirty="0"/>
            </a:br>
            <a:endParaRPr xmlns:a="http://schemas.openxmlformats.org/drawingml/2006/main" lang="en-US" sz="4400" b="1" dirty="0"/>
            <a:r xmlns:a="http://schemas.openxmlformats.org/drawingml/2006/main">
              <a:rPr lang="ar" sz="4900" b="1" dirty="0" smtClean="0"/>
              <a:t>الهيكلي</a:t>
            </a:r>
          </a:p>
        </p:txBody>
      </p:sp>
      <p:sp>
        <p:nvSpPr>
          <p:cNvPr id="3" name="Content Placeholder 2"/>
          <p:cNvSpPr>
            <a:spLocks noGrp="1"/>
          </p:cNvSpPr>
          <p:nvPr>
            <p:ph idx="1"/>
          </p:nvPr>
        </p:nvSpPr>
        <p:spPr>
          <a:xfrm>
            <a:off x="1484310" y="1090670"/>
            <a:ext cx="10546109" cy="5238519"/>
          </a:xfrm>
        </p:spPr>
        <p:txBody>
          <a:bodyPr>
            <a:normAutofit/>
          </a:bodyPr>
          <a:lstStyle/>
          <a:p>
            <a:endParaRPr lang="en-US" dirty="0"/>
          </a:p>
          <a:p>
            <a:pPr xmlns:a="http://schemas.openxmlformats.org/drawingml/2006/main">
              <a:spcAft>
                <a:spcPts val="1200"/>
              </a:spcAft>
              <a:bidi/>
            </a:pPr>
            <a:r xmlns:a="http://schemas.openxmlformats.org/drawingml/2006/main">
              <a:rPr lang="ar" sz="3200" b="1" dirty="0"/>
              <a:t>إعادة تنظيم أو تقليل الإصابة</a:t>
            </a:r>
          </a:p>
          <a:p>
            <a:pPr xmlns:a="http://schemas.openxmlformats.org/drawingml/2006/main">
              <a:spcAft>
                <a:spcPts val="1200"/>
              </a:spcAft>
              <a:bidi/>
            </a:pPr>
            <a:r xmlns:a="http://schemas.openxmlformats.org/drawingml/2006/main">
              <a:rPr lang="ar" sz="3200" b="1" dirty="0"/>
              <a:t>يتم توفيرها بواسطة حبل من مركز الكماشة فوق بكرة بها أوزان متصلة في النهاية</a:t>
            </a:r>
          </a:p>
          <a:p>
            <a:pPr xmlns:a="http://schemas.openxmlformats.org/drawingml/2006/main">
              <a:spcAft>
                <a:spcPts val="1200"/>
              </a:spcAft>
              <a:bidi/>
            </a:pPr>
            <a:r xmlns:a="http://schemas.openxmlformats.org/drawingml/2006/main">
              <a:rPr lang="ar" sz="3200" b="1" dirty="0"/>
              <a:t>يجب الحفاظ على الجر في جميع الأوقات</a:t>
            </a:r>
          </a:p>
          <a:p>
            <a:pPr xmlns:a="http://schemas.openxmlformats.org/drawingml/2006/main">
              <a:spcAft>
                <a:spcPts val="1200"/>
              </a:spcAft>
              <a:bidi/>
            </a:pPr>
            <a:r xmlns:a="http://schemas.openxmlformats.org/drawingml/2006/main">
              <a:rPr lang="ar" sz="3200" b="1" dirty="0"/>
              <a:t>في حالة خلع الرأس، قم بتثبيته ثم اطلب المساعدة</a:t>
            </a:r>
          </a:p>
          <a:p>
            <a:pPr xmlns:a="http://schemas.openxmlformats.org/drawingml/2006/main">
              <a:spcAft>
                <a:spcPts val="1200"/>
              </a:spcAft>
              <a:bidi/>
            </a:pPr>
            <a:r xmlns:a="http://schemas.openxmlformats.org/drawingml/2006/main">
              <a:rPr lang="ar" sz="3200" b="1" dirty="0"/>
              <a:t>يمكن أن تصاب مواقع إدخال الملقط </a:t>
            </a:r>
            <a:r xmlns:a="http://schemas.openxmlformats.org/drawingml/2006/main">
              <a:rPr lang="ar" sz="3200" b="1" dirty="0" smtClean="0"/>
              <a:t>بالعدوى. نظف </a:t>
            </a:r>
            <a:r xmlns:a="http://schemas.openxmlformats.org/drawingml/2006/main">
              <a:rPr lang="ar" sz="3200" b="1" dirty="0"/>
              <a:t>مرتين يوميًا</a:t>
            </a:r>
          </a:p>
          <a:p>
            <a:endParaRPr lang="en-US" dirty="0"/>
          </a:p>
        </p:txBody>
      </p:sp>
      <p:sp>
        <p:nvSpPr>
          <p:cNvPr id="4" name="Date Placeholder 3"/>
          <p:cNvSpPr>
            <a:spLocks noGrp="1"/>
          </p:cNvSpPr>
          <p:nvPr>
            <p:ph type="dt" sz="half" idx="10"/>
          </p:nvPr>
        </p:nvSpPr>
        <p:spPr/>
        <p:txBody>
          <a:bodyPr/>
          <a:lstStyle/>
          <a:p>
            <a:fld id="{3561CED9-A343-4CF4-9195-B7F404A75985}"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28</a:t>
            </a:fld>
            <a:endParaRPr lang="en-US"/>
          </a:p>
        </p:txBody>
      </p:sp>
    </p:spTree>
    <p:extLst>
      <p:ext uri="{BB962C8B-B14F-4D97-AF65-F5344CB8AC3E}">
        <p14:creationId xmlns:p14="http://schemas.microsoft.com/office/powerpoint/2010/main" val="632016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6236" t="30845" r="38735" b="6991"/>
          <a:stretch/>
        </p:blipFill>
        <p:spPr>
          <a:xfrm>
            <a:off x="3988106" y="0"/>
            <a:ext cx="4880473" cy="6818566"/>
          </a:xfrm>
          <a:prstGeom prst="rect">
            <a:avLst/>
          </a:prstGeom>
        </p:spPr>
      </p:pic>
      <p:sp>
        <p:nvSpPr>
          <p:cNvPr id="2" name="Date Placeholder 1"/>
          <p:cNvSpPr>
            <a:spLocks noGrp="1"/>
          </p:cNvSpPr>
          <p:nvPr>
            <p:ph type="dt" sz="half" idx="10"/>
          </p:nvPr>
        </p:nvSpPr>
        <p:spPr/>
        <p:txBody>
          <a:bodyPr/>
          <a:lstStyle/>
          <a:p>
            <a:fld id="{41DCB991-42D9-4FF7-8379-DDF2F9A3D530}" type="datetime1">
              <a:rPr lang="en-US" smtClean="0"/>
              <a:t>12/25/2023</a:t>
            </a:fld>
            <a:endParaRPr lang="en-US"/>
          </a:p>
        </p:txBody>
      </p:sp>
      <p:sp>
        <p:nvSpPr>
          <p:cNvPr id="3" name="Slide Number Placeholder 2"/>
          <p:cNvSpPr>
            <a:spLocks noGrp="1"/>
          </p:cNvSpPr>
          <p:nvPr>
            <p:ph type="sldNum" sz="quarter" idx="12"/>
          </p:nvPr>
        </p:nvSpPr>
        <p:spPr/>
        <p:txBody>
          <a:bodyPr/>
          <a:lstStyle/>
          <a:p>
            <a:fld id="{7AC7B3D1-0C64-4285-922A-2D667CF24335}" type="slidenum">
              <a:rPr lang="en-US" smtClean="0"/>
              <a:t>29</a:t>
            </a:fld>
            <a:endParaRPr lang="en-US"/>
          </a:p>
        </p:txBody>
      </p:sp>
    </p:spTree>
    <p:extLst>
      <p:ext uri="{BB962C8B-B14F-4D97-AF65-F5344CB8AC3E}">
        <p14:creationId xmlns:p14="http://schemas.microsoft.com/office/powerpoint/2010/main" val="138372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8" y="484742"/>
            <a:ext cx="10018713" cy="925417"/>
          </a:xfrm>
        </p:spPr>
        <p:txBody>
          <a:bodyPr/>
          <a:lstStyle/>
          <a:p>
            <a:r xmlns:a="http://schemas.openxmlformats.org/drawingml/2006/main">
              <a:rPr lang="ar" b="1" dirty="0" smtClean="0"/>
              <a:t>نتائج التعلم المقصودة</a:t>
            </a:r>
            <a:endParaRPr xmlns:a="http://schemas.openxmlformats.org/drawingml/2006/main" lang="en-US" b="1" dirty="0"/>
          </a:p>
        </p:txBody>
      </p:sp>
      <p:sp>
        <p:nvSpPr>
          <p:cNvPr id="3" name="Content Placeholder 2"/>
          <p:cNvSpPr>
            <a:spLocks noGrp="1"/>
          </p:cNvSpPr>
          <p:nvPr>
            <p:ph idx="1"/>
          </p:nvPr>
        </p:nvSpPr>
        <p:spPr>
          <a:xfrm>
            <a:off x="1286712" y="727114"/>
            <a:ext cx="10413907" cy="5591059"/>
          </a:xfrm>
        </p:spPr>
        <p:txBody>
          <a:bodyPr>
            <a:normAutofit/>
          </a:bodyPr>
          <a:lstStyle/>
          <a:p>
            <a:pPr xmlns:a="http://schemas.openxmlformats.org/drawingml/2006/main">
              <a:lnSpc>
                <a:spcPct val="110000"/>
              </a:lnSpc>
              <a:bidi/>
            </a:pPr>
            <a:r xmlns:a="http://schemas.openxmlformats.org/drawingml/2006/main">
              <a:rPr lang="ar" sz="3200" b="1" dirty="0" smtClean="0"/>
              <a:t>تعريف إصابة الحبل الشوكي</a:t>
            </a:r>
          </a:p>
          <a:p>
            <a:pPr xmlns:a="http://schemas.openxmlformats.org/drawingml/2006/main">
              <a:lnSpc>
                <a:spcPct val="110000"/>
              </a:lnSpc>
              <a:bidi/>
            </a:pPr>
            <a:r xmlns:a="http://schemas.openxmlformats.org/drawingml/2006/main">
              <a:rPr lang="ar" sz="3200" b="1" dirty="0"/>
              <a:t>تحديد السكان المعرضين لخطر إصابة الحبل الشوكي</a:t>
            </a:r>
          </a:p>
          <a:p>
            <a:pPr xmlns:a="http://schemas.openxmlformats.org/drawingml/2006/main">
              <a:lnSpc>
                <a:spcPct val="110000"/>
              </a:lnSpc>
              <a:bidi/>
            </a:pPr>
            <a:r xmlns:a="http://schemas.openxmlformats.org/drawingml/2006/main">
              <a:rPr lang="ar" sz="3200" b="1" dirty="0" smtClean="0"/>
              <a:t>وصف </a:t>
            </a:r>
            <a:r xmlns:a="http://schemas.openxmlformats.org/drawingml/2006/main">
              <a:rPr lang="ar" sz="3200" b="1" dirty="0"/>
              <a:t>آليات الإصابة والعلامات والأعراض السريرية </a:t>
            </a:r>
            <a:r xmlns:a="http://schemas.openxmlformats.org/drawingml/2006/main">
              <a:rPr lang="ar" sz="3200" b="1" dirty="0" smtClean="0"/>
              <a:t>والاختبارات التشخيصية</a:t>
            </a:r>
          </a:p>
          <a:p>
            <a:pPr xmlns:a="http://schemas.openxmlformats.org/drawingml/2006/main">
              <a:lnSpc>
                <a:spcPct val="110000"/>
              </a:lnSpc>
              <a:bidi/>
            </a:pPr>
            <a:r xmlns:a="http://schemas.openxmlformats.org/drawingml/2006/main">
              <a:rPr lang="ar" sz="3200" b="1" dirty="0" smtClean="0"/>
              <a:t>وصف </a:t>
            </a:r>
            <a:r xmlns:a="http://schemas.openxmlformats.org/drawingml/2006/main">
              <a:rPr lang="ar" sz="3200" b="1" dirty="0"/>
              <a:t>العلاج </a:t>
            </a:r>
            <a:r xmlns:a="http://schemas.openxmlformats.org/drawingml/2006/main">
              <a:rPr lang="ar" sz="3200" b="1" dirty="0" smtClean="0"/>
              <a:t>للمرضى </a:t>
            </a:r>
            <a:r xmlns:a="http://schemas.openxmlformats.org/drawingml/2006/main">
              <a:rPr lang="ar" sz="3200" b="1" dirty="0"/>
              <a:t>الذين يعانون من </a:t>
            </a:r>
            <a:r xmlns:a="http://schemas.openxmlformats.org/drawingml/2006/main">
              <a:rPr lang="ar" sz="3200" b="1" dirty="0"/>
              <a:t>إصابة في النخاع </a:t>
            </a:r>
            <a:r xmlns:a="http://schemas.openxmlformats.org/drawingml/2006/main">
              <a:rPr lang="ar" sz="3200" b="1" dirty="0" smtClean="0"/>
              <a:t>الشوكي </a:t>
            </a:r>
            <a:r xmlns:a="http://schemas.openxmlformats.org/drawingml/2006/main">
              <a:rPr lang="ar" sz="3200" b="1" dirty="0" smtClean="0"/>
              <a:t>.</a:t>
            </a:r>
            <a:endParaRPr xmlns:a="http://schemas.openxmlformats.org/drawingml/2006/main" lang="en-US" sz="3200" b="1" dirty="0"/>
          </a:p>
        </p:txBody>
      </p:sp>
      <p:sp>
        <p:nvSpPr>
          <p:cNvPr id="4" name="Date Placeholder 3"/>
          <p:cNvSpPr>
            <a:spLocks noGrp="1"/>
          </p:cNvSpPr>
          <p:nvPr>
            <p:ph type="dt" sz="half" idx="10"/>
          </p:nvPr>
        </p:nvSpPr>
        <p:spPr/>
        <p:txBody>
          <a:bodyPr/>
          <a:lstStyle/>
          <a:p>
            <a:fld id="{F92180B2-E02E-457C-97C9-16188AA8F7A5}"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3</a:t>
            </a:fld>
            <a:endParaRPr lang="en-US"/>
          </a:p>
        </p:txBody>
      </p:sp>
    </p:spTree>
    <p:extLst>
      <p:ext uri="{BB962C8B-B14F-4D97-AF65-F5344CB8AC3E}">
        <p14:creationId xmlns:p14="http://schemas.microsoft.com/office/powerpoint/2010/main" val="2538429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0"/>
            <a:ext cx="10018713" cy="1650881"/>
          </a:xfrm>
        </p:spPr>
        <p:txBody>
          <a:bodyPr/>
          <a:lstStyle/>
          <a:p>
            <a:r xmlns:a="http://schemas.openxmlformats.org/drawingml/2006/main">
              <a:rPr lang="ar" b="1" dirty="0"/>
              <a:t> </a:t>
            </a:r>
            <a:r xmlns:a="http://schemas.openxmlformats.org/drawingml/2006/main">
              <a:rPr lang="ar" b="1" dirty="0" smtClean="0"/>
              <a:t>جهاز شد الهيكل العظمي بالأوزان</a:t>
            </a:r>
            <a:endParaRPr xmlns:a="http://schemas.openxmlformats.org/drawingml/2006/main"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5639" y="1650881"/>
            <a:ext cx="5916058" cy="4930048"/>
          </a:xfrm>
        </p:spPr>
      </p:pic>
      <p:sp>
        <p:nvSpPr>
          <p:cNvPr id="3" name="Date Placeholder 2"/>
          <p:cNvSpPr>
            <a:spLocks noGrp="1"/>
          </p:cNvSpPr>
          <p:nvPr>
            <p:ph type="dt" sz="half" idx="10"/>
          </p:nvPr>
        </p:nvSpPr>
        <p:spPr/>
        <p:txBody>
          <a:bodyPr/>
          <a:lstStyle/>
          <a:p>
            <a:fld id="{6752E17D-6B71-4789-AA35-4EC80B5BDB24}"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30</a:t>
            </a:fld>
            <a:endParaRPr lang="en-US"/>
          </a:p>
        </p:txBody>
      </p:sp>
    </p:spTree>
    <p:extLst>
      <p:ext uri="{BB962C8B-B14F-4D97-AF65-F5344CB8AC3E}">
        <p14:creationId xmlns:p14="http://schemas.microsoft.com/office/powerpoint/2010/main" val="2027370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9640" t="39197" r="30513" b="24017"/>
          <a:stretch/>
        </p:blipFill>
        <p:spPr>
          <a:xfrm>
            <a:off x="1776313" y="881348"/>
            <a:ext cx="9801742" cy="5089793"/>
          </a:xfrm>
          <a:prstGeom prst="rect">
            <a:avLst/>
          </a:prstGeom>
        </p:spPr>
      </p:pic>
      <p:sp>
        <p:nvSpPr>
          <p:cNvPr id="2" name="Date Placeholder 1"/>
          <p:cNvSpPr>
            <a:spLocks noGrp="1"/>
          </p:cNvSpPr>
          <p:nvPr>
            <p:ph type="dt" sz="half" idx="10"/>
          </p:nvPr>
        </p:nvSpPr>
        <p:spPr/>
        <p:txBody>
          <a:bodyPr/>
          <a:lstStyle/>
          <a:p>
            <a:fld id="{7D01ED27-580A-4CDB-8EDD-2F72CD5FEEC2}" type="datetime1">
              <a:rPr lang="en-US" smtClean="0"/>
              <a:t>12/25/2023</a:t>
            </a:fld>
            <a:endParaRPr lang="en-US"/>
          </a:p>
        </p:txBody>
      </p:sp>
      <p:sp>
        <p:nvSpPr>
          <p:cNvPr id="3" name="Slide Number Placeholder 2"/>
          <p:cNvSpPr>
            <a:spLocks noGrp="1"/>
          </p:cNvSpPr>
          <p:nvPr>
            <p:ph type="sldNum" sz="quarter" idx="12"/>
          </p:nvPr>
        </p:nvSpPr>
        <p:spPr/>
        <p:txBody>
          <a:bodyPr/>
          <a:lstStyle/>
          <a:p>
            <a:fld id="{7AC7B3D1-0C64-4285-922A-2D667CF24335}" type="slidenum">
              <a:rPr lang="en-US" smtClean="0"/>
              <a:t>31</a:t>
            </a:fld>
            <a:endParaRPr lang="en-US"/>
          </a:p>
        </p:txBody>
      </p:sp>
    </p:spTree>
    <p:extLst>
      <p:ext uri="{BB962C8B-B14F-4D97-AF65-F5344CB8AC3E}">
        <p14:creationId xmlns:p14="http://schemas.microsoft.com/office/powerpoint/2010/main" val="1330047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44277"/>
            <a:ext cx="10018713" cy="1054865"/>
          </a:xfrm>
        </p:spPr>
        <p:txBody>
          <a:bodyPr>
            <a:normAutofit fontScale="90000"/>
          </a:bodyPr>
          <a:lstStyle/>
          <a:p>
            <a:r xmlns:a="http://schemas.openxmlformats.org/drawingml/2006/main">
              <a:rPr lang="ar" b="1" dirty="0" smtClean="0"/>
              <a:t> </a:t>
            </a:r>
            <a:br xmlns:a="http://schemas.openxmlformats.org/drawingml/2006/main">
              <a:rPr lang="en-US" b="1" dirty="0" smtClean="0"/>
            </a:br>
            <a:r xmlns:a="http://schemas.openxmlformats.org/drawingml/2006/main">
              <a:rPr lang="ar" b="1" dirty="0"/>
              <a:t>الإدارة </a:t>
            </a:r>
            <a:br xmlns:a="http://schemas.openxmlformats.org/drawingml/2006/main">
              <a:rPr lang="en-US" b="1" dirty="0"/>
            </a:br>
            <a:endParaRPr xmlns:a="http://schemas.openxmlformats.org/drawingml/2006/main" lang="en-US" b="1" dirty="0"/>
            <a:r xmlns:a="http://schemas.openxmlformats.org/drawingml/2006/main">
              <a:rPr lang="ar" b="1" dirty="0" smtClean="0"/>
              <a:t>الجراحية</a:t>
            </a:r>
          </a:p>
        </p:txBody>
      </p:sp>
      <p:sp>
        <p:nvSpPr>
          <p:cNvPr id="3" name="Content Placeholder 2"/>
          <p:cNvSpPr>
            <a:spLocks noGrp="1"/>
          </p:cNvSpPr>
          <p:nvPr>
            <p:ph idx="1"/>
          </p:nvPr>
        </p:nvSpPr>
        <p:spPr>
          <a:xfrm>
            <a:off x="1139819" y="221713"/>
            <a:ext cx="10707691" cy="6305780"/>
          </a:xfrm>
        </p:spPr>
        <p:txBody>
          <a:bodyPr>
            <a:normAutofit/>
          </a:bodyPr>
          <a:lstStyle/>
          <a:p>
            <a:pPr xmlns:a="http://schemas.openxmlformats.org/drawingml/2006/main" marL="0" indent="0">
              <a:buNone/>
              <a:bidi/>
            </a:pPr>
            <a:r xmlns:a="http://schemas.openxmlformats.org/drawingml/2006/main">
              <a:rPr lang="ar" sz="3200" b="1" dirty="0" smtClean="0"/>
              <a:t>الجراحة </a:t>
            </a:r>
            <a:r xmlns:a="http://schemas.openxmlformats.org/drawingml/2006/main">
              <a:rPr lang="ar" sz="3200" b="1" dirty="0"/>
              <a:t>في أي من الحالات التالية:</a:t>
            </a:r>
          </a:p>
          <a:p>
            <a:pPr xmlns:a="http://schemas.openxmlformats.org/drawingml/2006/main" lvl="1">
              <a:bidi/>
            </a:pPr>
            <a:r xmlns:a="http://schemas.openxmlformats.org/drawingml/2006/main">
              <a:rPr lang="ar" sz="2800" b="1" dirty="0"/>
              <a:t>يبدو أن ضغط الحبل واضح.</a:t>
            </a:r>
          </a:p>
          <a:p>
            <a:pPr xmlns:a="http://schemas.openxmlformats.org/drawingml/2006/main" lvl="1">
              <a:bidi/>
            </a:pPr>
            <a:r xmlns:a="http://schemas.openxmlformats.org/drawingml/2006/main">
              <a:rPr lang="ar" sz="2800" b="1" dirty="0"/>
              <a:t>تؤدي الإصابة إلى تفتت الجسم الفقري أو عدم استقراره.</a:t>
            </a:r>
          </a:p>
          <a:p>
            <a:pPr xmlns:a="http://schemas.openxmlformats.org/drawingml/2006/main" lvl="1">
              <a:bidi/>
            </a:pPr>
            <a:r xmlns:a="http://schemas.openxmlformats.org/drawingml/2006/main">
              <a:rPr lang="ar" sz="2800" b="1" dirty="0"/>
              <a:t>تتضمن الإصابة جرحًا يخترق الحبل.</a:t>
            </a:r>
          </a:p>
          <a:p>
            <a:pPr xmlns:a="http://schemas.openxmlformats.org/drawingml/2006/main" lvl="1">
              <a:bidi/>
            </a:pPr>
            <a:r xmlns:a="http://schemas.openxmlformats.org/drawingml/2006/main">
              <a:rPr lang="ar" sz="2800" b="1" dirty="0"/>
              <a:t>تتواجد الشظايا العظمية في القناة الشوكية.</a:t>
            </a:r>
          </a:p>
          <a:p>
            <a:pPr xmlns:a="http://schemas.openxmlformats.org/drawingml/2006/main" lvl="1">
              <a:bidi/>
            </a:pPr>
            <a:r xmlns:a="http://schemas.openxmlformats.org/drawingml/2006/main">
              <a:rPr lang="ar" sz="2800" b="1" dirty="0" smtClean="0"/>
              <a:t>الحالة </a:t>
            </a:r>
            <a:r xmlns:a="http://schemas.openxmlformats.org/drawingml/2006/main">
              <a:rPr lang="ar" sz="2800" b="1" dirty="0"/>
              <a:t>العصبية للمريض </a:t>
            </a:r>
            <a:r xmlns:a="http://schemas.openxmlformats.org/drawingml/2006/main">
              <a:rPr lang="ar" sz="2800" b="1" dirty="0"/>
              <a:t>تتدهور </a:t>
            </a:r>
            <a:r xmlns:a="http://schemas.openxmlformats.org/drawingml/2006/main">
              <a:rPr lang="ar" sz="2800" b="1" dirty="0" smtClean="0"/>
              <a:t>.</a:t>
            </a:r>
            <a:endParaRPr xmlns:a="http://schemas.openxmlformats.org/drawingml/2006/main" lang="en-US" sz="2800" b="1" dirty="0"/>
          </a:p>
        </p:txBody>
      </p:sp>
      <p:sp>
        <p:nvSpPr>
          <p:cNvPr id="4" name="Date Placeholder 3"/>
          <p:cNvSpPr>
            <a:spLocks noGrp="1"/>
          </p:cNvSpPr>
          <p:nvPr>
            <p:ph type="dt" sz="half" idx="10"/>
          </p:nvPr>
        </p:nvSpPr>
        <p:spPr/>
        <p:txBody>
          <a:bodyPr/>
          <a:lstStyle/>
          <a:p>
            <a:fld id="{CD319D01-E471-4366-BABF-5DB9EC5DF938}"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32</a:t>
            </a:fld>
            <a:endParaRPr lang="en-US"/>
          </a:p>
        </p:txBody>
      </p:sp>
    </p:spTree>
    <p:extLst>
      <p:ext uri="{BB962C8B-B14F-4D97-AF65-F5344CB8AC3E}">
        <p14:creationId xmlns:p14="http://schemas.microsoft.com/office/powerpoint/2010/main" val="33253549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ar" b="1" dirty="0"/>
              <a:t>إدارة المضاعفات الحادة لإصابة الحبل الشوكي</a:t>
            </a:r>
          </a:p>
        </p:txBody>
      </p:sp>
      <p:sp>
        <p:nvSpPr>
          <p:cNvPr id="3" name="Content Placeholder 2"/>
          <p:cNvSpPr>
            <a:spLocks noGrp="1"/>
          </p:cNvSpPr>
          <p:nvPr>
            <p:ph idx="1"/>
          </p:nvPr>
        </p:nvSpPr>
        <p:spPr/>
        <p:txBody>
          <a:bodyPr/>
          <a:lstStyle/>
          <a:p>
            <a:pPr xmlns:a="http://schemas.openxmlformats.org/drawingml/2006/main">
              <a:spcAft>
                <a:spcPts val="1800"/>
              </a:spcAft>
              <a:bidi/>
            </a:pPr>
            <a:r xmlns:a="http://schemas.openxmlformats.org/drawingml/2006/main">
              <a:rPr lang="ar" sz="3200" b="1" dirty="0" smtClean="0"/>
              <a:t>الصدمة </a:t>
            </a:r>
            <a:r xmlns:a="http://schemas.openxmlformats.org/drawingml/2006/main">
              <a:rPr lang="ar" sz="3200" b="1" dirty="0" smtClean="0"/>
              <a:t>الشوكية </a:t>
            </a:r>
            <a:r xmlns:a="http://schemas.openxmlformats.org/drawingml/2006/main">
              <a:rPr lang="ar" sz="3200" b="1" dirty="0"/>
              <a:t>والعصبية</a:t>
            </a:r>
          </a:p>
          <a:p>
            <a:pPr xmlns:a="http://schemas.openxmlformats.org/drawingml/2006/main">
              <a:spcAft>
                <a:spcPts val="1800"/>
              </a:spcAft>
              <a:bidi/>
            </a:pPr>
            <a:r xmlns:a="http://schemas.openxmlformats.org/drawingml/2006/main">
              <a:rPr lang="ar" sz="3200" b="1" dirty="0"/>
              <a:t>الوريدي </a:t>
            </a:r>
            <a:r xmlns:a="http://schemas.openxmlformats.org/drawingml/2006/main">
              <a:rPr lang="ar" sz="3200" b="1" dirty="0" smtClean="0"/>
              <a:t>(VTE)</a:t>
            </a:r>
          </a:p>
          <a:p>
            <a:endParaRPr lang="en-US" dirty="0"/>
          </a:p>
          <a:p>
            <a:endParaRPr lang="en-US" dirty="0"/>
          </a:p>
        </p:txBody>
      </p:sp>
      <p:sp>
        <p:nvSpPr>
          <p:cNvPr id="4" name="Date Placeholder 3"/>
          <p:cNvSpPr>
            <a:spLocks noGrp="1"/>
          </p:cNvSpPr>
          <p:nvPr>
            <p:ph type="dt" sz="half" idx="10"/>
          </p:nvPr>
        </p:nvSpPr>
        <p:spPr/>
        <p:txBody>
          <a:bodyPr/>
          <a:lstStyle/>
          <a:p>
            <a:fld id="{935A2199-A785-40C6-BD56-BFE76ACF4E8B}"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33</a:t>
            </a:fld>
            <a:endParaRPr lang="en-US"/>
          </a:p>
        </p:txBody>
      </p:sp>
    </p:spTree>
    <p:extLst>
      <p:ext uri="{BB962C8B-B14F-4D97-AF65-F5344CB8AC3E}">
        <p14:creationId xmlns:p14="http://schemas.microsoft.com/office/powerpoint/2010/main" val="2883570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333041"/>
          </a:xfrm>
        </p:spPr>
        <p:txBody>
          <a:bodyPr/>
          <a:lstStyle/>
          <a:p>
            <a:r xmlns:a="http://schemas.openxmlformats.org/drawingml/2006/main">
              <a:rPr lang="ar" b="1" dirty="0" smtClean="0"/>
              <a:t>الصدمة </a:t>
            </a:r>
            <a:endParaRPr xmlns:a="http://schemas.openxmlformats.org/drawingml/2006/main" lang="en-US" dirty="0"/>
            <a:r xmlns:a="http://schemas.openxmlformats.org/drawingml/2006/main">
              <a:rPr lang="ar" b="1" dirty="0"/>
              <a:t>الشوكية والعصبية</a:t>
            </a:r>
          </a:p>
        </p:txBody>
      </p:sp>
      <p:sp>
        <p:nvSpPr>
          <p:cNvPr id="3" name="Content Placeholder 2"/>
          <p:cNvSpPr>
            <a:spLocks noGrp="1"/>
          </p:cNvSpPr>
          <p:nvPr>
            <p:ph idx="1"/>
          </p:nvPr>
        </p:nvSpPr>
        <p:spPr>
          <a:xfrm>
            <a:off x="1484310" y="837281"/>
            <a:ext cx="10391873" cy="6020719"/>
          </a:xfrm>
        </p:spPr>
        <p:txBody>
          <a:bodyPr>
            <a:normAutofit/>
          </a:bodyPr>
          <a:lstStyle/>
          <a:p>
            <a:pPr xmlns:a="http://schemas.openxmlformats.org/drawingml/2006/main">
              <a:lnSpc>
                <a:spcPct val="110000"/>
              </a:lnSpc>
              <a:spcAft>
                <a:spcPts val="1200"/>
              </a:spcAft>
              <a:bidi/>
            </a:pPr>
            <a:r xmlns:a="http://schemas.openxmlformats.org/drawingml/2006/main">
              <a:rPr lang="ar" sz="3000" b="1" dirty="0"/>
              <a:t>تحدث الصدمة العصبية نتيجة لفقدان </a:t>
            </a:r>
            <a:r xmlns:a="http://schemas.openxmlformats.org/drawingml/2006/main">
              <a:rPr lang="ar" sz="3000" b="1" dirty="0" smtClean="0"/>
              <a:t>وظيفة الجهاز العصبي اللاإرادي </a:t>
            </a:r>
            <a:r xmlns:a="http://schemas.openxmlformats.org/drawingml/2006/main">
              <a:rPr lang="ar" sz="3000" b="1" dirty="0"/>
              <a:t>أسفل مستوى الآفة.</a:t>
            </a:r>
            <a:endParaRPr xmlns:a="http://schemas.openxmlformats.org/drawingml/2006/main" lang="en-US" sz="3000" b="1" dirty="0" smtClean="0"/>
          </a:p>
          <a:p>
            <a:pPr xmlns:a="http://schemas.openxmlformats.org/drawingml/2006/main">
              <a:lnSpc>
                <a:spcPct val="110000"/>
              </a:lnSpc>
              <a:spcAft>
                <a:spcPts val="1200"/>
              </a:spcAft>
              <a:bidi/>
            </a:pPr>
            <a:r xmlns:a="http://schemas.openxmlformats.org/drawingml/2006/main">
              <a:rPr lang="ar" sz="3000" b="1" dirty="0"/>
              <a:t>وتتأثر الأعضاء الحيوية، </a:t>
            </a:r>
            <a:r xmlns:a="http://schemas.openxmlformats.org/drawingml/2006/main">
              <a:rPr lang="ar" sz="3000" b="1" dirty="0" smtClean="0"/>
              <a:t>مما </a:t>
            </a:r>
            <a:r xmlns:a="http://schemas.openxmlformats.org/drawingml/2006/main">
              <a:rPr lang="ar" sz="3000" b="1" dirty="0" smtClean="0"/>
              <a:t>يسبب انخفاض </a:t>
            </a:r>
            <a:r xmlns:a="http://schemas.openxmlformats.org/drawingml/2006/main">
              <a:rPr lang="ar" sz="3000" b="1" dirty="0"/>
              <a:t>ضغط الدم ومعدل ضربات القلب وناتج القلب، فضلا عن </a:t>
            </a:r>
            <a:r xmlns:a="http://schemas.openxmlformats.org/drawingml/2006/main">
              <a:rPr lang="ar" sz="3000" b="1" dirty="0" smtClean="0"/>
              <a:t>التجمع الوريدي </a:t>
            </a:r>
            <a:r xmlns:a="http://schemas.openxmlformats.org/drawingml/2006/main">
              <a:rPr lang="ar" sz="3000" b="1" dirty="0"/>
              <a:t>في الأطراف </a:t>
            </a:r>
            <a:r xmlns:a="http://schemas.openxmlformats.org/drawingml/2006/main">
              <a:rPr lang="ar" sz="3000" b="1" dirty="0" smtClean="0"/>
              <a:t>وتوسع الأوعية الدموية الطرفية.</a:t>
            </a:r>
          </a:p>
          <a:p>
            <a:pPr xmlns:a="http://schemas.openxmlformats.org/drawingml/2006/main">
              <a:lnSpc>
                <a:spcPct val="110000"/>
              </a:lnSpc>
              <a:spcAft>
                <a:spcPts val="1200"/>
              </a:spcAft>
              <a:bidi/>
            </a:pPr>
            <a:r xmlns:a="http://schemas.openxmlformats.org/drawingml/2006/main">
              <a:rPr lang="ar" sz="3000" b="1" dirty="0"/>
              <a:t>يمكن أن يؤدي انخفاض ضغط الدم والصدمة إلى مزيد من الضرر للحبل الشوكي، لذلك </a:t>
            </a:r>
            <a:r xmlns:a="http://schemas.openxmlformats.org/drawingml/2006/main">
              <a:rPr lang="ar" sz="3000" b="1" dirty="0"/>
              <a:t>يجب الحفاظ على ضغط </a:t>
            </a:r>
            <a:r xmlns:a="http://schemas.openxmlformats.org/drawingml/2006/main">
              <a:rPr lang="ar" sz="3000" b="1" dirty="0" smtClean="0"/>
              <a:t>الشريان المتوسط (MAP) عند 85 ملم زئبق أو </a:t>
            </a:r>
            <a:r xmlns:a="http://schemas.openxmlformats.org/drawingml/2006/main">
              <a:rPr lang="ar" sz="3000" b="1" dirty="0" smtClean="0"/>
              <a:t>أعلى.</a:t>
            </a:r>
            <a:endParaRPr xmlns:a="http://schemas.openxmlformats.org/drawingml/2006/main" lang="en-US" sz="3000" b="1" dirty="0"/>
          </a:p>
        </p:txBody>
      </p:sp>
      <p:sp>
        <p:nvSpPr>
          <p:cNvPr id="4" name="Date Placeholder 3"/>
          <p:cNvSpPr>
            <a:spLocks noGrp="1"/>
          </p:cNvSpPr>
          <p:nvPr>
            <p:ph type="dt" sz="half" idx="10"/>
          </p:nvPr>
        </p:nvSpPr>
        <p:spPr/>
        <p:txBody>
          <a:bodyPr/>
          <a:lstStyle/>
          <a:p>
            <a:fld id="{9CE466DC-DBF1-4030-9AAA-EFDC439F81D0}"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34</a:t>
            </a:fld>
            <a:endParaRPr lang="en-US"/>
          </a:p>
        </p:txBody>
      </p:sp>
    </p:spTree>
    <p:extLst>
      <p:ext uri="{BB962C8B-B14F-4D97-AF65-F5344CB8AC3E}">
        <p14:creationId xmlns:p14="http://schemas.microsoft.com/office/powerpoint/2010/main" val="1937557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
            <a:ext cx="10018713" cy="1266940"/>
          </a:xfrm>
        </p:spPr>
        <p:txBody>
          <a:bodyPr/>
          <a:lstStyle/>
          <a:p>
            <a:r xmlns:a="http://schemas.openxmlformats.org/drawingml/2006/main">
              <a:rPr lang="ar" b="1" dirty="0"/>
              <a:t>الانسداد الخثاري الوريدي</a:t>
            </a:r>
          </a:p>
        </p:txBody>
      </p:sp>
      <p:sp>
        <p:nvSpPr>
          <p:cNvPr id="3" name="Content Placeholder 2"/>
          <p:cNvSpPr>
            <a:spLocks noGrp="1"/>
          </p:cNvSpPr>
          <p:nvPr>
            <p:ph idx="1"/>
          </p:nvPr>
        </p:nvSpPr>
        <p:spPr>
          <a:xfrm>
            <a:off x="1131769" y="633470"/>
            <a:ext cx="10931701" cy="6224529"/>
          </a:xfrm>
        </p:spPr>
        <p:txBody>
          <a:bodyPr>
            <a:normAutofit/>
          </a:bodyPr>
          <a:lstStyle/>
          <a:p>
            <a:pPr xmlns:a="http://schemas.openxmlformats.org/drawingml/2006/main">
              <a:lnSpc>
                <a:spcPct val="110000"/>
              </a:lnSpc>
              <a:spcAft>
                <a:spcPts val="1200"/>
              </a:spcAft>
              <a:bidi/>
            </a:pPr>
            <a:r xmlns:a="http://schemas.openxmlformats.org/drawingml/2006/main">
              <a:rPr lang="ar" sz="3000" b="1" dirty="0" smtClean="0"/>
              <a:t>المرضى </a:t>
            </a:r>
            <a:r xmlns:a="http://schemas.openxmlformats.org/drawingml/2006/main">
              <a:rPr lang="ar" sz="3000" b="1" dirty="0"/>
              <a:t>الذين يصابون بالجلطات الوريدية العميقة لخطر كبير للإصابة بالجلطة الوريدية العميقة (DVT) والانسداد الرئوي بسبب عدم القدرة على الحركة، والترهل، وانخفاض التوتر الوعائي الحركي (وانج وآخرون، 2017).</a:t>
            </a:r>
            <a:endParaRPr xmlns:a="http://schemas.openxmlformats.org/drawingml/2006/main" lang="en-US" sz="3000" b="1" dirty="0" smtClean="0"/>
          </a:p>
          <a:p>
            <a:pPr xmlns:a="http://schemas.openxmlformats.org/drawingml/2006/main">
              <a:lnSpc>
                <a:spcPct val="110000"/>
              </a:lnSpc>
              <a:spcAft>
                <a:spcPts val="1200"/>
              </a:spcAft>
              <a:bidi/>
            </a:pPr>
            <a:r xmlns:a="http://schemas.openxmlformats.org/drawingml/2006/main">
              <a:rPr lang="ar" sz="3000" b="1" dirty="0" smtClean="0"/>
              <a:t>مظاهر </a:t>
            </a:r>
            <a:r xmlns:a="http://schemas.openxmlformats.org/drawingml/2006/main">
              <a:rPr lang="ar" sz="3000" b="1" dirty="0"/>
              <a:t>الربو الرئوي ألم الصدر الجنبي، والقلق، وضيق التنفس، وقيم غازات الدم غير الطبيعية (زيادة PaCO2 وانخفاض PaO2).</a:t>
            </a:r>
            <a:endParaRPr xmlns:a="http://schemas.openxmlformats.org/drawingml/2006/main" lang="en-US" sz="3000" b="1" dirty="0" smtClean="0"/>
          </a:p>
          <a:p>
            <a:pPr xmlns:a="http://schemas.openxmlformats.org/drawingml/2006/main">
              <a:lnSpc>
                <a:spcPct val="110000"/>
              </a:lnSpc>
              <a:spcAft>
                <a:spcPts val="1200"/>
              </a:spcAft>
              <a:bidi/>
            </a:pPr>
            <a:r xmlns:a="http://schemas.openxmlformats.org/drawingml/2006/main">
              <a:rPr lang="ar" sz="3000" b="1" dirty="0"/>
              <a:t>عادة ما يتم البدء في العلاج بمضادات التخثر بجرعات منخفضة لمنع الخثار الوريدي العميق والانسداد الرئوي، إلى جانب استخدام جوارب مضادة للانسداد أو أجهزة الضغط الهوائي المتتالية (SCDs)</a:t>
            </a:r>
          </a:p>
        </p:txBody>
      </p:sp>
      <p:sp>
        <p:nvSpPr>
          <p:cNvPr id="4" name="Date Placeholder 3"/>
          <p:cNvSpPr>
            <a:spLocks noGrp="1"/>
          </p:cNvSpPr>
          <p:nvPr>
            <p:ph type="dt" sz="half" idx="10"/>
          </p:nvPr>
        </p:nvSpPr>
        <p:spPr/>
        <p:txBody>
          <a:bodyPr/>
          <a:lstStyle/>
          <a:p>
            <a:fld id="{E81C2E64-D825-4B2A-9428-2246CCA9B2F9}"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35</a:t>
            </a:fld>
            <a:endParaRPr lang="en-US"/>
          </a:p>
        </p:txBody>
      </p:sp>
    </p:spTree>
    <p:extLst>
      <p:ext uri="{BB962C8B-B14F-4D97-AF65-F5344CB8AC3E}">
        <p14:creationId xmlns:p14="http://schemas.microsoft.com/office/powerpoint/2010/main" val="985918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02107" y="1632179"/>
            <a:ext cx="10018712" cy="3124200"/>
          </a:xfrm>
        </p:spPr>
        <p:txBody>
          <a:bodyPr>
            <a:normAutofit/>
          </a:bodyPr>
          <a:lstStyle/>
          <a:p>
            <a:pPr xmlns:a="http://schemas.openxmlformats.org/drawingml/2006/main" marL="0" indent="0" algn="ctr">
              <a:buNone/>
              <a:bidi/>
            </a:pPr>
            <a:r xmlns:a="http://schemas.openxmlformats.org/drawingml/2006/main">
              <a:rPr lang="ar" sz="8000" b="1" dirty="0" smtClean="0"/>
              <a:t>نهاية المحاضرة</a:t>
            </a:r>
          </a:p>
          <a:p>
            <a:pPr xmlns:a="http://schemas.openxmlformats.org/drawingml/2006/main" marL="0" indent="0" algn="ctr">
              <a:buNone/>
              <a:bidi/>
            </a:pPr>
            <a:r xmlns:a="http://schemas.openxmlformats.org/drawingml/2006/main">
              <a:rPr lang="ar" sz="8000" b="1" dirty="0" smtClean="0"/>
              <a:t>شكرًا لك</a:t>
            </a:r>
            <a:endParaRPr xmlns:a="http://schemas.openxmlformats.org/drawingml/2006/main" lang="en-US" sz="8000" b="1" dirty="0"/>
          </a:p>
        </p:txBody>
      </p:sp>
      <p:sp>
        <p:nvSpPr>
          <p:cNvPr id="2" name="Date Placeholder 1"/>
          <p:cNvSpPr>
            <a:spLocks noGrp="1"/>
          </p:cNvSpPr>
          <p:nvPr>
            <p:ph type="dt" sz="half" idx="10"/>
          </p:nvPr>
        </p:nvSpPr>
        <p:spPr/>
        <p:txBody>
          <a:bodyPr/>
          <a:lstStyle/>
          <a:p>
            <a:fld id="{A88156E2-AACE-4B30-8D53-FE8987DAC400}" type="datetime1">
              <a:rPr lang="en-US" smtClean="0"/>
              <a:t>12/25/2023</a:t>
            </a:fld>
            <a:endParaRPr lang="en-US"/>
          </a:p>
        </p:txBody>
      </p:sp>
      <p:sp>
        <p:nvSpPr>
          <p:cNvPr id="4" name="Slide Number Placeholder 3"/>
          <p:cNvSpPr>
            <a:spLocks noGrp="1"/>
          </p:cNvSpPr>
          <p:nvPr>
            <p:ph type="sldNum" sz="quarter" idx="12"/>
          </p:nvPr>
        </p:nvSpPr>
        <p:spPr/>
        <p:txBody>
          <a:bodyPr/>
          <a:lstStyle/>
          <a:p>
            <a:fld id="{7AC7B3D1-0C64-4285-922A-2D667CF24335}" type="slidenum">
              <a:rPr lang="en-US" smtClean="0"/>
              <a:t>36</a:t>
            </a:fld>
            <a:endParaRPr lang="en-US"/>
          </a:p>
        </p:txBody>
      </p:sp>
    </p:spTree>
    <p:extLst>
      <p:ext uri="{BB962C8B-B14F-4D97-AF65-F5344CB8AC3E}">
        <p14:creationId xmlns:p14="http://schemas.microsoft.com/office/powerpoint/2010/main" val="2157664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110" y="286439"/>
            <a:ext cx="10018713" cy="1222872"/>
          </a:xfrm>
        </p:spPr>
        <p:txBody>
          <a:bodyPr>
            <a:normAutofit/>
          </a:bodyPr>
          <a:lstStyle/>
          <a:p>
            <a:r xmlns:a="http://schemas.openxmlformats.org/drawingml/2006/main">
              <a:rPr lang="ar" b="1" dirty="0" smtClean="0"/>
              <a:t>الحبل </a:t>
            </a:r>
            <a:endParaRPr xmlns:a="http://schemas.openxmlformats.org/drawingml/2006/main" lang="en-US" b="1" dirty="0"/>
            <a:r xmlns:a="http://schemas.openxmlformats.org/drawingml/2006/main">
              <a:rPr lang="ar" b="1" dirty="0"/>
              <a:t>الشوكي</a:t>
            </a:r>
          </a:p>
        </p:txBody>
      </p:sp>
      <p:sp>
        <p:nvSpPr>
          <p:cNvPr id="3" name="Content Placeholder 2"/>
          <p:cNvSpPr>
            <a:spLocks noGrp="1"/>
          </p:cNvSpPr>
          <p:nvPr>
            <p:ph idx="1"/>
          </p:nvPr>
        </p:nvSpPr>
        <p:spPr>
          <a:xfrm>
            <a:off x="1193072" y="1399143"/>
            <a:ext cx="10998928" cy="5277079"/>
          </a:xfrm>
        </p:spPr>
        <p:txBody>
          <a:bodyPr>
            <a:normAutofit/>
          </a:bodyPr>
          <a:lstStyle/>
          <a:p>
            <a:pPr xmlns:a="http://schemas.openxmlformats.org/drawingml/2006/main">
              <a:spcAft>
                <a:spcPts val="1200"/>
              </a:spcAft>
              <a:bidi/>
            </a:pPr>
            <a:r xmlns:a="http://schemas.openxmlformats.org/drawingml/2006/main">
              <a:rPr lang="ar" sz="3200" b="1" dirty="0" smtClean="0"/>
              <a:t>النخاع </a:t>
            </a:r>
            <a:r xmlns:a="http://schemas.openxmlformats.org/drawingml/2006/main">
              <a:rPr lang="ar" sz="3200" b="1" dirty="0"/>
              <a:t>الشوكي متصلاً بالنخاع، ويمتد من </a:t>
            </a:r>
            <a:r xmlns:a="http://schemas.openxmlformats.org/drawingml/2006/main">
              <a:rPr lang="ar" sz="3200" b="1" dirty="0" smtClean="0"/>
              <a:t>نصفي الكرة المخية </a:t>
            </a:r>
            <a:r xmlns:a="http://schemas.openxmlformats.org/drawingml/2006/main">
              <a:rPr lang="ar" sz="3200" b="1" dirty="0"/>
              <a:t>ويعمل كحلقة وصل بين الدماغ </a:t>
            </a:r>
            <a:r xmlns:a="http://schemas.openxmlformats.org/drawingml/2006/main">
              <a:rPr lang="ar" sz="3200" b="1" dirty="0" smtClean="0"/>
              <a:t>والمحيط </a:t>
            </a:r>
            <a:r xmlns:a="http://schemas.openxmlformats.org/drawingml/2006/main">
              <a:rPr lang="ar" sz="3200" b="1" dirty="0"/>
              <a:t>.</a:t>
            </a:r>
            <a:endParaRPr xmlns:a="http://schemas.openxmlformats.org/drawingml/2006/main" lang="en-US" sz="3200" b="1" dirty="0" smtClean="0"/>
          </a:p>
          <a:p>
            <a:pPr xmlns:a="http://schemas.openxmlformats.org/drawingml/2006/main">
              <a:spcAft>
                <a:spcPts val="1200"/>
              </a:spcAft>
              <a:bidi/>
            </a:pPr>
            <a:r xmlns:a="http://schemas.openxmlformats.org/drawingml/2006/main">
              <a:rPr lang="ar" sz="3200" b="1" dirty="0" smtClean="0"/>
              <a:t>حوالي </a:t>
            </a:r>
            <a:r xmlns:a="http://schemas.openxmlformats.org/drawingml/2006/main">
              <a:rPr lang="ar" sz="3200" b="1" dirty="0"/>
              <a:t>45 </a:t>
            </a:r>
            <a:r xmlns:a="http://schemas.openxmlformats.org/drawingml/2006/main">
              <a:rPr lang="ar" sz="3200" b="1" dirty="0" smtClean="0"/>
              <a:t>سم </a:t>
            </a:r>
            <a:r xmlns:a="http://schemas.openxmlformats.org/drawingml/2006/main">
              <a:rPr lang="ar" sz="3200" b="1" dirty="0"/>
              <a:t>وسمكه حوالي </a:t>
            </a:r>
            <a:r xmlns:a="http://schemas.openxmlformats.org/drawingml/2006/main">
              <a:rPr lang="ar" sz="3200" b="1" dirty="0" smtClean="0"/>
              <a:t>الإصبع.</a:t>
            </a:r>
          </a:p>
          <a:p>
            <a:pPr xmlns:a="http://schemas.openxmlformats.org/drawingml/2006/main">
              <a:spcAft>
                <a:spcPts val="1200"/>
              </a:spcAft>
              <a:bidi/>
            </a:pPr>
            <a:r xmlns:a="http://schemas.openxmlformats.org/drawingml/2006/main">
              <a:rPr lang="ar" sz="3200" b="1" dirty="0" smtClean="0"/>
              <a:t>يمتد </a:t>
            </a:r>
            <a:r xmlns:a="http://schemas.openxmlformats.org/drawingml/2006/main">
              <a:rPr lang="ar" sz="3200" b="1" dirty="0"/>
              <a:t>من الثقب الكبير في قاعدة الجمجمة إلى الحافة </a:t>
            </a:r>
            <a:r xmlns:a="http://schemas.openxmlformats.org/drawingml/2006/main">
              <a:rPr lang="ar" sz="3200" b="1" dirty="0" smtClean="0"/>
              <a:t>السفلية </a:t>
            </a:r>
            <a:r xmlns:a="http://schemas.openxmlformats.org/drawingml/2006/main">
              <a:rPr lang="ar" sz="3200" b="1" dirty="0"/>
              <a:t>للفقرة القطنية الأولى، حيث يتناقص إلى </a:t>
            </a:r>
            <a:r xmlns:a="http://schemas.openxmlformats.org/drawingml/2006/main">
              <a:rPr lang="ar" sz="3200" b="1" dirty="0" smtClean="0"/>
              <a:t>شريط ليفي يسمى </a:t>
            </a:r>
            <a:r xmlns:a="http://schemas.openxmlformats.org/drawingml/2006/main">
              <a:rPr lang="ar" sz="3200" b="1" dirty="0"/>
              <a:t>المخروط </a:t>
            </a:r>
            <a:r xmlns:a="http://schemas.openxmlformats.org/drawingml/2006/main">
              <a:rPr lang="ar" sz="3200" b="1" dirty="0" err="1"/>
              <a:t>النخاعي </a:t>
            </a:r>
            <a:r xmlns:a="http://schemas.openxmlformats.org/drawingml/2006/main">
              <a:rPr lang="ar" sz="3200" b="1" dirty="0"/>
              <a:t>.</a:t>
            </a:r>
            <a:endParaRPr xmlns:a="http://schemas.openxmlformats.org/drawingml/2006/main" lang="en-US" sz="3200" b="1" dirty="0" smtClean="0"/>
          </a:p>
          <a:p>
            <a:endParaRPr lang="en-US" dirty="0"/>
          </a:p>
        </p:txBody>
      </p:sp>
      <p:sp>
        <p:nvSpPr>
          <p:cNvPr id="4" name="Date Placeholder 3"/>
          <p:cNvSpPr>
            <a:spLocks noGrp="1"/>
          </p:cNvSpPr>
          <p:nvPr>
            <p:ph type="dt" sz="half" idx="10"/>
          </p:nvPr>
        </p:nvSpPr>
        <p:spPr/>
        <p:txBody>
          <a:bodyPr/>
          <a:lstStyle/>
          <a:p>
            <a:fld id="{39DCA0B1-67F5-49EA-BAFA-0399AAF33A5C}"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4</a:t>
            </a:fld>
            <a:endParaRPr lang="en-US"/>
          </a:p>
        </p:txBody>
      </p:sp>
    </p:spTree>
    <p:extLst>
      <p:ext uri="{BB962C8B-B14F-4D97-AF65-F5344CB8AC3E}">
        <p14:creationId xmlns:p14="http://schemas.microsoft.com/office/powerpoint/2010/main" val="3374337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52540"/>
            <a:ext cx="10018713" cy="1400059"/>
          </a:xfrm>
        </p:spPr>
        <p:txBody>
          <a:bodyPr/>
          <a:lstStyle/>
          <a:p>
            <a:r xmlns:a="http://schemas.openxmlformats.org/drawingml/2006/main">
              <a:rPr lang="ar" b="1" dirty="0"/>
              <a:t>الحبل الشوكي</a:t>
            </a:r>
            <a:endParaRPr xmlns:a="http://schemas.openxmlformats.org/drawingml/2006/main" lang="en-US" dirty="0"/>
          </a:p>
        </p:txBody>
      </p:sp>
      <p:sp>
        <p:nvSpPr>
          <p:cNvPr id="3" name="Content Placeholder 2"/>
          <p:cNvSpPr>
            <a:spLocks noGrp="1"/>
          </p:cNvSpPr>
          <p:nvPr>
            <p:ph idx="1"/>
          </p:nvPr>
        </p:nvSpPr>
        <p:spPr>
          <a:xfrm>
            <a:off x="1484309" y="2061072"/>
            <a:ext cx="10018713" cy="3810919"/>
          </a:xfrm>
        </p:spPr>
        <p:txBody>
          <a:bodyPr>
            <a:normAutofit lnSpcReduction="10000"/>
          </a:bodyPr>
          <a:lstStyle/>
          <a:p>
            <a:pPr xmlns:a="http://schemas.openxmlformats.org/drawingml/2006/main">
              <a:lnSpc>
                <a:spcPct val="130000"/>
              </a:lnSpc>
              <a:spcAft>
                <a:spcPts val="1800"/>
              </a:spcAft>
              <a:bidi/>
            </a:pPr>
            <a:r xmlns:a="http://schemas.openxmlformats.org/drawingml/2006/main">
              <a:rPr lang="ar" sz="3200" b="1" dirty="0"/>
              <a:t>استمرارًا أسفل الحيز القطني الثاني توجد جذور الأعصاب التي تمتد إلى ما وراء المخروط، والتي تسمى ذيل الحصان لأنها تشبه ذيل الحصان.</a:t>
            </a:r>
          </a:p>
          <a:p>
            <a:pPr xmlns:a="http://schemas.openxmlformats.org/drawingml/2006/main">
              <a:lnSpc>
                <a:spcPct val="130000"/>
              </a:lnSpc>
              <a:spcAft>
                <a:spcPts val="1800"/>
              </a:spcAft>
              <a:bidi/>
            </a:pPr>
            <a:r xmlns:a="http://schemas.openxmlformats.org/drawingml/2006/main">
              <a:rPr lang="ar" sz="3200" b="1" dirty="0"/>
              <a:t>تحيط السحايا بالحبل الشوكي.</a:t>
            </a:r>
          </a:p>
          <a:p>
            <a:endParaRPr lang="en-US" dirty="0"/>
          </a:p>
        </p:txBody>
      </p:sp>
      <p:sp>
        <p:nvSpPr>
          <p:cNvPr id="4" name="Date Placeholder 3"/>
          <p:cNvSpPr>
            <a:spLocks noGrp="1"/>
          </p:cNvSpPr>
          <p:nvPr>
            <p:ph type="dt" sz="half" idx="10"/>
          </p:nvPr>
        </p:nvSpPr>
        <p:spPr/>
        <p:txBody>
          <a:bodyPr/>
          <a:lstStyle/>
          <a:p>
            <a:fld id="{7C9870BC-B4EF-4298-A96C-2BF7B3D0CD74}"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5</a:t>
            </a:fld>
            <a:endParaRPr lang="en-US"/>
          </a:p>
        </p:txBody>
      </p:sp>
    </p:spTree>
    <p:extLst>
      <p:ext uri="{BB962C8B-B14F-4D97-AF65-F5344CB8AC3E}">
        <p14:creationId xmlns:p14="http://schemas.microsoft.com/office/powerpoint/2010/main" val="3039619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429" y="0"/>
            <a:ext cx="10018713" cy="1752599"/>
          </a:xfrm>
        </p:spPr>
        <p:txBody>
          <a:bodyPr/>
          <a:lstStyle/>
          <a:p>
            <a:r xmlns:a="http://schemas.openxmlformats.org/drawingml/2006/main">
              <a:rPr lang="ar" b="1" dirty="0"/>
              <a:t>العمود الفقري</a:t>
            </a:r>
            <a:br xmlns:a="http://schemas.openxmlformats.org/drawingml/2006/main">
              <a:rPr lang="en-US" b="1" dirty="0"/>
            </a:br>
            <a:endParaRPr xmlns:a="http://schemas.openxmlformats.org/drawingml/2006/main" lang="en-US" b="1" dirty="0"/>
          </a:p>
        </p:txBody>
      </p:sp>
      <p:sp>
        <p:nvSpPr>
          <p:cNvPr id="3" name="Content Placeholder 2"/>
          <p:cNvSpPr>
            <a:spLocks noGrp="1"/>
          </p:cNvSpPr>
          <p:nvPr>
            <p:ph idx="1"/>
          </p:nvPr>
        </p:nvSpPr>
        <p:spPr>
          <a:xfrm>
            <a:off x="1263971" y="992435"/>
            <a:ext cx="10773791" cy="5573618"/>
          </a:xfrm>
        </p:spPr>
        <p:txBody>
          <a:bodyPr>
            <a:normAutofit/>
          </a:bodyPr>
          <a:lstStyle/>
          <a:p>
            <a:pPr xmlns:a="http://schemas.openxmlformats.org/drawingml/2006/main">
              <a:lnSpc>
                <a:spcPct val="120000"/>
              </a:lnSpc>
              <a:spcAft>
                <a:spcPts val="1200"/>
              </a:spcAft>
              <a:bidi/>
            </a:pPr>
            <a:r xmlns:a="http://schemas.openxmlformats.org/drawingml/2006/main">
              <a:rPr lang="ar" sz="2800" b="1" dirty="0" smtClean="0"/>
              <a:t>عظام </a:t>
            </a:r>
            <a:r xmlns:a="http://schemas.openxmlformats.org/drawingml/2006/main">
              <a:rPr lang="ar" sz="2800" b="1" dirty="0"/>
              <a:t>العمود الفقري بالحبل الشوكي وتحميه </a:t>
            </a:r>
            <a:r xmlns:a="http://schemas.openxmlformats.org/drawingml/2006/main">
              <a:rPr lang="ar" sz="2800" b="1" dirty="0" smtClean="0"/>
              <a:t>، وتتكون عادة </a:t>
            </a:r>
            <a:r xmlns:a="http://schemas.openxmlformats.org/drawingml/2006/main">
              <a:rPr lang="ar" sz="2800" b="1" dirty="0"/>
              <a:t>من 7 فقرات عنقية و12 فقرة صدرية و5 فقرات قطنية، بالإضافة إلى </a:t>
            </a:r>
            <a:r xmlns:a="http://schemas.openxmlformats.org/drawingml/2006/main">
              <a:rPr lang="ar" sz="2800" b="1" dirty="0" smtClean="0"/>
              <a:t>العجز </a:t>
            </a:r>
            <a:r xmlns:a="http://schemas.openxmlformats.org/drawingml/2006/main">
              <a:rPr lang="ar" sz="2800" b="1" dirty="0"/>
              <a:t>(كتلة متحدة من 5 فقرات) وتنتهي في عظم العصعص </a:t>
            </a:r>
            <a:r xmlns:a="http://schemas.openxmlformats.org/drawingml/2006/main">
              <a:rPr lang="ar" sz="2800" b="1" dirty="0" smtClean="0"/>
              <a:t>.</a:t>
            </a:r>
          </a:p>
          <a:p>
            <a:pPr xmlns:a="http://schemas.openxmlformats.org/drawingml/2006/main">
              <a:lnSpc>
                <a:spcPct val="120000"/>
              </a:lnSpc>
              <a:spcAft>
                <a:spcPts val="1200"/>
              </a:spcAft>
              <a:bidi/>
            </a:pPr>
            <a:r xmlns:a="http://schemas.openxmlformats.org/drawingml/2006/main">
              <a:rPr lang="ar" sz="2800" b="1" dirty="0" smtClean="0"/>
              <a:t>جذور الأعصاب </a:t>
            </a:r>
            <a:r xmlns:a="http://schemas.openxmlformats.org/drawingml/2006/main">
              <a:rPr lang="ar" sz="2800" b="1" dirty="0"/>
              <a:t>من العمود الفقري من خلال </a:t>
            </a:r>
            <a:r xmlns:a="http://schemas.openxmlformats.org/drawingml/2006/main">
              <a:rPr lang="ar" sz="2800" b="1" dirty="0" smtClean="0"/>
              <a:t>الثقوب الفقرية.</a:t>
            </a:r>
          </a:p>
          <a:p>
            <a:pPr xmlns:a="http://schemas.openxmlformats.org/drawingml/2006/main">
              <a:lnSpc>
                <a:spcPct val="120000"/>
              </a:lnSpc>
              <a:spcAft>
                <a:spcPts val="1200"/>
              </a:spcAft>
              <a:bidi/>
            </a:pPr>
            <a:r xmlns:a="http://schemas.openxmlformats.org/drawingml/2006/main">
              <a:rPr lang="ar" sz="2800" b="1" dirty="0" smtClean="0"/>
              <a:t>الفقرات </a:t>
            </a:r>
            <a:r xmlns:a="http://schemas.openxmlformats.org/drawingml/2006/main">
              <a:rPr lang="ar" sz="2800" b="1" dirty="0"/>
              <a:t>بواسطة الأقراص، باستثناء الفقرة العنقية الأولى </a:t>
            </a:r>
            <a:r xmlns:a="http://schemas.openxmlformats.org/drawingml/2006/main">
              <a:rPr lang="ar" sz="2800" b="1" dirty="0" smtClean="0"/>
              <a:t>والثانية </a:t>
            </a:r>
            <a:r xmlns:a="http://schemas.openxmlformats.org/drawingml/2006/main">
              <a:rPr lang="ar" sz="2800" b="1" dirty="0"/>
              <a:t>، والفقرة العجزية، والفقرة العصعصية.</a:t>
            </a:r>
            <a:endParaRPr xmlns:a="http://schemas.openxmlformats.org/drawingml/2006/main" lang="en-US" sz="2800" b="1" dirty="0" smtClean="0"/>
          </a:p>
        </p:txBody>
      </p:sp>
      <p:sp>
        <p:nvSpPr>
          <p:cNvPr id="4" name="Date Placeholder 3"/>
          <p:cNvSpPr>
            <a:spLocks noGrp="1"/>
          </p:cNvSpPr>
          <p:nvPr>
            <p:ph type="dt" sz="half" idx="10"/>
          </p:nvPr>
        </p:nvSpPr>
        <p:spPr/>
        <p:txBody>
          <a:bodyPr/>
          <a:lstStyle/>
          <a:p>
            <a:fld id="{053FB1B2-7B1D-4E21-951B-780D45B3F832}"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6</a:t>
            </a:fld>
            <a:endParaRPr lang="en-US"/>
          </a:p>
        </p:txBody>
      </p:sp>
    </p:spTree>
    <p:extLst>
      <p:ext uri="{BB962C8B-B14F-4D97-AF65-F5344CB8AC3E}">
        <p14:creationId xmlns:p14="http://schemas.microsoft.com/office/powerpoint/2010/main" val="2498851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322024" y="-2"/>
            <a:ext cx="6830457" cy="6830457"/>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3603" y="-3"/>
            <a:ext cx="3288739" cy="6830457"/>
          </a:xfrm>
          <a:prstGeom prst="rect">
            <a:avLst/>
          </a:prstGeom>
        </p:spPr>
      </p:pic>
      <p:sp>
        <p:nvSpPr>
          <p:cNvPr id="3" name="Date Placeholder 2"/>
          <p:cNvSpPr>
            <a:spLocks noGrp="1"/>
          </p:cNvSpPr>
          <p:nvPr>
            <p:ph type="dt" sz="half" idx="10"/>
          </p:nvPr>
        </p:nvSpPr>
        <p:spPr/>
        <p:txBody>
          <a:bodyPr/>
          <a:lstStyle/>
          <a:p>
            <a:fld id="{67E62EF6-8D1D-4EBD-83EF-E27428FF15CA}"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7</a:t>
            </a:fld>
            <a:endParaRPr lang="en-US"/>
          </a:p>
        </p:txBody>
      </p:sp>
    </p:spTree>
    <p:extLst>
      <p:ext uri="{BB962C8B-B14F-4D97-AF65-F5344CB8AC3E}">
        <p14:creationId xmlns:p14="http://schemas.microsoft.com/office/powerpoint/2010/main" val="91162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991" y="-99152"/>
            <a:ext cx="10018713" cy="1200839"/>
          </a:xfrm>
        </p:spPr>
        <p:txBody>
          <a:bodyPr>
            <a:normAutofit/>
          </a:bodyPr>
          <a:lstStyle/>
          <a:p>
            <a:r xmlns:a="http://schemas.openxmlformats.org/drawingml/2006/main">
              <a:rPr lang="ar" sz="4800" b="1" dirty="0" smtClean="0"/>
              <a:t>تعريف</a:t>
            </a:r>
            <a:endParaRPr xmlns:a="http://schemas.openxmlformats.org/drawingml/2006/main" lang="en-US" sz="4800" b="1" dirty="0"/>
          </a:p>
        </p:txBody>
      </p:sp>
      <p:sp>
        <p:nvSpPr>
          <p:cNvPr id="3" name="Content Placeholder 2"/>
          <p:cNvSpPr>
            <a:spLocks noGrp="1"/>
          </p:cNvSpPr>
          <p:nvPr>
            <p:ph idx="1"/>
          </p:nvPr>
        </p:nvSpPr>
        <p:spPr>
          <a:xfrm>
            <a:off x="1274991" y="991518"/>
            <a:ext cx="10711361" cy="5326656"/>
          </a:xfrm>
        </p:spPr>
        <p:txBody>
          <a:bodyPr>
            <a:normAutofit fontScale="92500"/>
          </a:bodyPr>
          <a:lstStyle/>
          <a:p>
            <a:pPr xmlns:a="http://schemas.openxmlformats.org/drawingml/2006/main">
              <a:lnSpc>
                <a:spcPct val="120000"/>
              </a:lnSpc>
              <a:bidi/>
            </a:pPr>
            <a:r xmlns:a="http://schemas.openxmlformats.org/drawingml/2006/main">
              <a:rPr lang="ar" sz="3200" b="1" dirty="0"/>
              <a:t>إصابة الحبل الشوكي (SCI </a:t>
            </a:r>
            <a:r xmlns:a="http://schemas.openxmlformats.org/drawingml/2006/main">
              <a:rPr lang="ar" sz="3200" b="1" dirty="0" smtClean="0"/>
              <a:t>)، هي </a:t>
            </a:r>
            <a:r xmlns:a="http://schemas.openxmlformats.org/drawingml/2006/main">
              <a:rPr lang="ar" sz="3200" b="1" dirty="0"/>
              <a:t>إصابة في الحبل الشوكي، أو </a:t>
            </a:r>
            <a:r xmlns:a="http://schemas.openxmlformats.org/drawingml/2006/main">
              <a:rPr lang="ar" sz="3200" b="1" dirty="0" smtClean="0"/>
              <a:t>العمود الفقري، أو </a:t>
            </a:r>
            <a:r xmlns:a="http://schemas.openxmlformats.org/drawingml/2006/main">
              <a:rPr lang="ar" sz="3200" b="1" dirty="0"/>
              <a:t>الأنسجة الرخوة الداعمة، أو الأقراص الفقرية الناجمة عن </a:t>
            </a:r>
            <a:r xmlns:a="http://schemas.openxmlformats.org/drawingml/2006/main">
              <a:rPr lang="ar" sz="3200" b="1" dirty="0" smtClean="0"/>
              <a:t>الصدمة.</a:t>
            </a:r>
          </a:p>
          <a:p>
            <a:pPr xmlns:a="http://schemas.openxmlformats.org/drawingml/2006/main">
              <a:lnSpc>
                <a:spcPct val="120000"/>
              </a:lnSpc>
              <a:bidi/>
            </a:pPr>
            <a:r xmlns:a="http://schemas.openxmlformats.org/drawingml/2006/main">
              <a:rPr lang="ar" sz="3200" b="1" dirty="0" smtClean="0"/>
              <a:t>الشائعة </a:t>
            </a:r>
            <a:r xmlns:a="http://schemas.openxmlformats.org/drawingml/2006/main">
              <a:rPr lang="ar" sz="3200" b="1" dirty="0"/>
              <a:t>هي حوادث </a:t>
            </a:r>
            <a:r xmlns:a="http://schemas.openxmlformats.org/drawingml/2006/main">
              <a:rPr lang="ar" sz="3200" b="1" dirty="0" smtClean="0"/>
              <a:t>السيارات </a:t>
            </a:r>
            <a:r xmlns:a="http://schemas.openxmlformats.org/drawingml/2006/main">
              <a:rPr lang="ar" sz="3200" b="1" dirty="0"/>
              <a:t>، والسقوط، والعنف (خاصة جروح الطلقات النارية)، </a:t>
            </a:r>
            <a:r xmlns:a="http://schemas.openxmlformats.org/drawingml/2006/main">
              <a:rPr lang="ar" sz="3200" b="1" dirty="0" smtClean="0"/>
              <a:t>والإصابات المرتبطة بالرياضة.</a:t>
            </a:r>
          </a:p>
          <a:p>
            <a:pPr xmlns:a="http://schemas.openxmlformats.org/drawingml/2006/main">
              <a:lnSpc>
                <a:spcPct val="120000"/>
              </a:lnSpc>
              <a:bidi/>
            </a:pPr>
            <a:r xmlns:a="http://schemas.openxmlformats.org/drawingml/2006/main">
              <a:rPr lang="ar" sz="3200" b="1" dirty="0"/>
              <a:t>يشكل الذكور نسبة 78% من المرضى المصابين بإصابات </a:t>
            </a:r>
            <a:r xmlns:a="http://schemas.openxmlformats.org/drawingml/2006/main">
              <a:rPr lang="ar" sz="3200" b="1" dirty="0" smtClean="0"/>
              <a:t>الحبل الشوكي.</a:t>
            </a:r>
          </a:p>
          <a:p>
            <a:pPr xmlns:a="http://schemas.openxmlformats.org/drawingml/2006/main">
              <a:lnSpc>
                <a:spcPct val="120000"/>
              </a:lnSpc>
              <a:bidi/>
            </a:pPr>
            <a:r xmlns:a="http://schemas.openxmlformats.org/drawingml/2006/main">
              <a:rPr lang="ar" sz="3200" b="1" dirty="0"/>
              <a:t>تشمل عوامل الخطر السائدة للإصابة بإصابات الحبل الشوكي صغر السن، والجنس الذكوري، وتعاطي </a:t>
            </a:r>
            <a:r xmlns:a="http://schemas.openxmlformats.org/drawingml/2006/main">
              <a:rPr lang="ar" sz="3200" b="1" dirty="0" smtClean="0"/>
              <a:t>الكحول </a:t>
            </a:r>
            <a:r xmlns:a="http://schemas.openxmlformats.org/drawingml/2006/main">
              <a:rPr lang="ar" sz="3200" b="1" dirty="0"/>
              <a:t>والمخدرات غير المشروعة </a:t>
            </a:r>
            <a:r xmlns:a="http://schemas.openxmlformats.org/drawingml/2006/main">
              <a:rPr lang="ar" sz="3200" b="1" dirty="0" smtClean="0"/>
              <a:t>.</a:t>
            </a:r>
            <a:endParaRPr xmlns:a="http://schemas.openxmlformats.org/drawingml/2006/main" lang="en-US" sz="3200" b="1" dirty="0"/>
          </a:p>
        </p:txBody>
      </p:sp>
      <p:sp>
        <p:nvSpPr>
          <p:cNvPr id="4" name="Date Placeholder 3"/>
          <p:cNvSpPr>
            <a:spLocks noGrp="1"/>
          </p:cNvSpPr>
          <p:nvPr>
            <p:ph type="dt" sz="half" idx="10"/>
          </p:nvPr>
        </p:nvSpPr>
        <p:spPr/>
        <p:txBody>
          <a:bodyPr/>
          <a:lstStyle/>
          <a:p>
            <a:fld id="{BA4DF0FD-3A1B-4410-B49B-8F36DB0BB786}" type="datetime1">
              <a:rPr lang="en-US" smtClean="0"/>
              <a:t>12/25/2023</a:t>
            </a:fld>
            <a:endParaRPr lang="en-US"/>
          </a:p>
        </p:txBody>
      </p:sp>
      <p:sp>
        <p:nvSpPr>
          <p:cNvPr id="5" name="Slide Number Placeholder 4"/>
          <p:cNvSpPr>
            <a:spLocks noGrp="1"/>
          </p:cNvSpPr>
          <p:nvPr>
            <p:ph type="sldNum" sz="quarter" idx="12"/>
          </p:nvPr>
        </p:nvSpPr>
        <p:spPr/>
        <p:txBody>
          <a:bodyPr/>
          <a:lstStyle/>
          <a:p>
            <a:fld id="{7AC7B3D1-0C64-4285-922A-2D667CF24335}" type="slidenum">
              <a:rPr lang="en-US" smtClean="0"/>
              <a:t>8</a:t>
            </a:fld>
            <a:endParaRPr lang="en-US"/>
          </a:p>
        </p:txBody>
      </p:sp>
    </p:spTree>
    <p:extLst>
      <p:ext uri="{BB962C8B-B14F-4D97-AF65-F5344CB8AC3E}">
        <p14:creationId xmlns:p14="http://schemas.microsoft.com/office/powerpoint/2010/main" val="1597118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359282" y="1575411"/>
            <a:ext cx="5513229" cy="391098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807" y="1013551"/>
            <a:ext cx="4967873" cy="5034707"/>
          </a:xfrm>
          <a:prstGeom prst="rect">
            <a:avLst/>
          </a:prstGeom>
        </p:spPr>
      </p:pic>
      <p:sp>
        <p:nvSpPr>
          <p:cNvPr id="2" name="Date Placeholder 1"/>
          <p:cNvSpPr>
            <a:spLocks noGrp="1"/>
          </p:cNvSpPr>
          <p:nvPr>
            <p:ph type="dt" sz="half" idx="10"/>
          </p:nvPr>
        </p:nvSpPr>
        <p:spPr/>
        <p:txBody>
          <a:bodyPr/>
          <a:lstStyle/>
          <a:p>
            <a:fld id="{1EDF954D-1412-4476-A89F-B652C9AB7A2A}" type="datetime1">
              <a:rPr lang="en-US" smtClean="0"/>
              <a:t>12/25/2023</a:t>
            </a:fld>
            <a:endParaRPr lang="en-US"/>
          </a:p>
        </p:txBody>
      </p:sp>
      <p:sp>
        <p:nvSpPr>
          <p:cNvPr id="3" name="Slide Number Placeholder 2"/>
          <p:cNvSpPr>
            <a:spLocks noGrp="1"/>
          </p:cNvSpPr>
          <p:nvPr>
            <p:ph type="sldNum" sz="quarter" idx="12"/>
          </p:nvPr>
        </p:nvSpPr>
        <p:spPr/>
        <p:txBody>
          <a:bodyPr/>
          <a:lstStyle/>
          <a:p>
            <a:fld id="{7AC7B3D1-0C64-4285-922A-2D667CF24335}" type="slidenum">
              <a:rPr lang="en-US" smtClean="0"/>
              <a:t>9</a:t>
            </a:fld>
            <a:endParaRPr lang="en-US"/>
          </a:p>
        </p:txBody>
      </p:sp>
    </p:spTree>
    <p:extLst>
      <p:ext uri="{BB962C8B-B14F-4D97-AF65-F5344CB8AC3E}">
        <p14:creationId xmlns:p14="http://schemas.microsoft.com/office/powerpoint/2010/main" val="34383381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5347</TotalTime>
  <Words>1546</Words>
  <Application>Microsoft Office PowerPoint</Application>
  <PresentationFormat>Widescreen</PresentationFormat>
  <Paragraphs>199</Paragraphs>
  <Slides>36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Corbel</vt:lpstr>
      <vt:lpstr>Courier New</vt:lpstr>
      <vt:lpstr>Parallax</vt:lpstr>
      <vt:lpstr>Neurologic Trauma</vt:lpstr>
      <vt:lpstr>Outline </vt:lpstr>
      <vt:lpstr>Intended learning outcomes </vt:lpstr>
      <vt:lpstr>The Spinal Cord</vt:lpstr>
      <vt:lpstr>The Spinal Cord</vt:lpstr>
      <vt:lpstr>Vertebral Column </vt:lpstr>
      <vt:lpstr>PowerPoint Presentation</vt:lpstr>
      <vt:lpstr>Definition </vt:lpstr>
      <vt:lpstr>PowerPoint Presentation</vt:lpstr>
      <vt:lpstr>Mechanisms of injury </vt:lpstr>
      <vt:lpstr>Mechanisms of injury </vt:lpstr>
      <vt:lpstr>Mechanisms of injury </vt:lpstr>
      <vt:lpstr>Mechanisms of injury </vt:lpstr>
      <vt:lpstr> Clinical Manifestations </vt:lpstr>
      <vt:lpstr>Clinical Manifestations</vt:lpstr>
      <vt:lpstr>PowerPoint Presentation</vt:lpstr>
      <vt:lpstr>Clinical Manifestations</vt:lpstr>
      <vt:lpstr>PowerPoint Presentation</vt:lpstr>
      <vt:lpstr> Assessment and Diagnostic Findings </vt:lpstr>
      <vt:lpstr> Emergency Management </vt:lpstr>
      <vt:lpstr>Emergency Management</vt:lpstr>
      <vt:lpstr>Emergency Management</vt:lpstr>
      <vt:lpstr>Emergency Management</vt:lpstr>
      <vt:lpstr>Emergency Management</vt:lpstr>
      <vt:lpstr>Emergency Management</vt:lpstr>
      <vt:lpstr>Acute Medical Management</vt:lpstr>
      <vt:lpstr>Acute Medical Management</vt:lpstr>
      <vt:lpstr> Skeletal traction </vt:lpstr>
      <vt:lpstr>PowerPoint Presentation</vt:lpstr>
      <vt:lpstr> Skeletal Traction Device By Weights</vt:lpstr>
      <vt:lpstr>PowerPoint Presentation</vt:lpstr>
      <vt:lpstr> Surgical Management </vt:lpstr>
      <vt:lpstr>Management of Acute Complications of Spinal Cord Injury </vt:lpstr>
      <vt:lpstr>Spinal and Neurogenic Shock</vt:lpstr>
      <vt:lpstr>Venous Thromboembolism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33</cp:revision>
  <dcterms:created xsi:type="dcterms:W3CDTF">2023-12-19T17:05:26Z</dcterms:created>
  <dcterms:modified xsi:type="dcterms:W3CDTF">2023-12-25T21:15:56Z</dcterms:modified>
</cp:coreProperties>
</file>