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1" r:id="rId17"/>
    <p:sldId id="274" r:id="rId18"/>
    <p:sldId id="290" r:id="rId19"/>
    <p:sldId id="275" r:id="rId20"/>
    <p:sldId id="276" r:id="rId21"/>
    <p:sldId id="284" r:id="rId22"/>
    <p:sldId id="277" r:id="rId23"/>
    <p:sldId id="278" r:id="rId24"/>
    <p:sldId id="279" r:id="rId25"/>
    <p:sldId id="286" r:id="rId26"/>
    <p:sldId id="280" r:id="rId27"/>
    <p:sldId id="287" r:id="rId28"/>
    <p:sldId id="281" r:id="rId29"/>
    <p:sldId id="289" r:id="rId30"/>
    <p:sldId id="288" r:id="rId31"/>
    <p:sldId id="282" r:id="rId32"/>
    <p:sldId id="283" r:id="rId33"/>
  </p:sldIdLst>
  <p:sldSz cx="12192000" cy="6858000"/>
  <p:notesSz cx="6858000" cy="9144000"/>
  <p:defaultTextStyle>
    <a:defPPr>
      <a:defRPr lang="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8FE83-4E11-4DCE-AFDF-9640A04594E7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E5589-A075-42CD-9B33-C8B306959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35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ABE61-15AD-440E-94F5-C2F7A3966193}" type="datetime1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9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67B84-1815-4C99-9FFE-1A8767E0E7D5}" type="datetime1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16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7AC8-7DA2-41FA-865C-E864C83D3031}" type="datetime1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22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BCBE-37FB-4F3B-8D34-3D699842174A}" type="datetime1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35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7EBBC-4B04-4FA5-9545-8D1440AE479A}" type="datetime1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23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EC4E-AE15-43F1-9339-9E9DDD3971E7}" type="datetime1">
              <a:rPr lang="en-US" smtClean="0"/>
              <a:t>12/30/2023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23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DB68-1276-473F-A80A-0D33C594216C}" type="datetime1">
              <a:rPr lang="en-US" smtClean="0"/>
              <a:t>12/30/2023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49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0619-C6BB-43D8-9537-D7AD6D908335}" type="datetime1">
              <a:rPr lang="en-US" smtClean="0"/>
              <a:t>12/30/2023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95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6914-089D-4C78-98F0-CF0E6928FDEC}" type="datetime1">
              <a:rPr lang="en-US" smtClean="0"/>
              <a:t>12/30/2023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5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69B35-AE63-4B0A-8673-1C41651A2AFE}" type="datetime1">
              <a:rPr lang="en-US" smtClean="0"/>
              <a:t>12/30/2023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34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9856-48A1-4E05-BE12-7E9DDD62961A}" type="datetime1">
              <a:rPr lang="en-US" smtClean="0"/>
              <a:t>12/30/2023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84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07DCC-6467-4C83-96DB-9A6348B0D897}" type="datetime1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499C0-930D-475B-A815-D2891178C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0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 xmlns:a="http://schemas.openxmlformats.org/drawingml/2006/main">
              <a:rPr lang="ar" altLang="en-US" dirty="0" smtClean="0">
                <a:solidFill>
                  <a:srgbClr val="CD0000"/>
                </a:solidFill>
                <a:latin typeface="Arial" panose="020B0604020202020204" pitchFamily="34" charset="0"/>
              </a:rPr>
              <a:t>حالات التسمم الطارئة</a:t>
            </a:r>
            <a:endParaRPr xmlns:a="http://schemas.openxmlformats.org/drawingml/2006/main"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874C-F355-46A9-84EE-1F828D2E13B1}" type="datetime1">
              <a:rPr lang="en-US" smtClean="0"/>
              <a:t>12/30/2023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21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b="1" dirty="0" smtClean="0"/>
              <a:t>التسمم الغذائي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694" y="1427163"/>
            <a:ext cx="10537901" cy="5114925"/>
          </a:xfrm>
        </p:spPr>
        <p:txBody>
          <a:bodyPr>
            <a:normAutofit/>
          </a:bodyPr>
          <a:lstStyle/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dirty="0"/>
              <a:t>تناول الطعام الذي يحتوي على البكتيريا أو السموم التي تنتجها البكتيريا أو الذي تلوث بالمواد الكيميائية</a:t>
            </a:r>
          </a:p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dirty="0"/>
              <a:t>يتم حفظ الطعام في درجة حرارة الغرفة لفترة طويلة جدًا</a:t>
            </a:r>
          </a:p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b="1" dirty="0">
                <a:solidFill>
                  <a:srgbClr val="FF0000"/>
                </a:solidFill>
              </a:rPr>
              <a:t>أنواع عديدة من التسمم الغذائي</a:t>
            </a:r>
          </a:p>
          <a:p>
            <a:pPr xmlns:a="http://schemas.openxmlformats.org/drawingml/2006/main" lvl="1" eaLnBrk="1" hangingPunct="1">
              <a:bidi/>
            </a:pPr>
            <a:r xmlns:a="http://schemas.openxmlformats.org/drawingml/2006/main">
              <a:rPr lang="ar" altLang="en-US" sz="2800" dirty="0"/>
              <a:t>التسمم الغذائي</a:t>
            </a:r>
          </a:p>
          <a:p>
            <a:pPr xmlns:a="http://schemas.openxmlformats.org/drawingml/2006/main" lvl="1" eaLnBrk="1" hangingPunct="1">
              <a:bidi/>
            </a:pPr>
            <a:r xmlns:a="http://schemas.openxmlformats.org/drawingml/2006/main">
              <a:rPr lang="ar" altLang="en-US" sz="2800" dirty="0"/>
              <a:t>السالمونيلا</a:t>
            </a:r>
          </a:p>
          <a:p>
            <a:pPr xmlns:a="http://schemas.openxmlformats.org/drawingml/2006/main" lvl="1" eaLnBrk="1" hangingPunct="1">
              <a:bidi/>
            </a:pPr>
            <a:r xmlns:a="http://schemas.openxmlformats.org/drawingml/2006/main">
              <a:rPr lang="ar" altLang="en-US" sz="2800" dirty="0"/>
              <a:t>التسمم الغذائي بالمكورات العنقودية</a:t>
            </a:r>
          </a:p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b="1" dirty="0">
                <a:solidFill>
                  <a:srgbClr val="FF0000"/>
                </a:solidFill>
              </a:rPr>
              <a:t>رعاية الإسعافات الأولية</a:t>
            </a:r>
          </a:p>
          <a:p>
            <a:pPr xmlns:a="http://schemas.openxmlformats.org/drawingml/2006/main" lvl="1" eaLnBrk="1" hangingPunct="1">
              <a:bidi/>
            </a:pPr>
            <a:r xmlns:a="http://schemas.openxmlformats.org/drawingml/2006/main">
              <a:rPr lang="ar" altLang="en-US" sz="2800" dirty="0"/>
              <a:t>لا تعطي شيئا بالفم.</a:t>
            </a:r>
          </a:p>
          <a:p>
            <a:pPr xmlns:a="http://schemas.openxmlformats.org/drawingml/2006/main" lvl="1" eaLnBrk="1" hangingPunct="1">
              <a:bidi/>
            </a:pPr>
            <a:r xmlns:a="http://schemas.openxmlformats.org/drawingml/2006/main">
              <a:rPr lang="ar" altLang="en-US" sz="2800" dirty="0"/>
              <a:t>اتصل بـ PCC وابدأ في تقديم خدمات الطوارئ الطبية.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371600" y="6419851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xmlns:a="http://schemas.openxmlformats.org/drawingml/2006/main" eaLnBrk="1" hangingPunct="1">
              <a:spcBef>
                <a:spcPct val="0"/>
              </a:spcBef>
              <a:buFontTx/>
              <a:buNone/>
              <a:bidi/>
            </a:pPr>
            <a:r xmlns:a="http://schemas.openxmlformats.org/drawingml/2006/main">
              <a:rPr lang="ar" altLang="en-US" sz="1000">
                <a:solidFill>
                  <a:srgbClr val="73738C"/>
                </a:solidFill>
              </a:rPr>
              <a:t>© 2012 بيرسون للتعليم، المحدودة.</a:t>
            </a:r>
            <a:endParaRPr xmlns:a="http://schemas.openxmlformats.org/drawingml/2006/main" lang="en-US" altLang="en-US" sz="1000" b="1">
              <a:solidFill>
                <a:srgbClr val="73738C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C2BF-E68A-45D4-B966-58ABDD25F566}" type="datetime1">
              <a:rPr lang="en-US" smtClean="0"/>
              <a:t>12/30/2023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ar" altLang="en-US" b="1" dirty="0" smtClean="0"/>
              <a:t>التسمم الغذائي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66251" y="1690687"/>
            <a:ext cx="10493835" cy="4313505"/>
          </a:xfrm>
        </p:spPr>
        <p:txBody>
          <a:bodyPr>
            <a:normAutofit/>
          </a:bodyPr>
          <a:lstStyle/>
          <a:p>
            <a:pPr xmlns:a="http://schemas.openxmlformats.org/drawingml/2006/main">
              <a:lnSpc>
                <a:spcPct val="110000"/>
              </a:lnSpc>
              <a:spcAft>
                <a:spcPts val="1200"/>
              </a:spcAft>
              <a:bidi/>
            </a:pPr>
            <a:r xmlns:a="http://schemas.openxmlformats.org/drawingml/2006/main">
              <a:rPr lang="ar" altLang="en-US" sz="3600" dirty="0" smtClean="0"/>
              <a:t>أخطر أنواع التسمم الغذائي</a:t>
            </a:r>
          </a:p>
          <a:p>
            <a:pPr xmlns:a="http://schemas.openxmlformats.org/drawingml/2006/main">
              <a:lnSpc>
                <a:spcPct val="110000"/>
              </a:lnSpc>
              <a:spcAft>
                <a:spcPts val="1200"/>
              </a:spcAft>
              <a:bidi/>
            </a:pPr>
            <a:r xmlns:a="http://schemas.openxmlformats.org/drawingml/2006/main">
              <a:rPr lang="ar" altLang="en-US" sz="3600" dirty="0" smtClean="0"/>
              <a:t>مرض خطير يسببه سم عصبي تنتجه بكتيريا كلوستريديوم البوتولينوم.</a:t>
            </a:r>
          </a:p>
          <a:p>
            <a:pPr xmlns:a="http://schemas.openxmlformats.org/drawingml/2006/main">
              <a:lnSpc>
                <a:spcPct val="110000"/>
              </a:lnSpc>
              <a:spcAft>
                <a:spcPts val="1200"/>
              </a:spcAft>
              <a:bidi/>
            </a:pPr>
            <a:r xmlns:a="http://schemas.openxmlformats.org/drawingml/2006/main">
              <a:rPr lang="ar" altLang="en-US" sz="3600" dirty="0" smtClean="0"/>
              <a:t>ترتبط جميع الأعراض بشلل العضلات الناتج عن السموم البكتيرية.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C380-BA5E-4C21-BE9A-23B935A2D342}" type="datetime1">
              <a:rPr lang="en-US" smtClean="0"/>
              <a:t>12/30/2023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1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30213"/>
            <a:ext cx="7467600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82" y="4913313"/>
            <a:ext cx="7467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423712"/>
            <a:ext cx="4472831" cy="209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57C6-78C8-4469-B737-3119AABF4699}" type="datetime1">
              <a:rPr lang="en-US" smtClean="0"/>
              <a:t>12/30/2023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44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63" y="4082668"/>
            <a:ext cx="8913444" cy="20977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7282"/>
            <a:ext cx="8606779" cy="370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177A0-8C32-4548-85E5-BC81471A1E16}" type="datetime1">
              <a:rPr lang="en-US" smtClean="0"/>
              <a:t>12/30/2023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62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50912" y="365125"/>
            <a:ext cx="10515600" cy="1325563"/>
          </a:xfrm>
        </p:spPr>
        <p:txBody>
          <a:bodyPr/>
          <a:lstStyle/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b="1" dirty="0" smtClean="0"/>
              <a:t>الفحم المنشط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659" y="1690688"/>
            <a:ext cx="11401541" cy="4867276"/>
          </a:xfrm>
        </p:spPr>
        <p:txBody>
          <a:bodyPr>
            <a:normAutofit/>
          </a:bodyPr>
          <a:lstStyle/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sz="3600" b="1" dirty="0">
                <a:solidFill>
                  <a:srgbClr val="FF0000"/>
                </a:solidFill>
              </a:rPr>
              <a:t>ما هو الفحم النشط؟</a:t>
            </a:r>
          </a:p>
          <a:p>
            <a:pPr xmlns:a="http://schemas.openxmlformats.org/drawingml/2006/main" lvl="1" eaLnBrk="1" hangingPunct="1">
              <a:lnSpc>
                <a:spcPct val="10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sz="3200" dirty="0"/>
              <a:t>عند استهلاكه (كسائل)، يعمل مثل الإسفنجة لمنع امتصاص السم</a:t>
            </a:r>
          </a:p>
          <a:p>
            <a:pPr xmlns:a="http://schemas.openxmlformats.org/drawingml/2006/main" lvl="1" eaLnBrk="1" hangingPunct="1">
              <a:lnSpc>
                <a:spcPct val="10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sz="3200" dirty="0"/>
              <a:t>يعمل فقط عندما يكون السم لا يزال في المعدة</a:t>
            </a:r>
          </a:p>
          <a:p>
            <a:pPr xmlns:a="http://schemas.openxmlformats.org/drawingml/2006/main" lvl="1" eaLnBrk="1" hangingPunct="1">
              <a:lnSpc>
                <a:spcPct val="10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sz="3200" dirty="0"/>
              <a:t>لا يرتبط الفحم المنشط بالكحول أو الأحماض أو </a:t>
            </a:r>
            <a:r xmlns:a="http://schemas.openxmlformats.org/drawingml/2006/main">
              <a:rPr lang="ar" altLang="en-US" sz="3200" dirty="0" err="1"/>
              <a:t>القلويات </a:t>
            </a:r>
            <a:r xmlns:a="http://schemas.openxmlformats.org/drawingml/2006/main">
              <a:rPr lang="ar" altLang="en-US" sz="3200" dirty="0"/>
              <a:t>أو البوتاسيوم أو كبريتات الحديدوز أو الكيروسين أو البنزين أو المعادن.</a:t>
            </a:r>
          </a:p>
          <a:p>
            <a:pPr xmlns:a="http://schemas.openxmlformats.org/drawingml/2006/main" lvl="1" eaLnBrk="1" hangingPunct="1">
              <a:lnSpc>
                <a:spcPct val="10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sz="3200" dirty="0"/>
              <a:t>اتبع التعليمات المقدمة من قبل PCC.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xmlns:a="http://schemas.openxmlformats.org/drawingml/2006/main" eaLnBrk="1" hangingPunct="1">
              <a:spcBef>
                <a:spcPct val="0"/>
              </a:spcBef>
              <a:buFontTx/>
              <a:buNone/>
              <a:bidi/>
            </a:pPr>
            <a:r xmlns:a="http://schemas.openxmlformats.org/drawingml/2006/main">
              <a:rPr lang="ar" altLang="en-US" sz="1000">
                <a:solidFill>
                  <a:srgbClr val="73738C"/>
                </a:solidFill>
              </a:rPr>
              <a:t>© 2012 بيرسون للتعليم، المحدودة.</a:t>
            </a:r>
            <a:endParaRPr xmlns:a="http://schemas.openxmlformats.org/drawingml/2006/main" lang="en-US" altLang="en-US" sz="1000" b="1">
              <a:solidFill>
                <a:srgbClr val="73738C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039B-5D5C-466B-B792-A65D06E6136E}" type="datetime1">
              <a:rPr lang="en-US" smtClean="0"/>
              <a:t>12/30/2023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63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ar" altLang="en-US" b="1" dirty="0" smtClean="0"/>
              <a:t>الفحم المنشط</a:t>
            </a:r>
            <a:endParaRPr xmlns:a="http://schemas.openxmlformats.org/drawingml/2006/main" lang="en-US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076" y="2703428"/>
            <a:ext cx="3584478" cy="2901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7325914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045" y="2622014"/>
            <a:ext cx="4186820" cy="2949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F5F0-11C7-43F8-B349-745A7552B84E}" type="datetime1">
              <a:rPr lang="en-US" smtClean="0"/>
              <a:t>12/30/2023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41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98124" y="111737"/>
            <a:ext cx="10515600" cy="1325563"/>
          </a:xfrm>
        </p:spPr>
        <p:txBody>
          <a:bodyPr/>
          <a:lstStyle/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b="1" dirty="0" smtClean="0"/>
              <a:t>الفحم المنشط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37300"/>
            <a:ext cx="10035448" cy="5120664"/>
          </a:xfrm>
        </p:spPr>
        <p:txBody>
          <a:bodyPr>
            <a:noAutofit/>
          </a:bodyPr>
          <a:lstStyle/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sz="3200" b="1" dirty="0">
                <a:solidFill>
                  <a:srgbClr val="FF0000"/>
                </a:solidFill>
              </a:rPr>
              <a:t>متى تستخدم الفحم النشط</a:t>
            </a:r>
          </a:p>
          <a:p>
            <a:pPr xmlns:a="http://schemas.openxmlformats.org/drawingml/2006/main" lvl="1" eaLnBrk="1" hangingPunct="1">
              <a:bidi/>
            </a:pPr>
            <a:r xmlns:a="http://schemas.openxmlformats.org/drawingml/2006/main">
              <a:rPr lang="ar" altLang="en-US" sz="2800" dirty="0"/>
              <a:t>في غضون ساعات قليلة بعد تناول السم</a:t>
            </a:r>
          </a:p>
          <a:p>
            <a:pPr xmlns:a="http://schemas.openxmlformats.org/drawingml/2006/main" lvl="1" eaLnBrk="1" hangingPunct="1">
              <a:bidi/>
            </a:pPr>
            <a:r xmlns:a="http://schemas.openxmlformats.org/drawingml/2006/main">
              <a:rPr lang="ar" altLang="en-US" sz="2800" dirty="0"/>
              <a:t>يجب الموافقة على الاستخدام أولاً من قبل PCC</a:t>
            </a:r>
          </a:p>
          <a:p>
            <a:pPr lvl="1" eaLnBrk="1" hangingPunct="1">
              <a:buFontTx/>
              <a:buNone/>
            </a:pPr>
            <a:endParaRPr lang="en-US" altLang="en-US" sz="2800" dirty="0"/>
          </a:p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sz="3200" b="1" dirty="0">
                <a:solidFill>
                  <a:srgbClr val="FF0000"/>
                </a:solidFill>
              </a:rPr>
              <a:t>متى لا يجب استخدام الفحم المنشط</a:t>
            </a:r>
          </a:p>
          <a:p>
            <a:pPr xmlns:a="http://schemas.openxmlformats.org/drawingml/2006/main" lvl="1" eaLnBrk="1" hangingPunct="1">
              <a:bidi/>
            </a:pPr>
            <a:r xmlns:a="http://schemas.openxmlformats.org/drawingml/2006/main">
              <a:rPr lang="ar" altLang="en-US" sz="2800" dirty="0"/>
              <a:t>عندما تنصح PCC بعدم القيام بذلك</a:t>
            </a:r>
          </a:p>
          <a:p>
            <a:pPr xmlns:a="http://schemas.openxmlformats.org/drawingml/2006/main" lvl="1" eaLnBrk="1" hangingPunct="1">
              <a:bidi/>
            </a:pPr>
            <a:r xmlns:a="http://schemas.openxmlformats.org/drawingml/2006/main">
              <a:rPr lang="ar" altLang="en-US" sz="2800" dirty="0"/>
              <a:t>عندما لا يكون المريض واعيا تماما</a:t>
            </a:r>
          </a:p>
          <a:p>
            <a:pPr xmlns:a="http://schemas.openxmlformats.org/drawingml/2006/main" lvl="1" eaLnBrk="1" hangingPunct="1">
              <a:bidi/>
            </a:pPr>
            <a:r xmlns:a="http://schemas.openxmlformats.org/drawingml/2006/main">
              <a:rPr lang="ar" altLang="en-US" sz="2800" dirty="0"/>
              <a:t>إذا كان السم عبارة عن حمض أو قلوي</a:t>
            </a:r>
          </a:p>
          <a:p>
            <a:pPr xmlns:a="http://schemas.openxmlformats.org/drawingml/2006/main" lvl="1" eaLnBrk="1" hangingPunct="1">
              <a:bidi/>
            </a:pPr>
            <a:r xmlns:a="http://schemas.openxmlformats.org/drawingml/2006/main">
              <a:rPr lang="ar" altLang="en-US" sz="2800" dirty="0"/>
              <a:t>متى أو إذا كان المريض لا يستطيع البلع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xmlns:a="http://schemas.openxmlformats.org/drawingml/2006/main" eaLnBrk="1" hangingPunct="1">
              <a:spcBef>
                <a:spcPct val="0"/>
              </a:spcBef>
              <a:buFontTx/>
              <a:buNone/>
              <a:bidi/>
            </a:pPr>
            <a:r xmlns:a="http://schemas.openxmlformats.org/drawingml/2006/main">
              <a:rPr lang="ar" altLang="en-US" sz="1000">
                <a:solidFill>
                  <a:srgbClr val="73738C"/>
                </a:solidFill>
              </a:rPr>
              <a:t>© 2012 بيرسون للتعليم، المحدودة.</a:t>
            </a:r>
            <a:endParaRPr xmlns:a="http://schemas.openxmlformats.org/drawingml/2006/main" lang="en-US" altLang="en-US" sz="1000" b="1">
              <a:solidFill>
                <a:srgbClr val="73738C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4F2A-A44A-485B-87DB-A93087015E9A}" type="datetime1">
              <a:rPr lang="en-US" smtClean="0"/>
              <a:t>12/30/2023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40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69350" y="0"/>
            <a:ext cx="10515600" cy="1325563"/>
          </a:xfrm>
        </p:spPr>
        <p:txBody>
          <a:bodyPr/>
          <a:lstStyle/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b="1" dirty="0" smtClean="0"/>
              <a:t>الفحم المنشط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781" y="1325563"/>
            <a:ext cx="11000610" cy="4568114"/>
          </a:xfrm>
        </p:spPr>
        <p:txBody>
          <a:bodyPr>
            <a:normAutofit/>
          </a:bodyPr>
          <a:lstStyle/>
          <a:p>
            <a:pPr xmlns:a="http://schemas.openxmlformats.org/drawingml/2006/main" eaLnBrk="1" hangingPunct="1">
              <a:lnSpc>
                <a:spcPct val="120000"/>
              </a:lnSpc>
              <a:bidi/>
            </a:pPr>
            <a:r xmlns:a="http://schemas.openxmlformats.org/drawingml/2006/main">
              <a:rPr lang="ar" altLang="en-US" sz="3200" b="1" dirty="0">
                <a:solidFill>
                  <a:srgbClr val="FF0000"/>
                </a:solidFill>
              </a:rPr>
              <a:t>جرعة</a:t>
            </a:r>
          </a:p>
          <a:p>
            <a:pPr xmlns:a="http://schemas.openxmlformats.org/drawingml/2006/main" lvl="1" eaLnBrk="1" hangingPunct="1">
              <a:lnSpc>
                <a:spcPct val="120000"/>
              </a:lnSpc>
              <a:bidi/>
            </a:pPr>
            <a:r xmlns:a="http://schemas.openxmlformats.org/drawingml/2006/main">
              <a:rPr lang="ar" altLang="en-US" sz="3200" dirty="0"/>
              <a:t>1 جرام لكل كيلو جرام من وزن الجسم</a:t>
            </a:r>
            <a:r xmlns:a="http://schemas.openxmlformats.org/drawingml/2006/main">
              <a:rPr lang="ar" altLang="en-US" sz="3200" dirty="0" smtClean="0"/>
              <a:t> </a:t>
            </a:r>
            <a:endParaRPr xmlns:a="http://schemas.openxmlformats.org/drawingml/2006/main" lang="en-US" altLang="en-US" sz="3200" dirty="0"/>
          </a:p>
          <a:p>
            <a:pPr xmlns:a="http://schemas.openxmlformats.org/drawingml/2006/main" lvl="1" eaLnBrk="1" hangingPunct="1">
              <a:lnSpc>
                <a:spcPct val="120000"/>
              </a:lnSpc>
              <a:bidi/>
            </a:pPr>
            <a:r xmlns:a="http://schemas.openxmlformats.org/drawingml/2006/main">
              <a:rPr lang="ar" altLang="en-US" sz="3200" dirty="0"/>
              <a:t>الجرعة النموذجية تتراوح بين 25 </a:t>
            </a:r>
            <a:r xmlns:a="http://schemas.openxmlformats.org/drawingml/2006/main">
              <a:rPr lang="ar" altLang="en-US" sz="3200" dirty="0" smtClean="0"/>
              <a:t>– </a:t>
            </a:r>
            <a:r xmlns:a="http://schemas.openxmlformats.org/drawingml/2006/main">
              <a:rPr lang="ar" altLang="en-US" sz="3200" dirty="0"/>
              <a:t>50 جرام للبالغين</a:t>
            </a:r>
          </a:p>
          <a:p>
            <a:pPr xmlns:a="http://schemas.openxmlformats.org/drawingml/2006/main" lvl="1" eaLnBrk="1" hangingPunct="1">
              <a:lnSpc>
                <a:spcPct val="120000"/>
              </a:lnSpc>
              <a:bidi/>
            </a:pPr>
            <a:r xmlns:a="http://schemas.openxmlformats.org/drawingml/2006/main">
              <a:rPr lang="ar" altLang="en-US" sz="3200" dirty="0"/>
              <a:t>الجرعة النموذجية للرضع/الأطفال هي 12.5 </a:t>
            </a:r>
            <a:r xmlns:a="http://schemas.openxmlformats.org/drawingml/2006/main">
              <a:rPr lang="ar" altLang="en-US" sz="3200" dirty="0" smtClean="0"/>
              <a:t>– </a:t>
            </a:r>
            <a:r xmlns:a="http://schemas.openxmlformats.org/drawingml/2006/main">
              <a:rPr lang="ar" altLang="en-US" sz="3200" dirty="0"/>
              <a:t>25 جرامًا</a:t>
            </a:r>
          </a:p>
          <a:p>
            <a:pPr xmlns:a="http://schemas.openxmlformats.org/drawingml/2006/main" lvl="1" eaLnBrk="1" hangingPunct="1">
              <a:lnSpc>
                <a:spcPct val="120000"/>
              </a:lnSpc>
              <a:bidi/>
            </a:pPr>
            <a:r xmlns:a="http://schemas.openxmlformats.org/drawingml/2006/main">
              <a:rPr lang="ar" altLang="en-US" sz="3200" dirty="0"/>
              <a:t>إن تناول جرعات متكررة كل ساعتين إلى ست ساعات يكون أكثر فعالية من تناول جرعة واحدة </a:t>
            </a:r>
            <a:r xmlns:a="http://schemas.openxmlformats.org/drawingml/2006/main">
              <a:rPr lang="ar" altLang="en-US" sz="3200" dirty="0" smtClean="0"/>
              <a:t>.</a:t>
            </a:r>
            <a:endParaRPr xmlns:a="http://schemas.openxmlformats.org/drawingml/2006/main" lang="en-US" altLang="en-US" sz="3200" dirty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xmlns:a="http://schemas.openxmlformats.org/drawingml/2006/main" eaLnBrk="1" hangingPunct="1">
              <a:spcBef>
                <a:spcPct val="0"/>
              </a:spcBef>
              <a:buFontTx/>
              <a:buNone/>
              <a:bidi/>
            </a:pPr>
            <a:r xmlns:a="http://schemas.openxmlformats.org/drawingml/2006/main">
              <a:rPr lang="ar" altLang="en-US" sz="1000">
                <a:solidFill>
                  <a:srgbClr val="73738C"/>
                </a:solidFill>
              </a:rPr>
              <a:t>© 2012 بيرسون للتعليم، المحدودة.</a:t>
            </a:r>
            <a:endParaRPr xmlns:a="http://schemas.openxmlformats.org/drawingml/2006/main" lang="en-US" altLang="en-US" sz="1000" b="1">
              <a:solidFill>
                <a:srgbClr val="73738C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9978-71E0-44CD-9566-10D45ABE04EE}" type="datetime1">
              <a:rPr lang="en-US" smtClean="0"/>
              <a:t>12/30/2023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71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ar" altLang="en-US" b="1" dirty="0" smtClean="0"/>
              <a:t>الفحم المنشط</a:t>
            </a:r>
            <a:endParaRPr xmlns:a="http://schemas.openxmlformats.org/drawingml/2006/main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xmlns:a="http://schemas.openxmlformats.org/drawingml/2006/main">
              <a:lnSpc>
                <a:spcPct val="110000"/>
              </a:lnSpc>
              <a:bidi/>
            </a:pPr>
            <a:r xmlns:a="http://schemas.openxmlformats.org/drawingml/2006/main">
              <a:rPr lang="ar" altLang="en-US" sz="3200" b="1" dirty="0" smtClean="0">
                <a:solidFill>
                  <a:srgbClr val="FF0000"/>
                </a:solidFill>
              </a:rPr>
              <a:t>كيفية استخدام الفحم المنشط</a:t>
            </a:r>
          </a:p>
          <a:p>
            <a:pPr xmlns:a="http://schemas.openxmlformats.org/drawingml/2006/main" lvl="1">
              <a:lnSpc>
                <a:spcPct val="110000"/>
              </a:lnSpc>
              <a:bidi/>
            </a:pPr>
            <a:r xmlns:a="http://schemas.openxmlformats.org/drawingml/2006/main">
              <a:rPr lang="ar" altLang="en-US" sz="3200" dirty="0" smtClean="0"/>
              <a:t>رج العبوة جيدًا.</a:t>
            </a:r>
          </a:p>
          <a:p>
            <a:pPr xmlns:a="http://schemas.openxmlformats.org/drawingml/2006/main" lvl="1">
              <a:lnSpc>
                <a:spcPct val="110000"/>
              </a:lnSpc>
              <a:bidi/>
            </a:pPr>
            <a:r xmlns:a="http://schemas.openxmlformats.org/drawingml/2006/main">
              <a:rPr lang="ar" altLang="en-US" sz="3200" dirty="0" smtClean="0"/>
              <a:t>جعل الضحية يشرب</a:t>
            </a:r>
          </a:p>
          <a:p>
            <a:pPr xmlns:a="http://schemas.openxmlformats.org/drawingml/2006/main" lvl="1">
              <a:lnSpc>
                <a:spcPct val="110000"/>
              </a:lnSpc>
              <a:bidi/>
            </a:pPr>
            <a:r xmlns:a="http://schemas.openxmlformats.org/drawingml/2006/main">
              <a:rPr lang="ar" altLang="en-US" sz="3200" dirty="0" smtClean="0"/>
              <a:t>سجل وقت تناول الجرعة وكمية الجرعة المعطاة.</a:t>
            </a:r>
          </a:p>
          <a:p>
            <a:pPr xmlns:a="http://schemas.openxmlformats.org/drawingml/2006/main" lvl="1">
              <a:lnSpc>
                <a:spcPct val="110000"/>
              </a:lnSpc>
              <a:bidi/>
            </a:pPr>
            <a:r xmlns:a="http://schemas.openxmlformats.org/drawingml/2006/main">
              <a:rPr lang="ar" altLang="en-US" sz="3200" dirty="0" smtClean="0"/>
              <a:t>كرر الجرعة مرة واحدة إذا تقيأ المريض.</a:t>
            </a:r>
          </a:p>
          <a:p>
            <a:pPr xmlns:a="http://schemas.openxmlformats.org/drawingml/2006/main" lvl="1">
              <a:lnSpc>
                <a:spcPct val="110000"/>
              </a:lnSpc>
              <a:bidi/>
            </a:pPr>
            <a:r xmlns:a="http://schemas.openxmlformats.org/drawingml/2006/main">
              <a:rPr lang="ar" altLang="en-US" sz="3200" dirty="0" smtClean="0"/>
              <a:t>لا تعطي أي شيء في الفم بعد </a:t>
            </a:r>
            <a:r xmlns:a="http://schemas.openxmlformats.org/drawingml/2006/main">
              <a:rPr lang="ar" altLang="en-US" sz="3200" dirty="0" err="1" smtClean="0"/>
              <a:t>الإعطاء</a:t>
            </a:r>
            <a:endParaRPr xmlns:a="http://schemas.openxmlformats.org/drawingml/2006/main" lang="en-US" altLang="en-US" sz="32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F5EF-2577-46E7-8E56-D037C4BE79C5}" type="datetime1">
              <a:rPr lang="en-US" smtClean="0"/>
              <a:t>12/30/2023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40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46125" y="365125"/>
            <a:ext cx="10515600" cy="1325563"/>
          </a:xfrm>
        </p:spPr>
        <p:txBody>
          <a:bodyPr/>
          <a:lstStyle/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b="1" dirty="0" smtClean="0"/>
              <a:t>السموم المستنشقة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4" y="1690688"/>
            <a:ext cx="10455275" cy="4566893"/>
          </a:xfrm>
        </p:spPr>
        <p:txBody>
          <a:bodyPr>
            <a:normAutofit/>
          </a:bodyPr>
          <a:lstStyle/>
          <a:p>
            <a:pPr xmlns:a="http://schemas.openxmlformats.org/drawingml/2006/main" eaLnBrk="1" hangingPunct="1">
              <a:lnSpc>
                <a:spcPct val="120000"/>
              </a:lnSpc>
              <a:bidi/>
            </a:pPr>
            <a:r xmlns:a="http://schemas.openxmlformats.org/drawingml/2006/main">
              <a:rPr lang="ar" altLang="en-US" sz="3200" dirty="0"/>
              <a:t>يتم تعريفه بأنه إدخال السموم إلى الجسم عن طريق الرئتين</a:t>
            </a:r>
          </a:p>
          <a:p>
            <a:pPr xmlns:a="http://schemas.openxmlformats.org/drawingml/2006/main" eaLnBrk="1" hangingPunct="1">
              <a:lnSpc>
                <a:spcPct val="120000"/>
              </a:lnSpc>
              <a:bidi/>
            </a:pPr>
            <a:r xmlns:a="http://schemas.openxmlformats.org/drawingml/2006/main">
              <a:rPr lang="ar" altLang="en-US" sz="3200" dirty="0"/>
              <a:t>شائعة في الحرائق والمواقع الصناعية ومذيبات التنظيف وأحيانًا تعاطي المخدرات</a:t>
            </a:r>
          </a:p>
          <a:p>
            <a:pPr xmlns:a="http://schemas.openxmlformats.org/drawingml/2006/main" eaLnBrk="1" hangingPunct="1">
              <a:lnSpc>
                <a:spcPct val="120000"/>
              </a:lnSpc>
              <a:bidi/>
            </a:pPr>
            <a:r xmlns:a="http://schemas.openxmlformats.org/drawingml/2006/main">
              <a:rPr lang="ar" altLang="en-US" sz="3200" dirty="0"/>
              <a:t>إن العلاج السريع للإسعافات الأولية أمر بالغ الأهمية</a:t>
            </a:r>
          </a:p>
          <a:p>
            <a:pPr xmlns:a="http://schemas.openxmlformats.org/drawingml/2006/main" lvl="1" eaLnBrk="1" hangingPunct="1">
              <a:lnSpc>
                <a:spcPct val="120000"/>
              </a:lnSpc>
              <a:bidi/>
            </a:pPr>
            <a:r xmlns:a="http://schemas.openxmlformats.org/drawingml/2006/main">
              <a:rPr lang="ar" altLang="en-US" sz="3200" dirty="0"/>
              <a:t>يتم امتصاص السموم بسرعة وتوزيعها في الجسم</a:t>
            </a:r>
          </a:p>
          <a:p>
            <a:pPr xmlns:a="http://schemas.openxmlformats.org/drawingml/2006/main" lvl="1" eaLnBrk="1" hangingPunct="1">
              <a:lnSpc>
                <a:spcPct val="120000"/>
              </a:lnSpc>
              <a:bidi/>
            </a:pPr>
            <a:r xmlns:a="http://schemas.openxmlformats.org/drawingml/2006/main">
              <a:rPr lang="ar" altLang="en-US" sz="3200" dirty="0"/>
              <a:t>التعرض لفترة أطول = ضرر أكبر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xmlns:a="http://schemas.openxmlformats.org/drawingml/2006/main" eaLnBrk="1" hangingPunct="1">
              <a:spcBef>
                <a:spcPct val="0"/>
              </a:spcBef>
              <a:buFontTx/>
              <a:buNone/>
              <a:bidi/>
            </a:pPr>
            <a:r xmlns:a="http://schemas.openxmlformats.org/drawingml/2006/main">
              <a:rPr lang="ar" altLang="en-US" sz="1000">
                <a:solidFill>
                  <a:srgbClr val="73738C"/>
                </a:solidFill>
              </a:rPr>
              <a:t>© 2012 بيرسون للتعليم، المحدودة.</a:t>
            </a:r>
            <a:endParaRPr xmlns:a="http://schemas.openxmlformats.org/drawingml/2006/main" lang="en-US" altLang="en-US" sz="1000" b="1">
              <a:solidFill>
                <a:srgbClr val="73738C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22AD-4AA3-466F-AF6B-F4C040840EC6}" type="datetime1">
              <a:rPr lang="en-US" smtClean="0"/>
              <a:t>12/30/2023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10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46125" y="33825"/>
            <a:ext cx="10515600" cy="1325563"/>
          </a:xfrm>
        </p:spPr>
        <p:txBody>
          <a:bodyPr/>
          <a:lstStyle/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b="1" dirty="0" smtClean="0"/>
              <a:t>مقدمة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663" y="1266176"/>
            <a:ext cx="7777583" cy="5178691"/>
          </a:xfrm>
        </p:spPr>
        <p:txBody>
          <a:bodyPr>
            <a:noAutofit/>
          </a:bodyPr>
          <a:lstStyle/>
          <a:p>
            <a:pPr xmlns:a="http://schemas.openxmlformats.org/drawingml/2006/main" eaLnBrk="1" hangingPunct="1">
              <a:lnSpc>
                <a:spcPct val="100000"/>
              </a:lnSpc>
              <a:bidi/>
            </a:pPr>
            <a:r xmlns:a="http://schemas.openxmlformats.org/drawingml/2006/main">
              <a:rPr lang="ar" altLang="en-US" sz="3200" b="1" dirty="0">
                <a:solidFill>
                  <a:srgbClr val="FF0000"/>
                </a:solidFill>
              </a:rPr>
              <a:t>السم </a:t>
            </a:r>
            <a:r xmlns:a="http://schemas.openxmlformats.org/drawingml/2006/main">
              <a:rPr lang="ar" altLang="en-US" sz="3200" dirty="0"/>
              <a:t>هو أي مادة - سائلة أو صلبة أو غازية - تؤثر على الصحة أو تسبب الموت من خلال عملها الكيميائي </a:t>
            </a:r>
            <a:r xmlns:a="http://schemas.openxmlformats.org/drawingml/2006/main">
              <a:rPr lang="ar" altLang="en-US" sz="3200" dirty="0">
                <a:sym typeface="Wingdings" panose="05000000000000000000" pitchFamily="2" charset="2"/>
              </a:rPr>
              <a:t>- </a:t>
            </a:r>
            <a:r xmlns:a="http://schemas.openxmlformats.org/drawingml/2006/main">
              <a:rPr lang="ar" altLang="en-US" sz="3200" dirty="0"/>
              <a:t>سيناريوهات مقصودة أو عرضية.</a:t>
            </a:r>
          </a:p>
          <a:p>
            <a:pPr xmlns:a="http://schemas.openxmlformats.org/drawingml/2006/main" eaLnBrk="1" hangingPunct="1">
              <a:lnSpc>
                <a:spcPct val="100000"/>
              </a:lnSpc>
              <a:bidi/>
            </a:pPr>
            <a:r xmlns:a="http://schemas.openxmlformats.org/drawingml/2006/main">
              <a:rPr lang="ar" altLang="en-US" sz="3200" b="1" dirty="0">
                <a:solidFill>
                  <a:srgbClr val="FF0000"/>
                </a:solidFill>
              </a:rPr>
              <a:t>يمكن أن تدخل السموم إلى الجسم بأربع طرق</a:t>
            </a:r>
          </a:p>
          <a:p>
            <a:pPr xmlns:a="http://schemas.openxmlformats.org/drawingml/2006/main" lvl="1" eaLnBrk="1" hangingPunct="1">
              <a:lnSpc>
                <a:spcPct val="100000"/>
              </a:lnSpc>
              <a:bidi/>
            </a:pPr>
            <a:r xmlns:a="http://schemas.openxmlformats.org/drawingml/2006/main">
              <a:rPr lang="ar" altLang="en-US" sz="3200" dirty="0"/>
              <a:t>تناول</a:t>
            </a:r>
          </a:p>
          <a:p>
            <a:pPr xmlns:a="http://schemas.openxmlformats.org/drawingml/2006/main" lvl="1" eaLnBrk="1" hangingPunct="1">
              <a:lnSpc>
                <a:spcPct val="100000"/>
              </a:lnSpc>
              <a:bidi/>
            </a:pPr>
            <a:r xmlns:a="http://schemas.openxmlformats.org/drawingml/2006/main">
              <a:rPr lang="ar" altLang="en-US" sz="3200" dirty="0"/>
              <a:t>استنشاق</a:t>
            </a:r>
          </a:p>
          <a:p>
            <a:pPr xmlns:a="http://schemas.openxmlformats.org/drawingml/2006/main" lvl="1" eaLnBrk="1" hangingPunct="1">
              <a:lnSpc>
                <a:spcPct val="100000"/>
              </a:lnSpc>
              <a:bidi/>
            </a:pPr>
            <a:r xmlns:a="http://schemas.openxmlformats.org/drawingml/2006/main">
              <a:rPr lang="ar" altLang="en-US" sz="3200" dirty="0"/>
              <a:t>الاختراق/الحقن</a:t>
            </a:r>
          </a:p>
          <a:p>
            <a:pPr xmlns:a="http://schemas.openxmlformats.org/drawingml/2006/main" lvl="1" eaLnBrk="1" hangingPunct="1">
              <a:lnSpc>
                <a:spcPct val="100000"/>
              </a:lnSpc>
              <a:bidi/>
            </a:pPr>
            <a:r xmlns:a="http://schemas.openxmlformats.org/drawingml/2006/main">
              <a:rPr lang="ar" altLang="en-US" sz="3200" dirty="0"/>
              <a:t>امتصاص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xmlns:a="http://schemas.openxmlformats.org/drawingml/2006/main" eaLnBrk="1" hangingPunct="1">
              <a:spcBef>
                <a:spcPct val="0"/>
              </a:spcBef>
              <a:buFontTx/>
              <a:buNone/>
              <a:bidi/>
            </a:pPr>
            <a:r xmlns:a="http://schemas.openxmlformats.org/drawingml/2006/main">
              <a:rPr lang="ar" altLang="en-US" sz="1000">
                <a:solidFill>
                  <a:srgbClr val="73738C"/>
                </a:solidFill>
              </a:rPr>
              <a:t>© 2012 بيرسون للتعليم، المحدودة.</a:t>
            </a:r>
            <a:endParaRPr xmlns:a="http://schemas.openxmlformats.org/drawingml/2006/main" lang="en-US" altLang="en-US" sz="1000" b="1">
              <a:solidFill>
                <a:srgbClr val="73738C"/>
              </a:solidFill>
            </a:endParaRPr>
          </a:p>
        </p:txBody>
      </p:sp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060" y="2434728"/>
            <a:ext cx="4139219" cy="3489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F394E-E1B2-40B9-BC06-35D99FC0DEEB}" type="datetime1">
              <a:rPr lang="en-US" smtClean="0"/>
              <a:t>12/30/2023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61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69007" y="313790"/>
            <a:ext cx="10515600" cy="1325563"/>
          </a:xfrm>
        </p:spPr>
        <p:txBody>
          <a:bodyPr/>
          <a:lstStyle/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b="1" dirty="0" smtClean="0"/>
              <a:t>السموم المستنشقة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533" y="1639353"/>
            <a:ext cx="10733451" cy="4684329"/>
          </a:xfrm>
        </p:spPr>
        <p:txBody>
          <a:bodyPr>
            <a:normAutofit/>
          </a:bodyPr>
          <a:lstStyle/>
          <a:p>
            <a:pPr xmlns:a="http://schemas.openxmlformats.org/drawingml/2006/main" eaLnBrk="1" hangingPunct="1">
              <a:lnSpc>
                <a:spcPct val="100000"/>
              </a:lnSpc>
              <a:bidi/>
            </a:pPr>
            <a:r xmlns:a="http://schemas.openxmlformats.org/drawingml/2006/main">
              <a:rPr lang="ar" altLang="en-US" sz="3600" dirty="0">
                <a:solidFill>
                  <a:srgbClr val="FF0000"/>
                </a:solidFill>
              </a:rPr>
              <a:t>الأعراض العامة للتسمم المستنشق</a:t>
            </a:r>
          </a:p>
          <a:p>
            <a:pPr xmlns:a="http://schemas.openxmlformats.org/drawingml/2006/main" lvl="1" eaLnBrk="1" hangingPunct="1">
              <a:lnSpc>
                <a:spcPct val="100000"/>
              </a:lnSpc>
              <a:bidi/>
            </a:pPr>
            <a:r xmlns:a="http://schemas.openxmlformats.org/drawingml/2006/main">
              <a:rPr lang="ar" altLang="en-US" sz="3200" dirty="0"/>
              <a:t>صعوبة في التنفس</a:t>
            </a:r>
          </a:p>
          <a:p>
            <a:pPr xmlns:a="http://schemas.openxmlformats.org/drawingml/2006/main" lvl="1" eaLnBrk="1" hangingPunct="1">
              <a:lnSpc>
                <a:spcPct val="100000"/>
              </a:lnSpc>
              <a:bidi/>
            </a:pPr>
            <a:r xmlns:a="http://schemas.openxmlformats.org/drawingml/2006/main">
              <a:rPr lang="ar" altLang="en-US" sz="3200" dirty="0"/>
              <a:t>ألم أو ضيق في الصدر</a:t>
            </a:r>
          </a:p>
          <a:p>
            <a:pPr xmlns:a="http://schemas.openxmlformats.org/drawingml/2006/main" lvl="1" eaLnBrk="1" hangingPunct="1">
              <a:lnSpc>
                <a:spcPct val="100000"/>
              </a:lnSpc>
              <a:bidi/>
            </a:pPr>
            <a:r xmlns:a="http://schemas.openxmlformats.org/drawingml/2006/main">
              <a:rPr lang="ar" altLang="en-US" sz="3200" dirty="0"/>
              <a:t>الغثيان والقيء</a:t>
            </a:r>
          </a:p>
          <a:p>
            <a:pPr xmlns:a="http://schemas.openxmlformats.org/drawingml/2006/main" lvl="1" eaLnBrk="1" hangingPunct="1">
              <a:lnSpc>
                <a:spcPct val="100000"/>
              </a:lnSpc>
              <a:bidi/>
            </a:pPr>
            <a:r xmlns:a="http://schemas.openxmlformats.org/drawingml/2006/main">
              <a:rPr lang="ar" altLang="en-US" sz="3200" dirty="0"/>
              <a:t>تغيرات في الحالة العقلية</a:t>
            </a:r>
          </a:p>
          <a:p>
            <a:pPr xmlns:a="http://schemas.openxmlformats.org/drawingml/2006/main" lvl="1" eaLnBrk="1" hangingPunct="1">
              <a:lnSpc>
                <a:spcPct val="100000"/>
              </a:lnSpc>
              <a:bidi/>
            </a:pPr>
            <a:r xmlns:a="http://schemas.openxmlformats.org/drawingml/2006/main">
              <a:rPr lang="ar" altLang="en-US" sz="3200" dirty="0"/>
              <a:t>تغيرات بصرية، رنين في الأذنين</a:t>
            </a:r>
          </a:p>
          <a:p>
            <a:pPr xmlns:a="http://schemas.openxmlformats.org/drawingml/2006/main" lvl="1" eaLnBrk="1" hangingPunct="1">
              <a:lnSpc>
                <a:spcPct val="100000"/>
              </a:lnSpc>
              <a:bidi/>
            </a:pPr>
            <a:r xmlns:a="http://schemas.openxmlformats.org/drawingml/2006/main">
              <a:rPr lang="ar" altLang="en-US" sz="3200" dirty="0"/>
              <a:t>النوبات المحتملة</a:t>
            </a:r>
          </a:p>
          <a:p>
            <a:pPr lvl="1" eaLnBrk="1" hangingPunct="1">
              <a:lnSpc>
                <a:spcPct val="100000"/>
              </a:lnSpc>
            </a:pPr>
            <a:endParaRPr lang="en-US" altLang="en-US" sz="3200" dirty="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xmlns:a="http://schemas.openxmlformats.org/drawingml/2006/main" eaLnBrk="1" hangingPunct="1">
              <a:spcBef>
                <a:spcPct val="0"/>
              </a:spcBef>
              <a:buFontTx/>
              <a:buNone/>
              <a:bidi/>
            </a:pPr>
            <a:r xmlns:a="http://schemas.openxmlformats.org/drawingml/2006/main">
              <a:rPr lang="ar" altLang="en-US" sz="1000">
                <a:solidFill>
                  <a:srgbClr val="73738C"/>
                </a:solidFill>
              </a:rPr>
              <a:t>© 2012 بيرسون للتعليم، المحدودة.</a:t>
            </a:r>
            <a:endParaRPr xmlns:a="http://schemas.openxmlformats.org/drawingml/2006/main" lang="en-US" altLang="en-US" sz="1000" b="1">
              <a:solidFill>
                <a:srgbClr val="73738C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48792-7F6D-42C0-8A23-768A81CF3D7D}" type="datetime1">
              <a:rPr lang="en-US" smtClean="0"/>
              <a:t>12/30/2023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22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ar" altLang="en-US" b="1" dirty="0" smtClean="0"/>
              <a:t>السموم المستنشقة</a:t>
            </a:r>
            <a:endParaRPr xmlns:a="http://schemas.openxmlformats.org/drawingml/2006/main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xmlns:a="http://schemas.openxmlformats.org/drawingml/2006/main">
              <a:lnSpc>
                <a:spcPct val="13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sz="3600" b="1" dirty="0" smtClean="0">
                <a:solidFill>
                  <a:srgbClr val="FF0000"/>
                </a:solidFill>
              </a:rPr>
              <a:t>الرعاية العامة للإسعافات الأولية</a:t>
            </a:r>
          </a:p>
          <a:p>
            <a:pPr xmlns:a="http://schemas.openxmlformats.org/drawingml/2006/main" lvl="1">
              <a:lnSpc>
                <a:spcPct val="13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sz="3200" dirty="0" smtClean="0"/>
              <a:t>انقل الضحية إلى مكان به هواء نقي على الفور.</a:t>
            </a:r>
          </a:p>
          <a:p>
            <a:pPr xmlns:a="http://schemas.openxmlformats.org/drawingml/2006/main" lvl="1">
              <a:lnSpc>
                <a:spcPct val="13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sz="3200" dirty="0" smtClean="0"/>
              <a:t>راقب الحروف الأبجدية.</a:t>
            </a:r>
          </a:p>
          <a:p>
            <a:pPr xmlns:a="http://schemas.openxmlformats.org/drawingml/2006/main" lvl="1">
              <a:lnSpc>
                <a:spcPct val="13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sz="3200" dirty="0" smtClean="0"/>
              <a:t>إذا لم يكن الضحية يتنفس، قم بإجراء التنفس الاصطناعي.</a:t>
            </a:r>
          </a:p>
          <a:p>
            <a:pPr xmlns:a="http://schemas.openxmlformats.org/drawingml/2006/main" lvl="1">
              <a:lnSpc>
                <a:spcPct val="13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sz="3200" dirty="0" smtClean="0"/>
              <a:t>قم بتفعيل خدمة EMS على الفور.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CBE5-F9B7-4460-AE9D-4D744EA117BE}" type="datetime1">
              <a:rPr lang="en-US" smtClean="0"/>
              <a:t>12/30/2023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78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46125" y="0"/>
            <a:ext cx="10515600" cy="1325563"/>
          </a:xfrm>
        </p:spPr>
        <p:txBody>
          <a:bodyPr/>
          <a:lstStyle/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b="1" dirty="0" smtClean="0"/>
              <a:t>السموم المستنشقة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373" y="1092506"/>
            <a:ext cx="11203236" cy="5029200"/>
          </a:xfrm>
        </p:spPr>
        <p:txBody>
          <a:bodyPr>
            <a:noAutofit/>
          </a:bodyPr>
          <a:lstStyle/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sz="3200" b="1" dirty="0">
                <a:solidFill>
                  <a:srgbClr val="FF0000"/>
                </a:solidFill>
              </a:rPr>
              <a:t>التسمم بأول أكسيد الكربون</a:t>
            </a:r>
          </a:p>
          <a:p>
            <a:pPr xmlns:a="http://schemas.openxmlformats.org/drawingml/2006/main" lvl="1" eaLnBrk="1" hangingPunct="1">
              <a:bidi/>
            </a:pPr>
            <a:r xmlns:a="http://schemas.openxmlformats.org/drawingml/2006/main">
              <a:rPr lang="ar" altLang="en-US" sz="3200" dirty="0"/>
              <a:t>غاز عديم اللون والرائحة</a:t>
            </a:r>
          </a:p>
          <a:p>
            <a:pPr xmlns:a="http://schemas.openxmlformats.org/drawingml/2006/main" lvl="1" eaLnBrk="1" hangingPunct="1">
              <a:bidi/>
            </a:pPr>
            <a:r xmlns:a="http://schemas.openxmlformats.org/drawingml/2006/main">
              <a:rPr lang="ar" altLang="en-US" sz="3200" dirty="0"/>
              <a:t>يتكون من احتراق غير كامل</a:t>
            </a:r>
          </a:p>
          <a:p>
            <a:pPr xmlns:a="http://schemas.openxmlformats.org/drawingml/2006/main" lvl="1" eaLnBrk="1" hangingPunct="1">
              <a:bidi/>
            </a:pPr>
            <a:r xmlns:a="http://schemas.openxmlformats.org/drawingml/2006/main">
              <a:rPr lang="ar" altLang="en-US" sz="3200" dirty="0"/>
              <a:t>يرتبط بالمواقع الموجودة في الدم التي تحمل الأكسجين </a:t>
            </a:r>
            <a:r xmlns:a="http://schemas.openxmlformats.org/drawingml/2006/main">
              <a:rPr lang="ar" altLang="en-US" sz="3200" dirty="0">
                <a:sym typeface="Wingdings" panose="05000000000000000000" pitchFamily="2" charset="2"/>
              </a:rPr>
              <a:t> إن ألفة الهيموجلوبين لـ </a:t>
            </a:r>
            <a:r xmlns:a="http://schemas.openxmlformats.org/drawingml/2006/main">
              <a:rPr lang="ar" altLang="en-US" sz="3200" dirty="0" smtClean="0">
                <a:sym typeface="Wingdings" panose="05000000000000000000" pitchFamily="2" charset="2"/>
              </a:rPr>
              <a:t>CO </a:t>
            </a:r>
            <a:r xmlns:a="http://schemas.openxmlformats.org/drawingml/2006/main">
              <a:rPr lang="ar" altLang="en-US" sz="3200" dirty="0">
                <a:sym typeface="Wingdings" panose="05000000000000000000" pitchFamily="2" charset="2"/>
              </a:rPr>
              <a:t>أكبر بمقدار 200 مرة من ألفة الهيموجلوبين لـ </a:t>
            </a:r>
            <a:r xmlns:a="http://schemas.openxmlformats.org/drawingml/2006/main">
              <a:rPr lang="ar" altLang="en-US" sz="3200" dirty="0" smtClean="0">
                <a:sym typeface="Wingdings" panose="05000000000000000000" pitchFamily="2" charset="2"/>
              </a:rPr>
              <a:t>O2</a:t>
            </a:r>
            <a:endParaRPr xmlns:a="http://schemas.openxmlformats.org/drawingml/2006/main" lang="en-US" altLang="en-US" sz="3200" dirty="0"/>
          </a:p>
          <a:p>
            <a:pPr xmlns:a="http://schemas.openxmlformats.org/drawingml/2006/main" lvl="1" eaLnBrk="1" hangingPunct="1">
              <a:bidi/>
            </a:pPr>
            <a:r xmlns:a="http://schemas.openxmlformats.org/drawingml/2006/main">
              <a:rPr lang="ar" altLang="en-US" sz="3200" dirty="0"/>
              <a:t>موت الخلايا بسبب نقص الأكسجين</a:t>
            </a:r>
          </a:p>
          <a:p>
            <a:pPr xmlns:a="http://schemas.openxmlformats.org/drawingml/2006/main" lvl="1" eaLnBrk="1" hangingPunct="1">
              <a:bidi/>
            </a:pPr>
            <a:r xmlns:a="http://schemas.openxmlformats.org/drawingml/2006/main">
              <a:rPr lang="ar" altLang="en-US" sz="3200" dirty="0" smtClean="0"/>
              <a:t>التسمم بأول أكسيد الكربون </a:t>
            </a:r>
            <a:r xmlns:a="http://schemas.openxmlformats.org/drawingml/2006/main">
              <a:rPr lang="ar" altLang="en-US" sz="3200" dirty="0"/>
              <a:t>سوى بضع دقائق </a:t>
            </a:r>
            <a:r xmlns:a="http://schemas.openxmlformats.org/drawingml/2006/main">
              <a:rPr lang="ar" altLang="en-US" sz="3200" dirty="0"/>
              <a:t>.</a:t>
            </a:r>
          </a:p>
          <a:p>
            <a:pPr xmlns:a="http://schemas.openxmlformats.org/drawingml/2006/main" lvl="1" eaLnBrk="1" hangingPunct="1">
              <a:bidi/>
            </a:pPr>
            <a:r xmlns:a="http://schemas.openxmlformats.org/drawingml/2006/main">
              <a:rPr lang="ar" altLang="en-US" sz="3200" dirty="0"/>
              <a:t>يحدث بشكل متكرر في المنزل (الأفران ومواقد الغاز وما إلى ذلك)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xmlns:a="http://schemas.openxmlformats.org/drawingml/2006/main" eaLnBrk="1" hangingPunct="1">
              <a:spcBef>
                <a:spcPct val="0"/>
              </a:spcBef>
              <a:buFontTx/>
              <a:buNone/>
              <a:bidi/>
            </a:pPr>
            <a:r xmlns:a="http://schemas.openxmlformats.org/drawingml/2006/main">
              <a:rPr lang="ar" altLang="en-US" sz="1000">
                <a:solidFill>
                  <a:srgbClr val="73738C"/>
                </a:solidFill>
              </a:rPr>
              <a:t>© 2012 بيرسون للتعليم، المحدودة.</a:t>
            </a:r>
            <a:endParaRPr xmlns:a="http://schemas.openxmlformats.org/drawingml/2006/main" lang="en-US" altLang="en-US" sz="1000" b="1">
              <a:solidFill>
                <a:srgbClr val="73738C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63E9-1E09-473B-855E-5B776DD1E2E8}" type="datetime1">
              <a:rPr lang="en-US" smtClean="0"/>
              <a:t>12/30/2023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46125" y="0"/>
            <a:ext cx="10515600" cy="1325563"/>
          </a:xfrm>
        </p:spPr>
        <p:txBody>
          <a:bodyPr/>
          <a:lstStyle/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b="1" dirty="0" smtClean="0"/>
              <a:t>السموم المستنشقة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271" y="1325563"/>
            <a:ext cx="11467642" cy="4710112"/>
          </a:xfrm>
        </p:spPr>
        <p:txBody>
          <a:bodyPr>
            <a:normAutofit lnSpcReduction="10000"/>
          </a:bodyPr>
          <a:lstStyle/>
          <a:p>
            <a:pPr xmlns:a="http://schemas.openxmlformats.org/drawingml/2006/main" eaLnBrk="1" hangingPunct="1">
              <a:lnSpc>
                <a:spcPct val="110000"/>
              </a:lnSpc>
              <a:bidi/>
            </a:pPr>
            <a:r xmlns:a="http://schemas.openxmlformats.org/drawingml/2006/main">
              <a:rPr lang="ar" altLang="en-US" sz="3000" b="1" dirty="0">
                <a:solidFill>
                  <a:srgbClr val="FF0000"/>
                </a:solidFill>
              </a:rPr>
              <a:t>أعراض التسمم بأول أكسيد الكربون</a:t>
            </a:r>
          </a:p>
          <a:p>
            <a:pPr xmlns:a="http://schemas.openxmlformats.org/drawingml/2006/main" lvl="1" eaLnBrk="1" hangingPunct="1">
              <a:lnSpc>
                <a:spcPct val="110000"/>
              </a:lnSpc>
              <a:bidi/>
            </a:pPr>
            <a:r xmlns:a="http://schemas.openxmlformats.org/drawingml/2006/main">
              <a:rPr lang="ar" altLang="en-US" sz="3000" dirty="0"/>
              <a:t>يظهر في البداية بأعراض تشبه أعراض الأنفلونزا</a:t>
            </a:r>
          </a:p>
          <a:p>
            <a:pPr xmlns:a="http://schemas.openxmlformats.org/drawingml/2006/main" lvl="1" eaLnBrk="1" hangingPunct="1">
              <a:lnSpc>
                <a:spcPct val="110000"/>
              </a:lnSpc>
              <a:bidi/>
            </a:pPr>
            <a:r xmlns:a="http://schemas.openxmlformats.org/drawingml/2006/main">
              <a:rPr lang="ar" altLang="en-US" sz="3000" dirty="0"/>
              <a:t>يؤدي التعرض لمستويات منخفضة من الإشعاع إلى الصداع وطنين الأذن وضعف العضلات وضيق التنفس</a:t>
            </a:r>
          </a:p>
          <a:p>
            <a:pPr xmlns:a="http://schemas.openxmlformats.org/drawingml/2006/main" lvl="1" eaLnBrk="1" hangingPunct="1">
              <a:lnSpc>
                <a:spcPct val="110000"/>
              </a:lnSpc>
              <a:bidi/>
            </a:pPr>
            <a:r xmlns:a="http://schemas.openxmlformats.org/drawingml/2006/main">
              <a:rPr lang="ar" altLang="en-US" sz="3000" dirty="0"/>
              <a:t>التعرض المعتدل يسبب صداعًا شديدًا وغثيانًا واضطرابات بصرية والتفكير المشوش</a:t>
            </a:r>
          </a:p>
          <a:p>
            <a:pPr xmlns:a="http://schemas.openxmlformats.org/drawingml/2006/main" lvl="1" eaLnBrk="1" hangingPunct="1">
              <a:lnSpc>
                <a:spcPct val="110000"/>
              </a:lnSpc>
              <a:bidi/>
            </a:pPr>
            <a:r xmlns:a="http://schemas.openxmlformats.org/drawingml/2006/main">
              <a:rPr lang="ar" altLang="en-US" sz="3000" dirty="0"/>
              <a:t>التعرض الشديد يسبب الذهول والإغماء وعدم انتظام ضربات القلب وفقدان البصر والتشنجات </a:t>
            </a:r>
            <a:r xmlns:a="http://schemas.openxmlformats.org/drawingml/2006/main">
              <a:rPr lang="ar" altLang="en-US" sz="3000" dirty="0" smtClean="0"/>
              <a:t>والغيبوبة</a:t>
            </a:r>
            <a:endParaRPr xmlns:a="http://schemas.openxmlformats.org/drawingml/2006/main" lang="en-US" altLang="en-US" sz="3000" dirty="0"/>
          </a:p>
          <a:p>
            <a:pPr xmlns:a="http://schemas.openxmlformats.org/drawingml/2006/main" lvl="1" eaLnBrk="1" hangingPunct="1">
              <a:lnSpc>
                <a:spcPct val="110000"/>
              </a:lnSpc>
              <a:bidi/>
            </a:pPr>
            <a:r xmlns:a="http://schemas.openxmlformats.org/drawingml/2006/main">
              <a:rPr lang="ar" altLang="en-US" sz="3000" dirty="0"/>
              <a:t>ومن العلامات الواضحة أن الحيوانات الأليفة المنزلية سوف تعاني أيضًا من الأعراض.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xmlns:a="http://schemas.openxmlformats.org/drawingml/2006/main" eaLnBrk="1" hangingPunct="1">
              <a:spcBef>
                <a:spcPct val="0"/>
              </a:spcBef>
              <a:buFontTx/>
              <a:buNone/>
              <a:bidi/>
            </a:pPr>
            <a:r xmlns:a="http://schemas.openxmlformats.org/drawingml/2006/main">
              <a:rPr lang="ar" altLang="en-US" sz="1000">
                <a:solidFill>
                  <a:srgbClr val="73738C"/>
                </a:solidFill>
              </a:rPr>
              <a:t>© 2012 بيرسون للتعليم، المحدودة.</a:t>
            </a:r>
            <a:endParaRPr xmlns:a="http://schemas.openxmlformats.org/drawingml/2006/main" lang="en-US" altLang="en-US" sz="1000" b="1">
              <a:solidFill>
                <a:srgbClr val="73738C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2FA-47DE-4457-B472-47E1E9A5D498}" type="datetime1">
              <a:rPr lang="en-US" smtClean="0"/>
              <a:t>12/30/2023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9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46125" y="139440"/>
            <a:ext cx="10515600" cy="1325563"/>
          </a:xfrm>
        </p:spPr>
        <p:txBody>
          <a:bodyPr/>
          <a:lstStyle/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b="1" dirty="0" smtClean="0"/>
              <a:t>السموم المحقونة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948" y="1477179"/>
            <a:ext cx="10515869" cy="4405828"/>
          </a:xfrm>
        </p:spPr>
        <p:txBody>
          <a:bodyPr>
            <a:normAutofit/>
          </a:bodyPr>
          <a:lstStyle/>
          <a:p>
            <a:pPr xmlns:a="http://schemas.openxmlformats.org/drawingml/2006/main" eaLnBrk="1" hangingPunct="1">
              <a:lnSpc>
                <a:spcPct val="10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sz="3200" b="1" dirty="0">
                <a:solidFill>
                  <a:srgbClr val="FF0000"/>
                </a:solidFill>
              </a:rPr>
              <a:t>ما هو السم المحقون؟</a:t>
            </a:r>
          </a:p>
          <a:p>
            <a:pPr xmlns:a="http://schemas.openxmlformats.org/drawingml/2006/main" lvl="1" eaLnBrk="1" hangingPunct="1">
              <a:lnSpc>
                <a:spcPct val="10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sz="3200" dirty="0"/>
              <a:t>السم الذي يدخل الجسم من خلال جرح في الجلد</a:t>
            </a:r>
          </a:p>
          <a:p>
            <a:pPr xmlns:a="http://schemas.openxmlformats.org/drawingml/2006/main" lvl="1" eaLnBrk="1" hangingPunct="1">
              <a:lnSpc>
                <a:spcPct val="10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sz="3200" dirty="0"/>
              <a:t>نشأ مع</a:t>
            </a:r>
            <a:r xmlns:a="http://schemas.openxmlformats.org/drawingml/2006/main">
              <a:rPr lang="ar" altLang="en-US" sz="3200" dirty="0" smtClean="0"/>
              <a:t> </a:t>
            </a:r>
            <a:r xmlns:a="http://schemas.openxmlformats.org/drawingml/2006/main">
              <a:rPr lang="ar" altLang="en-US" sz="3200" dirty="0"/>
              <a:t>مواد مثل</a:t>
            </a:r>
            <a:r xmlns:a="http://schemas.openxmlformats.org/drawingml/2006/main">
              <a:rPr lang="ar" altLang="en-US" sz="3200" dirty="0" smtClean="0"/>
              <a:t> </a:t>
            </a:r>
            <a:r xmlns:a="http://schemas.openxmlformats.org/drawingml/2006/main">
              <a:rPr lang="ar" altLang="en-US" sz="3200" dirty="0"/>
              <a:t>المخدرات، لدغات بعض الحيوانات، لسعات بعض الحشرات</a:t>
            </a:r>
          </a:p>
          <a:p>
            <a:pPr xmlns:a="http://schemas.openxmlformats.org/drawingml/2006/main" lvl="1" eaLnBrk="1" hangingPunct="1">
              <a:lnSpc>
                <a:spcPct val="10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sz="3200" dirty="0"/>
              <a:t>يسبب عمومًا رد فعل فوري في موقع الحقن</a:t>
            </a:r>
          </a:p>
          <a:p>
            <a:pPr xmlns:a="http://schemas.openxmlformats.org/drawingml/2006/main" lvl="1" eaLnBrk="1" hangingPunct="1">
              <a:lnSpc>
                <a:spcPct val="10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sz="3200" dirty="0"/>
              <a:t>أعظم خطر من السموم المحقونة هو الصدمة التأقية.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xmlns:a="http://schemas.openxmlformats.org/drawingml/2006/main" eaLnBrk="1" hangingPunct="1">
              <a:spcBef>
                <a:spcPct val="0"/>
              </a:spcBef>
              <a:buFontTx/>
              <a:buNone/>
              <a:bidi/>
            </a:pPr>
            <a:r xmlns:a="http://schemas.openxmlformats.org/drawingml/2006/main">
              <a:rPr lang="ar" altLang="en-US" sz="1000">
                <a:solidFill>
                  <a:srgbClr val="73738C"/>
                </a:solidFill>
              </a:rPr>
              <a:t>© 2012 بيرسون للتعليم، المحدودة.</a:t>
            </a:r>
            <a:endParaRPr xmlns:a="http://schemas.openxmlformats.org/drawingml/2006/main" lang="en-US" altLang="en-US" sz="1000" b="1">
              <a:solidFill>
                <a:srgbClr val="73738C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115F8-1A70-4805-BCE1-9BD33408B3A7}" type="datetime1">
              <a:rPr lang="en-US" smtClean="0"/>
              <a:t>12/30/2023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0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ar" b="1" dirty="0" smtClean="0"/>
              <a:t>السموم المحقونة</a:t>
            </a:r>
            <a:endParaRPr xmlns:a="http://schemas.openxmlformats.org/drawingml/2006/main" lang="en-US" b="1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61" y="2313542"/>
            <a:ext cx="4428348" cy="327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426" y="2785881"/>
            <a:ext cx="5779244" cy="28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2E48-F895-44AF-BFB8-15EFF3118BD8}" type="datetime1">
              <a:rPr lang="en-US" smtClean="0"/>
              <a:t>12/30/2023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868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b="1" dirty="0" smtClean="0"/>
              <a:t>السموم المحقونة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270" y="1690688"/>
            <a:ext cx="8918422" cy="3816176"/>
          </a:xfrm>
        </p:spPr>
        <p:txBody>
          <a:bodyPr/>
          <a:lstStyle/>
          <a:p>
            <a:pPr xmlns:a="http://schemas.openxmlformats.org/drawingml/2006/main" eaLnBrk="1" hangingPunct="1">
              <a:lnSpc>
                <a:spcPct val="10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sz="3200" b="1" dirty="0">
                <a:solidFill>
                  <a:srgbClr val="FF0000"/>
                </a:solidFill>
              </a:rPr>
              <a:t>الأعراض العامة</a:t>
            </a:r>
          </a:p>
          <a:p>
            <a:pPr xmlns:a="http://schemas.openxmlformats.org/drawingml/2006/main" lvl="1" eaLnBrk="1" hangingPunct="1">
              <a:lnSpc>
                <a:spcPct val="10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sz="3200" dirty="0"/>
              <a:t>تهيج/ضيق في موقع الحقن</a:t>
            </a:r>
          </a:p>
          <a:p>
            <a:pPr xmlns:a="http://schemas.openxmlformats.org/drawingml/2006/main" lvl="1" eaLnBrk="1" hangingPunct="1">
              <a:lnSpc>
                <a:spcPct val="10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sz="3200" dirty="0"/>
              <a:t>ضعف، دوخة</a:t>
            </a:r>
          </a:p>
          <a:p>
            <a:pPr xmlns:a="http://schemas.openxmlformats.org/drawingml/2006/main" lvl="1" eaLnBrk="1" hangingPunct="1">
              <a:lnSpc>
                <a:spcPct val="10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sz="3200" dirty="0"/>
              <a:t>قشعريرة وحمى</a:t>
            </a:r>
          </a:p>
          <a:p>
            <a:pPr xmlns:a="http://schemas.openxmlformats.org/drawingml/2006/main" lvl="1" eaLnBrk="1" hangingPunct="1">
              <a:lnSpc>
                <a:spcPct val="10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sz="3200" dirty="0"/>
              <a:t>الغثيان و/أو القيء</a:t>
            </a:r>
          </a:p>
          <a:p>
            <a:pPr lvl="1" eaLnBrk="1" hangingPunct="1">
              <a:buFontTx/>
              <a:buNone/>
            </a:pPr>
            <a:endParaRPr lang="en-US" altLang="en-US" dirty="0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xmlns:a="http://schemas.openxmlformats.org/drawingml/2006/main" eaLnBrk="1" hangingPunct="1">
              <a:spcBef>
                <a:spcPct val="0"/>
              </a:spcBef>
              <a:buFontTx/>
              <a:buNone/>
              <a:bidi/>
            </a:pPr>
            <a:r xmlns:a="http://schemas.openxmlformats.org/drawingml/2006/main">
              <a:rPr lang="ar" altLang="en-US" sz="1000">
                <a:solidFill>
                  <a:srgbClr val="73738C"/>
                </a:solidFill>
              </a:rPr>
              <a:t>© 2012 بيرسون للتعليم، المحدودة.</a:t>
            </a:r>
            <a:endParaRPr xmlns:a="http://schemas.openxmlformats.org/drawingml/2006/main" lang="en-US" altLang="en-US" sz="1000" b="1">
              <a:solidFill>
                <a:srgbClr val="73738C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03331-29CB-43D0-9F83-06E77DF53F8B}" type="datetime1">
              <a:rPr lang="en-US" smtClean="0"/>
              <a:t>12/30/2023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5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ar" b="1" dirty="0" smtClean="0"/>
              <a:t>السموم المحقونة</a:t>
            </a:r>
            <a:endParaRPr xmlns:a="http://schemas.openxmlformats.org/drawingml/2006/main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xmlns:a="http://schemas.openxmlformats.org/drawingml/2006/main">
              <a:lnSpc>
                <a:spcPct val="10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sz="3200" b="1" dirty="0" smtClean="0">
                <a:solidFill>
                  <a:srgbClr val="FF0000"/>
                </a:solidFill>
              </a:rPr>
              <a:t>إدارة حالات التسمم بالحقن</a:t>
            </a:r>
          </a:p>
          <a:p>
            <a:pPr xmlns:a="http://schemas.openxmlformats.org/drawingml/2006/main" lvl="1">
              <a:lnSpc>
                <a:spcPct val="10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sz="3200" dirty="0" smtClean="0"/>
              <a:t>تفعيل خدمات الطوارئ الطبية.</a:t>
            </a:r>
          </a:p>
          <a:p>
            <a:pPr xmlns:a="http://schemas.openxmlformats.org/drawingml/2006/main" lvl="1">
              <a:lnSpc>
                <a:spcPct val="10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sz="3200" dirty="0" smtClean="0"/>
              <a:t>حماية نفسك.</a:t>
            </a:r>
          </a:p>
          <a:p>
            <a:pPr xmlns:a="http://schemas.openxmlformats.org/drawingml/2006/main" lvl="1">
              <a:lnSpc>
                <a:spcPct val="10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sz="3200" dirty="0" smtClean="0"/>
              <a:t>الحفاظ على مجرى الهواء والتنفس والدورة الدموية.</a:t>
            </a:r>
          </a:p>
          <a:p>
            <a:pPr xmlns:a="http://schemas.openxmlformats.org/drawingml/2006/main" lvl="1">
              <a:lnSpc>
                <a:spcPct val="10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sz="3200" dirty="0" smtClean="0"/>
              <a:t>محاولة التعرف على الحشرات، أو الزواحف، أو الحيوانات.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1FD8-FC9C-4171-86EE-F3AB77FFC495}" type="datetime1">
              <a:rPr lang="en-US" smtClean="0"/>
              <a:t>12/30/2023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49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b="1" dirty="0" smtClean="0"/>
              <a:t>السموم الممتصة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814" y="1690688"/>
            <a:ext cx="8229600" cy="4881563"/>
          </a:xfrm>
        </p:spPr>
        <p:txBody>
          <a:bodyPr>
            <a:normAutofit/>
          </a:bodyPr>
          <a:lstStyle/>
          <a:p>
            <a:pPr xmlns:a="http://schemas.openxmlformats.org/drawingml/2006/main" eaLnBrk="1" hangingPunct="1">
              <a:lnSpc>
                <a:spcPct val="10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sz="3200" b="1" dirty="0">
                <a:solidFill>
                  <a:srgbClr val="FF0000"/>
                </a:solidFill>
              </a:rPr>
              <a:t>امتصاص السموم</a:t>
            </a:r>
          </a:p>
          <a:p>
            <a:pPr xmlns:a="http://schemas.openxmlformats.org/drawingml/2006/main" lvl="1" eaLnBrk="1" hangingPunct="1">
              <a:lnSpc>
                <a:spcPct val="10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sz="3200" dirty="0"/>
              <a:t>يمكن أن تنشأ من المواد الكيميائية الرطبة أو الجافة</a:t>
            </a:r>
          </a:p>
          <a:p>
            <a:pPr xmlns:a="http://schemas.openxmlformats.org/drawingml/2006/main" lvl="1" eaLnBrk="1" hangingPunct="1">
              <a:lnSpc>
                <a:spcPct val="10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sz="3200" dirty="0"/>
              <a:t>تشمل المصادر النباتات والمواد الكيميائية الصناعية</a:t>
            </a:r>
          </a:p>
          <a:p>
            <a:pPr xmlns:a="http://schemas.openxmlformats.org/drawingml/2006/main" lvl="1" eaLnBrk="1" hangingPunct="1">
              <a:lnSpc>
                <a:spcPct val="10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sz="3200" dirty="0"/>
              <a:t>العنصر السام في معظم النباتات هو </a:t>
            </a:r>
            <a:r xmlns:a="http://schemas.openxmlformats.org/drawingml/2006/main">
              <a:rPr lang="ar" altLang="en-US" sz="3200" dirty="0" err="1"/>
              <a:t>اليوروشيول </a:t>
            </a:r>
            <a:r xmlns:a="http://schemas.openxmlformats.org/drawingml/2006/main">
              <a:rPr lang="ar" altLang="en-US" sz="3200" dirty="0"/>
              <a:t>(مادة مسببة للحساسية العضوية الزيتية)</a:t>
            </a:r>
          </a:p>
          <a:p>
            <a:pPr xmlns:a="http://schemas.openxmlformats.org/drawingml/2006/main" lvl="1" eaLnBrk="1" hangingPunct="1">
              <a:lnSpc>
                <a:spcPct val="10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sz="3200" dirty="0"/>
              <a:t>يسبب الحروق والجروح والالتهابات </a:t>
            </a:r>
            <a:r xmlns:a="http://schemas.openxmlformats.org/drawingml/2006/main">
              <a:rPr lang="ar" altLang="en-US" sz="3200" dirty="0" smtClean="0"/>
              <a:t>.</a:t>
            </a:r>
            <a:endParaRPr xmlns:a="http://schemas.openxmlformats.org/drawingml/2006/main" lang="en-US" altLang="en-US" sz="3200" dirty="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xmlns:a="http://schemas.openxmlformats.org/drawingml/2006/main" eaLnBrk="1" hangingPunct="1">
              <a:spcBef>
                <a:spcPct val="0"/>
              </a:spcBef>
              <a:buFontTx/>
              <a:buNone/>
              <a:bidi/>
            </a:pPr>
            <a:r xmlns:a="http://schemas.openxmlformats.org/drawingml/2006/main">
              <a:rPr lang="ar" altLang="en-US" sz="1000">
                <a:solidFill>
                  <a:srgbClr val="73738C"/>
                </a:solidFill>
              </a:rPr>
              <a:t>© 2012 بيرسون للتعليم، المحدودة.</a:t>
            </a:r>
            <a:endParaRPr xmlns:a="http://schemas.openxmlformats.org/drawingml/2006/main" lang="en-US" altLang="en-US" sz="1000" b="1">
              <a:solidFill>
                <a:srgbClr val="73738C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2F00-481C-4953-B652-58F9B6E01535}" type="datetime1">
              <a:rPr lang="en-US" smtClean="0"/>
              <a:t>12/30/2023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494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ar" altLang="en-US" b="1" dirty="0" smtClean="0"/>
              <a:t>السموم الممتصة</a:t>
            </a:r>
            <a:endParaRPr xmlns:a="http://schemas.openxmlformats.org/drawingml/2006/main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xmlns:a="http://schemas.openxmlformats.org/drawingml/2006/main">
              <a:lnSpc>
                <a:spcPct val="12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sz="3200" b="1" dirty="0" smtClean="0">
                <a:solidFill>
                  <a:srgbClr val="FF0000"/>
                </a:solidFill>
              </a:rPr>
              <a:t>الاستجابة العامة للتعرض</a:t>
            </a:r>
          </a:p>
          <a:p>
            <a:pPr xmlns:a="http://schemas.openxmlformats.org/drawingml/2006/main" lvl="1">
              <a:lnSpc>
                <a:spcPct val="12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sz="3200" dirty="0" smtClean="0"/>
              <a:t>تهيج خفيف يقتصر غالبًا على الموقع المكشوف</a:t>
            </a:r>
          </a:p>
          <a:p>
            <a:pPr xmlns:a="http://schemas.openxmlformats.org/drawingml/2006/main" lvl="1">
              <a:lnSpc>
                <a:spcPct val="12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sz="3200" dirty="0" smtClean="0"/>
              <a:t>الحكة، الاحمرار، ظهور بثور، الوخز</a:t>
            </a:r>
          </a:p>
          <a:p>
            <a:pPr xmlns:a="http://schemas.openxmlformats.org/drawingml/2006/main" lvl="1">
              <a:lnSpc>
                <a:spcPct val="12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sz="3200" dirty="0" smtClean="0"/>
              <a:t>قد يعاني بعض الأشخاص من رد فعل شديد و/أو جهازي للسموم الممتصة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E861-2B8F-45CA-8A70-4E79E7509AAF}" type="datetime1">
              <a:rPr lang="en-US" smtClean="0"/>
              <a:t>12/30/2023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62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46125" y="190355"/>
            <a:ext cx="10515600" cy="1325563"/>
          </a:xfrm>
        </p:spPr>
        <p:txBody>
          <a:bodyPr/>
          <a:lstStyle/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b="1" dirty="0" smtClean="0"/>
              <a:t>السموم المتناولة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264" y="1515918"/>
            <a:ext cx="10915497" cy="4862848"/>
          </a:xfrm>
        </p:spPr>
        <p:txBody>
          <a:bodyPr>
            <a:normAutofit/>
          </a:bodyPr>
          <a:lstStyle/>
          <a:p>
            <a:pPr xmlns:a="http://schemas.openxmlformats.org/drawingml/2006/main" eaLnBrk="1" hangingPunct="1">
              <a:lnSpc>
                <a:spcPct val="120000"/>
              </a:lnSpc>
              <a:bidi/>
            </a:pPr>
            <a:r xmlns:a="http://schemas.openxmlformats.org/drawingml/2006/main">
              <a:rPr lang="ar" altLang="en-US" sz="3600" dirty="0"/>
              <a:t>الأطفال هم الضحايا الأكثر شيوعا للسموم المتناولة</a:t>
            </a:r>
          </a:p>
          <a:p>
            <a:pPr xmlns:a="http://schemas.openxmlformats.org/drawingml/2006/main" eaLnBrk="1" hangingPunct="1">
              <a:lnSpc>
                <a:spcPct val="120000"/>
              </a:lnSpc>
              <a:bidi/>
            </a:pPr>
            <a:r xmlns:a="http://schemas.openxmlformats.org/drawingml/2006/main">
              <a:rPr lang="ar" altLang="en-US" sz="3600" dirty="0"/>
              <a:t>أكثر العناصر شيوعًا التي تسبب التسمم عند ابتلاعها</a:t>
            </a:r>
          </a:p>
          <a:p>
            <a:pPr xmlns:a="http://schemas.openxmlformats.org/drawingml/2006/main" lvl="1" eaLnBrk="1" hangingPunct="1">
              <a:lnSpc>
                <a:spcPct val="120000"/>
              </a:lnSpc>
              <a:bidi/>
            </a:pPr>
            <a:r xmlns:a="http://schemas.openxmlformats.org/drawingml/2006/main">
              <a:rPr lang="ar" altLang="en-US" sz="3600" dirty="0"/>
              <a:t>الأسبرين، الأسيتامينوفين، الكحول، المنظفات، نواتج التقطير البترولية</a:t>
            </a:r>
          </a:p>
          <a:p>
            <a:pPr xmlns:a="http://schemas.openxmlformats.org/drawingml/2006/main" eaLnBrk="1" hangingPunct="1">
              <a:lnSpc>
                <a:spcPct val="120000"/>
              </a:lnSpc>
              <a:bidi/>
            </a:pPr>
            <a:r xmlns:a="http://schemas.openxmlformats.org/drawingml/2006/main">
              <a:rPr lang="ar" altLang="en-US" sz="3600" dirty="0"/>
              <a:t>النباتات السامة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xmlns:a="http://schemas.openxmlformats.org/drawingml/2006/main" eaLnBrk="1" hangingPunct="1">
              <a:spcBef>
                <a:spcPct val="0"/>
              </a:spcBef>
              <a:buFontTx/>
              <a:buNone/>
              <a:bidi/>
            </a:pPr>
            <a:r xmlns:a="http://schemas.openxmlformats.org/drawingml/2006/main">
              <a:rPr lang="ar" altLang="en-US" sz="1000">
                <a:solidFill>
                  <a:srgbClr val="73738C"/>
                </a:solidFill>
              </a:rPr>
              <a:t>© 2012 بيرسون للتعليم، المحدودة.</a:t>
            </a:r>
            <a:endParaRPr xmlns:a="http://schemas.openxmlformats.org/drawingml/2006/main" lang="en-US" altLang="en-US" sz="1000" b="1">
              <a:solidFill>
                <a:srgbClr val="73738C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83D8-368A-4970-9ADE-A132586CD5CB}" type="datetime1">
              <a:rPr lang="en-US" smtClean="0"/>
              <a:t>12/30/2023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094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ar" altLang="en-US" b="1" dirty="0" smtClean="0"/>
              <a:t>السموم الممتصة</a:t>
            </a:r>
            <a:endParaRPr xmlns:a="http://schemas.openxmlformats.org/drawingml/2006/main" lang="en-US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2" y="2633031"/>
            <a:ext cx="3990650" cy="262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535" y="2633031"/>
            <a:ext cx="5376110" cy="262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A648-DC6E-4F7B-852E-18E3C3E0D849}" type="datetime1">
              <a:rPr lang="en-US" smtClean="0"/>
              <a:t>12/30/2023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99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b="1" dirty="0" smtClean="0"/>
              <a:t>السموم الممتصة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6762" y="1690688"/>
            <a:ext cx="10372649" cy="4632325"/>
          </a:xfrm>
        </p:spPr>
        <p:txBody>
          <a:bodyPr>
            <a:normAutofit/>
          </a:bodyPr>
          <a:lstStyle/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sz="3200" b="1" dirty="0">
                <a:solidFill>
                  <a:srgbClr val="FF0000"/>
                </a:solidFill>
              </a:rPr>
              <a:t>علامات وأعراض ملامسة النباتات السامة وامتصاص </a:t>
            </a:r>
            <a:r xmlns:a="http://schemas.openxmlformats.org/drawingml/2006/main">
              <a:rPr lang="ar" altLang="en-US" sz="3200" b="1" dirty="0" smtClean="0">
                <a:solidFill>
                  <a:srgbClr val="FF0000"/>
                </a:solidFill>
              </a:rPr>
              <a:t>السم منها</a:t>
            </a:r>
          </a:p>
          <a:p>
            <a:pPr xmlns:a="http://schemas.openxmlformats.org/drawingml/2006/main" lvl="1" eaLnBrk="1" hangingPunct="1">
              <a:lnSpc>
                <a:spcPct val="110000"/>
              </a:lnSpc>
              <a:bidi/>
            </a:pPr>
            <a:r xmlns:a="http://schemas.openxmlformats.org/drawingml/2006/main">
              <a:rPr lang="ar" altLang="en-US" sz="3200" dirty="0"/>
              <a:t>آثار المادة على الجلد</a:t>
            </a:r>
          </a:p>
          <a:p>
            <a:pPr xmlns:a="http://schemas.openxmlformats.org/drawingml/2006/main" lvl="1" eaLnBrk="1" hangingPunct="1">
              <a:lnSpc>
                <a:spcPct val="110000"/>
              </a:lnSpc>
              <a:bidi/>
            </a:pPr>
            <a:r xmlns:a="http://schemas.openxmlformats.org/drawingml/2006/main">
              <a:rPr lang="ar" altLang="en-US" sz="3200" dirty="0"/>
              <a:t>بثور مملوءة بالسوائل وتسيل منها السوائل</a:t>
            </a:r>
          </a:p>
          <a:p>
            <a:pPr xmlns:a="http://schemas.openxmlformats.org/drawingml/2006/main" lvl="1" eaLnBrk="1" hangingPunct="1">
              <a:lnSpc>
                <a:spcPct val="110000"/>
              </a:lnSpc>
              <a:bidi/>
            </a:pPr>
            <a:r xmlns:a="http://schemas.openxmlformats.org/drawingml/2006/main">
              <a:rPr lang="ar" altLang="en-US" sz="3200" dirty="0"/>
              <a:t>حكة، حرقة، ألم</a:t>
            </a:r>
          </a:p>
          <a:p>
            <a:pPr xmlns:a="http://schemas.openxmlformats.org/drawingml/2006/main" lvl="1" eaLnBrk="1" hangingPunct="1">
              <a:lnSpc>
                <a:spcPct val="110000"/>
              </a:lnSpc>
              <a:bidi/>
            </a:pPr>
            <a:r xmlns:a="http://schemas.openxmlformats.org/drawingml/2006/main">
              <a:rPr lang="ar" altLang="en-US" sz="3200" dirty="0"/>
              <a:t>تورم مع طفح جلدي يستمر من 1 إلى 3 أسابيع</a:t>
            </a:r>
          </a:p>
          <a:p>
            <a:pPr xmlns:a="http://schemas.openxmlformats.org/drawingml/2006/main" lvl="1" eaLnBrk="1" hangingPunct="1">
              <a:lnSpc>
                <a:spcPct val="110000"/>
              </a:lnSpc>
              <a:bidi/>
            </a:pPr>
            <a:r xmlns:a="http://schemas.openxmlformats.org/drawingml/2006/main">
              <a:rPr lang="ar" altLang="en-US" sz="3200" dirty="0"/>
              <a:t>التهابات الجلد بسبب التهيج والحكة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xmlns:a="http://schemas.openxmlformats.org/drawingml/2006/main" eaLnBrk="1" hangingPunct="1">
              <a:spcBef>
                <a:spcPct val="0"/>
              </a:spcBef>
              <a:buFontTx/>
              <a:buNone/>
              <a:bidi/>
            </a:pPr>
            <a:r xmlns:a="http://schemas.openxmlformats.org/drawingml/2006/main">
              <a:rPr lang="ar" altLang="en-US" sz="1000">
                <a:solidFill>
                  <a:srgbClr val="73738C"/>
                </a:solidFill>
              </a:rPr>
              <a:t>© 2012 بيرسون للتعليم، المحدودة.</a:t>
            </a:r>
            <a:endParaRPr xmlns:a="http://schemas.openxmlformats.org/drawingml/2006/main" lang="en-US" altLang="en-US" sz="1000" b="1">
              <a:solidFill>
                <a:srgbClr val="73738C"/>
              </a:solidFill>
            </a:endParaRP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213" y="2467778"/>
            <a:ext cx="3923739" cy="190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CC6-433A-4220-8796-FF607D986C09}" type="datetime1">
              <a:rPr lang="en-US" smtClean="0"/>
              <a:t>12/30/2023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256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b="1" dirty="0" smtClean="0"/>
              <a:t>السموم الممتصة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746" y="1690687"/>
            <a:ext cx="11397218" cy="4644011"/>
          </a:xfrm>
        </p:spPr>
        <p:txBody>
          <a:bodyPr>
            <a:normAutofit lnSpcReduction="10000"/>
          </a:bodyPr>
          <a:lstStyle/>
          <a:p>
            <a:pPr xmlns:a="http://schemas.openxmlformats.org/drawingml/2006/main" eaLnBrk="1" hangingPunct="1">
              <a:lnSpc>
                <a:spcPct val="13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b="1" dirty="0">
                <a:solidFill>
                  <a:srgbClr val="FF0000"/>
                </a:solidFill>
              </a:rPr>
              <a:t>إدارة التسمم الممتص</a:t>
            </a:r>
          </a:p>
          <a:p>
            <a:pPr xmlns:a="http://schemas.openxmlformats.org/drawingml/2006/main" lvl="1" eaLnBrk="1" hangingPunct="1">
              <a:lnSpc>
                <a:spcPct val="13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sz="2800" dirty="0"/>
              <a:t>حماية نفسك من التعرض.</a:t>
            </a:r>
          </a:p>
          <a:p>
            <a:pPr xmlns:a="http://schemas.openxmlformats.org/drawingml/2006/main" lvl="1" eaLnBrk="1" hangingPunct="1">
              <a:lnSpc>
                <a:spcPct val="13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sz="2800" dirty="0"/>
              <a:t>قم بإزالة أي مواد كيميائية جافة أو سموم صلبة من الجلد.</a:t>
            </a:r>
          </a:p>
          <a:p>
            <a:pPr xmlns:a="http://schemas.openxmlformats.org/drawingml/2006/main" lvl="1" eaLnBrk="1" hangingPunct="1">
              <a:lnSpc>
                <a:spcPct val="13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sz="2800" dirty="0"/>
              <a:t>ري المنطقة المصابة بكميات كبيرة من الماء لمدة لا تقل عن </a:t>
            </a:r>
            <a:r xmlns:a="http://schemas.openxmlformats.org/drawingml/2006/main">
              <a:rPr lang="ar" altLang="en-US" sz="2800" dirty="0" smtClean="0"/>
              <a:t>20 </a:t>
            </a:r>
            <a:r xmlns:a="http://schemas.openxmlformats.org/drawingml/2006/main">
              <a:rPr lang="ar" altLang="en-US" sz="2800" dirty="0" err="1" smtClean="0"/>
              <a:t>دقيقة </a:t>
            </a:r>
            <a:r xmlns:a="http://schemas.openxmlformats.org/drawingml/2006/main">
              <a:rPr lang="ar" altLang="en-US" sz="2800" dirty="0" smtClean="0"/>
              <a:t>.</a:t>
            </a:r>
            <a:endParaRPr xmlns:a="http://schemas.openxmlformats.org/drawingml/2006/main" lang="en-US" altLang="en-US" sz="2800" dirty="0"/>
          </a:p>
          <a:p>
            <a:pPr xmlns:a="http://schemas.openxmlformats.org/drawingml/2006/main" lvl="1" eaLnBrk="1" hangingPunct="1">
              <a:lnSpc>
                <a:spcPct val="13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sz="2800" dirty="0" smtClean="0"/>
              <a:t>استخدمي </a:t>
            </a:r>
            <a:r xmlns:a="http://schemas.openxmlformats.org/drawingml/2006/main">
              <a:rPr lang="ar" altLang="en-US" sz="2800" dirty="0"/>
              <a:t>كمادات باردة لتخفيف الألم، واستخدمي معجون الشوفان الغروي، أو صودا الخبز، أو مستحضرات الكورتيزون التي لا تحتاج إلى وصفة طبية، أو الكالامين، أو مضادات الهيستامين.</a:t>
            </a:r>
          </a:p>
          <a:p>
            <a:pPr xmlns:a="http://schemas.openxmlformats.org/drawingml/2006/main" lvl="1" eaLnBrk="1" hangingPunct="1">
              <a:lnSpc>
                <a:spcPct val="13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sz="2800" dirty="0"/>
              <a:t>تتطلب التفاعلات الشديدة عناية طبية فورية.</a:t>
            </a:r>
          </a:p>
          <a:p>
            <a:pPr lvl="1" eaLnBrk="1" hangingPunct="1"/>
            <a:endParaRPr lang="en-US" altLang="en-US" sz="2000" dirty="0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xmlns:a="http://schemas.openxmlformats.org/drawingml/2006/main" eaLnBrk="1" hangingPunct="1">
              <a:spcBef>
                <a:spcPct val="0"/>
              </a:spcBef>
              <a:buFontTx/>
              <a:buNone/>
              <a:bidi/>
            </a:pPr>
            <a:r xmlns:a="http://schemas.openxmlformats.org/drawingml/2006/main">
              <a:rPr lang="ar" altLang="en-US" sz="1000">
                <a:solidFill>
                  <a:srgbClr val="73738C"/>
                </a:solidFill>
              </a:rPr>
              <a:t>© 2012 بيرسون للتعليم، المحدودة.</a:t>
            </a:r>
            <a:endParaRPr xmlns:a="http://schemas.openxmlformats.org/drawingml/2006/main" lang="en-US" altLang="en-US" sz="1000" b="1">
              <a:solidFill>
                <a:srgbClr val="73738C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E7579-236C-48C5-AAEF-05B7E047B615}" type="datetime1">
              <a:rPr lang="en-US" smtClean="0"/>
              <a:t>12/30/2023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b="1" dirty="0" smtClean="0"/>
              <a:t>السموم المتناولة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40669"/>
            <a:ext cx="6752422" cy="4716912"/>
          </a:xfrm>
        </p:spPr>
        <p:txBody>
          <a:bodyPr>
            <a:normAutofit/>
          </a:bodyPr>
          <a:lstStyle/>
          <a:p>
            <a:pPr xmlns:a="http://schemas.openxmlformats.org/drawingml/2006/main" eaLnBrk="1" hangingPunct="1">
              <a:lnSpc>
                <a:spcPct val="10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sz="3200" dirty="0"/>
              <a:t>تبقى السموم المتناولة في المعدة لفترة قصيرة</a:t>
            </a:r>
          </a:p>
          <a:p>
            <a:pPr xmlns:a="http://schemas.openxmlformats.org/drawingml/2006/main" eaLnBrk="1" hangingPunct="1">
              <a:lnSpc>
                <a:spcPct val="10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sz="3200" dirty="0"/>
              <a:t>تتم أغلب عملية الامتصاص في الأمعاء الدقيقة</a:t>
            </a:r>
          </a:p>
          <a:p>
            <a:pPr xmlns:a="http://schemas.openxmlformats.org/drawingml/2006/main" eaLnBrk="1" hangingPunct="1">
              <a:lnSpc>
                <a:spcPct val="10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sz="3200" u="sng" dirty="0"/>
              <a:t>الهدف من الإسعافات الأولية </a:t>
            </a:r>
            <a:r xmlns:a="http://schemas.openxmlformats.org/drawingml/2006/main">
              <a:rPr lang="ar" altLang="en-US" sz="3200" dirty="0">
                <a:sym typeface="Wingdings" panose="05000000000000000000" pitchFamily="2" charset="2"/>
              </a:rPr>
              <a:t> </a:t>
            </a:r>
            <a:r xmlns:a="http://schemas.openxmlformats.org/drawingml/2006/main">
              <a:rPr lang="ar" altLang="en-US" sz="3200" dirty="0"/>
              <a:t>نقل الضحية إلى المستشفى في أسرع وقت ممكن للتخلص من السم قبل أن يدخل إلى الأمعاء.</a:t>
            </a:r>
          </a:p>
        </p:txBody>
      </p:sp>
      <p:pic>
        <p:nvPicPr>
          <p:cNvPr id="6148" name="Picture 4" descr="7325914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832" y="2209991"/>
            <a:ext cx="3857625" cy="352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xmlns:a="http://schemas.openxmlformats.org/drawingml/2006/main" eaLnBrk="1" hangingPunct="1">
              <a:spcBef>
                <a:spcPct val="0"/>
              </a:spcBef>
              <a:buFontTx/>
              <a:buNone/>
              <a:bidi/>
            </a:pPr>
            <a:r xmlns:a="http://schemas.openxmlformats.org/drawingml/2006/main">
              <a:rPr lang="ar" altLang="en-US" sz="1000">
                <a:solidFill>
                  <a:srgbClr val="73738C"/>
                </a:solidFill>
              </a:rPr>
              <a:t>© 2012 بيرسون للتعليم، المحدودة.</a:t>
            </a:r>
            <a:endParaRPr xmlns:a="http://schemas.openxmlformats.org/drawingml/2006/main" lang="en-US" altLang="en-US" sz="1000" b="1">
              <a:solidFill>
                <a:srgbClr val="73738C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00FA-FF91-4BB1-B8ED-717C69020BAC}" type="datetime1">
              <a:rPr lang="en-US" smtClean="0"/>
              <a:t>12/30/2023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42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7790"/>
            <a:ext cx="10515600" cy="1325563"/>
          </a:xfrm>
        </p:spPr>
        <p:txBody>
          <a:bodyPr/>
          <a:lstStyle/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b="1" dirty="0" smtClean="0"/>
              <a:t>السموم المتناولة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3458" y="1423353"/>
            <a:ext cx="11379506" cy="5010498"/>
          </a:xfrm>
        </p:spPr>
        <p:txBody>
          <a:bodyPr>
            <a:normAutofit lnSpcReduction="10000"/>
          </a:bodyPr>
          <a:lstStyle/>
          <a:p>
            <a:pPr xmlns:a="http://schemas.openxmlformats.org/drawingml/2006/main" eaLnBrk="1" hangingPunct="1">
              <a:lnSpc>
                <a:spcPct val="11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b="1" dirty="0">
                <a:solidFill>
                  <a:srgbClr val="FF0000"/>
                </a:solidFill>
              </a:rPr>
              <a:t>مراكز مكافحة السموم</a:t>
            </a:r>
          </a:p>
          <a:p>
            <a:pPr xmlns:a="http://schemas.openxmlformats.org/drawingml/2006/main" lvl="1" eaLnBrk="1" hangingPunct="1">
              <a:lnSpc>
                <a:spcPct val="11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sz="2800" dirty="0"/>
              <a:t>مراكز الرعاية الصحية المتخصصة التي تقدم المعلومات والنصائح للأشخاص الذين تعرضوا للتسمم</a:t>
            </a:r>
          </a:p>
          <a:p>
            <a:pPr xmlns:a="http://schemas.openxmlformats.org/drawingml/2006/main" lvl="1" eaLnBrk="1" hangingPunct="1">
              <a:lnSpc>
                <a:spcPct val="11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sz="2800" dirty="0"/>
              <a:t>يتم توفير الأرقام من قبل متخصصين على مدار الساعة طوال أيام الأسبوع.</a:t>
            </a:r>
            <a:r xmlns:a="http://schemas.openxmlformats.org/drawingml/2006/main">
              <a:rPr lang="ar" altLang="en-US" sz="2800" dirty="0" smtClean="0"/>
              <a:t>  </a:t>
            </a:r>
            <a:endParaRPr xmlns:a="http://schemas.openxmlformats.org/drawingml/2006/main" lang="en-US" altLang="en-US" sz="2800" dirty="0"/>
          </a:p>
          <a:p>
            <a:pPr xmlns:a="http://schemas.openxmlformats.org/drawingml/2006/main" lvl="1" eaLnBrk="1" hangingPunct="1">
              <a:lnSpc>
                <a:spcPct val="11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sz="2800" dirty="0"/>
              <a:t>اتصل بـ PCC في أقرب وقت ممكن.</a:t>
            </a:r>
          </a:p>
          <a:p>
            <a:pPr xmlns:a="http://schemas.openxmlformats.org/drawingml/2006/main" lvl="1" eaLnBrk="1" hangingPunct="1">
              <a:lnSpc>
                <a:spcPct val="11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sz="2800" dirty="0"/>
              <a:t>إذا كان ضحية التسمم واعيًا </a:t>
            </a:r>
            <a:r xmlns:a="http://schemas.openxmlformats.org/drawingml/2006/main">
              <a:rPr lang="ar" altLang="en-US" sz="2800" dirty="0">
                <a:sym typeface="Wingdings" panose="05000000000000000000" pitchFamily="2" charset="2"/>
              </a:rPr>
              <a:t>، </a:t>
            </a:r>
            <a:r xmlns:a="http://schemas.openxmlformats.org/drawingml/2006/main">
              <a:rPr lang="ar" altLang="en-US" sz="2800" dirty="0"/>
              <a:t>اتصل بمركز مكافحة السموم قبل القيام بأي شيء آخر.</a:t>
            </a:r>
          </a:p>
          <a:p>
            <a:pPr xmlns:a="http://schemas.openxmlformats.org/drawingml/2006/main" lvl="1" eaLnBrk="1" hangingPunct="1">
              <a:lnSpc>
                <a:spcPct val="11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sz="2800" dirty="0"/>
              <a:t>إذا كان الضحية فاقدًا للوعي </a:t>
            </a:r>
            <a:r xmlns:a="http://schemas.openxmlformats.org/drawingml/2006/main">
              <a:rPr lang="ar" altLang="en-US" sz="2800" dirty="0">
                <a:sym typeface="Wingdings" panose="05000000000000000000" pitchFamily="2" charset="2"/>
              </a:rPr>
              <a:t> </a:t>
            </a:r>
            <a:r xmlns:a="http://schemas.openxmlformats.org/drawingml/2006/main">
              <a:rPr lang="ar" altLang="en-US" sz="2800" dirty="0"/>
              <a:t>قم بتفعيل خدمات الطوارئ الطبية قبل الاتصال بمركز مكافحة السموم.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xmlns:a="http://schemas.openxmlformats.org/drawingml/2006/main" eaLnBrk="1" hangingPunct="1">
              <a:spcBef>
                <a:spcPct val="0"/>
              </a:spcBef>
              <a:buFontTx/>
              <a:buNone/>
              <a:bidi/>
            </a:pPr>
            <a:r xmlns:a="http://schemas.openxmlformats.org/drawingml/2006/main">
              <a:rPr lang="ar" altLang="en-US" sz="1000">
                <a:solidFill>
                  <a:srgbClr val="73738C"/>
                </a:solidFill>
              </a:rPr>
              <a:t>© 2012 بيرسون للتعليم، المحدودة.</a:t>
            </a:r>
            <a:endParaRPr xmlns:a="http://schemas.openxmlformats.org/drawingml/2006/main" lang="en-US" altLang="en-US" sz="1000" b="1">
              <a:solidFill>
                <a:srgbClr val="73738C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ECA8-FB27-4916-92BD-BB4A01FA1F89}" type="datetime1">
              <a:rPr lang="en-US" smtClean="0"/>
              <a:t>12/30/2023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71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46125" y="0"/>
            <a:ext cx="10515600" cy="1325563"/>
          </a:xfrm>
        </p:spPr>
        <p:txBody>
          <a:bodyPr/>
          <a:lstStyle/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b="1" dirty="0" smtClean="0"/>
              <a:t>السموم المتناولة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185" y="1325563"/>
            <a:ext cx="11033660" cy="5019943"/>
          </a:xfrm>
        </p:spPr>
        <p:txBody>
          <a:bodyPr>
            <a:noAutofit/>
          </a:bodyPr>
          <a:lstStyle/>
          <a:p>
            <a:pPr xmlns:a="http://schemas.openxmlformats.org/drawingml/2006/main" eaLnBrk="1" hangingPunct="1">
              <a:spcAft>
                <a:spcPts val="600"/>
              </a:spcAft>
              <a:bidi/>
            </a:pPr>
            <a:r xmlns:a="http://schemas.openxmlformats.org/drawingml/2006/main">
              <a:rPr lang="ar" altLang="en-US" sz="3600" b="1" dirty="0">
                <a:solidFill>
                  <a:srgbClr val="FF0000"/>
                </a:solidFill>
              </a:rPr>
              <a:t>أخذ تاريخ المريض المسموم</a:t>
            </a:r>
          </a:p>
          <a:p>
            <a:pPr xmlns:a="http://schemas.openxmlformats.org/drawingml/2006/main" lvl="1" eaLnBrk="1" hangingPunct="1">
              <a:spcAft>
                <a:spcPts val="600"/>
              </a:spcAft>
              <a:bidi/>
            </a:pPr>
            <a:r xmlns:a="http://schemas.openxmlformats.org/drawingml/2006/main">
              <a:rPr lang="ar" altLang="en-US" sz="3200" dirty="0"/>
              <a:t>ماذا تم بلعه؟ </a:t>
            </a:r>
            <a:r xmlns:a="http://schemas.openxmlformats.org/drawingml/2006/main">
              <a:rPr lang="ar" altLang="en-US" sz="3200" dirty="0">
                <a:solidFill>
                  <a:srgbClr val="FF0000"/>
                </a:solidFill>
              </a:rPr>
              <a:t>النوع</a:t>
            </a:r>
          </a:p>
          <a:p>
            <a:pPr xmlns:a="http://schemas.openxmlformats.org/drawingml/2006/main" lvl="1" eaLnBrk="1" hangingPunct="1">
              <a:spcAft>
                <a:spcPts val="600"/>
              </a:spcAft>
              <a:bidi/>
            </a:pPr>
            <a:r xmlns:a="http://schemas.openxmlformats.org/drawingml/2006/main">
              <a:rPr lang="ar" altLang="en-US" sz="3200" dirty="0"/>
              <a:t>متى تم بلعه؟ </a:t>
            </a:r>
            <a:r xmlns:a="http://schemas.openxmlformats.org/drawingml/2006/main">
              <a:rPr lang="ar" altLang="en-US" sz="3200" dirty="0">
                <a:solidFill>
                  <a:srgbClr val="FF0000"/>
                </a:solidFill>
              </a:rPr>
              <a:t>الوقت</a:t>
            </a:r>
          </a:p>
          <a:p>
            <a:pPr xmlns:a="http://schemas.openxmlformats.org/drawingml/2006/main" lvl="1" eaLnBrk="1" hangingPunct="1">
              <a:spcAft>
                <a:spcPts val="600"/>
              </a:spcAft>
              <a:bidi/>
            </a:pPr>
            <a:r xmlns:a="http://schemas.openxmlformats.org/drawingml/2006/main">
              <a:rPr lang="ar" altLang="en-US" sz="3200" dirty="0"/>
              <a:t>كم تم بلعه؟ </a:t>
            </a:r>
            <a:r xmlns:a="http://schemas.openxmlformats.org/drawingml/2006/main">
              <a:rPr lang="ar" altLang="en-US" sz="3200" dirty="0">
                <a:solidFill>
                  <a:srgbClr val="FF0000"/>
                </a:solidFill>
              </a:rPr>
              <a:t>المبلغ</a:t>
            </a:r>
          </a:p>
          <a:p>
            <a:pPr xmlns:a="http://schemas.openxmlformats.org/drawingml/2006/main" lvl="1" eaLnBrk="1" hangingPunct="1">
              <a:spcAft>
                <a:spcPts val="600"/>
              </a:spcAft>
              <a:bidi/>
            </a:pPr>
            <a:r xmlns:a="http://schemas.openxmlformats.org/drawingml/2006/main">
              <a:rPr lang="ar" altLang="en-US" sz="3200" dirty="0"/>
              <a:t>هل هناك أي أمراض طبية كامنة أو حساسية أو تعاطي للمخدرات أو إدمان؟ </a:t>
            </a:r>
            <a:r xmlns:a="http://schemas.openxmlformats.org/drawingml/2006/main">
              <a:rPr lang="ar" altLang="en-US" sz="3200" dirty="0">
                <a:solidFill>
                  <a:srgbClr val="FF0000"/>
                </a:solidFill>
              </a:rPr>
              <a:t>التاريخ الطبي السابق</a:t>
            </a:r>
          </a:p>
          <a:p>
            <a:pPr xmlns:a="http://schemas.openxmlformats.org/drawingml/2006/main" lvl="1" eaLnBrk="1" hangingPunct="1">
              <a:spcAft>
                <a:spcPts val="600"/>
              </a:spcAft>
              <a:bidi/>
            </a:pPr>
            <a:r xmlns:a="http://schemas.openxmlformats.org/drawingml/2006/main">
              <a:rPr lang="ar" altLang="en-US" sz="3200" dirty="0"/>
              <a:t>هل هذه محاولة انتحار؟ هل هناك تاريخ نفسي؟ </a:t>
            </a:r>
            <a:r xmlns:a="http://schemas.openxmlformats.org/drawingml/2006/main">
              <a:rPr lang="ar" altLang="en-US" sz="3200" dirty="0" err="1"/>
              <a:t>سيناريو القبول</a:t>
            </a:r>
            <a:endParaRPr xmlns:a="http://schemas.openxmlformats.org/drawingml/2006/main" lang="en-US" altLang="en-US" sz="3200" dirty="0"/>
          </a:p>
          <a:p>
            <a:pPr xmlns:a="http://schemas.openxmlformats.org/drawingml/2006/main" lvl="1" eaLnBrk="1" hangingPunct="1">
              <a:spcAft>
                <a:spcPts val="600"/>
              </a:spcAft>
              <a:bidi/>
            </a:pPr>
            <a:r xmlns:a="http://schemas.openxmlformats.org/drawingml/2006/main">
              <a:rPr lang="ar" altLang="en-US" sz="3200" dirty="0"/>
              <a:t>هل حاول أحد التسبب في التقيؤ؟</a:t>
            </a:r>
          </a:p>
          <a:p>
            <a:pPr xmlns:a="http://schemas.openxmlformats.org/drawingml/2006/main" lvl="1" eaLnBrk="1" hangingPunct="1">
              <a:spcAft>
                <a:spcPts val="600"/>
              </a:spcAft>
              <a:bidi/>
            </a:pPr>
            <a:r xmlns:a="http://schemas.openxmlformats.org/drawingml/2006/main">
              <a:rPr lang="ar" altLang="en-US" sz="3200" dirty="0"/>
              <a:t>هل تم إعطاء أي شيء كمضاد؟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xmlns:a="http://schemas.openxmlformats.org/drawingml/2006/main" eaLnBrk="1" hangingPunct="1">
              <a:spcBef>
                <a:spcPct val="0"/>
              </a:spcBef>
              <a:buFontTx/>
              <a:buNone/>
              <a:bidi/>
            </a:pPr>
            <a:r xmlns:a="http://schemas.openxmlformats.org/drawingml/2006/main">
              <a:rPr lang="ar" altLang="en-US" sz="1000">
                <a:solidFill>
                  <a:srgbClr val="73738C"/>
                </a:solidFill>
              </a:rPr>
              <a:t>© 2012 بيرسون للتعليم، المحدودة.</a:t>
            </a:r>
            <a:endParaRPr xmlns:a="http://schemas.openxmlformats.org/drawingml/2006/main" lang="en-US" altLang="en-US" sz="1000" b="1">
              <a:solidFill>
                <a:srgbClr val="73738C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50DC-657A-4508-BBC5-4B50357E21AB}" type="datetime1">
              <a:rPr lang="en-US" smtClean="0"/>
              <a:t>12/30/2023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9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b="1" dirty="0" smtClean="0"/>
              <a:t>السموم المتناولة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470" y="1566232"/>
            <a:ext cx="10741330" cy="4721225"/>
          </a:xfrm>
        </p:spPr>
        <p:txBody>
          <a:bodyPr>
            <a:normAutofit/>
          </a:bodyPr>
          <a:lstStyle/>
          <a:p>
            <a:pPr xmlns:a="http://schemas.openxmlformats.org/drawingml/2006/main" eaLnBrk="1" hangingPunct="1">
              <a:lnSpc>
                <a:spcPct val="100000"/>
              </a:lnSpc>
              <a:bidi/>
            </a:pPr>
            <a:r xmlns:a="http://schemas.openxmlformats.org/drawingml/2006/main">
              <a:rPr lang="ar" altLang="en-US" sz="3200" b="1" dirty="0">
                <a:solidFill>
                  <a:srgbClr val="FF0000"/>
                </a:solidFill>
              </a:rPr>
              <a:t>أعراض السموم المتناولة</a:t>
            </a:r>
          </a:p>
          <a:p>
            <a:pPr xmlns:a="http://schemas.openxmlformats.org/drawingml/2006/main" lvl="1" eaLnBrk="1" hangingPunct="1">
              <a:lnSpc>
                <a:spcPct val="100000"/>
              </a:lnSpc>
              <a:bidi/>
            </a:pPr>
            <a:r xmlns:a="http://schemas.openxmlformats.org/drawingml/2006/main">
              <a:rPr lang="ar" altLang="en-US" sz="3200" dirty="0"/>
              <a:t>الغثيان والقيء والإسهال</a:t>
            </a:r>
          </a:p>
          <a:p>
            <a:pPr xmlns:a="http://schemas.openxmlformats.org/drawingml/2006/main" lvl="1" eaLnBrk="1" hangingPunct="1">
              <a:lnSpc>
                <a:spcPct val="100000"/>
              </a:lnSpc>
              <a:bidi/>
            </a:pPr>
            <a:r xmlns:a="http://schemas.openxmlformats.org/drawingml/2006/main">
              <a:rPr lang="ar" altLang="en-US" sz="3200" dirty="0"/>
              <a:t>كثرة إفراز اللعاب</a:t>
            </a:r>
          </a:p>
          <a:p>
            <a:pPr xmlns:a="http://schemas.openxmlformats.org/drawingml/2006/main" lvl="1" eaLnBrk="1" hangingPunct="1">
              <a:lnSpc>
                <a:spcPct val="100000"/>
              </a:lnSpc>
              <a:bidi/>
            </a:pPr>
            <a:r xmlns:a="http://schemas.openxmlformats.org/drawingml/2006/main">
              <a:rPr lang="ar" altLang="en-US" sz="3200" dirty="0"/>
              <a:t>مستويات مختلفة من الوعي</a:t>
            </a:r>
          </a:p>
          <a:p>
            <a:pPr xmlns:a="http://schemas.openxmlformats.org/drawingml/2006/main" lvl="1" eaLnBrk="1" hangingPunct="1">
              <a:lnSpc>
                <a:spcPct val="100000"/>
              </a:lnSpc>
              <a:bidi/>
            </a:pPr>
            <a:r xmlns:a="http://schemas.openxmlformats.org/drawingml/2006/main">
              <a:rPr lang="ar" altLang="en-US" sz="3200" dirty="0"/>
              <a:t>آلام البطن، والحنان، والانتفاخ، والتشنجات</a:t>
            </a:r>
          </a:p>
          <a:p>
            <a:pPr xmlns:a="http://schemas.openxmlformats.org/drawingml/2006/main" lvl="1" eaLnBrk="1" hangingPunct="1">
              <a:lnSpc>
                <a:spcPct val="100000"/>
              </a:lnSpc>
              <a:bidi/>
            </a:pPr>
            <a:r xmlns:a="http://schemas.openxmlformats.org/drawingml/2006/main">
              <a:rPr lang="ar" altLang="en-US" sz="3200" dirty="0"/>
              <a:t>الحروق أو البقع حول الفم والتجويف الفموي</a:t>
            </a:r>
          </a:p>
          <a:p>
            <a:pPr xmlns:a="http://schemas.openxmlformats.org/drawingml/2006/main" lvl="1" eaLnBrk="1" hangingPunct="1">
              <a:lnSpc>
                <a:spcPct val="100000"/>
              </a:lnSpc>
              <a:bidi/>
            </a:pPr>
            <a:r xmlns:a="http://schemas.openxmlformats.org/drawingml/2006/main">
              <a:rPr lang="ar" altLang="en-US" sz="3200" dirty="0"/>
              <a:t>رائحة غير عادية للنفس أو الجسم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xmlns:a="http://schemas.openxmlformats.org/drawingml/2006/main" eaLnBrk="1" hangingPunct="1">
              <a:spcBef>
                <a:spcPct val="0"/>
              </a:spcBef>
              <a:buFontTx/>
              <a:buNone/>
              <a:bidi/>
            </a:pPr>
            <a:r xmlns:a="http://schemas.openxmlformats.org/drawingml/2006/main">
              <a:rPr lang="ar" altLang="en-US" sz="1000">
                <a:solidFill>
                  <a:srgbClr val="73738C"/>
                </a:solidFill>
              </a:rPr>
              <a:t>© 2012 بيرسون للتعليم، المحدودة.</a:t>
            </a:r>
            <a:endParaRPr xmlns:a="http://schemas.openxmlformats.org/drawingml/2006/main" lang="en-US" altLang="en-US" sz="1000" b="1">
              <a:solidFill>
                <a:srgbClr val="73738C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192D-D8B3-4A0A-9F11-A53F36B04831}" type="datetime1">
              <a:rPr lang="en-US" smtClean="0"/>
              <a:t>12/30/2023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5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43371" y="0"/>
            <a:ext cx="10515600" cy="1325563"/>
          </a:xfrm>
        </p:spPr>
        <p:txBody>
          <a:bodyPr/>
          <a:lstStyle/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b="1" dirty="0" smtClean="0"/>
              <a:t>السموم المتناولة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8118" y="1325563"/>
            <a:ext cx="11253998" cy="5108288"/>
          </a:xfrm>
        </p:spPr>
        <p:txBody>
          <a:bodyPr/>
          <a:lstStyle/>
          <a:p>
            <a:pPr xmlns:a="http://schemas.openxmlformats.org/drawingml/2006/main" eaLnBrk="1" hangingPunct="1">
              <a:lnSpc>
                <a:spcPct val="100000"/>
              </a:lnSpc>
              <a:bidi/>
            </a:pPr>
            <a:r xmlns:a="http://schemas.openxmlformats.org/drawingml/2006/main">
              <a:rPr lang="ar" altLang="en-US" b="1" dirty="0">
                <a:solidFill>
                  <a:srgbClr val="FF0000"/>
                </a:solidFill>
              </a:rPr>
              <a:t>الإسعافات الأولية للسموم المبتلعة</a:t>
            </a:r>
          </a:p>
          <a:p>
            <a:pPr xmlns:a="http://schemas.openxmlformats.org/drawingml/2006/main" lvl="1" eaLnBrk="1" hangingPunct="1">
              <a:lnSpc>
                <a:spcPct val="100000"/>
              </a:lnSpc>
              <a:bidi/>
            </a:pPr>
            <a:r xmlns:a="http://schemas.openxmlformats.org/drawingml/2006/main">
              <a:rPr lang="ar" altLang="en-US" sz="2800" dirty="0"/>
              <a:t>قم بتفعيل خدمة الطوارئ الطبية (EMS) واتصل بـ PCC.</a:t>
            </a:r>
          </a:p>
          <a:p>
            <a:pPr xmlns:a="http://schemas.openxmlformats.org/drawingml/2006/main" lvl="1" eaLnBrk="1" hangingPunct="1">
              <a:lnSpc>
                <a:spcPct val="100000"/>
              </a:lnSpc>
              <a:bidi/>
            </a:pPr>
            <a:r xmlns:a="http://schemas.openxmlformats.org/drawingml/2006/main">
              <a:rPr lang="ar" altLang="en-US" sz="2800" dirty="0"/>
              <a:t>إنشاء مجرى الهواء والحفاظ عليه.</a:t>
            </a:r>
          </a:p>
          <a:p>
            <a:pPr xmlns:a="http://schemas.openxmlformats.org/drawingml/2006/main" lvl="1" eaLnBrk="1" hangingPunct="1">
              <a:lnSpc>
                <a:spcPct val="100000"/>
              </a:lnSpc>
              <a:bidi/>
            </a:pPr>
            <a:r xmlns:a="http://schemas.openxmlformats.org/drawingml/2006/main">
              <a:rPr lang="ar" altLang="en-US" sz="2800" dirty="0"/>
              <a:t>توفير التهوية إذا لزم الأمر.</a:t>
            </a:r>
          </a:p>
          <a:p>
            <a:pPr xmlns:a="http://schemas.openxmlformats.org/drawingml/2006/main" lvl="1" eaLnBrk="1" hangingPunct="1">
              <a:lnSpc>
                <a:spcPct val="100000"/>
              </a:lnSpc>
              <a:bidi/>
            </a:pPr>
            <a:r xmlns:a="http://schemas.openxmlformats.org/drawingml/2006/main">
              <a:rPr lang="ar" altLang="en-US" sz="2800" dirty="0"/>
              <a:t>قم بإزالة أي سم من فمك، إن وجد.</a:t>
            </a:r>
          </a:p>
          <a:p>
            <a:pPr xmlns:a="http://schemas.openxmlformats.org/drawingml/2006/main" lvl="1" eaLnBrk="1" hangingPunct="1">
              <a:lnSpc>
                <a:spcPct val="100000"/>
              </a:lnSpc>
              <a:bidi/>
            </a:pPr>
            <a:r xmlns:a="http://schemas.openxmlformats.org/drawingml/2006/main">
              <a:rPr lang="ar" altLang="en-US" sz="2800" dirty="0"/>
              <a:t>اتبع التعليمات المقدمة من قبل PCC فيما يتعلق بالتخفيف.</a:t>
            </a:r>
          </a:p>
          <a:p>
            <a:pPr xmlns:a="http://schemas.openxmlformats.org/drawingml/2006/main" lvl="1" eaLnBrk="1" hangingPunct="1">
              <a:lnSpc>
                <a:spcPct val="100000"/>
              </a:lnSpc>
              <a:bidi/>
            </a:pPr>
            <a:r xmlns:a="http://schemas.openxmlformats.org/drawingml/2006/main">
              <a:rPr lang="ar" altLang="en-US" sz="2800" dirty="0"/>
              <a:t>لا تعطي أي شيء عن طريق الفم للتخفيف.</a:t>
            </a:r>
          </a:p>
          <a:p>
            <a:pPr xmlns:a="http://schemas.openxmlformats.org/drawingml/2006/main" lvl="1" eaLnBrk="1" hangingPunct="1">
              <a:lnSpc>
                <a:spcPct val="110000"/>
              </a:lnSpc>
              <a:bidi/>
            </a:pPr>
            <a:r xmlns:a="http://schemas.openxmlformats.org/drawingml/2006/main">
              <a:rPr lang="ar" altLang="en-US" sz="2800" dirty="0">
                <a:solidFill>
                  <a:srgbClr val="FF0000"/>
                </a:solidFill>
              </a:rPr>
              <a:t>كان السم مادة تآكلية (حامض) أو مادة كاوية (قلوية) </a:t>
            </a:r>
            <a:r xmlns:a="http://schemas.openxmlformats.org/drawingml/2006/main">
              <a:rPr lang="ar" alt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 xmlns:a="http://schemas.openxmlformats.org/drawingml/2006/main">
              <a:rPr lang="ar" altLang="en-US" sz="2800" dirty="0">
                <a:solidFill>
                  <a:srgbClr val="FF0000"/>
                </a:solidFill>
              </a:rPr>
              <a:t>يمكنك أن تفكر على الفور في إعطاء الضحية كوبًا أو كوبين (8 أونصات) من الماء البارد أو الحليب لتخفيف السم.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xmlns:a="http://schemas.openxmlformats.org/drawingml/2006/main" eaLnBrk="1" hangingPunct="1">
              <a:spcBef>
                <a:spcPct val="0"/>
              </a:spcBef>
              <a:buFontTx/>
              <a:buNone/>
              <a:bidi/>
            </a:pPr>
            <a:r xmlns:a="http://schemas.openxmlformats.org/drawingml/2006/main">
              <a:rPr lang="ar" altLang="en-US" sz="1000">
                <a:solidFill>
                  <a:srgbClr val="73738C"/>
                </a:solidFill>
              </a:rPr>
              <a:t>© 2012 بيرسون للتعليم، المحدودة.</a:t>
            </a:r>
            <a:endParaRPr xmlns:a="http://schemas.openxmlformats.org/drawingml/2006/main" lang="en-US" altLang="en-US" sz="1000" b="1">
              <a:solidFill>
                <a:srgbClr val="73738C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E9B7-16D5-4E9B-9590-4CEE21FEE35E}" type="datetime1">
              <a:rPr lang="en-US" smtClean="0"/>
              <a:t>12/30/2023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3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b="1" dirty="0" smtClean="0"/>
              <a:t>السموم المتناولة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0237" y="1690688"/>
            <a:ext cx="11302390" cy="4632994"/>
          </a:xfrm>
        </p:spPr>
        <p:txBody>
          <a:bodyPr>
            <a:normAutofit/>
          </a:bodyPr>
          <a:lstStyle/>
          <a:p>
            <a:pPr xmlns:a="http://schemas.openxmlformats.org/drawingml/2006/main" lvl="1" eaLnBrk="1" hangingPunct="1">
              <a:lnSpc>
                <a:spcPct val="10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sz="3200" dirty="0">
                <a:solidFill>
                  <a:srgbClr val="FF0000"/>
                </a:solidFill>
              </a:rPr>
              <a:t>قد يؤدي الماء أو الحليب إلى إذابة السم الجاف (مثل الأقراص) وملء المعدة، مما يجبر محتويات المعدة على الدخول إلى الأمعاء الدقيقة بشكل أسرع</a:t>
            </a:r>
          </a:p>
          <a:p>
            <a:pPr xmlns:a="http://schemas.openxmlformats.org/drawingml/2006/main" lvl="1" eaLnBrk="1" hangingPunct="1">
              <a:lnSpc>
                <a:spcPct val="10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sz="3200" dirty="0"/>
              <a:t>وضع المريض على الجانب الأيسر </a:t>
            </a:r>
            <a:r xmlns:a="http://schemas.openxmlformats.org/drawingml/2006/main">
              <a:rPr lang="ar" altLang="en-US" sz="3200" dirty="0">
                <a:sym typeface="Wingdings" panose="05000000000000000000" pitchFamily="2" charset="2"/>
              </a:rPr>
              <a:t> </a:t>
            </a:r>
            <a:r xmlns:a="http://schemas.openxmlformats.org/drawingml/2006/main">
              <a:rPr lang="ar" altLang="en-US" sz="3200" dirty="0">
                <a:solidFill>
                  <a:srgbClr val="FF0000"/>
                </a:solidFill>
              </a:rPr>
              <a:t>يمكن أن يؤخر انتقال السم إلى الأمعاء الدقيقة لمدة تصل إلى ساعتين.</a:t>
            </a:r>
          </a:p>
          <a:p>
            <a:pPr xmlns:a="http://schemas.openxmlformats.org/drawingml/2006/main" lvl="1" eaLnBrk="1" hangingPunct="1">
              <a:lnSpc>
                <a:spcPct val="10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sz="3200" dirty="0"/>
              <a:t>لا تسبب التقيؤ أبدًا.</a:t>
            </a:r>
          </a:p>
          <a:p>
            <a:pPr xmlns:a="http://schemas.openxmlformats.org/drawingml/2006/main" lvl="1" eaLnBrk="1" hangingPunct="1">
              <a:lnSpc>
                <a:spcPct val="10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sz="3200" dirty="0"/>
              <a:t>يجب أن يتم عرض جميع ضحايا التسمم على طبيب.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xmlns:a="http://schemas.openxmlformats.org/drawingml/2006/main" eaLnBrk="1" hangingPunct="1">
              <a:spcBef>
                <a:spcPct val="0"/>
              </a:spcBef>
              <a:buFontTx/>
              <a:buNone/>
              <a:bidi/>
            </a:pPr>
            <a:r xmlns:a="http://schemas.openxmlformats.org/drawingml/2006/main">
              <a:rPr lang="ar" altLang="en-US" sz="1000">
                <a:solidFill>
                  <a:srgbClr val="73738C"/>
                </a:solidFill>
              </a:rPr>
              <a:t>© 2012 بيرسون للتعليم، المحدودة.</a:t>
            </a:r>
            <a:endParaRPr xmlns:a="http://schemas.openxmlformats.org/drawingml/2006/main" lang="en-US" altLang="en-US" sz="1000" b="1">
              <a:solidFill>
                <a:srgbClr val="73738C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74FF-2086-475A-B4D2-4EB77C9E7C2D}" type="datetime1">
              <a:rPr lang="en-US" smtClean="0"/>
              <a:t>12/30/2023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8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1473</Words>
  <Application>Microsoft Office PowerPoint</Application>
  <PresentationFormat>Widescreen</PresentationFormat>
  <Paragraphs>264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Wingdings</vt:lpstr>
      <vt:lpstr>Office Theme</vt:lpstr>
      <vt:lpstr>Poisoning Emergencies </vt:lpstr>
      <vt:lpstr>Introduction</vt:lpstr>
      <vt:lpstr>Ingested Poisons</vt:lpstr>
      <vt:lpstr>Ingested Poisons</vt:lpstr>
      <vt:lpstr>Ingested Poisons</vt:lpstr>
      <vt:lpstr>Ingested Poisons</vt:lpstr>
      <vt:lpstr>Ingested Poisons</vt:lpstr>
      <vt:lpstr>Ingested Poisons</vt:lpstr>
      <vt:lpstr>Ingested Poisons</vt:lpstr>
      <vt:lpstr>Food poisoning</vt:lpstr>
      <vt:lpstr>Botulism</vt:lpstr>
      <vt:lpstr>PowerPoint Presentation</vt:lpstr>
      <vt:lpstr>PowerPoint Presentation</vt:lpstr>
      <vt:lpstr>Activated Charcoal</vt:lpstr>
      <vt:lpstr>Activated Charcoal</vt:lpstr>
      <vt:lpstr>Activated Charcoal</vt:lpstr>
      <vt:lpstr>Activated Charcoal</vt:lpstr>
      <vt:lpstr>Activated Charcoal</vt:lpstr>
      <vt:lpstr>Inhaled Poisons</vt:lpstr>
      <vt:lpstr>Inhaled Poisons</vt:lpstr>
      <vt:lpstr>Inhaled Poisons</vt:lpstr>
      <vt:lpstr>Inhaled Poisons</vt:lpstr>
      <vt:lpstr>Inhaled Poisons</vt:lpstr>
      <vt:lpstr>Injected Poisons</vt:lpstr>
      <vt:lpstr>Injected Poisons</vt:lpstr>
      <vt:lpstr>Injected Poisons</vt:lpstr>
      <vt:lpstr>Injected Poisons</vt:lpstr>
      <vt:lpstr>Absorbed Poisons</vt:lpstr>
      <vt:lpstr>Absorbed Poisons</vt:lpstr>
      <vt:lpstr>Absorbed Poisons</vt:lpstr>
      <vt:lpstr>Absorbed Poisons</vt:lpstr>
      <vt:lpstr>Absorbed Poisons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Poisoning Emergencies </dc:title>
  <dc:creator>HP</dc:creator>
  <cp:lastModifiedBy>HP</cp:lastModifiedBy>
  <cp:revision>7</cp:revision>
  <dcterms:created xsi:type="dcterms:W3CDTF">2023-12-30T10:31:53Z</dcterms:created>
  <dcterms:modified xsi:type="dcterms:W3CDTF">2023-12-30T11:29:03Z</dcterms:modified>
</cp:coreProperties>
</file>