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79" r:id="rId6"/>
    <p:sldId id="259" r:id="rId7"/>
    <p:sldId id="260" r:id="rId8"/>
    <p:sldId id="261" r:id="rId9"/>
    <p:sldId id="262" r:id="rId10"/>
    <p:sldId id="280" r:id="rId11"/>
    <p:sldId id="263" r:id="rId12"/>
    <p:sldId id="264" r:id="rId13"/>
    <p:sldId id="265" r:id="rId14"/>
    <p:sldId id="281" r:id="rId15"/>
    <p:sldId id="266" r:id="rId16"/>
    <p:sldId id="267" r:id="rId17"/>
    <p:sldId id="268" r:id="rId18"/>
    <p:sldId id="269" r:id="rId19"/>
    <p:sldId id="282" r:id="rId20"/>
    <p:sldId id="270" r:id="rId21"/>
    <p:sldId id="271" r:id="rId22"/>
    <p:sldId id="272" r:id="rId23"/>
    <p:sldId id="283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1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9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3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7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3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0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3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0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>
                <a:solidFill>
                  <a:srgbClr val="CD0000"/>
                </a:solidFill>
                <a:latin typeface="Arial" panose="020B0604020202020204" pitchFamily="34" charset="0"/>
              </a:rPr>
              <a:t>إصابات الجهاز العضلي الهيكلي</a:t>
            </a:r>
            <a:endParaRPr xmlns:a="http://schemas.openxmlformats.org/drawingml/2006/main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18" y="1928179"/>
            <a:ext cx="5509163" cy="389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7325911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1" r="23610" b="38710"/>
          <a:stretch>
            <a:fillRect/>
          </a:stretch>
        </p:blipFill>
        <p:spPr bwMode="auto">
          <a:xfrm>
            <a:off x="7348250" y="627963"/>
            <a:ext cx="3355077" cy="582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72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2865" y="346043"/>
            <a:ext cx="9144000" cy="932075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 smtClean="0"/>
              <a:t>الخلع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983" y="1394799"/>
            <a:ext cx="5613362" cy="4829731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lnSpc>
                <a:spcPct val="12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600" dirty="0">
                <a:solidFill>
                  <a:srgbClr val="FF0000"/>
                </a:solidFill>
              </a:rPr>
              <a:t>أعراض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الألم والحنان والتشوهات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صعوبة أو عدم القدرة على تحريك المفصل أو احتمال فقدان الحركة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/>
              <a:t>فقدان النبض أسفل الإصابة، ووخز وخدر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817" y="1278119"/>
            <a:ext cx="1926625" cy="32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95" y="3045543"/>
            <a:ext cx="3142692" cy="35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460" y="518231"/>
            <a:ext cx="9144000" cy="584200"/>
          </a:xfrm>
        </p:spPr>
        <p:txBody>
          <a:bodyPr>
            <a:noAutofit/>
          </a:bodyPr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 smtClean="0"/>
              <a:t>خلع</a:t>
            </a:r>
            <a:endParaRPr xmlns:a="http://schemas.openxmlformats.org/drawingml/2006/main" lang="en-US" alt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459" y="1161256"/>
            <a:ext cx="10882829" cy="5228527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b="1" dirty="0">
                <a:solidFill>
                  <a:srgbClr val="FF0000"/>
                </a:solidFill>
              </a:rPr>
              <a:t>إدارة </a:t>
            </a:r>
            <a:r xmlns:a="http://schemas.openxmlformats.org/drawingml/2006/main">
              <a:rPr lang="ar" altLang="en-US" sz="3200" b="1" dirty="0" smtClean="0">
                <a:solidFill>
                  <a:srgbClr val="FF0000"/>
                </a:solidFill>
              </a:rPr>
              <a:t>الخلع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dirty="0"/>
              <a:t>تقييم نوعية نبض الضحية وحالته الحسية.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dirty="0"/>
              <a:t>توفير تدخلات RICE.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dirty="0"/>
              <a:t>لا تحاول تقويم ("تقليل") الخلع.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dirty="0"/>
              <a:t>تثبيت المفصل في الوضع الموجود </a:t>
            </a:r>
            <a:r xmlns:a="http://schemas.openxmlformats.org/drawingml/2006/main">
              <a:rPr lang="ar" altLang="en-US" sz="3200" dirty="0">
                <a:sym typeface="Wingdings" panose="05000000000000000000" pitchFamily="2" charset="2"/>
              </a:rPr>
              <a:t> جبيرة أعلى وأسفل المفصل المخلوع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dirty="0"/>
              <a:t>التحقق من النبض البعيد وإعادة ملء الشعيرات الدموية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3200" dirty="0"/>
              <a:t>علاج الصدمة وتفعيل خدمات الطوارئ الطبية.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9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49217" y="0"/>
            <a:ext cx="718208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 smtClean="0"/>
              <a:t>الإصابات الشائعة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559" y="1325563"/>
            <a:ext cx="11248354" cy="5031170"/>
          </a:xfrm>
        </p:spPr>
        <p:txBody>
          <a:bodyPr>
            <a:normAutofit lnSpcReduction="10000"/>
          </a:bodyPr>
          <a:lstStyle/>
          <a:p>
            <a:pPr xmlns:a="http://schemas.openxmlformats.org/drawingml/2006/main" eaLnBrk="1" hangingPunct="1">
              <a:defRPr/>
              <a:bidi/>
            </a:pPr>
            <a:r xmlns:a="http://schemas.openxmlformats.org/drawingml/2006/main">
              <a:rPr lang="ar" altLang="en-US" sz="3600" b="1" dirty="0">
                <a:solidFill>
                  <a:srgbClr val="FF0000"/>
                </a:solidFill>
              </a:rPr>
              <a:t>سلالات</a:t>
            </a:r>
          </a:p>
          <a:p>
            <a:pPr xmlns:a="http://schemas.openxmlformats.org/drawingml/2006/main" lvl="1" eaLnBrk="1" hangingPunct="1">
              <a:defRPr/>
              <a:bidi/>
            </a:pPr>
            <a:r xmlns:a="http://schemas.openxmlformats.org/drawingml/2006/main">
              <a:rPr lang="ar" altLang="en-US" sz="3200" dirty="0"/>
              <a:t>إصابة في العضلات</a:t>
            </a:r>
          </a:p>
          <a:p>
            <a:pPr xmlns:a="http://schemas.openxmlformats.org/drawingml/2006/main" lvl="1" eaLnBrk="1" hangingPunct="1">
              <a:defRPr/>
              <a:bidi/>
            </a:pPr>
            <a:r xmlns:a="http://schemas.openxmlformats.org/drawingml/2006/main">
              <a:rPr lang="ar" altLang="en-US" sz="3200" dirty="0"/>
              <a:t>تمتد العضلة إلى ما هو أبعد من نطاق حركتها الطبيعي </a:t>
            </a:r>
            <a:r xmlns:a="http://schemas.openxmlformats.org/drawingml/2006/main">
              <a:rPr lang="ar" altLang="en-US" sz="3200" dirty="0">
                <a:sym typeface="Wingdings" panose="05000000000000000000" pitchFamily="2" charset="2"/>
              </a:rPr>
              <a:t> </a:t>
            </a:r>
            <a:r xmlns:a="http://schemas.openxmlformats.org/drawingml/2006/main">
              <a:rPr lang="ar" altLang="en-US" sz="3200" dirty="0"/>
              <a:t>العضلة للتمزق</a:t>
            </a:r>
          </a:p>
          <a:p>
            <a:pPr xmlns:a="http://schemas.openxmlformats.org/drawingml/2006/main" marL="0" lvl="1" indent="457200">
              <a:defRPr/>
              <a:bidi/>
            </a:pPr>
            <a:r xmlns:a="http://schemas.openxmlformats.org/drawingml/2006/main">
              <a:rPr lang="ar" altLang="en-US" sz="3200" dirty="0">
                <a:solidFill>
                  <a:srgbClr val="FF0000"/>
                </a:solidFill>
              </a:rPr>
              <a:t>العلامات والأعراض هي:</a:t>
            </a:r>
          </a:p>
          <a:p>
            <a:pPr xmlns:a="http://schemas.openxmlformats.org/drawingml/2006/main" lvl="1" eaLnBrk="1" hangingPunct="1">
              <a:defRPr/>
              <a:bidi/>
            </a:pPr>
            <a:r xmlns:a="http://schemas.openxmlformats.org/drawingml/2006/main">
              <a:rPr lang="ar" altLang="en-US" sz="3200" dirty="0"/>
              <a:t>ألم شديد</a:t>
            </a:r>
          </a:p>
          <a:p>
            <a:pPr xmlns:a="http://schemas.openxmlformats.org/drawingml/2006/main" lvl="1" eaLnBrk="1" hangingPunct="1">
              <a:defRPr/>
              <a:bidi/>
            </a:pPr>
            <a:r xmlns:a="http://schemas.openxmlformats.org/drawingml/2006/main">
              <a:rPr lang="ar" altLang="en-US" sz="3200" dirty="0"/>
              <a:t>رقة شديدة</a:t>
            </a:r>
          </a:p>
          <a:p>
            <a:pPr xmlns:a="http://schemas.openxmlformats.org/drawingml/2006/main" lvl="1" eaLnBrk="1" hangingPunct="1">
              <a:defRPr/>
              <a:bidi/>
            </a:pPr>
            <a:r xmlns:a="http://schemas.openxmlformats.org/drawingml/2006/main">
              <a:rPr lang="ar" altLang="en-US" sz="3200" dirty="0"/>
              <a:t>الألم أو التصلب إذا تم تحريك العضلة</a:t>
            </a:r>
          </a:p>
          <a:p>
            <a:pPr xmlns:a="http://schemas.openxmlformats.org/drawingml/2006/main" lvl="1" eaLnBrk="1" hangingPunct="1">
              <a:defRPr/>
              <a:bidi/>
            </a:pPr>
            <a:r xmlns:a="http://schemas.openxmlformats.org/drawingml/2006/main">
              <a:rPr lang="ar" altLang="en-US" sz="3200" dirty="0"/>
              <a:t>نتوء أو انخفاض يمكن رؤيته أو الشعور به</a:t>
            </a:r>
          </a:p>
          <a:p>
            <a:pPr xmlns:a="http://schemas.openxmlformats.org/drawingml/2006/main" lvl="1" eaLnBrk="1" hangingPunct="1">
              <a:defRPr/>
              <a:bidi/>
            </a:pPr>
            <a:r xmlns:a="http://schemas.openxmlformats.org/drawingml/2006/main">
              <a:rPr lang="ar" altLang="en-US" sz="3200" dirty="0"/>
              <a:t>فقدان وظيفة العضلة المصابة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7325911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3" r="57550" b="38710"/>
          <a:stretch>
            <a:fillRect/>
          </a:stretch>
        </p:blipFill>
        <p:spPr bwMode="auto">
          <a:xfrm>
            <a:off x="2060153" y="904859"/>
            <a:ext cx="2952522" cy="559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95" y="904859"/>
            <a:ext cx="4318612" cy="55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172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221058"/>
            <a:ext cx="9144000" cy="1081881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ar" altLang="en-US" dirty="0" smtClean="0"/>
              <a:t>الإصابات الشائعة</a:t>
            </a:r>
            <a:endParaRPr xmlns:a="http://schemas.openxmlformats.org/drawingml/2006/main" lang="en-US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506" y="1579563"/>
            <a:ext cx="6659964" cy="4644967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defRPr/>
              <a:bidi/>
            </a:pPr>
            <a:r xmlns:a="http://schemas.openxmlformats.org/drawingml/2006/main">
              <a:rPr lang="ar" altLang="en-US" sz="3600" b="1" dirty="0" smtClean="0">
                <a:solidFill>
                  <a:srgbClr val="FF0000"/>
                </a:solidFill>
              </a:rPr>
              <a:t>كدمات</a:t>
            </a:r>
          </a:p>
          <a:p>
            <a:pPr xmlns:a="http://schemas.openxmlformats.org/drawingml/2006/main" lvl="1" eaLnBrk="1" hangingPunct="1">
              <a:defRPr/>
              <a:bidi/>
            </a:pPr>
            <a:r xmlns:a="http://schemas.openxmlformats.org/drawingml/2006/main">
              <a:rPr lang="ar" altLang="en-US" sz="3200" dirty="0"/>
              <a:t>كدمات في الأنسجة العضلية</a:t>
            </a:r>
          </a:p>
          <a:p>
            <a:pPr xmlns:a="http://schemas.openxmlformats.org/drawingml/2006/main" marL="61913" lvl="1" indent="395288">
              <a:defRPr/>
              <a:bidi/>
            </a:pPr>
            <a:r xmlns:a="http://schemas.openxmlformats.org/drawingml/2006/main">
              <a:rPr lang="ar" altLang="en-US" sz="3600" dirty="0">
                <a:solidFill>
                  <a:srgbClr val="FF0000"/>
                </a:solidFill>
              </a:rPr>
              <a:t>العلامات والأعراض:</a:t>
            </a:r>
          </a:p>
          <a:p>
            <a:pPr xmlns:a="http://schemas.openxmlformats.org/drawingml/2006/main" marL="519113" lvl="1" indent="-457200">
              <a:buFontTx/>
              <a:buChar char="-"/>
              <a:defRPr/>
              <a:bidi/>
            </a:pPr>
            <a:r xmlns:a="http://schemas.openxmlformats.org/drawingml/2006/main">
              <a:rPr lang="ar" altLang="en-US" sz="3200" dirty="0"/>
              <a:t>ألم</a:t>
            </a:r>
          </a:p>
          <a:p>
            <a:pPr xmlns:a="http://schemas.openxmlformats.org/drawingml/2006/main" marL="519113" lvl="1" indent="-457200">
              <a:buFontTx/>
              <a:buChar char="-"/>
              <a:defRPr/>
              <a:bidi/>
            </a:pPr>
            <a:r xmlns:a="http://schemas.openxmlformats.org/drawingml/2006/main">
              <a:rPr lang="ar" altLang="en-US" sz="3200" dirty="0"/>
              <a:t>الرقة</a:t>
            </a:r>
          </a:p>
          <a:p>
            <a:pPr xmlns:a="http://schemas.openxmlformats.org/drawingml/2006/main" marL="519113" lvl="1" indent="-457200">
              <a:buFontTx/>
              <a:buChar char="-"/>
              <a:defRPr/>
              <a:bidi/>
            </a:pPr>
            <a:r xmlns:a="http://schemas.openxmlformats.org/drawingml/2006/main">
              <a:rPr lang="ar" altLang="en-US" sz="3200" dirty="0"/>
              <a:t>تورم</a:t>
            </a:r>
          </a:p>
          <a:p>
            <a:pPr xmlns:a="http://schemas.openxmlformats.org/drawingml/2006/main" marL="519113" lvl="1" indent="-457200">
              <a:buFontTx/>
              <a:buChar char="-"/>
              <a:defRPr/>
              <a:bidi/>
            </a:pPr>
            <a:r xmlns:a="http://schemas.openxmlformats.org/drawingml/2006/main">
              <a:rPr lang="ar" altLang="en-US" sz="3200" dirty="0"/>
              <a:t>تغير اللون في </a:t>
            </a:r>
            <a:r xmlns:a="http://schemas.openxmlformats.org/drawingml/2006/main">
              <a:rPr lang="ar" altLang="en-US" sz="3200" dirty="0" smtClean="0"/>
              <a:t>مكان الإصابة</a:t>
            </a:r>
            <a:endParaRPr xmlns:a="http://schemas.openxmlformats.org/drawingml/2006/main" lang="en-US" altLang="en-US" sz="3200" dirty="0"/>
          </a:p>
          <a:p>
            <a:pPr xmlns:a="http://schemas.openxmlformats.org/drawingml/2006/main" marL="519113" lvl="1" indent="-457200">
              <a:defRPr/>
              <a:bidi/>
            </a:pPr>
            <a:r xmlns:a="http://schemas.openxmlformats.org/drawingml/2006/main">
              <a:rPr lang="ar" altLang="en-US" sz="3600" dirty="0"/>
              <a:t>استخدم إجراء RICE.</a:t>
            </a:r>
          </a:p>
        </p:txBody>
      </p:sp>
      <p:pic>
        <p:nvPicPr>
          <p:cNvPr id="13316" name="Picture 4" descr="7325911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9" t="2150" r="1476" b="38710"/>
          <a:stretch>
            <a:fillRect/>
          </a:stretch>
        </p:blipFill>
        <p:spPr bwMode="auto">
          <a:xfrm>
            <a:off x="8077200" y="762000"/>
            <a:ext cx="24892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27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mtClean="0"/>
              <a:t>الإصابات الشائعة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4216" y="1690687"/>
            <a:ext cx="9072656" cy="2200275"/>
          </a:xfrm>
        </p:spPr>
        <p:txBody>
          <a:bodyPr/>
          <a:lstStyle/>
          <a:p>
            <a:pPr xmlns:a="http://schemas.openxmlformats.org/drawingml/2006/main" marL="61913" lvl="1" indent="395288">
              <a:defRPr/>
              <a:bidi/>
            </a:pPr>
            <a:r xmlns:a="http://schemas.openxmlformats.org/drawingml/2006/main">
              <a:rPr lang="ar" altLang="en-US" sz="3600" b="1" dirty="0">
                <a:solidFill>
                  <a:srgbClr val="FF0000"/>
                </a:solidFill>
              </a:rPr>
              <a:t>تشنج</a:t>
            </a:r>
          </a:p>
          <a:p>
            <a:pPr xmlns:a="http://schemas.openxmlformats.org/drawingml/2006/main" lvl="1" eaLnBrk="1" hangingPunct="1">
              <a:defRPr/>
              <a:bidi/>
            </a:pPr>
            <a:r xmlns:a="http://schemas.openxmlformats.org/drawingml/2006/main">
              <a:rPr lang="ar" altLang="en-US" sz="2800" dirty="0" smtClean="0"/>
              <a:t>تشنج </a:t>
            </a:r>
            <a:r xmlns:a="http://schemas.openxmlformats.org/drawingml/2006/main">
              <a:rPr lang="ar" altLang="en-US" sz="2800" dirty="0"/>
              <a:t>غير متحكم فيه في العضلة.</a:t>
            </a:r>
          </a:p>
          <a:p>
            <a:pPr xmlns:a="http://schemas.openxmlformats.org/drawingml/2006/main" lvl="1" eaLnBrk="1" hangingPunct="1">
              <a:defRPr/>
              <a:bidi/>
            </a:pPr>
            <a:r xmlns:a="http://schemas.openxmlformats.org/drawingml/2006/main">
              <a:rPr lang="ar" altLang="en-US" sz="2800" dirty="0">
                <a:sym typeface="Wingdings" panose="05000000000000000000" pitchFamily="2" charset="2"/>
              </a:rPr>
              <a:t> ألم شديد وفقدان (أو تقييد) الحركة.</a:t>
            </a:r>
            <a:endParaRPr xmlns:a="http://schemas.openxmlformats.org/drawingml/2006/main" lang="en-US" altLang="en-US" sz="2800" dirty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1"/>
            <a:ext cx="7162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7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mtClean="0"/>
              <a:t>إدارة التشنجات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5771" y="1447800"/>
            <a:ext cx="7977723" cy="5410200"/>
          </a:xfrm>
        </p:spPr>
        <p:txBody>
          <a:bodyPr/>
          <a:lstStyle/>
          <a:p>
            <a:pPr xmlns:a="http://schemas.openxmlformats.org/drawingml/2006/main" marL="61913" lvl="1" indent="395288">
              <a:defRPr/>
              <a:bidi/>
            </a:pPr>
            <a:r xmlns:a="http://schemas.openxmlformats.org/drawingml/2006/main">
              <a:rPr lang="ar" altLang="en-US" sz="4000" b="1" dirty="0">
                <a:solidFill>
                  <a:srgbClr val="FF0000"/>
                </a:solidFill>
              </a:rPr>
              <a:t>تشنج</a:t>
            </a:r>
          </a:p>
          <a:p>
            <a:pPr xmlns:a="http://schemas.openxmlformats.org/drawingml/2006/main" marL="519113" lvl="1" indent="-457200">
              <a:lnSpc>
                <a:spcPct val="110000"/>
              </a:lnSpc>
              <a:buFontTx/>
              <a:buChar char="-"/>
              <a:defRPr/>
              <a:bidi/>
            </a:pPr>
            <a:r xmlns:a="http://schemas.openxmlformats.org/drawingml/2006/main">
              <a:rPr lang="ar" altLang="en-US" sz="3200" dirty="0"/>
              <a:t>لا تدلك العضلة المتشنجة </a:t>
            </a:r>
            <a:r xmlns:a="http://schemas.openxmlformats.org/drawingml/2006/main">
              <a:rPr lang="ar" altLang="en-US" sz="3200" dirty="0">
                <a:sym typeface="Wingdings" panose="05000000000000000000" pitchFamily="2" charset="2"/>
              </a:rPr>
              <a:t> </a:t>
            </a:r>
            <a:r xmlns:a="http://schemas.openxmlformats.org/drawingml/2006/main">
              <a:rPr lang="ar" altLang="en-US" sz="3200" dirty="0"/>
              <a:t>فهذا يزيد الألم</a:t>
            </a:r>
          </a:p>
          <a:p>
            <a:pPr xmlns:a="http://schemas.openxmlformats.org/drawingml/2006/main" marL="519113" lvl="1" indent="-457200">
              <a:lnSpc>
                <a:spcPct val="110000"/>
              </a:lnSpc>
              <a:buFontTx/>
              <a:buChar char="-"/>
              <a:defRPr/>
              <a:bidi/>
            </a:pPr>
            <a:r xmlns:a="http://schemas.openxmlformats.org/drawingml/2006/main">
              <a:rPr lang="ar" altLang="en-US" sz="3200" dirty="0"/>
              <a:t>قم بتمديد العضلة المتشنجة بلطف </a:t>
            </a:r>
            <a:r xmlns:a="http://schemas.openxmlformats.org/drawingml/2006/main">
              <a:rPr lang="ar" altLang="en-US" sz="3200" dirty="0">
                <a:sym typeface="Wingdings" panose="05000000000000000000" pitchFamily="2" charset="2"/>
              </a:rPr>
              <a:t> </a:t>
            </a:r>
            <a:r xmlns:a="http://schemas.openxmlformats.org/drawingml/2006/main">
              <a:rPr lang="ar" altLang="en-US" sz="3200" dirty="0"/>
              <a:t>إطالة العضلة تدريجيًا</a:t>
            </a:r>
          </a:p>
          <a:p>
            <a:pPr xmlns:a="http://schemas.openxmlformats.org/drawingml/2006/main" marL="519113" lvl="1" indent="-457200">
              <a:lnSpc>
                <a:spcPct val="110000"/>
              </a:lnSpc>
              <a:buFontTx/>
              <a:buChar char="-"/>
              <a:defRPr/>
              <a:bidi/>
            </a:pPr>
            <a:r xmlns:a="http://schemas.openxmlformats.org/drawingml/2006/main">
              <a:rPr lang="ar" altLang="en-US" sz="3200" dirty="0"/>
              <a:t>ضع كيسًا من الثلج على العضلة المتشنجة.</a:t>
            </a:r>
          </a:p>
          <a:p>
            <a:pPr xmlns:a="http://schemas.openxmlformats.org/drawingml/2006/main" marL="519113" lvl="1" indent="-457200">
              <a:lnSpc>
                <a:spcPct val="110000"/>
              </a:lnSpc>
              <a:buFontTx/>
              <a:buChar char="-"/>
              <a:defRPr/>
              <a:bidi/>
            </a:pPr>
            <a:r xmlns:a="http://schemas.openxmlformats.org/drawingml/2006/main">
              <a:rPr lang="ar" altLang="en-US" sz="3200" dirty="0"/>
              <a:t>شجع الضحية على شرب مشروب إلكتروليت تجاري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171" y="1690688"/>
            <a:ext cx="2803522" cy="400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536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mtClean="0"/>
              <a:t>إصابات العظام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467" y="1635522"/>
            <a:ext cx="8229600" cy="1878939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4000" dirty="0"/>
              <a:t>ما هو كسر العظام؟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600" dirty="0"/>
              <a:t>شق أو كسر في </a:t>
            </a:r>
            <a:r xmlns:a="http://schemas.openxmlformats.org/drawingml/2006/main">
              <a:rPr lang="ar" altLang="en-US" sz="3600" dirty="0" smtClean="0"/>
              <a:t>العظام</a:t>
            </a:r>
            <a:endParaRPr xmlns:a="http://schemas.openxmlformats.org/drawingml/2006/main" lang="en-US" altLang="en-US" sz="3600" dirty="0"/>
          </a:p>
        </p:txBody>
      </p:sp>
      <p:pic>
        <p:nvPicPr>
          <p:cNvPr id="16388" name="Picture 4" descr="7325911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74" y="3514461"/>
            <a:ext cx="4642461" cy="301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657226"/>
            <a:ext cx="24669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081463"/>
            <a:ext cx="2514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8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 smtClean="0"/>
              <a:t>أنواع الكسور</a:t>
            </a:r>
            <a:endParaRPr xmlns:a="http://schemas.openxmlformats.org/drawingml/2006/main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ar" altLang="en-US" sz="3200" dirty="0">
                <a:latin typeface="Times" panose="02020603050405020304" pitchFamily="18" charset="0"/>
              </a:rPr>
              <a:t>كسر مغلق في </a:t>
            </a:r>
            <a:r xmlns:a="http://schemas.openxmlformats.org/drawingml/2006/main">
              <a:rPr lang="ar" altLang="en-US" sz="3200" dirty="0" err="1">
                <a:latin typeface="Times" panose="02020603050405020304" pitchFamily="18" charset="0"/>
              </a:rPr>
              <a:t>عظم العضد </a:t>
            </a:r>
            <a:r xmlns:a="http://schemas.openxmlformats.org/drawingml/2006/main">
              <a:rPr lang="ar" altLang="en-US" sz="3200" dirty="0">
                <a:latin typeface="Times" panose="02020603050405020304" pitchFamily="18" charset="0"/>
              </a:rPr>
              <a:t>(الجلد الذي يغطيه سليم)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7325911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09" y="3166067"/>
            <a:ext cx="5081530" cy="314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74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 smtClean="0"/>
              <a:t>الجهاز العضلي الهيكلي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064" y="1831556"/>
            <a:ext cx="10421039" cy="4205688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3600" dirty="0">
                <a:solidFill>
                  <a:srgbClr val="FF0000"/>
                </a:solidFill>
              </a:rPr>
              <a:t>مكونات الجهاز العضلي الهيكلي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العظام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المفاصل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العضلات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الأوتار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الأربطة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39" y="3107876"/>
            <a:ext cx="6064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7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 smtClean="0"/>
              <a:t>أنواع الكسور</a:t>
            </a:r>
          </a:p>
        </p:txBody>
      </p:sp>
      <p:pic>
        <p:nvPicPr>
          <p:cNvPr id="17412" name="Picture 5" descr="7325911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86" y="2159306"/>
            <a:ext cx="3460970" cy="309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838199" y="1597446"/>
            <a:ext cx="7644789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>
              <a:spcBef>
                <a:spcPct val="50000"/>
              </a:spcBef>
              <a:buFontTx/>
              <a:buChar char="-"/>
              <a:bidi/>
            </a:pPr>
            <a:r xmlns:a="http://schemas.openxmlformats.org/drawingml/2006/main">
              <a:rPr lang="ar" altLang="en-US" sz="2800" dirty="0">
                <a:latin typeface="Times" panose="02020603050405020304" pitchFamily="18" charset="0"/>
              </a:rPr>
              <a:t>كسر مفتوح في الشظية. (تضرر الجلد أو كسره، إما من خلال أطراف العظم أو بسبب الضربة التي كسرت العظم)</a:t>
            </a:r>
          </a:p>
          <a:p>
            <a:pPr xmlns:a="http://schemas.openxmlformats.org/drawingml/2006/main">
              <a:spcBef>
                <a:spcPct val="50000"/>
              </a:spcBef>
              <a:buFontTx/>
              <a:buChar char="-"/>
              <a:bidi/>
            </a:pPr>
            <a:r xmlns:a="http://schemas.openxmlformats.org/drawingml/2006/main">
              <a:rPr lang="ar" altLang="en-US" sz="2800" dirty="0">
                <a:latin typeface="Times" panose="02020603050405020304" pitchFamily="18" charset="0"/>
              </a:rPr>
              <a:t>قد يبرز العظم من خلال الجرح وقد لا يبرز</a:t>
            </a:r>
          </a:p>
          <a:p>
            <a:pPr xmlns:a="http://schemas.openxmlformats.org/drawingml/2006/main">
              <a:spcBef>
                <a:spcPct val="50000"/>
              </a:spcBef>
              <a:buFontTx/>
              <a:buChar char="-"/>
              <a:bidi/>
            </a:pPr>
            <a:r xmlns:a="http://schemas.openxmlformats.org/drawingml/2006/main">
              <a:rPr lang="ar" altLang="en-US" sz="2800" dirty="0">
                <a:latin typeface="Times" panose="02020603050405020304" pitchFamily="18" charset="0"/>
              </a:rPr>
              <a:t>قد تتمكن أو لا تتمكن من رؤية العظم من خلال الجرح</a:t>
            </a:r>
          </a:p>
          <a:p>
            <a:pPr xmlns:a="http://schemas.openxmlformats.org/drawingml/2006/main">
              <a:spcBef>
                <a:spcPct val="50000"/>
              </a:spcBef>
              <a:buFontTx/>
              <a:buChar char="-"/>
              <a:bidi/>
            </a:pPr>
            <a:r xmlns:a="http://schemas.openxmlformats.org/drawingml/2006/main">
              <a:rPr lang="ar" altLang="en-US" sz="2800" dirty="0">
                <a:latin typeface="Times" panose="02020603050405020304" pitchFamily="18" charset="0"/>
              </a:rPr>
              <a:t>إصابات الأنسجة الرخوة والأعضاء</a:t>
            </a:r>
          </a:p>
        </p:txBody>
      </p:sp>
    </p:spTree>
    <p:extLst>
      <p:ext uri="{BB962C8B-B14F-4D97-AF65-F5344CB8AC3E}">
        <p14:creationId xmlns:p14="http://schemas.microsoft.com/office/powerpoint/2010/main" val="11761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3659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 smtClean="0"/>
              <a:t>أنواع الكسور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18437" name="Picture 7" descr="7325911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3957638"/>
            <a:ext cx="2667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49" y="1585911"/>
            <a:ext cx="83518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886200"/>
            <a:ext cx="19812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103438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57638"/>
            <a:ext cx="188753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0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 smtClean="0"/>
              <a:t>آليات الإصابة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2000730"/>
            <a:ext cx="10354937" cy="3948378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/>
              <a:t>ما هو حجم الضرر الذي قد حدث؟</a:t>
            </a:r>
          </a:p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/>
              <a:t>القوة المباشرة </a:t>
            </a:r>
            <a:r xmlns:a="http://schemas.openxmlformats.org/drawingml/2006/main">
              <a:rPr lang="ar" altLang="en-US" dirty="0">
                <a:sym typeface="Wingdings" panose="05000000000000000000" pitchFamily="2" charset="2"/>
              </a:rPr>
              <a:t> </a:t>
            </a:r>
            <a:r xmlns:a="http://schemas.openxmlformats.org/drawingml/2006/main">
              <a:rPr lang="ar" altLang="en-US" dirty="0"/>
              <a:t>تحدث عند نقطة الاصطدام.</a:t>
            </a:r>
          </a:p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/>
              <a:t>القوة غير المباشرة </a:t>
            </a:r>
            <a:r xmlns:a="http://schemas.openxmlformats.org/drawingml/2006/main">
              <a:rPr lang="ar" altLang="en-US" dirty="0">
                <a:sym typeface="Wingdings" panose="05000000000000000000" pitchFamily="2" charset="2"/>
              </a:rPr>
              <a:t> بعيدًا عن نقطة التأثير.</a:t>
            </a:r>
            <a:endParaRPr xmlns:a="http://schemas.openxmlformats.org/drawingml/2006/main" lang="en-US" altLang="en-US" dirty="0"/>
          </a:p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/>
              <a:t>قوة الالتواء </a:t>
            </a:r>
            <a:r xmlns:a="http://schemas.openxmlformats.org/drawingml/2006/main">
              <a:rPr lang="ar" altLang="en-US" dirty="0">
                <a:sym typeface="Wingdings" panose="05000000000000000000" pitchFamily="2" charset="2"/>
              </a:rPr>
              <a:t> يبقى جزء واحد من العظم ثابتًا بينما يلتوي باقي العظم.</a:t>
            </a:r>
            <a:endParaRPr xmlns:a="http://schemas.openxmlformats.org/drawingml/2006/main" lang="en-US" altLang="en-US" dirty="0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 smtClean="0"/>
              <a:t>آليات الإصابة</a:t>
            </a:r>
            <a:endParaRPr xmlns:a="http://schemas.openxmlformats.org/drawingml/2006/main" lang="en-U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7831"/>
            <a:ext cx="4438880" cy="330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7325911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10" y="2247831"/>
            <a:ext cx="4896390" cy="350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405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769" y="244872"/>
            <a:ext cx="9144000" cy="1066800"/>
          </a:xfrm>
        </p:spPr>
        <p:txBody>
          <a:bodyPr>
            <a:normAutofit fontScale="90000"/>
          </a:bodyPr>
          <a:lstStyle/>
          <a:p>
            <a:r xmlns:a="http://schemas.openxmlformats.org/drawingml/2006/main">
              <a:rPr lang="ar" altLang="en-US" b="1" dirty="0" smtClean="0">
                <a:solidFill>
                  <a:srgbClr val="FF0000"/>
                </a:solidFill>
              </a:rPr>
              <a:t> </a:t>
            </a:r>
            <a:br xmlns:a="http://schemas.openxmlformats.org/drawingml/2006/main">
              <a:rPr lang="en-US" altLang="en-US" b="1" dirty="0" smtClean="0">
                <a:solidFill>
                  <a:srgbClr val="FF0000"/>
                </a:solidFill>
              </a:rPr>
            </a:br>
            <a:r xmlns:a="http://schemas.openxmlformats.org/drawingml/2006/main">
              <a:rPr lang="ar" altLang="en-US" b="1" dirty="0" smtClean="0">
                <a:solidFill>
                  <a:srgbClr val="FF0000"/>
                </a:solidFill>
              </a:rPr>
              <a:t>أعراض إصابة العظام</a:t>
            </a:r>
            <a:br xmlns:a="http://schemas.openxmlformats.org/drawingml/2006/main">
              <a:rPr lang="en-US" altLang="en-US" b="1" dirty="0" smtClean="0">
                <a:solidFill>
                  <a:srgbClr val="FF0000"/>
                </a:solidFill>
              </a:rPr>
            </a:br>
            <a:endParaRPr xmlns:a="http://schemas.openxmlformats.org/drawingml/2006/main" lang="en-US" alt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94" y="1490443"/>
            <a:ext cx="10581970" cy="4844256"/>
          </a:xfrm>
        </p:spPr>
        <p:txBody>
          <a:bodyPr>
            <a:normAutofit lnSpcReduction="10000"/>
          </a:bodyPr>
          <a:lstStyle/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2800" dirty="0" smtClean="0"/>
              <a:t>تشوه </a:t>
            </a:r>
            <a:r xmlns:a="http://schemas.openxmlformats.org/drawingml/2006/main">
              <a:rPr lang="ar" altLang="en-US" sz="2800" dirty="0"/>
              <a:t>، فقدان الوظيفة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2800" dirty="0"/>
              <a:t>الألم والحنان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2800" dirty="0"/>
              <a:t>علامات الإصابة الظاهرة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2800" dirty="0"/>
              <a:t>تورم، تغير اللون، خشخشة (صرير)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2800" dirty="0"/>
              <a:t>تورم سريع وفوري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2800" dirty="0"/>
              <a:t>تغير اللون أو الاحمرار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2800" dirty="0"/>
              <a:t>جرح مفتوح، مع أو بدون نهايات عظمية مكشوفة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2800" dirty="0"/>
              <a:t>الحراسة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bidi/>
            </a:pPr>
            <a:r xmlns:a="http://schemas.openxmlformats.org/drawingml/2006/main">
              <a:rPr lang="ar" altLang="en-US" sz="2800" dirty="0"/>
              <a:t>احتمال فقدان الوظيفة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12" y="303214"/>
            <a:ext cx="9144000" cy="1066800"/>
          </a:xfrm>
        </p:spPr>
        <p:txBody>
          <a:bodyPr>
            <a:normAutofit fontScale="90000"/>
          </a:bodyPr>
          <a:lstStyle/>
          <a:p>
            <a:r xmlns:a="http://schemas.openxmlformats.org/drawingml/2006/main">
              <a:rPr lang="ar" altLang="en-US" dirty="0" smtClean="0"/>
              <a:t> </a:t>
            </a:r>
            <a:br xmlns:a="http://schemas.openxmlformats.org/drawingml/2006/main">
              <a:rPr lang="en-US" altLang="en-US" dirty="0" smtClean="0"/>
            </a:br>
            <a:r xmlns:a="http://schemas.openxmlformats.org/drawingml/2006/main">
              <a:rPr lang="ar" altLang="en-US" dirty="0" smtClean="0"/>
              <a:t>إدارة إصابات العظام</a:t>
            </a:r>
            <a:br xmlns:a="http://schemas.openxmlformats.org/drawingml/2006/main">
              <a:rPr lang="en-US" altLang="en-US" dirty="0" smtClean="0"/>
            </a:br>
            <a:endParaRPr xmlns:a="http://schemas.openxmlformats.org/drawingml/2006/main" lang="en-US" alt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450" y="1614489"/>
            <a:ext cx="11126021" cy="4943475"/>
          </a:xfrm>
        </p:spPr>
        <p:txBody>
          <a:bodyPr/>
          <a:lstStyle/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  <a:defRPr/>
              <a:bidi/>
            </a:pPr>
            <a:r xmlns:a="http://schemas.openxmlformats.org/drawingml/2006/main">
              <a:rPr lang="ar" altLang="en-US" sz="3200" dirty="0" smtClean="0"/>
              <a:t>ينبغي معالجة الكسور حسب الأولوية، على النحو التالي: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defRPr/>
              <a:bidi/>
            </a:pPr>
            <a:r xmlns:a="http://schemas.openxmlformats.org/drawingml/2006/main">
              <a:rPr lang="ar" altLang="en-US" sz="3200" dirty="0" smtClean="0"/>
              <a:t>كسور العمود الفقري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defRPr/>
              <a:bidi/>
            </a:pPr>
            <a:r xmlns:a="http://schemas.openxmlformats.org/drawingml/2006/main">
              <a:rPr lang="ar" altLang="en-US" sz="3200" dirty="0" smtClean="0"/>
              <a:t>كسور الرأس والقفص الصدري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defRPr/>
              <a:bidi/>
            </a:pPr>
            <a:r xmlns:a="http://schemas.openxmlformats.org/drawingml/2006/main">
              <a:rPr lang="ar" altLang="en-US" sz="3200" dirty="0" smtClean="0"/>
              <a:t>كسور الحوض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defRPr/>
              <a:bidi/>
            </a:pPr>
            <a:r xmlns:a="http://schemas.openxmlformats.org/drawingml/2006/main">
              <a:rPr lang="ar" altLang="en-US" sz="3200" dirty="0" smtClean="0"/>
              <a:t>كسور الأطراف السفلية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defRPr/>
              <a:bidi/>
            </a:pPr>
            <a:r xmlns:a="http://schemas.openxmlformats.org/drawingml/2006/main">
              <a:rPr lang="ar" altLang="en-US" sz="3200" dirty="0" smtClean="0"/>
              <a:t>كسور الأطراف العلوية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en-US" altLang="en-US" sz="3200" dirty="0"/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2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 smtClean="0"/>
              <a:t>إدارة إصابات العظام</a:t>
            </a:r>
            <a:endParaRPr xmlns:a="http://schemas.openxmlformats.org/drawingml/2006/main" lang="en-US" alt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99303" y="1857510"/>
            <a:ext cx="10559936" cy="4580868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>
              <a:lnSpc>
                <a:spcPct val="130000"/>
              </a:lnSpc>
              <a:bidi/>
            </a:pPr>
            <a:r xmlns:a="http://schemas.openxmlformats.org/drawingml/2006/main">
              <a:rPr lang="ar" altLang="en-US" sz="3600" dirty="0" smtClean="0"/>
              <a:t>أولويتك في الرعاية هي تثبيت أي كسر مشتبه به أو إصابة واسعة النطاق للأنسجة الرخوة.</a:t>
            </a:r>
          </a:p>
          <a:p>
            <a:pPr xmlns:a="http://schemas.openxmlformats.org/drawingml/2006/main">
              <a:lnSpc>
                <a:spcPct val="130000"/>
              </a:lnSpc>
              <a:bidi/>
            </a:pPr>
            <a:r xmlns:a="http://schemas.openxmlformats.org/drawingml/2006/main">
              <a:rPr lang="ar" altLang="en-US" sz="3600" dirty="0" smtClean="0"/>
              <a:t>يجب عليك تثبيت الجزء المصاب قبل وضع الثلج عليه أو رفعه.</a:t>
            </a:r>
            <a:endParaRPr xmlns:a="http://schemas.openxmlformats.org/drawingml/2006/main" lang="en-US" altLang="en-US" sz="3600" dirty="0" smtClean="0"/>
          </a:p>
          <a:p>
            <a:pPr xmlns:a="http://schemas.openxmlformats.org/drawingml/2006/main">
              <a:lnSpc>
                <a:spcPct val="130000"/>
              </a:lnSpc>
              <a:bidi/>
            </a:pPr>
            <a:r xmlns:a="http://schemas.openxmlformats.org/drawingml/2006/main">
              <a:rPr lang="ar" altLang="en-US" sz="3600" dirty="0" smtClean="0"/>
              <a:t>تذكر - إذا كانت هناك قوة كافية لإتلاف الحوض أو التسبب في إصابات شديدة في الرأس أو الوجه، افترض أن هناك أيضًا إصابات في العمود الفقري.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0205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449" y="109233"/>
            <a:ext cx="9144000" cy="1066800"/>
          </a:xfrm>
        </p:spPr>
        <p:txBody>
          <a:bodyPr>
            <a:noAutofit/>
          </a:bodyPr>
          <a:lstStyle/>
          <a:p>
            <a:pPr xmlns:a="http://schemas.openxmlformats.org/drawingml/2006/main" lvl="1" algn="l" rtl="0">
              <a:lnSpc>
                <a:spcPct val="90000"/>
              </a:lnSpc>
              <a:spcBef>
                <a:spcPct val="0"/>
              </a:spcBef>
              <a:bidi/>
            </a:pPr>
            <a:r xmlns:a="http://schemas.openxmlformats.org/drawingml/2006/main">
              <a:rPr lang="ar" altLang="en-US" sz="3600" dirty="0" smtClean="0"/>
              <a:t>إدارة إصابات العظام</a:t>
            </a:r>
            <a:endParaRPr xmlns:a="http://schemas.openxmlformats.org/drawingml/2006/main" lang="en-US" altLang="en-US" sz="36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76033"/>
            <a:ext cx="11774466" cy="5129998"/>
          </a:xfrm>
        </p:spPr>
        <p:txBody>
          <a:bodyPr>
            <a:normAutofit/>
          </a:bodyPr>
          <a:lstStyle/>
          <a:p>
            <a:pPr xmlns:a="http://schemas.openxmlformats.org/drawingml/2006/main" lvl="1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200" dirty="0" smtClean="0"/>
              <a:t>كشف </a:t>
            </a:r>
            <a:r xmlns:a="http://schemas.openxmlformats.org/drawingml/2006/main">
              <a:rPr lang="ar" altLang="en-US" sz="3200" dirty="0"/>
              <a:t>وتثبيت الطرف المصاب يدويًا وتثبيته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3200" dirty="0"/>
              <a:t>يقلل من الضرر الذي يلحق بالأنسجة الرخوة أو العضلات أو العظام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3200" dirty="0"/>
              <a:t>يمنع الكسر المغلق من أن يصبح كسرًا مفتوحًا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3200" dirty="0"/>
              <a:t>يمنع المزيد من الضرر للأعصاب المحيطة والأوعية الدموية والأنسجة الأخرى من نهايات العظام المكسورة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3200" dirty="0"/>
              <a:t>يقلل من النزيف والتورم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3200" dirty="0"/>
              <a:t>يقلل الألم، مما يساعد على السيطرة على الصدمة</a:t>
            </a:r>
          </a:p>
          <a:p>
            <a:pPr xmlns:a="http://schemas.openxmlformats.org/drawingml/2006/main" lvl="1">
              <a:lnSpc>
                <a:spcPct val="100000"/>
              </a:lnSpc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3200" dirty="0"/>
              <a:t>يمنع تقييد تدفق الدم عن طريق ضغط نهايات العظام على </a:t>
            </a:r>
            <a:r xmlns:a="http://schemas.openxmlformats.org/drawingml/2006/main">
              <a:rPr lang="ar" altLang="en-US" sz="3200" dirty="0" smtClean="0"/>
              <a:t>الأوعية الدموية</a:t>
            </a:r>
            <a:endParaRPr xmlns:a="http://schemas.openxmlformats.org/drawingml/2006/main" lang="en-US" altLang="en-US" sz="3200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59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178" y="288099"/>
            <a:ext cx="9144000" cy="1066800"/>
          </a:xfrm>
        </p:spPr>
        <p:txBody>
          <a:bodyPr>
            <a:normAutofit fontScale="90000"/>
          </a:bodyPr>
          <a:lstStyle/>
          <a:p>
            <a:r xmlns:a="http://schemas.openxmlformats.org/drawingml/2006/main">
              <a:rPr lang="ar" altLang="en-US" dirty="0" smtClean="0"/>
              <a:t> </a:t>
            </a:r>
            <a:br xmlns:a="http://schemas.openxmlformats.org/drawingml/2006/main">
              <a:rPr lang="en-US" altLang="en-US" dirty="0" smtClean="0"/>
            </a:br>
            <a:r xmlns:a="http://schemas.openxmlformats.org/drawingml/2006/main">
              <a:rPr lang="ar" altLang="en-US" dirty="0" smtClean="0"/>
              <a:t>إدارة إصابات العظام</a:t>
            </a:r>
            <a:br xmlns:a="http://schemas.openxmlformats.org/drawingml/2006/main">
              <a:rPr lang="en-US" altLang="en-US" dirty="0" smtClean="0"/>
            </a:br>
            <a:endParaRPr xmlns:a="http://schemas.openxmlformats.org/drawingml/2006/main" lang="en-US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480" y="1521434"/>
            <a:ext cx="11839401" cy="3182938"/>
          </a:xfrm>
        </p:spPr>
        <p:txBody>
          <a:bodyPr/>
          <a:lstStyle/>
          <a:p>
            <a:pPr xmlns:a="http://schemas.openxmlformats.org/drawingml/2006/main" lvl="1" eaLnBrk="1" hangingPunct="1">
              <a:lnSpc>
                <a:spcPct val="120000"/>
              </a:lnSpc>
              <a:defRPr/>
              <a:bidi/>
            </a:pPr>
            <a:r xmlns:a="http://schemas.openxmlformats.org/drawingml/2006/main">
              <a:rPr lang="ar" altLang="en-US" sz="3200" dirty="0" smtClean="0"/>
              <a:t>تقييم </a:t>
            </a:r>
            <a:r xmlns:a="http://schemas.openxmlformats.org/drawingml/2006/main">
              <a:rPr lang="ar" altLang="en-US" sz="3200" dirty="0"/>
              <a:t>القدرات الحركية، والحسية، وقدرات تدفق الدم.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defRPr/>
              <a:bidi/>
            </a:pPr>
            <a:r xmlns:a="http://schemas.openxmlformats.org/drawingml/2006/main">
              <a:rPr lang="ar" altLang="en-US" sz="3200" dirty="0"/>
              <a:t>العلاج باستخدام إجراءات RICE.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defRPr/>
              <a:bidi/>
            </a:pPr>
            <a:r xmlns:a="http://schemas.openxmlformats.org/drawingml/2006/main">
              <a:rPr lang="ar" altLang="en-US" sz="3200" dirty="0"/>
              <a:t>تثبيت المفاصل فوق وتحت الكسر.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defRPr/>
              <a:bidi/>
            </a:pPr>
            <a:r xmlns:a="http://schemas.openxmlformats.org/drawingml/2006/main">
              <a:rPr lang="ar" altLang="en-US" sz="3200" dirty="0"/>
              <a:t>قم بتثبيته باستخدام المعدات، إذا كان ذلك ممكنا.</a:t>
            </a:r>
          </a:p>
          <a:p>
            <a:pPr marL="457200" lvl="1" indent="0">
              <a:buNone/>
              <a:defRPr/>
            </a:pPr>
            <a:endParaRPr lang="en-US" altLang="en-US" dirty="0"/>
          </a:p>
          <a:p>
            <a:pPr lvl="1" eaLnBrk="1" hangingPunct="1">
              <a:defRPr/>
            </a:pPr>
            <a:endParaRPr lang="en-US" altLang="en-US" dirty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67" y="3754439"/>
            <a:ext cx="4843615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96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ar" altLang="en-US" dirty="0" smtClean="0"/>
              <a:t>الجهاز العضلي الهيكلي</a:t>
            </a:r>
            <a:endParaRPr xmlns:a="http://schemas.openxmlformats.org/drawingml/2006/main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2649"/>
          </a:xfrm>
        </p:spPr>
        <p:txBody>
          <a:bodyPr/>
          <a:lstStyle/>
          <a:p>
            <a:pPr xmlns:a="http://schemas.openxmlformats.org/drawingml/2006/main">
              <a:lnSpc>
                <a:spcPct val="120000"/>
              </a:lnSpc>
              <a:bidi/>
            </a:pPr>
            <a:r xmlns:a="http://schemas.openxmlformats.org/drawingml/2006/main">
              <a:rPr lang="ar" altLang="en-US" sz="3600" dirty="0" smtClean="0">
                <a:solidFill>
                  <a:srgbClr val="FF0000"/>
                </a:solidFill>
              </a:rPr>
              <a:t>وظائف الجهاز الهيكلي</a:t>
            </a:r>
          </a:p>
          <a:p>
            <a:pPr xmlns:a="http://schemas.openxmlformats.org/drawingml/2006/main" lvl="1">
              <a:lnSpc>
                <a:spcPct val="120000"/>
              </a:lnSpc>
              <a:bidi/>
            </a:pPr>
            <a:r xmlns:a="http://schemas.openxmlformats.org/drawingml/2006/main">
              <a:rPr lang="ar" altLang="en-US" sz="3600" dirty="0" smtClean="0"/>
              <a:t>يعطي شكل للجسم</a:t>
            </a:r>
          </a:p>
          <a:p>
            <a:pPr xmlns:a="http://schemas.openxmlformats.org/drawingml/2006/main" lvl="1">
              <a:lnSpc>
                <a:spcPct val="120000"/>
              </a:lnSpc>
              <a:bidi/>
            </a:pPr>
            <a:r xmlns:a="http://schemas.openxmlformats.org/drawingml/2006/main">
              <a:rPr lang="ar" altLang="en-US" sz="3600" dirty="0" smtClean="0"/>
              <a:t>يدعم الجسم</a:t>
            </a:r>
          </a:p>
          <a:p>
            <a:pPr xmlns:a="http://schemas.openxmlformats.org/drawingml/2006/main" lvl="1">
              <a:lnSpc>
                <a:spcPct val="120000"/>
              </a:lnSpc>
              <a:bidi/>
            </a:pPr>
            <a:r xmlns:a="http://schemas.openxmlformats.org/drawingml/2006/main">
              <a:rPr lang="ar" altLang="en-US" sz="3600" dirty="0" smtClean="0"/>
              <a:t>يوفر الأساس للحركة أو الحركة</a:t>
            </a:r>
          </a:p>
          <a:p>
            <a:pPr xmlns:a="http://schemas.openxmlformats.org/drawingml/2006/main" lvl="1">
              <a:lnSpc>
                <a:spcPct val="120000"/>
              </a:lnSpc>
              <a:bidi/>
            </a:pPr>
            <a:r xmlns:a="http://schemas.openxmlformats.org/drawingml/2006/main">
              <a:rPr lang="ar" altLang="en-US" sz="3600" dirty="0" smtClean="0"/>
              <a:t>يحمي أعضاء الجسم الرئيسية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1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 smtClean="0"/>
              <a:t>الإصابات الشائعة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31837"/>
            <a:ext cx="6564682" cy="3674087"/>
          </a:xfrm>
        </p:spPr>
        <p:txBody>
          <a:bodyPr>
            <a:noAutofit/>
          </a:bodyPr>
          <a:lstStyle/>
          <a:p>
            <a:pPr xmlns:a="http://schemas.openxmlformats.org/drawingml/2006/main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600" dirty="0"/>
              <a:t>الالتواءات</a:t>
            </a:r>
          </a:p>
          <a:p>
            <a:pPr xmlns:a="http://schemas.openxmlformats.org/drawingml/2006/main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600" dirty="0"/>
              <a:t>الخلع،</a:t>
            </a:r>
          </a:p>
          <a:p>
            <a:pPr xmlns:a="http://schemas.openxmlformats.org/drawingml/2006/main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600" dirty="0"/>
              <a:t>سلالات،</a:t>
            </a:r>
          </a:p>
          <a:p>
            <a:pPr xmlns:a="http://schemas.openxmlformats.org/drawingml/2006/main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600" dirty="0"/>
              <a:t>تشنجات</a:t>
            </a:r>
          </a:p>
          <a:p>
            <a:pPr xmlns:a="http://schemas.openxmlformats.org/drawingml/2006/main" eaLnBrk="1" hangingPunct="1">
              <a:lnSpc>
                <a:spcPct val="100000"/>
              </a:lnSpc>
              <a:bidi/>
            </a:pPr>
            <a:r xmlns:a="http://schemas.openxmlformats.org/drawingml/2006/main">
              <a:rPr lang="ar" altLang="en-US" sz="3600" dirty="0">
                <a:solidFill>
                  <a:srgbClr val="000000"/>
                </a:solidFill>
              </a:rPr>
              <a:t>الكسور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9" y="517335"/>
            <a:ext cx="2661212" cy="266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9" y="3657601"/>
            <a:ext cx="7196627" cy="259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43" y="2767103"/>
            <a:ext cx="2919469" cy="38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45" y="689251"/>
            <a:ext cx="409249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94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0744" y="0"/>
            <a:ext cx="6807507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 smtClean="0"/>
              <a:t>الإصابات الشائعة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177" y="984520"/>
            <a:ext cx="7529808" cy="5695681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>
                <a:solidFill>
                  <a:srgbClr val="FF0000"/>
                </a:solidFill>
              </a:rPr>
              <a:t>الالتواءات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/>
              <a:t>إصابة الأربطة (التي تربط العظام ببعضها) </a:t>
            </a:r>
            <a:r xmlns:a="http://schemas.openxmlformats.org/drawingml/2006/main">
              <a:rPr lang="ar" altLang="en-US" sz="2800" dirty="0">
                <a:sym typeface="Wingdings" panose="05000000000000000000" pitchFamily="2" charset="2"/>
              </a:rPr>
              <a:t> الالتواء المفاجئ للمفصل بما يتجاوز نطاق حركته الطبيعي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/>
              <a:t>ممتدة وممزقة جزئيا أو كليا</a:t>
            </a:r>
          </a:p>
          <a:p>
            <a:pPr xmlns:a="http://schemas.openxmlformats.org/drawingml/2006/main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>
                <a:solidFill>
                  <a:srgbClr val="FF0000"/>
                </a:solidFill>
              </a:rPr>
              <a:t>أعراض الالتواء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>
                <a:solidFill>
                  <a:srgbClr val="000000"/>
                </a:solidFill>
              </a:rPr>
              <a:t>الألم والتورم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>
                <a:solidFill>
                  <a:srgbClr val="000000"/>
                </a:solidFill>
              </a:rPr>
              <a:t>تشوه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>
                <a:solidFill>
                  <a:srgbClr val="000000"/>
                </a:solidFill>
              </a:rPr>
              <a:t>تغير لون الجلد</a:t>
            </a:r>
          </a:p>
          <a:p>
            <a:pPr xmlns:a="http://schemas.openxmlformats.org/drawingml/2006/main" lvl="1" eaLnBrk="1" hangingPunct="1">
              <a:lnSpc>
                <a:spcPct val="10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2800" dirty="0">
                <a:solidFill>
                  <a:srgbClr val="000000"/>
                </a:solidFill>
              </a:rPr>
              <a:t>فقدان الوظيفة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6149" name="Picture 5" descr="7325911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33" b="38710"/>
          <a:stretch>
            <a:fillRect/>
          </a:stretch>
        </p:blipFill>
        <p:spPr bwMode="auto">
          <a:xfrm>
            <a:off x="8384805" y="1090670"/>
            <a:ext cx="3467840" cy="487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48" y="4025901"/>
            <a:ext cx="3286947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2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mtClean="0"/>
              <a:t>الإصابات الشائعة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798" y="1690688"/>
            <a:ext cx="10786698" cy="4851695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3600" dirty="0">
                <a:solidFill>
                  <a:srgbClr val="FF0000"/>
                </a:solidFill>
              </a:rPr>
              <a:t>إدارة الالتواء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توفير الرعاية بناءً على الاختصار RICE </a:t>
            </a:r>
            <a:r xmlns:a="http://schemas.openxmlformats.org/drawingml/2006/main">
              <a:rPr lang="ar" altLang="en-US" sz="32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الراحة والثلج والضغط والرفع (RICE)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لا تسمح للضحية باستخدام المفصل الملتوي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مثلجات التفاح </a:t>
            </a:r>
            <a:r xmlns:a="http://schemas.openxmlformats.org/drawingml/2006/main">
              <a:rPr lang="ar" altLang="en-US" sz="32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10-20 دقيقة كل 1-2 </a:t>
            </a:r>
            <a:r xmlns:a="http://schemas.openxmlformats.org/drawingml/2006/main">
              <a:rPr lang="ar" altLang="en-US" sz="3200" dirty="0" err="1">
                <a:solidFill>
                  <a:srgbClr val="000000"/>
                </a:solidFill>
              </a:rPr>
              <a:t>ساعة </a:t>
            </a: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لمدة 24-48 ساعة الأولى.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يجب ارتداء الضمادة بشكل مستمر لمدة 18-24 </a:t>
            </a:r>
            <a:r xmlns:a="http://schemas.openxmlformats.org/drawingml/2006/main">
              <a:rPr lang="ar" altLang="en-US" sz="3200" dirty="0" err="1">
                <a:solidFill>
                  <a:srgbClr val="000000"/>
                </a:solidFill>
              </a:rPr>
              <a:t>ساعة</a:t>
            </a:r>
            <a:endParaRPr xmlns:a="http://schemas.openxmlformats.org/drawingml/2006/main" lang="en-US" altLang="en-US" sz="3200" dirty="0">
              <a:solidFill>
                <a:srgbClr val="000000"/>
              </a:solidFill>
            </a:endParaRP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خدمات الطوارئ الطبية النشطة أو نقل الضحية إلى منشأة طبية.</a:t>
            </a:r>
            <a:endParaRPr xmlns:a="http://schemas.openxmlformats.org/drawingml/2006/main" lang="en-US" altLang="en-US" sz="3200" dirty="0" smtClean="0">
              <a:solidFill>
                <a:srgbClr val="000000"/>
              </a:solidFill>
            </a:endParaRPr>
          </a:p>
          <a:p>
            <a:pPr lvl="1" eaLnBrk="1" hangingPunct="1"/>
            <a:endParaRPr lang="en-US" altLang="en-US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3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mtClean="0"/>
              <a:t>الإصابات الشائعة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216" y="1690688"/>
            <a:ext cx="10738921" cy="4511808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lnSpc>
                <a:spcPct val="12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600" dirty="0">
                <a:solidFill>
                  <a:srgbClr val="FF0000"/>
                </a:solidFill>
              </a:rPr>
              <a:t>إدارة الالتواء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اترك أصابع اليدين والقدمين مكشوفة حتى تتمكن من التأكد من أن الضمادة ليست ضيقة للغاية.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قم بإعادة تقييم </a:t>
            </a:r>
            <a:r xmlns:a="http://schemas.openxmlformats.org/drawingml/2006/main">
              <a:rPr lang="ar" altLang="en-US" sz="3200" b="1" dirty="0">
                <a:solidFill>
                  <a:srgbClr val="FF0000"/>
                </a:solidFill>
              </a:rPr>
              <a:t>تدفق الدم الطرفي </a:t>
            </a: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والحركي </a:t>
            </a:r>
            <a:r xmlns:a="http://schemas.openxmlformats.org/drawingml/2006/main">
              <a:rPr lang="ar" altLang="en-US" sz="3200" b="1" dirty="0">
                <a:solidFill>
                  <a:srgbClr val="FF0000"/>
                </a:solidFill>
              </a:rPr>
              <a:t>/الحسي </a:t>
            </a: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أثناء التطبيق لتحديد ما إذا كان الضماد ضيقًا للغاية</a:t>
            </a:r>
          </a:p>
          <a:p>
            <a:pPr xmlns:a="http://schemas.openxmlformats.org/drawingml/2006/main" lvl="1" eaLnBrk="1" hangingPunct="1">
              <a:lnSpc>
                <a:spcPct val="120000"/>
              </a:lnSpc>
              <a:spcAft>
                <a:spcPts val="600"/>
              </a:spcAft>
              <a:bidi/>
            </a:pPr>
            <a:r xmlns:a="http://schemas.openxmlformats.org/drawingml/2006/main">
              <a:rPr lang="ar" altLang="en-US" sz="3200" dirty="0">
                <a:solidFill>
                  <a:srgbClr val="000000"/>
                </a:solidFill>
              </a:rPr>
              <a:t>شحوب الجلد، والألم، والوخز، والخدر</a:t>
            </a:r>
            <a:endParaRPr xmlns:a="http://schemas.openxmlformats.org/drawingml/2006/main" lang="en-US" altLang="en-US" sz="32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8283"/>
            <a:ext cx="10515600" cy="1325563"/>
          </a:xfrm>
        </p:spPr>
        <p:txBody>
          <a:bodyPr/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dirty="0" smtClean="0"/>
              <a:t>الإصابات الشائعة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03274"/>
            <a:ext cx="10112566" cy="3728042"/>
          </a:xfrm>
        </p:spPr>
        <p:txBody>
          <a:bodyPr>
            <a:normAutofit/>
          </a:bodyPr>
          <a:lstStyle/>
          <a:p>
            <a:pPr xmlns:a="http://schemas.openxmlformats.org/drawingml/2006/main" eaLnBrk="1" hangingPunct="1">
              <a:bidi/>
            </a:pPr>
            <a:r xmlns:a="http://schemas.openxmlformats.org/drawingml/2006/main">
              <a:rPr lang="ar" altLang="en-US" sz="3600" dirty="0">
                <a:solidFill>
                  <a:srgbClr val="FF0000"/>
                </a:solidFill>
              </a:rPr>
              <a:t>الخلع</a:t>
            </a:r>
          </a:p>
          <a:p>
            <a:pPr xmlns:a="http://schemas.openxmlformats.org/drawingml/2006/main" lvl="1" eaLnBrk="1" hangingPunct="1">
              <a:bidi/>
            </a:pPr>
            <a:r xmlns:a="http://schemas.openxmlformats.org/drawingml/2006/main">
              <a:rPr lang="ar" altLang="en-US" sz="3200" dirty="0"/>
              <a:t>انفصال نهاية العظم عن المفصل، مما يجعل نهاية العظم خارج محاذاة المفصل.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xmlns:a="http://schemas.openxmlformats.org/drawingml/2006/main" eaLnBrk="1" hangingPunct="1">
              <a:spcBef>
                <a:spcPct val="0"/>
              </a:spcBef>
              <a:buFontTx/>
              <a:buNone/>
              <a:bidi/>
            </a:pPr>
            <a:r xmlns:a="http://schemas.openxmlformats.org/drawingml/2006/main">
              <a:rPr lang="ar" altLang="en-US" sz="1000">
                <a:solidFill>
                  <a:srgbClr val="73738C"/>
                </a:solidFill>
              </a:rPr>
              <a:t>© 2012 بيرسون للتعليم، المحدودة.</a:t>
            </a:r>
            <a:endParaRPr xmlns:a="http://schemas.openxmlformats.org/drawingml/2006/main"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967</Words>
  <Application>Microsoft Office PowerPoint</Application>
  <PresentationFormat>Widescreen</PresentationFormat>
  <Paragraphs>157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</vt:lpstr>
      <vt:lpstr>Wingdings</vt:lpstr>
      <vt:lpstr>Office Theme</vt:lpstr>
      <vt:lpstr>Musculoskeletal Injuries</vt:lpstr>
      <vt:lpstr>The Musculoskeletal System</vt:lpstr>
      <vt:lpstr>The Musculoskeletal System</vt:lpstr>
      <vt:lpstr>Common Injuries</vt:lpstr>
      <vt:lpstr>PowerPoint Presentation</vt:lpstr>
      <vt:lpstr>Common Injuries</vt:lpstr>
      <vt:lpstr>Common Injuries</vt:lpstr>
      <vt:lpstr>Common Injuries</vt:lpstr>
      <vt:lpstr>Common Injuries</vt:lpstr>
      <vt:lpstr>PowerPoint Presentation</vt:lpstr>
      <vt:lpstr>Dislocations</vt:lpstr>
      <vt:lpstr>Dislocation</vt:lpstr>
      <vt:lpstr>Common Injuries</vt:lpstr>
      <vt:lpstr>PowerPoint Presentation</vt:lpstr>
      <vt:lpstr>Common Injuries</vt:lpstr>
      <vt:lpstr>Common Injuries</vt:lpstr>
      <vt:lpstr>Cramp management</vt:lpstr>
      <vt:lpstr>Injuries to Bones</vt:lpstr>
      <vt:lpstr>Types of Fractures</vt:lpstr>
      <vt:lpstr>Types of Fractures</vt:lpstr>
      <vt:lpstr>Types of Fractures</vt:lpstr>
      <vt:lpstr>Mechanisms of Injury</vt:lpstr>
      <vt:lpstr>Mechanisms of Injury</vt:lpstr>
      <vt:lpstr> Bone injury symptoms </vt:lpstr>
      <vt:lpstr> Bone injury management </vt:lpstr>
      <vt:lpstr>Bone injury management</vt:lpstr>
      <vt:lpstr>Bone injury management</vt:lpstr>
      <vt:lpstr> Bone injury management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Musculoskeletal Injuries</dc:title>
  <dc:creator>HP</dc:creator>
  <cp:lastModifiedBy>HP</cp:lastModifiedBy>
  <cp:revision>6</cp:revision>
  <dcterms:created xsi:type="dcterms:W3CDTF">2023-12-30T16:00:35Z</dcterms:created>
  <dcterms:modified xsi:type="dcterms:W3CDTF">2023-12-30T16:36:50Z</dcterms:modified>
</cp:coreProperties>
</file>