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56" d="100"/>
          <a:sy n="56" d="100"/>
        </p:scale>
        <p:origin x="36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10158984" y="1792224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5923F103-BC34-4FE4-A40E-EDDEECFDA5D0}" type="datetimeFigureOut">
              <a:rPr lang="en-US" dirty="0"/>
              <a:pPr/>
              <a:t>10/29/2022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8951976" y="3227832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r>
              <a:rPr lang="en-US" dirty="0"/>
              <a:t>
              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4969927"/>
            <a:ext cx="8825659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4" y="685800"/>
            <a:ext cx="8825659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536665"/>
            <a:ext cx="8825658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3A1CC3-2375-41D4-9E03-427CAF2A4C1A}" type="datetimeFigureOut">
              <a:rPr lang="en-US" dirty="0"/>
              <a:t>10/29/2022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8798" y="1063417"/>
            <a:ext cx="8831816" cy="1372986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16868-8199-4C2C-A5B1-63AEE139F88E}" type="datetimeFigureOut">
              <a:rPr lang="en-US" dirty="0"/>
              <a:t>10/29/2022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7" name="Rectangle 1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Oval 24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6" name="TextBox 15"/>
          <p:cNvSpPr txBox="1"/>
          <p:nvPr/>
        </p:nvSpPr>
        <p:spPr bwMode="gray">
          <a:xfrm>
            <a:off x="881566" y="607336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 bwMode="gray">
          <a:xfrm>
            <a:off x="9884458" y="2613787"/>
            <a:ext cx="6527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2134"/>
            <a:ext cx="8453906" cy="2696632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3121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29199"/>
            <a:ext cx="9244897" cy="997857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9FF7F-6988-44CC-821B-644E70CD2F73}" type="datetimeFigureOut">
              <a:rPr lang="en-US" dirty="0"/>
              <a:t>10/29/2022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9" name="Rectangle 18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24967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2C299-16B2-4475-990D-751901EACC14}" type="datetimeFigureOut">
              <a:rPr lang="en-US" dirty="0"/>
              <a:t>10/29/2022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2"/>
            <a:ext cx="314187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3" y="3179764"/>
            <a:ext cx="314187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0"/>
            <a:ext cx="314700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79763"/>
            <a:ext cx="314700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8135" y="2603501"/>
            <a:ext cx="314573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8329" y="3179762"/>
            <a:ext cx="3145536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E86839-B9D8-4651-8783-F325ECE74E65}" type="datetimeFigureOut">
              <a:rPr lang="en-US" dirty="0"/>
              <a:t>10/29/2022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4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3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4" y="5109106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4"/>
            <a:ext cx="3050438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1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2" y="2603500"/>
            <a:ext cx="2691243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70172" y="5109105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2775" y="4532845"/>
            <a:ext cx="305109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2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2775" y="5109104"/>
            <a:ext cx="3051096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43" name="Straight Connector 42"/>
          <p:cNvCxnSpPr/>
          <p:nvPr/>
        </p:nvCxnSpPr>
        <p:spPr>
          <a:xfrm>
            <a:off x="440583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7797802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84F64-32F6-45C5-931F-ADC1662401D0}" type="datetimeFigureOut">
              <a:rPr lang="en-US" dirty="0"/>
              <a:t>10/29/2022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61111" y="6391838"/>
            <a:ext cx="3644282" cy="304801"/>
          </a:xfrm>
        </p:spPr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603500"/>
            <a:ext cx="8825659" cy="3416300"/>
          </a:xfrm>
        </p:spPr>
        <p:txBody>
          <a:bodyPr vert="eaVert" anchor="t" anchorCtr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95439" y="6391838"/>
            <a:ext cx="990599" cy="304799"/>
          </a:xfrm>
        </p:spPr>
        <p:txBody>
          <a:bodyPr/>
          <a:lstStyle/>
          <a:p>
            <a:fld id="{53086D93-FCAC-47E0-A2EE-787E62CA814C}" type="datetimeFigureOut">
              <a:rPr lang="en-US" dirty="0"/>
              <a:t>10/29/2022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 bwMode="gray"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85235" y="1278467"/>
            <a:ext cx="1409965" cy="4748590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7"/>
            <a:ext cx="6256025" cy="474859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53104" y="6391838"/>
            <a:ext cx="992135" cy="304799"/>
          </a:xfrm>
        </p:spPr>
        <p:txBody>
          <a:bodyPr/>
          <a:lstStyle/>
          <a:p>
            <a:fld id="{CDA879A6-0FD0-4734-A311-86BFCA472E6E}" type="datetimeFigureOut">
              <a:rPr lang="en-US" dirty="0"/>
              <a:t>10/29/2022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4163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C9CA7B-DFD4-44B5-8C60-D14B8CD1FB59}" type="datetimeFigureOut">
              <a:rPr lang="en-US" dirty="0"/>
              <a:t>10/29/2022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677645"/>
            <a:ext cx="4351025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9" y="2677644"/>
            <a:ext cx="3757545" cy="228382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E6425-0181-43F2-84FC-787E803FD2F8}" type="datetimeFigureOut">
              <a:rPr lang="en-US" dirty="0"/>
              <a:t>10/29/2022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DB8791-F1B0-41E7-B7FD-A781E65C4266}" type="datetimeFigureOut">
              <a:rPr lang="en-US" dirty="0"/>
              <a:t>10/29/2022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2" y="3179762"/>
            <a:ext cx="4825159" cy="284003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DD63B2-E120-4ED8-B27B-C685F510A5FE}" type="datetimeFigureOut">
              <a:rPr lang="en-US" dirty="0"/>
              <a:t>10/29/2022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18ACC-A947-437B-A130-35BD54FDF1E9}" type="datetimeFigureOut">
              <a:rPr lang="en-US" dirty="0"/>
              <a:t>10/29/2022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D7E02-BCB8-4D50-A234-369438C08659}" type="datetimeFigureOut">
              <a:rPr lang="en-US" dirty="0"/>
              <a:t>10/29/2022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295400"/>
            <a:ext cx="2793158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6" cy="4572000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129280"/>
            <a:ext cx="2793158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86A4C-8E40-4F87-A4F0-01A0687C5742}" type="datetimeFigureOut">
              <a:rPr lang="en-US" dirty="0"/>
              <a:t>10/29/2022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693333"/>
            <a:ext cx="3865134" cy="1735667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marL="0" lvl="0" indent="0" algn="ctr"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72C73-2D91-4E12-BA25-F0AA0C03599B}" type="datetimeFigureOut">
              <a:rPr lang="en-US" dirty="0"/>
              <a:t>10/29/2022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3104" y="6391838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2BE451C3-0FF4-47C4-B829-773ADF60F88C}" type="datetimeFigureOut">
              <a:rPr lang="en-US" dirty="0"/>
              <a:t>10/29/2022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61110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
              </a:t>
            </a:r>
          </a:p>
        </p:txBody>
      </p:sp>
      <p:sp>
        <p:nvSpPr>
          <p:cNvPr id="21" name="Rectangle 2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73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8" r:id="rId9"/>
    <p:sldLayoutId id="2147483667" r:id="rId10"/>
    <p:sldLayoutId id="2147483661" r:id="rId11"/>
    <p:sldLayoutId id="2147483672" r:id="rId12"/>
    <p:sldLayoutId id="2147483662" r:id="rId13"/>
    <p:sldLayoutId id="2147483669" r:id="rId14"/>
    <p:sldLayoutId id="2147483670" r:id="rId15"/>
    <p:sldLayoutId id="2147483658" r:id="rId16"/>
    <p:sldLayoutId id="2147483659" r:id="rId17"/>
  </p:sldLayoutIdLst>
  <p:hf sldNum="0" hdr="0" ftr="0" dt="0"/>
  <p:txStyles>
    <p:titleStyle>
      <a:lvl1pPr algn="l" defTabSz="457200" rtl="1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rtl="1" eaLnBrk="1" hangingPunct="1">
        <a:defRPr>
          <a:solidFill>
            <a:schemeClr val="tx2"/>
          </a:solidFill>
        </a:defRPr>
      </a:lvl2pPr>
      <a:lvl3pPr rtl="1" eaLnBrk="1" hangingPunct="1">
        <a:defRPr>
          <a:solidFill>
            <a:schemeClr val="tx2"/>
          </a:solidFill>
        </a:defRPr>
      </a:lvl3pPr>
      <a:lvl4pPr rtl="1" eaLnBrk="1" hangingPunct="1">
        <a:defRPr>
          <a:solidFill>
            <a:schemeClr val="tx2"/>
          </a:solidFill>
        </a:defRPr>
      </a:lvl4pPr>
      <a:lvl5pPr rtl="1" eaLnBrk="1" hangingPunct="1">
        <a:defRPr>
          <a:solidFill>
            <a:schemeClr val="tx2"/>
          </a:solidFill>
        </a:defRPr>
      </a:lvl5pPr>
      <a:lvl6pPr rtl="1" eaLnBrk="1" hangingPunct="1">
        <a:defRPr>
          <a:solidFill>
            <a:schemeClr val="tx2"/>
          </a:solidFill>
        </a:defRPr>
      </a:lvl6pPr>
      <a:lvl7pPr rtl="1" eaLnBrk="1" hangingPunct="1">
        <a:defRPr>
          <a:solidFill>
            <a:schemeClr val="tx2"/>
          </a:solidFill>
        </a:defRPr>
      </a:lvl7pPr>
      <a:lvl8pPr rtl="1" eaLnBrk="1" hangingPunct="1">
        <a:defRPr>
          <a:solidFill>
            <a:schemeClr val="tx2"/>
          </a:solidFill>
        </a:defRPr>
      </a:lvl8pPr>
      <a:lvl9pPr rtl="1" eaLnBrk="1" hangingPunct="1">
        <a:defRPr>
          <a:solidFill>
            <a:schemeClr val="tx2"/>
          </a:solidFill>
        </a:defRPr>
      </a:lvl9pPr>
    </p:titleStyle>
    <p:bodyStyle>
      <a:lvl1pPr marL="342900" indent="-3429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940635"/>
            <a:ext cx="8825658" cy="2677648"/>
          </a:xfrm>
        </p:spPr>
        <p:txBody>
          <a:bodyPr/>
          <a:lstStyle/>
          <a:p>
            <a:pPr algn="ctr"/>
            <a:r>
              <a:rPr lang="en-US" dirty="0" smtClean="0"/>
              <a:t>Administration </a:t>
            </a:r>
            <a:br>
              <a:rPr lang="en-US" dirty="0" smtClean="0"/>
            </a:br>
            <a:r>
              <a:rPr lang="en-US" dirty="0" smtClean="0"/>
              <a:t>&amp;</a:t>
            </a:r>
            <a:br>
              <a:rPr lang="en-US" dirty="0" smtClean="0"/>
            </a:br>
            <a:r>
              <a:rPr lang="en-US" dirty="0" smtClean="0"/>
              <a:t> Leadership in Nursing </a:t>
            </a:r>
            <a:endParaRPr lang="ar-JO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3875859"/>
            <a:ext cx="8825658" cy="861420"/>
          </a:xfrm>
        </p:spPr>
        <p:txBody>
          <a:bodyPr>
            <a:normAutofit/>
          </a:bodyPr>
          <a:lstStyle/>
          <a:p>
            <a:pPr algn="r"/>
            <a:r>
              <a:rPr lang="en-US" sz="28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Introduction </a:t>
            </a:r>
            <a:endParaRPr lang="ar-JO" sz="28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8796271" y="1236372"/>
            <a:ext cx="2743200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dirty="0" smtClean="0">
                <a:solidFill>
                  <a:schemeClr val="accent3">
                    <a:lumMod val="40000"/>
                    <a:lumOff val="60000"/>
                  </a:schemeClr>
                </a:solidFill>
              </a:rPr>
              <a:t>Semester 1 2022 - 2023</a:t>
            </a:r>
            <a:endParaRPr lang="ar-JO" dirty="0">
              <a:solidFill>
                <a:schemeClr val="accent3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24249" y="5765373"/>
            <a:ext cx="2021982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dirty="0" smtClean="0">
                <a:solidFill>
                  <a:schemeClr val="accent3">
                    <a:lumMod val="40000"/>
                    <a:lumOff val="60000"/>
                  </a:schemeClr>
                </a:solidFill>
              </a:rPr>
              <a:t>IYAD SALAMEH</a:t>
            </a:r>
            <a:endParaRPr lang="ar-JO" dirty="0">
              <a:solidFill>
                <a:schemeClr val="accent3">
                  <a:lumMod val="40000"/>
                  <a:lumOff val="6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615960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9397" y="669700"/>
            <a:ext cx="11230378" cy="1519707"/>
          </a:xfrm>
        </p:spPr>
        <p:txBody>
          <a:bodyPr/>
          <a:lstStyle/>
          <a:p>
            <a:r>
              <a:rPr lang="en-US" sz="3200" b="1" dirty="0" smtClean="0"/>
              <a:t>Requisites for Successful Leadership and Management </a:t>
            </a:r>
            <a:br>
              <a:rPr lang="en-US" sz="3200" b="1" dirty="0" smtClean="0"/>
            </a:br>
            <a:endParaRPr lang="ar-JO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 rtl="0"/>
            <a:r>
              <a:rPr lang="en-US" sz="3200" dirty="0" smtClean="0"/>
              <a:t>Decision Making </a:t>
            </a:r>
          </a:p>
          <a:p>
            <a:pPr algn="l" rtl="0"/>
            <a:r>
              <a:rPr lang="en-US" sz="3200" dirty="0" smtClean="0"/>
              <a:t>Problem Solving </a:t>
            </a:r>
          </a:p>
          <a:p>
            <a:pPr algn="l" rtl="0"/>
            <a:r>
              <a:rPr lang="en-US" sz="3200" dirty="0" smtClean="0"/>
              <a:t>Critical Thinking </a:t>
            </a:r>
          </a:p>
          <a:p>
            <a:pPr algn="l" rtl="0"/>
            <a:r>
              <a:rPr lang="en-US" sz="3200" dirty="0" smtClean="0"/>
              <a:t>Clinical Reasoning </a:t>
            </a:r>
            <a:endParaRPr lang="ar-JO" sz="3200" dirty="0"/>
          </a:p>
        </p:txBody>
      </p:sp>
    </p:spTree>
    <p:extLst>
      <p:ext uri="{BB962C8B-B14F-4D97-AF65-F5344CB8AC3E}">
        <p14:creationId xmlns:p14="http://schemas.microsoft.com/office/powerpoint/2010/main" val="23890039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Decision Making </a:t>
            </a:r>
            <a:endParaRPr lang="ar-JO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/>
            <a:r>
              <a:rPr lang="en-US" dirty="0" smtClean="0"/>
              <a:t>DM is often thought to be synonymous with management </a:t>
            </a:r>
            <a:endParaRPr lang="en-US" dirty="0"/>
          </a:p>
          <a:p>
            <a:pPr algn="l" rtl="0"/>
            <a:r>
              <a:rPr lang="en-US" dirty="0" smtClean="0"/>
              <a:t>The quality of decisions made highly affects the managers’ success </a:t>
            </a:r>
          </a:p>
          <a:p>
            <a:pPr algn="l" rtl="0"/>
            <a:r>
              <a:rPr lang="en-US" dirty="0" smtClean="0"/>
              <a:t>DM is the innermost leadership activity and the core of management </a:t>
            </a:r>
          </a:p>
          <a:p>
            <a:pPr algn="l" rtl="0"/>
            <a:r>
              <a:rPr lang="en-US" dirty="0" smtClean="0"/>
              <a:t>Defined as </a:t>
            </a:r>
          </a:p>
          <a:p>
            <a:pPr lvl="1" algn="l" rtl="0"/>
            <a:r>
              <a:rPr lang="en-US" dirty="0"/>
              <a:t>a complex, cognitive process often defined as choosing a particular course of action</a:t>
            </a:r>
          </a:p>
          <a:p>
            <a:pPr lvl="1" algn="l" rtl="0"/>
            <a:r>
              <a:rPr lang="en-US" dirty="0"/>
              <a:t>The thought process of selecting a logical choice from the available options</a:t>
            </a:r>
            <a:r>
              <a:rPr lang="en-US" dirty="0" smtClean="0"/>
              <a:t>.</a:t>
            </a:r>
          </a:p>
          <a:p>
            <a:pPr algn="l" rtl="0"/>
            <a:r>
              <a:rPr lang="en-US" dirty="0" smtClean="0"/>
              <a:t>Definition implies </a:t>
            </a:r>
            <a:r>
              <a:rPr lang="en-US" dirty="0"/>
              <a:t>that doubt exists about several courses of action and that a choice is made to eliminate uncertainty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822278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Problem Solving </a:t>
            </a:r>
            <a:endParaRPr lang="ar-JO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3944" y="2369714"/>
            <a:ext cx="10365236" cy="4327300"/>
          </a:xfrm>
        </p:spPr>
        <p:txBody>
          <a:bodyPr>
            <a:noAutofit/>
          </a:bodyPr>
          <a:lstStyle/>
          <a:p>
            <a:pPr algn="l" rtl="0"/>
            <a:r>
              <a:rPr lang="en-US" sz="1400" u="sng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Part </a:t>
            </a:r>
            <a:r>
              <a:rPr lang="en-US" sz="1400" u="sng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of decision making </a:t>
            </a:r>
            <a:r>
              <a:rPr lang="en-US" sz="14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and is a systematic process that focuses on analyzing a </a:t>
            </a:r>
            <a:r>
              <a:rPr lang="en-US" sz="1400" u="sng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difficult situation</a:t>
            </a:r>
            <a:r>
              <a:rPr lang="en-US" sz="1400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</a:p>
          <a:p>
            <a:pPr algn="l" rtl="0">
              <a:lnSpc>
                <a:spcPct val="107000"/>
              </a:lnSpc>
              <a:spcAft>
                <a:spcPts val="800"/>
              </a:spcAft>
            </a:pPr>
            <a:r>
              <a:rPr lang="en-US" sz="14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Problem solving always includes a decision-making step. </a:t>
            </a:r>
            <a:endParaRPr lang="en-US" sz="1400" dirty="0" smtClean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l" rtl="0">
              <a:lnSpc>
                <a:spcPct val="107000"/>
              </a:lnSpc>
              <a:spcAft>
                <a:spcPts val="800"/>
              </a:spcAft>
            </a:pPr>
            <a:r>
              <a:rPr lang="en-US" sz="1400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Many use </a:t>
            </a:r>
            <a:r>
              <a:rPr lang="en-US" sz="14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the terms </a:t>
            </a:r>
            <a:r>
              <a:rPr lang="en-US" sz="1400" i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problem solving </a:t>
            </a:r>
            <a:r>
              <a:rPr lang="en-US" sz="14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and </a:t>
            </a:r>
            <a:r>
              <a:rPr lang="en-US" sz="1400" i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decision making </a:t>
            </a:r>
            <a:r>
              <a:rPr lang="en-US" sz="14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synonymously, but there is a small yet important difference between the two. </a:t>
            </a:r>
            <a:endParaRPr lang="en-US" sz="1400" dirty="0" smtClean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lvl="1" algn="l" rtl="0">
              <a:lnSpc>
                <a:spcPct val="107000"/>
              </a:lnSpc>
              <a:spcAft>
                <a:spcPts val="800"/>
              </a:spcAft>
            </a:pPr>
            <a:r>
              <a:rPr lang="en-US" sz="1400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Although </a:t>
            </a:r>
            <a:r>
              <a:rPr lang="en-US" sz="14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decision making is the last step in the problem-solving process, it is possible for </a:t>
            </a:r>
            <a:r>
              <a:rPr lang="en-US" sz="1400" u="sng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decision making to occur without the full analysis required in problem solving</a:t>
            </a:r>
            <a:r>
              <a:rPr lang="en-US" sz="14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 </a:t>
            </a:r>
            <a:endParaRPr lang="en-US" sz="1400" dirty="0" smtClean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lvl="1" algn="l" rtl="0">
              <a:lnSpc>
                <a:spcPct val="107000"/>
              </a:lnSpc>
              <a:spcAft>
                <a:spcPts val="800"/>
              </a:spcAft>
            </a:pPr>
            <a:r>
              <a:rPr lang="en-US" sz="1400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Because </a:t>
            </a:r>
            <a:r>
              <a:rPr lang="en-US" sz="14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problem solving attempts to identify the root problem in situations, </a:t>
            </a:r>
            <a:r>
              <a:rPr lang="en-US" sz="1400" u="sng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much time and energy are spent on identifying the real problem</a:t>
            </a:r>
            <a:r>
              <a:rPr lang="en-US" sz="1400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</a:p>
          <a:p>
            <a:pPr lvl="1" algn="l" rtl="0">
              <a:lnSpc>
                <a:spcPct val="107000"/>
              </a:lnSpc>
              <a:spcAft>
                <a:spcPts val="800"/>
              </a:spcAft>
            </a:pPr>
            <a:r>
              <a:rPr lang="en-US" sz="14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Decision </a:t>
            </a:r>
            <a:r>
              <a:rPr lang="en-US" sz="1400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making is </a:t>
            </a:r>
            <a:r>
              <a:rPr lang="en-US" sz="14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usually triggered by a problem but is often handled in a way that does not focus on eliminating the underlying problem</a:t>
            </a:r>
          </a:p>
          <a:p>
            <a:pPr lvl="1" algn="l" rtl="0">
              <a:lnSpc>
                <a:spcPct val="107000"/>
              </a:lnSpc>
              <a:spcAft>
                <a:spcPts val="800"/>
              </a:spcAft>
            </a:pPr>
            <a:endParaRPr lang="en-US" sz="14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 algn="l" rtl="0">
              <a:buNone/>
            </a:pPr>
            <a:endParaRPr lang="ar-JO" sz="1400" dirty="0"/>
          </a:p>
        </p:txBody>
      </p:sp>
    </p:spTree>
    <p:extLst>
      <p:ext uri="{BB962C8B-B14F-4D97-AF65-F5344CB8AC3E}">
        <p14:creationId xmlns:p14="http://schemas.microsoft.com/office/powerpoint/2010/main" val="17776214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Critical Thinking </a:t>
            </a:r>
            <a:endParaRPr lang="ar-JO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37152" y="2577742"/>
            <a:ext cx="10601568" cy="3416300"/>
          </a:xfrm>
        </p:spPr>
        <p:txBody>
          <a:bodyPr/>
          <a:lstStyle/>
          <a:p>
            <a:pPr algn="l" rtl="0"/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</a:t>
            </a:r>
            <a:r>
              <a:rPr lang="en-US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ometimes 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referred to as </a:t>
            </a:r>
            <a:r>
              <a:rPr lang="en-US" i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reflective </a:t>
            </a:r>
            <a:r>
              <a:rPr lang="en-US" i="1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thinking</a:t>
            </a:r>
            <a:endParaRPr lang="en-US" dirty="0" smtClean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l" rtl="0"/>
            <a:r>
              <a:rPr lang="en-US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Related 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to evaluation and has a broader scope than decision making and problem </a:t>
            </a:r>
            <a:r>
              <a:rPr lang="en-US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solving</a:t>
            </a:r>
          </a:p>
          <a:p>
            <a:pPr algn="l" rtl="0"/>
            <a:r>
              <a:rPr lang="en-US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The 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mental process of actively and skillfully conceptualizing, applying, analyzing, synthesizing, and evaluating information to reach an answer or </a:t>
            </a:r>
            <a:r>
              <a:rPr lang="en-US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conclusion</a:t>
            </a:r>
          </a:p>
          <a:p>
            <a:pPr algn="l" rtl="0"/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Critical thinking also involves reflecting on the meaning of statements, examining the offered evidence and reasoning, and forming judgments about </a:t>
            </a:r>
            <a:r>
              <a:rPr lang="en-US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facts</a:t>
            </a:r>
          </a:p>
          <a:p>
            <a:pPr algn="l" rtl="0"/>
            <a:r>
              <a:rPr lang="en-US" dirty="0" smtClean="0">
                <a:latin typeface="Calibri" panose="020F0502020204030204" pitchFamily="34" charset="0"/>
                <a:cs typeface="Arial" panose="020B0604020202020204" pitchFamily="34" charset="0"/>
              </a:rPr>
              <a:t>Additional </a:t>
            </a:r>
            <a:r>
              <a:rPr lang="en-US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components 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of critical </a:t>
            </a:r>
            <a:r>
              <a:rPr lang="en-US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thinking would be:</a:t>
            </a:r>
          </a:p>
          <a:p>
            <a:pPr lvl="1" algn="l" rtl="0"/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insight, intuition, empathy, and the willingness to take action </a:t>
            </a:r>
            <a:endParaRPr lang="ar-JO" dirty="0"/>
          </a:p>
        </p:txBody>
      </p:sp>
    </p:spTree>
    <p:extLst>
      <p:ext uri="{BB962C8B-B14F-4D97-AF65-F5344CB8AC3E}">
        <p14:creationId xmlns:p14="http://schemas.microsoft.com/office/powerpoint/2010/main" val="18212756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Critical Thinker Traits  </a:t>
            </a:r>
            <a:endParaRPr lang="ar-JO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>
              <a:lnSpc>
                <a:spcPct val="107000"/>
              </a:lnSpc>
              <a:spcAft>
                <a:spcPts val="800"/>
              </a:spcAft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Open to New Ideas, Flexible Creative, Intuitive, Empathetic, Insightful, Energetic, Caring, willing to take action, Analytical, Observant, Outcome directed, Persistent Risk taker, Willing to change, Assertive, Resourceful, Knowledgeable, Communicative, “Outside-the-box” thinker, Circular thinker</a:t>
            </a:r>
          </a:p>
          <a:p>
            <a:pPr algn="l" rtl="0"/>
            <a:endParaRPr lang="ar-JO" dirty="0"/>
          </a:p>
        </p:txBody>
      </p:sp>
    </p:spTree>
    <p:extLst>
      <p:ext uri="{BB962C8B-B14F-4D97-AF65-F5344CB8AC3E}">
        <p14:creationId xmlns:p14="http://schemas.microsoft.com/office/powerpoint/2010/main" val="13039378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Clinical Reasoning </a:t>
            </a:r>
            <a:endParaRPr lang="ar-JO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2522" y="2642137"/>
            <a:ext cx="9646276" cy="3416300"/>
          </a:xfrm>
        </p:spPr>
        <p:txBody>
          <a:bodyPr/>
          <a:lstStyle/>
          <a:p>
            <a:pPr algn="l" rtl="0"/>
            <a:r>
              <a:rPr lang="en-US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The 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process of applying knowledge and expertise to a clinical situation to develop a </a:t>
            </a:r>
            <a:r>
              <a:rPr lang="en-US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solution</a:t>
            </a:r>
          </a:p>
          <a:p>
            <a:pPr algn="l" rtl="0"/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 collaborative and reflective process that involves content-specific knowledge, engagement of the patient and family in understanding the clinical problem, and incorporation of critical contextual </a:t>
            </a:r>
            <a:r>
              <a:rPr lang="en-US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factors.</a:t>
            </a:r>
          </a:p>
          <a:p>
            <a:pPr algn="l" rtl="0"/>
            <a:r>
              <a:rPr lang="en-US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Nurses 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today must have higher order thinking skills to identify patient problems and to direct clinical judgments and actions that result in positive patient outcomes. </a:t>
            </a:r>
            <a:endParaRPr lang="en-US" dirty="0" smtClean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l" rtl="0"/>
            <a:r>
              <a:rPr lang="en-US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Clinical Reasoning is when 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nurses integrate and apply different types of knowledge to weigh evidence, critically think about arguments, and reflect on the process used to arrive at a </a:t>
            </a:r>
            <a:r>
              <a:rPr lang="en-US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diagnosis</a:t>
            </a:r>
          </a:p>
          <a:p>
            <a:pPr algn="l" rtl="0"/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All of these factors lead to deliberative decision making and sound clinical judgment</a:t>
            </a:r>
            <a:endParaRPr lang="ar-JO" dirty="0"/>
          </a:p>
        </p:txBody>
      </p:sp>
    </p:spTree>
    <p:extLst>
      <p:ext uri="{BB962C8B-B14F-4D97-AF65-F5344CB8AC3E}">
        <p14:creationId xmlns:p14="http://schemas.microsoft.com/office/powerpoint/2010/main" val="256515575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 Boardroom">
  <a:themeElements>
    <a:clrScheme name="Ion Boardroom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Ion Boardroom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 Boardroom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8502691-933B-45FE-8764-BA278511EF2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411</TotalTime>
  <Words>493</Words>
  <Application>Microsoft Office PowerPoint</Application>
  <PresentationFormat>Widescreen</PresentationFormat>
  <Paragraphs>39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Arial</vt:lpstr>
      <vt:lpstr>Calibri</vt:lpstr>
      <vt:lpstr>Century Gothic</vt:lpstr>
      <vt:lpstr>Times New Roman</vt:lpstr>
      <vt:lpstr>Wingdings 3</vt:lpstr>
      <vt:lpstr>Ion Boardroom</vt:lpstr>
      <vt:lpstr>Administration  &amp;  Leadership in Nursing </vt:lpstr>
      <vt:lpstr>Requisites for Successful Leadership and Management  </vt:lpstr>
      <vt:lpstr>Decision Making </vt:lpstr>
      <vt:lpstr>Problem Solving </vt:lpstr>
      <vt:lpstr>Critical Thinking </vt:lpstr>
      <vt:lpstr>Critical Thinker Traits  </vt:lpstr>
      <vt:lpstr>Clinical Reasoning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Administration  &amp;  Leadership in Nursing</dc:title>
  <dc:creator>rel-Areej</dc:creator>
  <cp:lastModifiedBy>rel-Areej</cp:lastModifiedBy>
  <cp:revision>13</cp:revision>
  <dcterms:created xsi:type="dcterms:W3CDTF">2022-10-29T06:42:54Z</dcterms:created>
  <dcterms:modified xsi:type="dcterms:W3CDTF">2022-10-29T13:34:02Z</dcterms:modified>
</cp:coreProperties>
</file>