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png" ContentType="image/pn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18641" y="1659762"/>
            <a:ext cx="6506717" cy="2280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57475" y="495046"/>
            <a:ext cx="4829048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1667" y="1988566"/>
            <a:ext cx="7960664" cy="1753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707542" y="6466897"/>
            <a:ext cx="53784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321675" y="6466897"/>
            <a:ext cx="14033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18641" y="1659762"/>
            <a:ext cx="6502400" cy="22809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algn="ctr" marL="12700" marR="5080">
              <a:lnSpc>
                <a:spcPts val="4320"/>
              </a:lnSpc>
              <a:spcBef>
                <a:spcPts val="640"/>
              </a:spcBef>
            </a:pPr>
            <a:r>
              <a:rPr dirty="0" sz="4000" spc="-15" b="1">
                <a:latin typeface="Calibri"/>
                <a:cs typeface="Calibri"/>
              </a:rPr>
              <a:t>Administration</a:t>
            </a:r>
            <a:r>
              <a:rPr dirty="0" sz="4000" spc="10" b="1">
                <a:latin typeface="Calibri"/>
                <a:cs typeface="Calibri"/>
              </a:rPr>
              <a:t> </a:t>
            </a:r>
            <a:r>
              <a:rPr dirty="0" sz="4000" spc="-5" b="1">
                <a:latin typeface="Calibri"/>
                <a:cs typeface="Calibri"/>
              </a:rPr>
              <a:t>and</a:t>
            </a:r>
            <a:r>
              <a:rPr dirty="0" sz="4000" spc="-20" b="1">
                <a:latin typeface="Calibri"/>
                <a:cs typeface="Calibri"/>
              </a:rPr>
              <a:t> </a:t>
            </a:r>
            <a:r>
              <a:rPr dirty="0" sz="4000" spc="-10" b="1">
                <a:latin typeface="Calibri"/>
                <a:cs typeface="Calibri"/>
              </a:rPr>
              <a:t>Leadership </a:t>
            </a:r>
            <a:r>
              <a:rPr dirty="0" sz="4000" spc="-890" b="1">
                <a:latin typeface="Calibri"/>
                <a:cs typeface="Calibri"/>
              </a:rPr>
              <a:t> </a:t>
            </a:r>
            <a:r>
              <a:rPr dirty="0" sz="4000" spc="-5" b="1">
                <a:latin typeface="Calibri"/>
                <a:cs typeface="Calibri"/>
              </a:rPr>
              <a:t>in </a:t>
            </a:r>
            <a:r>
              <a:rPr dirty="0" sz="4000" spc="-10" b="1">
                <a:latin typeface="Calibri"/>
                <a:cs typeface="Calibri"/>
              </a:rPr>
              <a:t>Nursing</a:t>
            </a:r>
            <a:endParaRPr sz="4000">
              <a:latin typeface="Calibri"/>
              <a:cs typeface="Calibri"/>
            </a:endParaRPr>
          </a:p>
          <a:p>
            <a:pPr algn="ctr" marL="820419" marR="697865">
              <a:lnSpc>
                <a:spcPts val="4320"/>
              </a:lnSpc>
            </a:pPr>
            <a:r>
              <a:rPr dirty="0" sz="4000" spc="-15" b="1">
                <a:latin typeface="Calibri"/>
                <a:cs typeface="Calibri"/>
              </a:rPr>
              <a:t>Management </a:t>
            </a:r>
            <a:r>
              <a:rPr dirty="0" sz="4000" spc="-5" b="1">
                <a:latin typeface="Calibri"/>
                <a:cs typeface="Calibri"/>
              </a:rPr>
              <a:t>Functions </a:t>
            </a:r>
            <a:r>
              <a:rPr dirty="0" sz="4000" spc="-890" b="1">
                <a:latin typeface="Calibri"/>
                <a:cs typeface="Calibri"/>
              </a:rPr>
              <a:t> </a:t>
            </a:r>
            <a:r>
              <a:rPr dirty="0" sz="4000" spc="-5" b="1">
                <a:latin typeface="Calibri"/>
                <a:cs typeface="Calibri"/>
              </a:rPr>
              <a:t>2-</a:t>
            </a:r>
            <a:r>
              <a:rPr dirty="0" sz="4000" spc="-10" b="1">
                <a:latin typeface="Calibri"/>
                <a:cs typeface="Calibri"/>
              </a:rPr>
              <a:t> </a:t>
            </a:r>
            <a:r>
              <a:rPr dirty="0" sz="4000" spc="-15" b="1">
                <a:latin typeface="Calibri"/>
                <a:cs typeface="Calibri"/>
              </a:rPr>
              <a:t>Organizing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94635" y="4316933"/>
            <a:ext cx="435864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b="1">
                <a:latin typeface="Calibri"/>
                <a:cs typeface="Calibri"/>
              </a:rPr>
              <a:t>A-</a:t>
            </a:r>
            <a:r>
              <a:rPr dirty="0" sz="3600" spc="-40" b="1">
                <a:latin typeface="Calibri"/>
                <a:cs typeface="Calibri"/>
              </a:rPr>
              <a:t> </a:t>
            </a:r>
            <a:r>
              <a:rPr dirty="0" sz="3600" spc="-10" b="1">
                <a:latin typeface="Calibri"/>
                <a:cs typeface="Calibri"/>
              </a:rPr>
              <a:t>Organizing</a:t>
            </a:r>
            <a:r>
              <a:rPr dirty="0" sz="3600" spc="-40" b="1">
                <a:latin typeface="Calibri"/>
                <a:cs typeface="Calibri"/>
              </a:rPr>
              <a:t> </a:t>
            </a:r>
            <a:r>
              <a:rPr dirty="0" sz="3600" spc="-5" b="1">
                <a:latin typeface="Calibri"/>
                <a:cs typeface="Calibri"/>
              </a:rPr>
              <a:t>concepts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83067" y="6466897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07340" y="1034542"/>
            <a:ext cx="8470265" cy="52870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93345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latin typeface="Calibri"/>
                <a:cs typeface="Calibri"/>
              </a:rPr>
              <a:t>2)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Authority,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Responsibility,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Accountability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Authority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-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formal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right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make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decisions,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issue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orders,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allocate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resources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achieve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desired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outcomes.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3098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Responsibility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-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duty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task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activity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employee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assigned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18224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Accountability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-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fact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people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authority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responsibility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subject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reporting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those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above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chain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command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17394" y="232917"/>
            <a:ext cx="389001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Organizing</a:t>
            </a:r>
            <a:r>
              <a:rPr dirty="0" spc="-65"/>
              <a:t> </a:t>
            </a:r>
            <a:r>
              <a:rPr dirty="0" spc="-5"/>
              <a:t>Concepts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92210" y="6466897"/>
            <a:ext cx="13525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70">
                <a:solidFill>
                  <a:srgbClr val="888888"/>
                </a:solidFill>
                <a:latin typeface="Arial MT"/>
                <a:cs typeface="Arial MT"/>
              </a:rPr>
              <a:t>11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2154" y="342646"/>
            <a:ext cx="389001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Organizing</a:t>
            </a:r>
            <a:r>
              <a:rPr dirty="0" spc="-65"/>
              <a:t> </a:t>
            </a:r>
            <a:r>
              <a:rPr dirty="0" spc="-5"/>
              <a:t>Concepts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103350"/>
            <a:ext cx="7525384" cy="5019675"/>
          </a:xfrm>
          <a:prstGeom prst="rect">
            <a:avLst/>
          </a:prstGeom>
        </p:spPr>
        <p:txBody>
          <a:bodyPr wrap="square" lIns="0" tIns="171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0"/>
              </a:spcBef>
            </a:pPr>
            <a:r>
              <a:rPr dirty="0" sz="2600" b="1">
                <a:latin typeface="Calibri"/>
                <a:cs typeface="Calibri"/>
              </a:rPr>
              <a:t>3)</a:t>
            </a:r>
            <a:r>
              <a:rPr dirty="0" sz="2600" spc="-2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Line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and</a:t>
            </a:r>
            <a:r>
              <a:rPr dirty="0" sz="2600" spc="-1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Staff</a:t>
            </a:r>
            <a:r>
              <a:rPr dirty="0" sz="2600" spc="-2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Authority</a:t>
            </a:r>
            <a:endParaRPr sz="2600">
              <a:latin typeface="Calibri"/>
              <a:cs typeface="Calibri"/>
            </a:endParaRPr>
          </a:p>
          <a:p>
            <a:pPr marL="184785" marR="5080" indent="-172720">
              <a:lnSpc>
                <a:spcPct val="14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600" spc="-5" b="1">
                <a:latin typeface="Calibri"/>
                <a:cs typeface="Calibri"/>
              </a:rPr>
              <a:t>Line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authority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-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in </a:t>
            </a:r>
            <a:r>
              <a:rPr dirty="0" sz="2600" spc="-5" b="1">
                <a:latin typeface="Calibri"/>
                <a:cs typeface="Calibri"/>
              </a:rPr>
              <a:t>which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individuals</a:t>
            </a:r>
            <a:r>
              <a:rPr dirty="0" sz="2600" spc="2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in </a:t>
            </a:r>
            <a:r>
              <a:rPr dirty="0" sz="2600" spc="-10" b="1">
                <a:latin typeface="Calibri"/>
                <a:cs typeface="Calibri"/>
              </a:rPr>
              <a:t>management 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positions </a:t>
            </a:r>
            <a:r>
              <a:rPr dirty="0" sz="2600" spc="-20" b="1">
                <a:latin typeface="Calibri"/>
                <a:cs typeface="Calibri"/>
              </a:rPr>
              <a:t>have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formal</a:t>
            </a:r>
            <a:r>
              <a:rPr dirty="0" sz="2600" spc="-1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power </a:t>
            </a:r>
            <a:r>
              <a:rPr dirty="0" sz="2600" spc="-20" b="1">
                <a:latin typeface="Calibri"/>
                <a:cs typeface="Calibri"/>
              </a:rPr>
              <a:t>to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direct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and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control </a:t>
            </a:r>
            <a:r>
              <a:rPr dirty="0" sz="2600" spc="-57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immediate subordinates.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550">
              <a:latin typeface="Calibri"/>
              <a:cs typeface="Calibri"/>
            </a:endParaRPr>
          </a:p>
          <a:p>
            <a:pPr marL="184785" marR="22225" indent="-172720">
              <a:lnSpc>
                <a:spcPct val="14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600" spc="-10" b="1">
                <a:latin typeface="Calibri"/>
                <a:cs typeface="Calibri"/>
              </a:rPr>
              <a:t>Staff </a:t>
            </a:r>
            <a:r>
              <a:rPr dirty="0" sz="2600" spc="-5" b="1">
                <a:latin typeface="Calibri"/>
                <a:cs typeface="Calibri"/>
              </a:rPr>
              <a:t>authority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-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granted</a:t>
            </a:r>
            <a:r>
              <a:rPr dirty="0" sz="2600" spc="2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staff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specialists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in</a:t>
            </a:r>
            <a:r>
              <a:rPr dirty="0" sz="2600" spc="-5" b="1">
                <a:latin typeface="Calibri"/>
                <a:cs typeface="Calibri"/>
              </a:rPr>
              <a:t> their 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areas</a:t>
            </a:r>
            <a:r>
              <a:rPr dirty="0" sz="2600" b="1">
                <a:latin typeface="Calibri"/>
                <a:cs typeface="Calibri"/>
              </a:rPr>
              <a:t> of </a:t>
            </a:r>
            <a:r>
              <a:rPr dirty="0" sz="2600" spc="-10" b="1">
                <a:latin typeface="Calibri"/>
                <a:cs typeface="Calibri"/>
              </a:rPr>
              <a:t>expertise.</a:t>
            </a:r>
            <a:r>
              <a:rPr dirty="0" sz="2600" spc="2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Narrower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than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line</a:t>
            </a:r>
            <a:r>
              <a:rPr dirty="0" sz="2600" spc="2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authority</a:t>
            </a:r>
            <a:r>
              <a:rPr dirty="0" sz="2600" spc="2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 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includes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right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advise, recommend,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and counsel </a:t>
            </a:r>
            <a:r>
              <a:rPr dirty="0" sz="2600" spc="-5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in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staff</a:t>
            </a:r>
            <a:r>
              <a:rPr dirty="0" sz="2600" spc="-2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specialists'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area </a:t>
            </a:r>
            <a:r>
              <a:rPr dirty="0" sz="2600" b="1">
                <a:latin typeface="Calibri"/>
                <a:cs typeface="Calibri"/>
              </a:rPr>
              <a:t>of </a:t>
            </a:r>
            <a:r>
              <a:rPr dirty="0" sz="2600" spc="-5" b="1">
                <a:latin typeface="Calibri"/>
                <a:cs typeface="Calibri"/>
              </a:rPr>
              <a:t>expertise</a:t>
            </a:r>
            <a:r>
              <a:rPr dirty="0" sz="2600" spc="-5"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25954" y="418846"/>
            <a:ext cx="389001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Organizing</a:t>
            </a:r>
            <a:r>
              <a:rPr dirty="0" spc="-65"/>
              <a:t> </a:t>
            </a:r>
            <a:r>
              <a:rPr dirty="0" spc="-5"/>
              <a:t>Concepts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58951"/>
            <a:ext cx="8028305" cy="44577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024505">
              <a:lnSpc>
                <a:spcPct val="100000"/>
              </a:lnSpc>
              <a:spcBef>
                <a:spcPts val="105"/>
              </a:spcBef>
            </a:pPr>
            <a:r>
              <a:rPr dirty="0" sz="3200" spc="-10" b="1">
                <a:latin typeface="Calibri"/>
                <a:cs typeface="Calibri"/>
              </a:rPr>
              <a:t>Organizing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ct val="150000"/>
              </a:lnSpc>
              <a:spcBef>
                <a:spcPts val="805"/>
              </a:spcBef>
              <a:tabLst>
                <a:tab pos="4801870" algn="l"/>
              </a:tabLst>
            </a:pPr>
            <a:r>
              <a:rPr dirty="0" sz="2800" spc="-15" b="1">
                <a:latin typeface="Calibri"/>
                <a:cs typeface="Calibri"/>
              </a:rPr>
              <a:t>Organizing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grouping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activities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purpose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achieving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objectives,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assignment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each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grouping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 </a:t>
            </a:r>
            <a:r>
              <a:rPr dirty="0" sz="2800" spc="-5" b="1">
                <a:latin typeface="Calibri"/>
                <a:cs typeface="Calibri"/>
              </a:rPr>
              <a:t>authority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supervising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group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defined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means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coordinating </a:t>
            </a:r>
            <a:r>
              <a:rPr dirty="0" sz="2800" spc="-5" b="1">
                <a:latin typeface="Calibri"/>
                <a:cs typeface="Calibri"/>
              </a:rPr>
              <a:t> activities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which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responsible	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accomplishing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organizational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objectives</a:t>
            </a:r>
            <a:r>
              <a:rPr dirty="0" sz="2800" spc="-1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745642" y="1845080"/>
            <a:ext cx="7654925" cy="1348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450" marR="5080" indent="-32384">
              <a:lnSpc>
                <a:spcPct val="155000"/>
              </a:lnSpc>
              <a:spcBef>
                <a:spcPts val="100"/>
              </a:spcBef>
            </a:pP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form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body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knowledge,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data,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people,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things,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other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elements,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purposefully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arranged.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35579" y="789178"/>
            <a:ext cx="244538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Organization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56870">
              <a:lnSpc>
                <a:spcPct val="100000"/>
              </a:lnSpc>
              <a:spcBef>
                <a:spcPts val="100"/>
              </a:spcBef>
            </a:pPr>
            <a:r>
              <a:rPr dirty="0"/>
              <a:t>Principles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30"/>
              <a:t> </a:t>
            </a:r>
            <a:r>
              <a:rPr dirty="0" spc="-10"/>
              <a:t>Organizing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12976" y="2367908"/>
            <a:ext cx="2788920" cy="34223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145844" y="1391263"/>
            <a:ext cx="5093970" cy="3867785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marL="469265" indent="-457200">
              <a:lnSpc>
                <a:spcPct val="100000"/>
              </a:lnSpc>
              <a:spcBef>
                <a:spcPts val="1785"/>
              </a:spcBef>
              <a:buAutoNum type="arabicParenR"/>
              <a:tabLst>
                <a:tab pos="469265" algn="l"/>
                <a:tab pos="469900" algn="l"/>
              </a:tabLst>
            </a:pPr>
            <a:r>
              <a:rPr dirty="0" sz="2800" spc="-5" b="1">
                <a:latin typeface="Calibri"/>
                <a:cs typeface="Calibri"/>
              </a:rPr>
              <a:t>Chain of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Command</a:t>
            </a:r>
            <a:endParaRPr sz="2800">
              <a:latin typeface="Calibri"/>
              <a:cs typeface="Calibri"/>
            </a:endParaRPr>
          </a:p>
          <a:p>
            <a:pPr marL="550545" indent="-538480">
              <a:lnSpc>
                <a:spcPct val="100000"/>
              </a:lnSpc>
              <a:spcBef>
                <a:spcPts val="1685"/>
              </a:spcBef>
              <a:buClr>
                <a:srgbClr val="5B9BD4"/>
              </a:buClr>
              <a:buAutoNum type="arabicParenR"/>
              <a:tabLst>
                <a:tab pos="550545" algn="l"/>
                <a:tab pos="551180" algn="l"/>
              </a:tabLst>
            </a:pPr>
            <a:r>
              <a:rPr dirty="0" sz="2800" spc="-5" b="1" i="1">
                <a:latin typeface="Calibri"/>
                <a:cs typeface="Calibri"/>
              </a:rPr>
              <a:t>Unity</a:t>
            </a:r>
            <a:r>
              <a:rPr dirty="0" sz="2800" spc="-15" b="1" i="1">
                <a:latin typeface="Calibri"/>
                <a:cs typeface="Calibri"/>
              </a:rPr>
              <a:t> </a:t>
            </a:r>
            <a:r>
              <a:rPr dirty="0" sz="2800" spc="-5" b="1" i="1">
                <a:latin typeface="Calibri"/>
                <a:cs typeface="Calibri"/>
              </a:rPr>
              <a:t>of</a:t>
            </a:r>
            <a:r>
              <a:rPr dirty="0" sz="2800" spc="-15" b="1" i="1">
                <a:latin typeface="Calibri"/>
                <a:cs typeface="Calibri"/>
              </a:rPr>
              <a:t> </a:t>
            </a:r>
            <a:r>
              <a:rPr dirty="0" sz="2800" spc="-5" b="1" i="1">
                <a:latin typeface="Calibri"/>
                <a:cs typeface="Calibri"/>
              </a:rPr>
              <a:t>Command</a:t>
            </a:r>
            <a:endParaRPr sz="2800">
              <a:latin typeface="Calibri"/>
              <a:cs typeface="Calibri"/>
            </a:endParaRPr>
          </a:p>
          <a:p>
            <a:pPr marL="469265" indent="-457200">
              <a:lnSpc>
                <a:spcPct val="100000"/>
              </a:lnSpc>
              <a:spcBef>
                <a:spcPts val="1680"/>
              </a:spcBef>
              <a:buAutoNum type="arabicParenR"/>
              <a:tabLst>
                <a:tab pos="469265" algn="l"/>
                <a:tab pos="469900" algn="l"/>
              </a:tabLst>
            </a:pPr>
            <a:r>
              <a:rPr dirty="0" sz="2800" spc="-15" b="1">
                <a:latin typeface="Calibri"/>
                <a:cs typeface="Calibri"/>
              </a:rPr>
              <a:t>Delegation</a:t>
            </a:r>
            <a:endParaRPr sz="2800">
              <a:latin typeface="Calibri"/>
              <a:cs typeface="Calibri"/>
            </a:endParaRPr>
          </a:p>
          <a:p>
            <a:pPr marL="469265" indent="-457200">
              <a:lnSpc>
                <a:spcPct val="100000"/>
              </a:lnSpc>
              <a:spcBef>
                <a:spcPts val="1680"/>
              </a:spcBef>
              <a:buAutoNum type="arabicParenR"/>
              <a:tabLst>
                <a:tab pos="469265" algn="l"/>
                <a:tab pos="469900" algn="l"/>
              </a:tabLst>
            </a:pPr>
            <a:r>
              <a:rPr dirty="0" sz="2800" spc="-5" b="1">
                <a:latin typeface="Calibri"/>
                <a:cs typeface="Calibri"/>
              </a:rPr>
              <a:t>Span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 </a:t>
            </a:r>
            <a:r>
              <a:rPr dirty="0" sz="2800" spc="-10" b="1">
                <a:latin typeface="Calibri"/>
                <a:cs typeface="Calibri"/>
              </a:rPr>
              <a:t>Management</a:t>
            </a:r>
            <a:endParaRPr sz="2800">
              <a:latin typeface="Calibri"/>
              <a:cs typeface="Calibri"/>
            </a:endParaRPr>
          </a:p>
          <a:p>
            <a:pPr marL="469265" indent="-457200">
              <a:lnSpc>
                <a:spcPct val="100000"/>
              </a:lnSpc>
              <a:spcBef>
                <a:spcPts val="1680"/>
              </a:spcBef>
              <a:buAutoNum type="arabicParenR"/>
              <a:tabLst>
                <a:tab pos="469265" algn="l"/>
                <a:tab pos="469900" algn="l"/>
              </a:tabLst>
            </a:pPr>
            <a:r>
              <a:rPr dirty="0" sz="2800" spc="-15" b="1">
                <a:latin typeface="Calibri"/>
                <a:cs typeface="Calibri"/>
              </a:rPr>
              <a:t>Centralization/Decentralization</a:t>
            </a:r>
            <a:endParaRPr sz="2800">
              <a:latin typeface="Calibri"/>
              <a:cs typeface="Calibri"/>
            </a:endParaRPr>
          </a:p>
          <a:p>
            <a:pPr marL="469265" indent="-457200">
              <a:lnSpc>
                <a:spcPct val="100000"/>
              </a:lnSpc>
              <a:spcBef>
                <a:spcPts val="1685"/>
              </a:spcBef>
              <a:buAutoNum type="arabicParenR"/>
              <a:tabLst>
                <a:tab pos="469265" algn="l"/>
                <a:tab pos="469900" algn="l"/>
              </a:tabLst>
            </a:pPr>
            <a:r>
              <a:rPr dirty="0" sz="2800" spc="-15" b="1">
                <a:latin typeface="Calibri"/>
                <a:cs typeface="Calibri"/>
              </a:rPr>
              <a:t>Departmentalization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8270">
              <a:lnSpc>
                <a:spcPct val="100000"/>
              </a:lnSpc>
              <a:spcBef>
                <a:spcPts val="105"/>
              </a:spcBef>
            </a:pPr>
            <a:r>
              <a:rPr dirty="0"/>
              <a:t>1)</a:t>
            </a:r>
            <a:r>
              <a:rPr dirty="0" spc="-25"/>
              <a:t> </a:t>
            </a:r>
            <a:r>
              <a:rPr dirty="0" spc="-5"/>
              <a:t>Chain</a:t>
            </a:r>
            <a:r>
              <a:rPr dirty="0" spc="-15"/>
              <a:t> </a:t>
            </a:r>
            <a:r>
              <a:rPr dirty="0"/>
              <a:t>of</a:t>
            </a:r>
            <a:r>
              <a:rPr dirty="0" spc="-25"/>
              <a:t> </a:t>
            </a:r>
            <a:r>
              <a:rPr dirty="0"/>
              <a:t>Command</a:t>
            </a:r>
          </a:p>
          <a:p>
            <a:pPr marL="128270" marR="5080">
              <a:lnSpc>
                <a:spcPct val="155000"/>
              </a:lnSpc>
              <a:spcBef>
                <a:spcPts val="805"/>
              </a:spcBef>
              <a:buSzPct val="96153"/>
              <a:buFont typeface="Arial MT"/>
              <a:buChar char="•"/>
              <a:tabLst>
                <a:tab pos="245110" algn="l"/>
              </a:tabLst>
            </a:pPr>
            <a:r>
              <a:rPr dirty="0"/>
              <a:t>An </a:t>
            </a:r>
            <a:r>
              <a:rPr dirty="0" spc="-15"/>
              <a:t>unbroken</a:t>
            </a:r>
            <a:r>
              <a:rPr dirty="0" spc="30"/>
              <a:t> </a:t>
            </a:r>
            <a:r>
              <a:rPr dirty="0" spc="-5"/>
              <a:t>line</a:t>
            </a:r>
            <a:r>
              <a:rPr dirty="0" spc="10"/>
              <a:t> </a:t>
            </a:r>
            <a:r>
              <a:rPr dirty="0"/>
              <a:t>of</a:t>
            </a:r>
            <a:r>
              <a:rPr dirty="0" spc="-5"/>
              <a:t> authority</a:t>
            </a:r>
            <a:r>
              <a:rPr dirty="0"/>
              <a:t> </a:t>
            </a:r>
            <a:r>
              <a:rPr dirty="0" spc="-10"/>
              <a:t>that</a:t>
            </a:r>
            <a:r>
              <a:rPr dirty="0" spc="10"/>
              <a:t> </a:t>
            </a:r>
            <a:r>
              <a:rPr dirty="0" spc="-10"/>
              <a:t>links</a:t>
            </a:r>
            <a:r>
              <a:rPr dirty="0" spc="10"/>
              <a:t> </a:t>
            </a:r>
            <a:r>
              <a:rPr dirty="0"/>
              <a:t>all </a:t>
            </a:r>
            <a:r>
              <a:rPr dirty="0" spc="-5"/>
              <a:t>individuals</a:t>
            </a:r>
            <a:r>
              <a:rPr dirty="0" spc="20"/>
              <a:t> </a:t>
            </a:r>
            <a:r>
              <a:rPr dirty="0"/>
              <a:t>in </a:t>
            </a:r>
            <a:r>
              <a:rPr dirty="0" spc="-570"/>
              <a:t> </a:t>
            </a:r>
            <a:r>
              <a:rPr dirty="0" spc="-5"/>
              <a:t>the</a:t>
            </a:r>
            <a:r>
              <a:rPr dirty="0"/>
              <a:t> </a:t>
            </a:r>
            <a:r>
              <a:rPr dirty="0" spc="-15"/>
              <a:t>organization</a:t>
            </a:r>
            <a:r>
              <a:rPr dirty="0" spc="30"/>
              <a:t> </a:t>
            </a:r>
            <a:r>
              <a:rPr dirty="0" spc="-5"/>
              <a:t>and</a:t>
            </a:r>
            <a:r>
              <a:rPr dirty="0" spc="15"/>
              <a:t> </a:t>
            </a:r>
            <a:r>
              <a:rPr dirty="0"/>
              <a:t>specifies </a:t>
            </a:r>
            <a:r>
              <a:rPr dirty="0" spc="-5"/>
              <a:t>who</a:t>
            </a:r>
            <a:r>
              <a:rPr dirty="0" spc="-15"/>
              <a:t> </a:t>
            </a:r>
            <a:r>
              <a:rPr dirty="0" spc="-5"/>
              <a:t>reports </a:t>
            </a:r>
            <a:r>
              <a:rPr dirty="0" spc="-15"/>
              <a:t>to</a:t>
            </a:r>
            <a:r>
              <a:rPr dirty="0"/>
              <a:t> whom.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9536" y="4677155"/>
            <a:ext cx="3006852" cy="73304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07542" y="4533036"/>
            <a:ext cx="7851775" cy="1254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55100"/>
              </a:lnSpc>
              <a:spcBef>
                <a:spcPts val="95"/>
              </a:spcBef>
            </a:pPr>
            <a:r>
              <a:rPr dirty="0" sz="2600" b="1" i="1">
                <a:latin typeface="Calibri"/>
                <a:cs typeface="Calibri"/>
              </a:rPr>
              <a:t>2)</a:t>
            </a:r>
            <a:r>
              <a:rPr dirty="0" sz="2600" spc="-10" b="1" i="1">
                <a:latin typeface="Calibri"/>
                <a:cs typeface="Calibri"/>
              </a:rPr>
              <a:t> </a:t>
            </a:r>
            <a:r>
              <a:rPr dirty="0" sz="2600" spc="-5" b="1" i="1">
                <a:latin typeface="Calibri"/>
                <a:cs typeface="Calibri"/>
              </a:rPr>
              <a:t>Unity of</a:t>
            </a:r>
            <a:r>
              <a:rPr dirty="0" sz="2600" spc="5" b="1" i="1">
                <a:latin typeface="Calibri"/>
                <a:cs typeface="Calibri"/>
              </a:rPr>
              <a:t> </a:t>
            </a:r>
            <a:r>
              <a:rPr dirty="0" sz="2600" b="1" i="1">
                <a:latin typeface="Calibri"/>
                <a:cs typeface="Calibri"/>
              </a:rPr>
              <a:t>Command</a:t>
            </a:r>
            <a:r>
              <a:rPr dirty="0" sz="2600" spc="-5" b="1" i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-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one </a:t>
            </a:r>
            <a:r>
              <a:rPr dirty="0" sz="2600" spc="-5" b="1">
                <a:latin typeface="Calibri"/>
                <a:cs typeface="Calibri"/>
              </a:rPr>
              <a:t>employee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is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held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accountable </a:t>
            </a:r>
            <a:r>
              <a:rPr dirty="0" sz="2600" spc="-57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 </a:t>
            </a:r>
            <a:r>
              <a:rPr dirty="0" sz="2600" spc="-5" b="1">
                <a:latin typeface="Calibri"/>
                <a:cs typeface="Calibri"/>
              </a:rPr>
              <a:t>only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one </a:t>
            </a:r>
            <a:r>
              <a:rPr dirty="0" sz="2600" spc="-5" b="1">
                <a:latin typeface="Calibri"/>
                <a:cs typeface="Calibri"/>
              </a:rPr>
              <a:t>supervisor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18689" y="789178"/>
            <a:ext cx="44818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Principles</a:t>
            </a:r>
            <a:r>
              <a:rPr dirty="0" spc="-30"/>
              <a:t> </a:t>
            </a:r>
            <a:r>
              <a:rPr dirty="0" spc="-5"/>
              <a:t>of</a:t>
            </a:r>
            <a:r>
              <a:rPr dirty="0" spc="-45"/>
              <a:t> </a:t>
            </a:r>
            <a:r>
              <a:rPr dirty="0" spc="-10"/>
              <a:t>Organizing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707542" y="1623339"/>
            <a:ext cx="7611109" cy="2284730"/>
          </a:xfrm>
          <a:prstGeom prst="rect">
            <a:avLst/>
          </a:prstGeom>
        </p:spPr>
        <p:txBody>
          <a:bodyPr wrap="square" lIns="0" tIns="1822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35"/>
              </a:spcBef>
            </a:pPr>
            <a:r>
              <a:rPr dirty="0" sz="2800" spc="-5" b="1">
                <a:latin typeface="Calibri"/>
                <a:cs typeface="Calibri"/>
              </a:rPr>
              <a:t>3)</a:t>
            </a:r>
            <a:r>
              <a:rPr dirty="0" sz="2800" spc="-15" b="1">
                <a:latin typeface="Calibri"/>
                <a:cs typeface="Calibri"/>
              </a:rPr>
              <a:t> Delegation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25000"/>
              </a:lnSpc>
              <a:spcBef>
                <a:spcPts val="495"/>
              </a:spcBef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process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managers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transfer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authority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responsibility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positions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below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hierarchy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18689" y="789178"/>
            <a:ext cx="44818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Principles</a:t>
            </a:r>
            <a:r>
              <a:rPr dirty="0" spc="-30"/>
              <a:t> </a:t>
            </a:r>
            <a:r>
              <a:rPr dirty="0" spc="-5"/>
              <a:t>of</a:t>
            </a:r>
            <a:r>
              <a:rPr dirty="0" spc="-45"/>
              <a:t> </a:t>
            </a:r>
            <a:r>
              <a:rPr dirty="0" spc="-10"/>
              <a:t>Organizing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612140" y="1567637"/>
            <a:ext cx="7419975" cy="17633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889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latin typeface="Calibri"/>
                <a:cs typeface="Calibri"/>
              </a:rPr>
              <a:t>4)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Span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5" b="1">
                <a:latin typeface="Calibri"/>
                <a:cs typeface="Calibri"/>
              </a:rPr>
              <a:t>Management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number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diversity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people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report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42489" y="520700"/>
            <a:ext cx="44818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Principles</a:t>
            </a:r>
            <a:r>
              <a:rPr dirty="0" spc="-30"/>
              <a:t> </a:t>
            </a:r>
            <a:r>
              <a:rPr dirty="0" spc="-5"/>
              <a:t>of</a:t>
            </a:r>
            <a:r>
              <a:rPr dirty="0" spc="-45"/>
              <a:t> </a:t>
            </a:r>
            <a:r>
              <a:rPr dirty="0" spc="-10"/>
              <a:t>Organizing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535940" y="1543663"/>
            <a:ext cx="7394575" cy="3227705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85"/>
              </a:spcBef>
            </a:pPr>
            <a:r>
              <a:rPr dirty="0" sz="2800" spc="-5" b="1">
                <a:latin typeface="Calibri"/>
                <a:cs typeface="Calibri"/>
              </a:rPr>
              <a:t>5)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Centralization,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Decentralization</a:t>
            </a:r>
            <a:endParaRPr sz="2800">
              <a:latin typeface="Calibri"/>
              <a:cs typeface="Calibri"/>
            </a:endParaRPr>
          </a:p>
          <a:p>
            <a:pPr marL="184785" marR="14097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Centralization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–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Decision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making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retained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hands of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upper-level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manager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Decentralization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–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Decisions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delegated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lower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-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level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18689" y="789178"/>
            <a:ext cx="44818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Principles</a:t>
            </a:r>
            <a:r>
              <a:rPr dirty="0" spc="-30"/>
              <a:t> </a:t>
            </a:r>
            <a:r>
              <a:rPr dirty="0" spc="-5"/>
              <a:t>of</a:t>
            </a:r>
            <a:r>
              <a:rPr dirty="0" spc="-45"/>
              <a:t> </a:t>
            </a:r>
            <a:r>
              <a:rPr dirty="0" spc="-10"/>
              <a:t>Organizing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3/19/2021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707542" y="1793493"/>
            <a:ext cx="7032625" cy="2466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latin typeface="Calibri"/>
                <a:cs typeface="Calibri"/>
              </a:rPr>
              <a:t>6)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Departmentalization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55000"/>
              </a:lnSpc>
              <a:spcBef>
                <a:spcPts val="244"/>
              </a:spcBef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basis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</a:t>
            </a:r>
            <a:r>
              <a:rPr dirty="0" sz="2800" spc="-5" b="1">
                <a:latin typeface="Calibri"/>
                <a:cs typeface="Calibri"/>
              </a:rPr>
              <a:t> individuals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grouped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into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departments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departments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total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18689" y="789178"/>
            <a:ext cx="44818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Principles</a:t>
            </a:r>
            <a:r>
              <a:rPr dirty="0" spc="-30"/>
              <a:t> </a:t>
            </a:r>
            <a:r>
              <a:rPr dirty="0" spc="-5"/>
              <a:t>of</a:t>
            </a:r>
            <a:r>
              <a:rPr dirty="0" spc="-45"/>
              <a:t> </a:t>
            </a:r>
            <a:r>
              <a:rPr dirty="0" spc="-10"/>
              <a:t>Organizing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Manar</dc:creator>
  <dc:title>Organizational Structure</dc:title>
  <dcterms:created xsi:type="dcterms:W3CDTF">2023-11-04T07:46:43Z</dcterms:created>
  <dcterms:modified xsi:type="dcterms:W3CDTF">2023-11-04T07:46:43Z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2021-03-19T00:00:00Z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</Properties>
</file>