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2030" y="217487"/>
            <a:ext cx="7139939" cy="1070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7687" y="1419796"/>
            <a:ext cx="7972425" cy="4788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70875" y="6475762"/>
            <a:ext cx="21082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516380" y="1524000"/>
              <a:ext cx="6111240" cy="3817620"/>
            </a:xfrm>
            <a:custGeom>
              <a:avLst/>
              <a:gdLst/>
              <a:ahLst/>
              <a:cxnLst/>
              <a:rect l="l" t="t" r="r" b="b"/>
              <a:pathLst>
                <a:path w="6111240" h="3817620">
                  <a:moveTo>
                    <a:pt x="0" y="3817620"/>
                  </a:moveTo>
                  <a:lnTo>
                    <a:pt x="6111240" y="3817620"/>
                  </a:lnTo>
                  <a:lnTo>
                    <a:pt x="6111240" y="0"/>
                  </a:lnTo>
                  <a:lnTo>
                    <a:pt x="0" y="0"/>
                  </a:lnTo>
                  <a:lnTo>
                    <a:pt x="0" y="3817620"/>
                  </a:lnTo>
                  <a:close/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" y="3131820"/>
              <a:ext cx="1661033" cy="6095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82967" y="3131820"/>
              <a:ext cx="1661032" cy="609599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019300" y="3474720"/>
              <a:ext cx="5113655" cy="0"/>
            </a:xfrm>
            <a:custGeom>
              <a:avLst/>
              <a:gdLst/>
              <a:ahLst/>
              <a:cxnLst/>
              <a:rect l="l" t="t" r="r" b="b"/>
              <a:pathLst>
                <a:path w="5113655" h="0">
                  <a:moveTo>
                    <a:pt x="0" y="0"/>
                  </a:moveTo>
                  <a:lnTo>
                    <a:pt x="5113401" y="0"/>
                  </a:lnTo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313433" y="1471929"/>
            <a:ext cx="6515100" cy="63881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000" spc="-10">
                <a:solidFill>
                  <a:srgbClr val="252525"/>
                </a:solidFill>
              </a:rPr>
              <a:t>Administration</a:t>
            </a:r>
            <a:r>
              <a:rPr dirty="0" sz="4000" spc="-145">
                <a:solidFill>
                  <a:srgbClr val="252525"/>
                </a:solidFill>
              </a:rPr>
              <a:t> </a:t>
            </a:r>
            <a:r>
              <a:rPr dirty="0" sz="4000">
                <a:solidFill>
                  <a:srgbClr val="252525"/>
                </a:solidFill>
              </a:rPr>
              <a:t>and</a:t>
            </a:r>
            <a:r>
              <a:rPr dirty="0" sz="4000" spc="-75">
                <a:solidFill>
                  <a:srgbClr val="252525"/>
                </a:solidFill>
              </a:rPr>
              <a:t> </a:t>
            </a:r>
            <a:r>
              <a:rPr dirty="0" sz="4000" spc="-10">
                <a:solidFill>
                  <a:srgbClr val="252525"/>
                </a:solidFill>
              </a:rPr>
              <a:t>Leadership</a:t>
            </a:r>
            <a:endParaRPr sz="4000"/>
          </a:p>
        </p:txBody>
      </p:sp>
      <p:sp>
        <p:nvSpPr>
          <p:cNvPr id="9" name="object 9" descr=""/>
          <p:cNvSpPr txBox="1"/>
          <p:nvPr/>
        </p:nvSpPr>
        <p:spPr>
          <a:xfrm>
            <a:off x="2121916" y="2082165"/>
            <a:ext cx="5013960" cy="28676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1364615">
              <a:lnSpc>
                <a:spcPct val="100000"/>
              </a:lnSpc>
              <a:spcBef>
                <a:spcPts val="125"/>
              </a:spcBef>
            </a:pPr>
            <a:r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dirty="0" sz="4000" spc="-2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Nursing </a:t>
            </a:r>
            <a:r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Management</a:t>
            </a:r>
            <a:r>
              <a:rPr dirty="0" sz="4000" spc="-2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Functions</a:t>
            </a:r>
            <a:endParaRPr sz="4000">
              <a:latin typeface="Calibri"/>
              <a:cs typeface="Calibri"/>
            </a:endParaRPr>
          </a:p>
          <a:p>
            <a:pPr marL="1270635">
              <a:lnSpc>
                <a:spcPct val="100000"/>
              </a:lnSpc>
              <a:spcBef>
                <a:spcPts val="10"/>
              </a:spcBef>
            </a:pPr>
            <a:r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1-</a:t>
            </a:r>
            <a:r>
              <a:rPr dirty="0" sz="4000" spc="-4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Planning</a:t>
            </a:r>
            <a:endParaRPr sz="4000">
              <a:latin typeface="Calibri"/>
              <a:cs typeface="Calibri"/>
            </a:endParaRPr>
          </a:p>
          <a:p>
            <a:pPr marL="501015">
              <a:lnSpc>
                <a:spcPct val="100000"/>
              </a:lnSpc>
              <a:spcBef>
                <a:spcPts val="3619"/>
              </a:spcBef>
            </a:pPr>
            <a:r>
              <a:rPr dirty="0" sz="3600" b="1">
                <a:latin typeface="Calibri"/>
                <a:cs typeface="Calibri"/>
              </a:rPr>
              <a:t>A-</a:t>
            </a:r>
            <a:r>
              <a:rPr dirty="0" sz="3600" spc="-60" b="1">
                <a:latin typeface="Calibri"/>
                <a:cs typeface="Calibri"/>
              </a:rPr>
              <a:t> </a:t>
            </a:r>
            <a:r>
              <a:rPr dirty="0" sz="3600" b="1">
                <a:latin typeface="Calibri"/>
                <a:cs typeface="Calibri"/>
              </a:rPr>
              <a:t>Planning</a:t>
            </a:r>
            <a:r>
              <a:rPr dirty="0" sz="3600" spc="-60" b="1">
                <a:latin typeface="Calibri"/>
                <a:cs typeface="Calibri"/>
              </a:rPr>
              <a:t> </a:t>
            </a:r>
            <a:r>
              <a:rPr dirty="0" sz="3600" spc="-10" b="1">
                <a:latin typeface="Calibri"/>
                <a:cs typeface="Calibri"/>
              </a:rPr>
              <a:t>Process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061581" y="5103177"/>
            <a:ext cx="97790" cy="1816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00" spc="-50">
                <a:latin typeface="Arial MT"/>
                <a:cs typeface="Arial MT"/>
              </a:rPr>
              <a:t>1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1223" rIns="0" bIns="0" rtlCol="0" vert="horz">
            <a:spAutoFit/>
          </a:bodyPr>
          <a:lstStyle/>
          <a:p>
            <a:pPr marL="1575435">
              <a:lnSpc>
                <a:spcPct val="100000"/>
              </a:lnSpc>
              <a:spcBef>
                <a:spcPts val="100"/>
              </a:spcBef>
            </a:pPr>
            <a:r>
              <a:rPr dirty="0"/>
              <a:t>Elements</a:t>
            </a:r>
            <a:r>
              <a:rPr dirty="0" spc="-80"/>
              <a:t> </a:t>
            </a:r>
            <a:r>
              <a:rPr dirty="0"/>
              <a:t>of</a:t>
            </a:r>
            <a:r>
              <a:rPr dirty="0" spc="-80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365001"/>
            <a:ext cx="8793480" cy="439547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86690" marR="5080" indent="-174625">
              <a:lnSpc>
                <a:spcPct val="139500"/>
              </a:lnSpc>
              <a:spcBef>
                <a:spcPts val="22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3150" b="1">
                <a:latin typeface="Calibri"/>
                <a:cs typeface="Calibri"/>
              </a:rPr>
              <a:t>Resources</a:t>
            </a:r>
            <a:r>
              <a:rPr dirty="0" sz="2800" b="1" i="1">
                <a:latin typeface="Calibri"/>
                <a:cs typeface="Calibri"/>
              </a:rPr>
              <a:t>:</a:t>
            </a:r>
            <a:r>
              <a:rPr dirty="0" sz="2800" spc="50" b="1" i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Resources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may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human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material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plan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specify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kinds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amounts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resources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required,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well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 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potential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sources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allocation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these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resources.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4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7960" marR="88265" indent="-175895">
              <a:lnSpc>
                <a:spcPct val="138000"/>
              </a:lnSpc>
              <a:buFont typeface="Arial MT"/>
              <a:buChar char="•"/>
              <a:tabLst>
                <a:tab pos="187960" algn="l"/>
              </a:tabLst>
            </a:pPr>
            <a:r>
              <a:rPr dirty="0" sz="3150" b="1">
                <a:latin typeface="Calibri"/>
                <a:cs typeface="Calibri"/>
              </a:rPr>
              <a:t>Implementation</a:t>
            </a:r>
            <a:r>
              <a:rPr dirty="0" sz="2800" b="1" i="1">
                <a:latin typeface="Calibri"/>
                <a:cs typeface="Calibri"/>
              </a:rPr>
              <a:t>:</a:t>
            </a:r>
            <a:r>
              <a:rPr dirty="0" sz="2800" spc="210" b="1" i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involves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assignment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direction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personnel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carry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out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plan.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74268" rIns="0" bIns="0" rtlCol="0" vert="horz">
            <a:spAutoFit/>
          </a:bodyPr>
          <a:lstStyle/>
          <a:p>
            <a:pPr marL="1339215">
              <a:lnSpc>
                <a:spcPct val="100000"/>
              </a:lnSpc>
              <a:spcBef>
                <a:spcPts val="100"/>
              </a:spcBef>
            </a:pPr>
            <a:r>
              <a:rPr dirty="0"/>
              <a:t>Dimensions</a:t>
            </a:r>
            <a:r>
              <a:rPr dirty="0" spc="-70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1567243"/>
            <a:ext cx="8643620" cy="39039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150" b="1">
                <a:latin typeface="Calibri"/>
                <a:cs typeface="Calibri"/>
              </a:rPr>
              <a:t>According</a:t>
            </a:r>
            <a:r>
              <a:rPr dirty="0" sz="3150" spc="7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to</a:t>
            </a:r>
            <a:r>
              <a:rPr dirty="0" sz="3150" spc="50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format</a:t>
            </a:r>
            <a:endParaRPr sz="3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3150">
              <a:latin typeface="Calibri"/>
              <a:cs typeface="Calibri"/>
            </a:endParaRPr>
          </a:p>
          <a:p>
            <a:pPr marL="469900" marR="5080" indent="-457834">
              <a:lnSpc>
                <a:spcPts val="2700"/>
              </a:lnSpc>
              <a:spcBef>
                <a:spcPts val="5"/>
              </a:spcBef>
              <a:buFont typeface="Arial MT"/>
              <a:buChar char="•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Descriptive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plans,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words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achieved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how.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 MT"/>
              <a:buChar char="•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stated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numerical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terms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called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Budget</a:t>
            </a:r>
            <a:r>
              <a:rPr dirty="0" sz="2800" spc="-10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8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469900" marR="45720" indent="-457834">
              <a:lnSpc>
                <a:spcPts val="2700"/>
              </a:lnSpc>
              <a:buFont typeface="Arial MT"/>
              <a:buChar char="•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Graphic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shows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achieved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how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in </a:t>
            </a:r>
            <a:r>
              <a:rPr dirty="0" sz="2800" spc="-10" b="1">
                <a:latin typeface="Calibri"/>
                <a:cs typeface="Calibri"/>
              </a:rPr>
              <a:t>chart.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9179" y="372427"/>
            <a:ext cx="44989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Dimensions</a:t>
            </a:r>
            <a:r>
              <a:rPr dirty="0" spc="-70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6677" y="1127759"/>
            <a:ext cx="8921115" cy="51244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50" b="1">
                <a:latin typeface="Calibri"/>
                <a:cs typeface="Calibri"/>
              </a:rPr>
              <a:t>According</a:t>
            </a:r>
            <a:r>
              <a:rPr dirty="0" sz="3150" spc="10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to</a:t>
            </a:r>
            <a:r>
              <a:rPr dirty="0" sz="3150" spc="8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time</a:t>
            </a:r>
            <a:r>
              <a:rPr dirty="0" sz="3150" spc="65" b="1">
                <a:latin typeface="Calibri"/>
                <a:cs typeface="Calibri"/>
              </a:rPr>
              <a:t> </a:t>
            </a:r>
            <a:r>
              <a:rPr dirty="0" sz="3150" spc="-20" b="1">
                <a:latin typeface="Calibri"/>
                <a:cs typeface="Calibri"/>
              </a:rPr>
              <a:t>span</a:t>
            </a:r>
            <a:endParaRPr sz="3150">
              <a:latin typeface="Calibri"/>
              <a:cs typeface="Calibri"/>
            </a:endParaRPr>
          </a:p>
          <a:p>
            <a:pPr marL="470534" marR="756285" indent="-457834">
              <a:lnSpc>
                <a:spcPts val="2700"/>
              </a:lnSpc>
              <a:spcBef>
                <a:spcPts val="815"/>
              </a:spcBef>
              <a:buAutoNum type="arabicPeriod"/>
              <a:tabLst>
                <a:tab pos="470534" algn="l"/>
              </a:tabLst>
            </a:pPr>
            <a:r>
              <a:rPr dirty="0" sz="2800" spc="-20" b="1">
                <a:latin typeface="Calibri"/>
                <a:cs typeface="Calibri"/>
              </a:rPr>
              <a:t>Short-</a:t>
            </a:r>
            <a:r>
              <a:rPr dirty="0" sz="2800" b="1">
                <a:latin typeface="Calibri"/>
                <a:cs typeface="Calibri"/>
              </a:rPr>
              <a:t>range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cover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year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less.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unit </a:t>
            </a:r>
            <a:r>
              <a:rPr dirty="0" sz="2800" b="1">
                <a:latin typeface="Calibri"/>
                <a:cs typeface="Calibri"/>
              </a:rPr>
              <a:t>level,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least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day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year.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0"/>
              </a:spcBef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algn="just" marL="470534" indent="-457834">
              <a:lnSpc>
                <a:spcPts val="3030"/>
              </a:lnSpc>
              <a:buAutoNum type="arabicPeriod"/>
              <a:tabLst>
                <a:tab pos="470534" algn="l"/>
              </a:tabLst>
            </a:pPr>
            <a:r>
              <a:rPr dirty="0" sz="2800" spc="-10" b="1">
                <a:latin typeface="Calibri"/>
                <a:cs typeface="Calibri"/>
              </a:rPr>
              <a:t>Intermediate-</a:t>
            </a:r>
            <a:r>
              <a:rPr dirty="0" sz="2800" spc="-25" b="1">
                <a:latin typeface="Calibri"/>
                <a:cs typeface="Calibri"/>
              </a:rPr>
              <a:t>range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cover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1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5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years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Tactical</a:t>
            </a:r>
            <a:endParaRPr sz="2800">
              <a:latin typeface="Calibri"/>
              <a:cs typeface="Calibri"/>
            </a:endParaRPr>
          </a:p>
          <a:p>
            <a:pPr algn="just" marL="470534" marR="5080">
              <a:lnSpc>
                <a:spcPct val="80500"/>
              </a:lnSpc>
              <a:spcBef>
                <a:spcPts val="325"/>
              </a:spcBef>
            </a:pP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functional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middle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managers; </a:t>
            </a:r>
            <a:r>
              <a:rPr dirty="0" sz="2800" b="1">
                <a:latin typeface="Calibri"/>
                <a:cs typeface="Calibri"/>
              </a:rPr>
              <a:t>show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how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top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management’s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carried </a:t>
            </a:r>
            <a:r>
              <a:rPr dirty="0" sz="2800" b="1">
                <a:latin typeface="Calibri"/>
                <a:cs typeface="Calibri"/>
              </a:rPr>
              <a:t>out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departmental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level.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2800">
              <a:latin typeface="Calibri"/>
              <a:cs typeface="Calibri"/>
            </a:endParaRPr>
          </a:p>
          <a:p>
            <a:pPr marL="470534" marR="217170" indent="-457834">
              <a:lnSpc>
                <a:spcPct val="79800"/>
              </a:lnSpc>
              <a:buAutoNum type="arabicPeriod" startAt="3"/>
              <a:tabLst>
                <a:tab pos="470534" algn="l"/>
              </a:tabLst>
            </a:pPr>
            <a:r>
              <a:rPr dirty="0" sz="2800" spc="-25" b="1">
                <a:latin typeface="Calibri"/>
                <a:cs typeface="Calibri"/>
              </a:rPr>
              <a:t>Long-</a:t>
            </a:r>
            <a:r>
              <a:rPr dirty="0" sz="2800" b="1">
                <a:latin typeface="Calibri"/>
                <a:cs typeface="Calibri"/>
              </a:rPr>
              <a:t>range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look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three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more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years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into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future.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Complex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organizational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involve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long </a:t>
            </a:r>
            <a:r>
              <a:rPr dirty="0" sz="2800" b="1">
                <a:latin typeface="Calibri"/>
                <a:cs typeface="Calibri"/>
              </a:rPr>
              <a:t>period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(usually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5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15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years)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referred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long- </a:t>
            </a:r>
            <a:r>
              <a:rPr dirty="0" sz="2800" b="1">
                <a:latin typeface="Calibri"/>
                <a:cs typeface="Calibri"/>
              </a:rPr>
              <a:t>range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strategic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plans.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4166" y="301243"/>
            <a:ext cx="449516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Dimensions</a:t>
            </a:r>
            <a:r>
              <a:rPr dirty="0" spc="-50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124330"/>
            <a:ext cx="8760460" cy="4782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000" b="1">
                <a:latin typeface="Calibri"/>
                <a:cs typeface="Calibri"/>
              </a:rPr>
              <a:t>According</a:t>
            </a:r>
            <a:r>
              <a:rPr dirty="0" sz="3000" spc="-55" b="1">
                <a:latin typeface="Calibri"/>
                <a:cs typeface="Calibri"/>
              </a:rPr>
              <a:t> </a:t>
            </a:r>
            <a:r>
              <a:rPr dirty="0" sz="3000" b="1">
                <a:latin typeface="Calibri"/>
                <a:cs typeface="Calibri"/>
              </a:rPr>
              <a:t>to</a:t>
            </a:r>
            <a:r>
              <a:rPr dirty="0" sz="3000" spc="-60" b="1">
                <a:latin typeface="Calibri"/>
                <a:cs typeface="Calibri"/>
              </a:rPr>
              <a:t> </a:t>
            </a:r>
            <a:r>
              <a:rPr dirty="0" sz="3000" b="1">
                <a:latin typeface="Calibri"/>
                <a:cs typeface="Calibri"/>
              </a:rPr>
              <a:t>usage</a:t>
            </a:r>
            <a:r>
              <a:rPr dirty="0" sz="3000" spc="-75" b="1">
                <a:latin typeface="Calibri"/>
                <a:cs typeface="Calibri"/>
              </a:rPr>
              <a:t> </a:t>
            </a:r>
            <a:r>
              <a:rPr dirty="0" sz="3000" b="1">
                <a:latin typeface="Calibri"/>
                <a:cs typeface="Calibri"/>
              </a:rPr>
              <a:t>of</a:t>
            </a:r>
            <a:r>
              <a:rPr dirty="0" sz="3000" spc="-55" b="1">
                <a:latin typeface="Calibri"/>
                <a:cs typeface="Calibri"/>
              </a:rPr>
              <a:t> </a:t>
            </a:r>
            <a:r>
              <a:rPr dirty="0" sz="3000" b="1">
                <a:latin typeface="Calibri"/>
                <a:cs typeface="Calibri"/>
              </a:rPr>
              <a:t>the</a:t>
            </a:r>
            <a:r>
              <a:rPr dirty="0" sz="3000" spc="-65" b="1">
                <a:latin typeface="Calibri"/>
                <a:cs typeface="Calibri"/>
              </a:rPr>
              <a:t> </a:t>
            </a:r>
            <a:r>
              <a:rPr dirty="0" sz="3000" spc="-20" b="1">
                <a:latin typeface="Calibri"/>
                <a:cs typeface="Calibri"/>
              </a:rPr>
              <a:t>plan</a:t>
            </a:r>
            <a:endParaRPr sz="3000">
              <a:latin typeface="Calibri"/>
              <a:cs typeface="Calibri"/>
            </a:endParaRPr>
          </a:p>
          <a:p>
            <a:pPr marL="187960" marR="926465" indent="-175895">
              <a:lnSpc>
                <a:spcPct val="143300"/>
              </a:lnSpc>
              <a:spcBef>
                <a:spcPts val="321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550" b="1">
                <a:latin typeface="Calibri"/>
                <a:cs typeface="Calibri"/>
              </a:rPr>
              <a:t>Single-use</a:t>
            </a:r>
            <a:r>
              <a:rPr dirty="0" sz="2550" spc="1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plans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:are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developed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accomplish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specific </a:t>
            </a:r>
            <a:r>
              <a:rPr dirty="0" sz="2550" b="1">
                <a:latin typeface="Calibri"/>
                <a:cs typeface="Calibri"/>
              </a:rPr>
              <a:t>purpose</a:t>
            </a:r>
            <a:r>
              <a:rPr dirty="0" sz="2550" spc="1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then</a:t>
            </a:r>
            <a:r>
              <a:rPr dirty="0" sz="2550" spc="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discarded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e.g.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programs,</a:t>
            </a:r>
            <a:r>
              <a:rPr dirty="0" sz="2550" spc="23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projects</a:t>
            </a:r>
            <a:endParaRPr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5"/>
              </a:spcBef>
              <a:buFont typeface="Arial MT"/>
              <a:buChar char="•"/>
            </a:pPr>
            <a:endParaRPr sz="2550">
              <a:latin typeface="Calibri"/>
              <a:cs typeface="Calibri"/>
            </a:endParaRPr>
          </a:p>
          <a:p>
            <a:pPr marL="187960" marR="5080" indent="-175895">
              <a:lnSpc>
                <a:spcPct val="143300"/>
              </a:lnSpc>
              <a:buChar char="•"/>
              <a:tabLst>
                <a:tab pos="187960" algn="l"/>
                <a:tab pos="264160" algn="l"/>
              </a:tabLst>
            </a:pPr>
            <a:r>
              <a:rPr dirty="0" sz="2550">
                <a:latin typeface="Arial MT"/>
                <a:cs typeface="Arial MT"/>
              </a:rPr>
              <a:t>	</a:t>
            </a:r>
            <a:r>
              <a:rPr dirty="0" sz="2550" b="1">
                <a:latin typeface="Calibri"/>
                <a:cs typeface="Calibri"/>
              </a:rPr>
              <a:t>Standing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or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repeated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use: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contrast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single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use,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standing </a:t>
            </a:r>
            <a:r>
              <a:rPr dirty="0" sz="2550" b="1">
                <a:latin typeface="Calibri"/>
                <a:cs typeface="Calibri"/>
              </a:rPr>
              <a:t>plans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that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made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-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be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used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repeatedly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as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need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arisen,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three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that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most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popular</a:t>
            </a:r>
            <a:r>
              <a:rPr dirty="0" sz="2550" spc="1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types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policies,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procedures</a:t>
            </a:r>
            <a:r>
              <a:rPr dirty="0" sz="2550" spc="15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and </a:t>
            </a:r>
            <a:r>
              <a:rPr dirty="0" sz="2550" spc="-10" b="1">
                <a:latin typeface="Calibri"/>
                <a:cs typeface="Calibri"/>
              </a:rPr>
              <a:t>rules.</a:t>
            </a:r>
            <a:endParaRPr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9141" y="110489"/>
            <a:ext cx="359092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Planning</a:t>
            </a:r>
            <a:r>
              <a:rPr dirty="0" spc="-90"/>
              <a:t> </a:t>
            </a:r>
            <a:r>
              <a:rPr dirty="0" spc="-10"/>
              <a:t>Hierarchy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86740" y="960119"/>
            <a:ext cx="7875270" cy="5311140"/>
            <a:chOff x="586740" y="960119"/>
            <a:chExt cx="7875270" cy="5311140"/>
          </a:xfrm>
        </p:grpSpPr>
        <p:sp>
          <p:nvSpPr>
            <p:cNvPr id="4" name="object 4" descr=""/>
            <p:cNvSpPr/>
            <p:nvPr/>
          </p:nvSpPr>
          <p:spPr>
            <a:xfrm>
              <a:off x="613410" y="986789"/>
              <a:ext cx="7848600" cy="5113020"/>
            </a:xfrm>
            <a:custGeom>
              <a:avLst/>
              <a:gdLst/>
              <a:ahLst/>
              <a:cxnLst/>
              <a:rect l="l" t="t" r="r" b="b"/>
              <a:pathLst>
                <a:path w="7848600" h="5113020">
                  <a:moveTo>
                    <a:pt x="3749040" y="0"/>
                  </a:moveTo>
                  <a:lnTo>
                    <a:pt x="0" y="5036820"/>
                  </a:lnTo>
                </a:path>
                <a:path w="7848600" h="5113020">
                  <a:moveTo>
                    <a:pt x="3749040" y="0"/>
                  </a:moveTo>
                  <a:lnTo>
                    <a:pt x="7780020" y="5113020"/>
                  </a:lnTo>
                </a:path>
                <a:path w="7848600" h="5113020">
                  <a:moveTo>
                    <a:pt x="7848600" y="5036820"/>
                  </a:moveTo>
                  <a:lnTo>
                    <a:pt x="76200" y="5036820"/>
                  </a:lnTo>
                </a:path>
                <a:path w="7848600" h="5113020">
                  <a:moveTo>
                    <a:pt x="4754880" y="1295400"/>
                  </a:moveTo>
                  <a:lnTo>
                    <a:pt x="2735579" y="1295400"/>
                  </a:lnTo>
                </a:path>
                <a:path w="7848600" h="5113020">
                  <a:moveTo>
                    <a:pt x="5257800" y="1943100"/>
                  </a:moveTo>
                  <a:lnTo>
                    <a:pt x="2308860" y="1943100"/>
                  </a:lnTo>
                </a:path>
                <a:path w="7848600" h="5113020">
                  <a:moveTo>
                    <a:pt x="6126480" y="3093720"/>
                  </a:moveTo>
                  <a:lnTo>
                    <a:pt x="1371600" y="3093720"/>
                  </a:lnTo>
                </a:path>
                <a:path w="7848600" h="5113020">
                  <a:moveTo>
                    <a:pt x="6842760" y="3817620"/>
                  </a:moveTo>
                  <a:lnTo>
                    <a:pt x="868680" y="3817620"/>
                  </a:lnTo>
                </a:path>
              </a:pathLst>
            </a:custGeom>
            <a:ln w="533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96640" y="1645919"/>
              <a:ext cx="1432560" cy="701039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14700" y="2270759"/>
              <a:ext cx="2171700" cy="80772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047750" y="3501390"/>
              <a:ext cx="6766559" cy="1874520"/>
            </a:xfrm>
            <a:custGeom>
              <a:avLst/>
              <a:gdLst/>
              <a:ahLst/>
              <a:cxnLst/>
              <a:rect l="l" t="t" r="r" b="b"/>
              <a:pathLst>
                <a:path w="6766559" h="1874520">
                  <a:moveTo>
                    <a:pt x="6766559" y="1874520"/>
                  </a:moveTo>
                  <a:lnTo>
                    <a:pt x="0" y="1874520"/>
                  </a:lnTo>
                </a:path>
                <a:path w="6766559" h="1874520">
                  <a:moveTo>
                    <a:pt x="5326380" y="0"/>
                  </a:moveTo>
                  <a:lnTo>
                    <a:pt x="1440180" y="0"/>
                  </a:lnTo>
                </a:path>
              </a:pathLst>
            </a:custGeom>
            <a:ln w="533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41419" y="2834640"/>
              <a:ext cx="1539239" cy="91440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14700" y="3352799"/>
              <a:ext cx="2103120" cy="80771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95700" y="4145280"/>
              <a:ext cx="1638300" cy="80771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68040" y="4724399"/>
              <a:ext cx="2202180" cy="807719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10940" y="5356860"/>
              <a:ext cx="1508760" cy="914400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3534790" y="1727517"/>
            <a:ext cx="1793875" cy="4259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>
              <a:lnSpc>
                <a:spcPct val="100000"/>
              </a:lnSpc>
              <a:spcBef>
                <a:spcPts val="100"/>
              </a:spcBef>
            </a:pPr>
            <a:r>
              <a:rPr dirty="0" sz="2400" spc="-10" b="1">
                <a:latin typeface="Times New Roman"/>
                <a:cs typeface="Times New Roman"/>
              </a:rPr>
              <a:t>Mission</a:t>
            </a:r>
            <a:endParaRPr sz="2400">
              <a:latin typeface="Times New Roman"/>
              <a:cs typeface="Times New Roman"/>
            </a:endParaRPr>
          </a:p>
          <a:p>
            <a:pPr algn="ctr" marR="69850">
              <a:lnSpc>
                <a:spcPct val="100000"/>
              </a:lnSpc>
              <a:spcBef>
                <a:spcPts val="2200"/>
              </a:spcBef>
            </a:pPr>
            <a:r>
              <a:rPr dirty="0" sz="2800" spc="-10" b="1">
                <a:latin typeface="Times New Roman"/>
                <a:cs typeface="Times New Roman"/>
              </a:rPr>
              <a:t>Philosophy</a:t>
            </a:r>
            <a:endParaRPr sz="2800">
              <a:latin typeface="Times New Roman"/>
              <a:cs typeface="Times New Roman"/>
            </a:endParaRPr>
          </a:p>
          <a:p>
            <a:pPr algn="ctr" marL="134620">
              <a:lnSpc>
                <a:spcPct val="100000"/>
              </a:lnSpc>
              <a:spcBef>
                <a:spcPts val="1240"/>
              </a:spcBef>
            </a:pPr>
            <a:r>
              <a:rPr dirty="0" sz="3150" spc="-10" b="1">
                <a:latin typeface="Times New Roman"/>
                <a:cs typeface="Times New Roman"/>
              </a:rPr>
              <a:t>Goals</a:t>
            </a:r>
            <a:endParaRPr sz="3150">
              <a:latin typeface="Times New Roman"/>
              <a:cs typeface="Times New Roman"/>
            </a:endParaRPr>
          </a:p>
          <a:p>
            <a:pPr algn="ctr" marR="137795">
              <a:lnSpc>
                <a:spcPct val="100000"/>
              </a:lnSpc>
              <a:spcBef>
                <a:spcPts val="130"/>
              </a:spcBef>
            </a:pPr>
            <a:r>
              <a:rPr dirty="0" sz="2800" spc="-10" b="1">
                <a:latin typeface="Times New Roman"/>
                <a:cs typeface="Times New Roman"/>
              </a:rPr>
              <a:t>Objectives</a:t>
            </a:r>
            <a:endParaRPr sz="2800">
              <a:latin typeface="Times New Roman"/>
              <a:cs typeface="Times New Roman"/>
            </a:endParaRPr>
          </a:p>
          <a:p>
            <a:pPr algn="ctr" marL="65405" marR="5080" indent="89535">
              <a:lnSpc>
                <a:spcPct val="144600"/>
              </a:lnSpc>
              <a:spcBef>
                <a:spcPts val="1385"/>
              </a:spcBef>
            </a:pPr>
            <a:r>
              <a:rPr dirty="0" sz="2800" spc="-10" b="1">
                <a:latin typeface="Times New Roman"/>
                <a:cs typeface="Times New Roman"/>
              </a:rPr>
              <a:t>Policies Procedures </a:t>
            </a:r>
            <a:r>
              <a:rPr dirty="0" sz="3150" spc="-10" b="1">
                <a:latin typeface="Times New Roman"/>
                <a:cs typeface="Times New Roman"/>
              </a:rPr>
              <a:t>Rules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7195" rIns="0" bIns="0" rtlCol="0" vert="horz">
            <a:spAutoFit/>
          </a:bodyPr>
          <a:lstStyle/>
          <a:p>
            <a:pPr marL="19431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65"/>
              <a:t> </a:t>
            </a:r>
            <a:r>
              <a:rPr dirty="0"/>
              <a:t>Purpose</a:t>
            </a:r>
            <a:r>
              <a:rPr dirty="0" spc="-5"/>
              <a:t> </a:t>
            </a:r>
            <a:r>
              <a:rPr dirty="0"/>
              <a:t>or</a:t>
            </a:r>
            <a:r>
              <a:rPr dirty="0" spc="-70"/>
              <a:t> </a:t>
            </a:r>
            <a:r>
              <a:rPr dirty="0"/>
              <a:t>Mission</a:t>
            </a:r>
            <a:r>
              <a:rPr dirty="0" spc="-60"/>
              <a:t> </a:t>
            </a:r>
            <a:r>
              <a:rPr dirty="0" spc="-10"/>
              <a:t>Statement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6990" y="1547371"/>
            <a:ext cx="8696960" cy="3230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6690" marR="5080" indent="-174625">
              <a:lnSpc>
                <a:spcPct val="150200"/>
              </a:lnSpc>
              <a:spcBef>
                <a:spcPts val="100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purposes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mission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brief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statement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identifying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reason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exist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future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aim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function.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This</a:t>
            </a:r>
            <a:r>
              <a:rPr dirty="0" sz="2800" spc="-10" b="1">
                <a:latin typeface="Calibri"/>
                <a:cs typeface="Calibri"/>
              </a:rPr>
              <a:t> statement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identifies</a:t>
            </a:r>
            <a:r>
              <a:rPr dirty="0" sz="2800" spc="-2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organizations` 	consistency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addresses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its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position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regarding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ethics,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principles,</a:t>
            </a:r>
            <a:r>
              <a:rPr dirty="0" sz="2800" spc="-2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standard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30504" rIns="0" bIns="0" rtlCol="0" vert="horz">
            <a:spAutoFit/>
          </a:bodyPr>
          <a:lstStyle/>
          <a:p>
            <a:pPr marL="2037714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Philosophy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8264" y="1446466"/>
            <a:ext cx="8563610" cy="38703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6690" marR="5080" indent="-174625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philosophy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abstract.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describes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 vision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gives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direction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achieving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purpose.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3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6690" marR="80645" indent="-174625">
              <a:lnSpc>
                <a:spcPct val="150100"/>
              </a:lnSpc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organizational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philosophy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provides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 basis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for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developing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philosophies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unit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level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for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service,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whole.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81304" rIns="0" bIns="0" rtlCol="0" vert="horz">
            <a:spAutoFit/>
          </a:bodyPr>
          <a:lstStyle/>
          <a:p>
            <a:pPr marL="1467485">
              <a:lnSpc>
                <a:spcPct val="100000"/>
              </a:lnSpc>
              <a:spcBef>
                <a:spcPts val="100"/>
              </a:spcBef>
            </a:pPr>
            <a:r>
              <a:rPr dirty="0"/>
              <a:t>Goals</a:t>
            </a:r>
            <a:r>
              <a:rPr dirty="0" spc="-95"/>
              <a:t> </a:t>
            </a:r>
            <a:r>
              <a:rPr dirty="0"/>
              <a:t>and</a:t>
            </a:r>
            <a:r>
              <a:rPr dirty="0" spc="-55"/>
              <a:t> </a:t>
            </a:r>
            <a:r>
              <a:rPr dirty="0" spc="-10"/>
              <a:t>Objectives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96569" y="1299104"/>
            <a:ext cx="8213725" cy="499745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86690" marR="5080" indent="-174625">
              <a:lnSpc>
                <a:spcPct val="139500"/>
              </a:lnSpc>
              <a:spcBef>
                <a:spcPts val="22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3150" b="1">
                <a:latin typeface="Calibri"/>
                <a:cs typeface="Calibri"/>
              </a:rPr>
              <a:t>A</a:t>
            </a:r>
            <a:r>
              <a:rPr dirty="0" sz="3150" spc="-2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goal</a:t>
            </a:r>
            <a:r>
              <a:rPr dirty="0" sz="3150" spc="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defined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desired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result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toward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which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organization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working.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Although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somewhat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global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nature,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measurable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ambitious,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but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realistic.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7960" marR="319405" indent="-175895">
              <a:lnSpc>
                <a:spcPct val="139500"/>
              </a:lnSpc>
              <a:buFont typeface="Arial MT"/>
              <a:buChar char="•"/>
              <a:tabLst>
                <a:tab pos="187960" algn="l"/>
              </a:tabLst>
            </a:pPr>
            <a:r>
              <a:rPr dirty="0" sz="3150" b="1">
                <a:latin typeface="Calibri"/>
                <a:cs typeface="Calibri"/>
              </a:rPr>
              <a:t>Objectives</a:t>
            </a:r>
            <a:r>
              <a:rPr dirty="0" sz="315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more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specific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measurable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than </a:t>
            </a:r>
            <a:r>
              <a:rPr dirty="0" sz="2800" b="1">
                <a:latin typeface="Calibri"/>
                <a:cs typeface="Calibri"/>
              </a:rPr>
              <a:t>goals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because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identify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how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when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accomplished.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03517" rIns="0" bIns="0" rtlCol="0" vert="horz">
            <a:spAutoFit/>
          </a:bodyPr>
          <a:lstStyle/>
          <a:p>
            <a:pPr marL="1400175">
              <a:lnSpc>
                <a:spcPct val="100000"/>
              </a:lnSpc>
              <a:spcBef>
                <a:spcPts val="105"/>
              </a:spcBef>
            </a:pPr>
            <a:r>
              <a:rPr dirty="0"/>
              <a:t>Polices</a:t>
            </a:r>
            <a:r>
              <a:rPr dirty="0" spc="-60"/>
              <a:t> </a:t>
            </a:r>
            <a:r>
              <a:rPr dirty="0"/>
              <a:t>and</a:t>
            </a:r>
            <a:r>
              <a:rPr dirty="0" spc="-125"/>
              <a:t> </a:t>
            </a:r>
            <a:r>
              <a:rPr dirty="0" spc="-10"/>
              <a:t>Procedures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542955"/>
            <a:ext cx="8826500" cy="398145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86690" marR="5080" indent="-174625">
              <a:lnSpc>
                <a:spcPct val="148800"/>
              </a:lnSpc>
              <a:spcBef>
                <a:spcPts val="280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3150" b="1">
                <a:latin typeface="Calibri"/>
                <a:cs typeface="Calibri"/>
              </a:rPr>
              <a:t>Policies</a:t>
            </a:r>
            <a:r>
              <a:rPr dirty="0" sz="3150" spc="2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and</a:t>
            </a:r>
            <a:r>
              <a:rPr dirty="0" sz="3150" spc="6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procedures</a:t>
            </a:r>
            <a:r>
              <a:rPr dirty="0" sz="3150" spc="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two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functional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elements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extension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mission 	statement.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3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6690" marR="473709" indent="-174625">
              <a:lnSpc>
                <a:spcPct val="150100"/>
              </a:lnSpc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Policies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reduced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statements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instructions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direct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decision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making.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2834" y="304228"/>
            <a:ext cx="21361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Procedures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090543"/>
            <a:ext cx="8949690" cy="440563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87960" marR="5080" indent="-175895">
              <a:lnSpc>
                <a:spcPct val="150400"/>
              </a:lnSpc>
              <a:spcBef>
                <a:spcPts val="240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3000" spc="-10" b="1">
                <a:latin typeface="Calibri"/>
                <a:cs typeface="Calibri"/>
              </a:rPr>
              <a:t>Procedures</a:t>
            </a:r>
            <a:r>
              <a:rPr dirty="0" sz="3000" spc="-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identify</a:t>
            </a:r>
            <a:r>
              <a:rPr dirty="0" sz="2550" spc="-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process</a:t>
            </a:r>
            <a:r>
              <a:rPr dirty="0" sz="2550" spc="1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or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steps</a:t>
            </a:r>
            <a:r>
              <a:rPr dirty="0" sz="2550" spc="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needed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-4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implement </a:t>
            </a:r>
            <a:r>
              <a:rPr dirty="0" sz="2550" b="1">
                <a:latin typeface="Calibri"/>
                <a:cs typeface="Calibri"/>
              </a:rPr>
              <a:t>a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policy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generally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found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</a:t>
            </a:r>
            <a:r>
              <a:rPr dirty="0" sz="2550" spc="-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manual</a:t>
            </a:r>
            <a:r>
              <a:rPr dirty="0" sz="2550" spc="2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at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unit-level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of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organization.</a:t>
            </a:r>
            <a:endParaRPr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75"/>
              </a:spcBef>
              <a:buFont typeface="Arial MT"/>
              <a:buChar char="•"/>
            </a:pPr>
            <a:endParaRPr sz="2550">
              <a:latin typeface="Calibri"/>
              <a:cs typeface="Calibri"/>
            </a:endParaRPr>
          </a:p>
          <a:p>
            <a:pPr algn="just" marL="187960" marR="579755" indent="-175895">
              <a:lnSpc>
                <a:spcPct val="150400"/>
              </a:lnSpc>
              <a:buFont typeface="Arial MT"/>
              <a:buChar char="•"/>
              <a:tabLst>
                <a:tab pos="187960" algn="l"/>
              </a:tabLst>
            </a:pPr>
            <a:r>
              <a:rPr dirty="0" sz="3000" spc="-10" b="1">
                <a:latin typeface="Calibri"/>
                <a:cs typeface="Calibri"/>
              </a:rPr>
              <a:t>Procedures</a:t>
            </a:r>
            <a:r>
              <a:rPr dirty="0" sz="3000" spc="-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detailed</a:t>
            </a:r>
            <a:r>
              <a:rPr dirty="0" sz="2550" spc="-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directions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for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action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that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provide step-</a:t>
            </a:r>
            <a:r>
              <a:rPr dirty="0" sz="2550" b="1">
                <a:latin typeface="Calibri"/>
                <a:cs typeface="Calibri"/>
              </a:rPr>
              <a:t>by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step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directions</a:t>
            </a:r>
            <a:r>
              <a:rPr dirty="0" sz="2550" spc="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method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for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common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situations. </a:t>
            </a:r>
            <a:r>
              <a:rPr dirty="0" sz="2550" b="1">
                <a:latin typeface="Calibri"/>
                <a:cs typeface="Calibri"/>
              </a:rPr>
              <a:t>procedures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descriptions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for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how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-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carry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out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activity.</a:t>
            </a:r>
            <a:endParaRPr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80695" rIns="0" bIns="0" rtlCol="0" vert="horz">
            <a:spAutoFit/>
          </a:bodyPr>
          <a:lstStyle/>
          <a:p>
            <a:pPr marL="1983739">
              <a:lnSpc>
                <a:spcPct val="100000"/>
              </a:lnSpc>
              <a:spcBef>
                <a:spcPts val="100"/>
              </a:spcBef>
            </a:pPr>
            <a:r>
              <a:rPr dirty="0"/>
              <a:t>Planning</a:t>
            </a:r>
            <a:r>
              <a:rPr dirty="0" spc="-85"/>
              <a:t> </a:t>
            </a:r>
            <a:r>
              <a:rPr dirty="0" spc="-10"/>
              <a:t>Process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pc="-10"/>
              <a:t>Objectives</a:t>
            </a:r>
            <a:r>
              <a:rPr dirty="0" sz="1800" spc="-10" b="0" i="1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At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45"/>
              <a:t> </a:t>
            </a:r>
            <a:r>
              <a:rPr dirty="0"/>
              <a:t>end</a:t>
            </a:r>
            <a:r>
              <a:rPr dirty="0" spc="-80"/>
              <a:t> </a:t>
            </a:r>
            <a:r>
              <a:rPr dirty="0"/>
              <a:t>of this</a:t>
            </a:r>
            <a:r>
              <a:rPr dirty="0" spc="-55"/>
              <a:t> </a:t>
            </a:r>
            <a:r>
              <a:rPr dirty="0"/>
              <a:t>lecture,</a:t>
            </a:r>
            <a:r>
              <a:rPr dirty="0" spc="-130"/>
              <a:t> </a:t>
            </a:r>
            <a:r>
              <a:rPr dirty="0"/>
              <a:t>the</a:t>
            </a:r>
            <a:r>
              <a:rPr dirty="0" spc="-50"/>
              <a:t> </a:t>
            </a:r>
            <a:r>
              <a:rPr dirty="0"/>
              <a:t>students</a:t>
            </a:r>
            <a:r>
              <a:rPr dirty="0" spc="-55"/>
              <a:t> </a:t>
            </a:r>
            <a:r>
              <a:rPr dirty="0"/>
              <a:t>will</a:t>
            </a:r>
            <a:r>
              <a:rPr dirty="0" spc="-100"/>
              <a:t> </a:t>
            </a:r>
            <a:r>
              <a:rPr dirty="0"/>
              <a:t>be</a:t>
            </a:r>
            <a:r>
              <a:rPr dirty="0" spc="-50"/>
              <a:t> </a:t>
            </a:r>
            <a:r>
              <a:rPr dirty="0"/>
              <a:t>able</a:t>
            </a:r>
            <a:r>
              <a:rPr dirty="0" spc="-50"/>
              <a:t> </a:t>
            </a:r>
            <a:r>
              <a:rPr dirty="0" spc="-25"/>
              <a:t>to:</a:t>
            </a:r>
          </a:p>
          <a:p>
            <a:pPr marL="186690" indent="-17399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/>
              <a:t>Define</a:t>
            </a:r>
            <a:r>
              <a:rPr dirty="0" spc="-95"/>
              <a:t> </a:t>
            </a:r>
            <a:r>
              <a:rPr dirty="0" spc="-10"/>
              <a:t>planning</a:t>
            </a:r>
          </a:p>
          <a:p>
            <a:pPr marL="186690" indent="-17399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/>
              <a:t>State</a:t>
            </a:r>
            <a:r>
              <a:rPr dirty="0" spc="-70"/>
              <a:t> </a:t>
            </a:r>
            <a:r>
              <a:rPr dirty="0"/>
              <a:t>purposes</a:t>
            </a:r>
            <a:r>
              <a:rPr dirty="0" spc="-130"/>
              <a:t>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 spc="-10"/>
              <a:t>planning</a:t>
            </a:r>
          </a:p>
          <a:p>
            <a:pPr marL="186690" indent="-17399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pc="-20"/>
              <a:t>Differentiate</a:t>
            </a:r>
            <a:r>
              <a:rPr dirty="0" spc="-130"/>
              <a:t> </a:t>
            </a:r>
            <a:r>
              <a:rPr dirty="0"/>
              <a:t>between</a:t>
            </a:r>
            <a:r>
              <a:rPr dirty="0" spc="-155"/>
              <a:t> </a:t>
            </a:r>
            <a:r>
              <a:rPr dirty="0" spc="-10"/>
              <a:t>different</a:t>
            </a:r>
            <a:r>
              <a:rPr dirty="0" spc="-100"/>
              <a:t> </a:t>
            </a:r>
            <a:r>
              <a:rPr dirty="0"/>
              <a:t>types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50"/>
              <a:t> </a:t>
            </a:r>
            <a:r>
              <a:rPr dirty="0" spc="-10"/>
              <a:t>planning</a:t>
            </a:r>
          </a:p>
          <a:p>
            <a:pPr marL="186690" indent="-17399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/>
              <a:t>Discuss</a:t>
            </a:r>
            <a:r>
              <a:rPr dirty="0" spc="-150"/>
              <a:t> </a:t>
            </a:r>
            <a:r>
              <a:rPr dirty="0" spc="-10"/>
              <a:t>different</a:t>
            </a:r>
            <a:r>
              <a:rPr dirty="0" spc="-114"/>
              <a:t> </a:t>
            </a:r>
            <a:r>
              <a:rPr dirty="0"/>
              <a:t>types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/>
              <a:t>planning</a:t>
            </a:r>
            <a:r>
              <a:rPr dirty="0" spc="-55"/>
              <a:t> </a:t>
            </a:r>
            <a:r>
              <a:rPr dirty="0" spc="-10"/>
              <a:t>hierarchy</a:t>
            </a:r>
          </a:p>
          <a:p>
            <a:pPr marL="186690" indent="-17399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/>
              <a:t>List</a:t>
            </a:r>
            <a:r>
              <a:rPr dirty="0" spc="-55"/>
              <a:t> </a:t>
            </a:r>
            <a:r>
              <a:rPr dirty="0" spc="-10"/>
              <a:t>characteristics</a:t>
            </a:r>
            <a:r>
              <a:rPr dirty="0" spc="-140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/>
              <a:t>a</a:t>
            </a:r>
            <a:r>
              <a:rPr dirty="0" spc="10"/>
              <a:t> </a:t>
            </a:r>
            <a:r>
              <a:rPr dirty="0"/>
              <a:t>good</a:t>
            </a:r>
            <a:r>
              <a:rPr dirty="0" spc="-45"/>
              <a:t> </a:t>
            </a:r>
            <a:r>
              <a:rPr dirty="0" spc="-20"/>
              <a:t>plan</a:t>
            </a:r>
          </a:p>
          <a:p>
            <a:pPr marL="186690" indent="-173990">
              <a:lnSpc>
                <a:spcPct val="100000"/>
              </a:lnSpc>
              <a:spcBef>
                <a:spcPts val="18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/>
              <a:t>State</a:t>
            </a:r>
            <a:r>
              <a:rPr dirty="0" spc="-65"/>
              <a:t> </a:t>
            </a:r>
            <a:r>
              <a:rPr dirty="0"/>
              <a:t>the</a:t>
            </a:r>
            <a:r>
              <a:rPr dirty="0" spc="10"/>
              <a:t> </a:t>
            </a:r>
            <a:r>
              <a:rPr dirty="0" spc="-10"/>
              <a:t>application</a:t>
            </a:r>
            <a:r>
              <a:rPr dirty="0" spc="-170"/>
              <a:t> </a:t>
            </a:r>
            <a:r>
              <a:rPr dirty="0"/>
              <a:t>of</a:t>
            </a:r>
            <a:r>
              <a:rPr dirty="0" spc="5"/>
              <a:t> </a:t>
            </a:r>
            <a:r>
              <a:rPr dirty="0" spc="-10"/>
              <a:t>planning</a:t>
            </a:r>
            <a:r>
              <a:rPr dirty="0" spc="-135"/>
              <a:t> </a:t>
            </a:r>
            <a:r>
              <a:rPr dirty="0"/>
              <a:t>by</a:t>
            </a:r>
            <a:r>
              <a:rPr dirty="0" spc="-20"/>
              <a:t> </a:t>
            </a:r>
            <a:r>
              <a:rPr dirty="0"/>
              <a:t>the</a:t>
            </a:r>
            <a:r>
              <a:rPr dirty="0" spc="-45"/>
              <a:t> </a:t>
            </a:r>
            <a:r>
              <a:rPr dirty="0"/>
              <a:t>staff</a:t>
            </a:r>
            <a:r>
              <a:rPr dirty="0" spc="-45"/>
              <a:t> </a:t>
            </a:r>
            <a:r>
              <a:rPr dirty="0" spc="-10"/>
              <a:t>nurse</a:t>
            </a:r>
          </a:p>
          <a:p>
            <a:pPr marL="186690" indent="-17399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pc="-10"/>
              <a:t>State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25"/>
              <a:t> </a:t>
            </a:r>
            <a:r>
              <a:rPr dirty="0"/>
              <a:t>application</a:t>
            </a:r>
            <a:r>
              <a:rPr dirty="0" spc="-170"/>
              <a:t> </a:t>
            </a:r>
            <a:r>
              <a:rPr dirty="0"/>
              <a:t>of</a:t>
            </a:r>
            <a:r>
              <a:rPr dirty="0" spc="10"/>
              <a:t> </a:t>
            </a:r>
            <a:r>
              <a:rPr dirty="0"/>
              <a:t>planning</a:t>
            </a:r>
            <a:r>
              <a:rPr dirty="0" spc="-130"/>
              <a:t> </a:t>
            </a:r>
            <a:r>
              <a:rPr dirty="0"/>
              <a:t>by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/>
              <a:t>head</a:t>
            </a:r>
            <a:r>
              <a:rPr dirty="0" spc="-10"/>
              <a:t> nurse</a:t>
            </a:r>
          </a:p>
          <a:p>
            <a:pPr marL="186055" marR="785495" indent="-173990">
              <a:lnSpc>
                <a:spcPts val="2700"/>
              </a:lnSpc>
              <a:spcBef>
                <a:spcPts val="76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/>
              <a:t>State</a:t>
            </a:r>
            <a:r>
              <a:rPr dirty="0" spc="-55"/>
              <a:t> </a:t>
            </a:r>
            <a:r>
              <a:rPr dirty="0"/>
              <a:t>the</a:t>
            </a:r>
            <a:r>
              <a:rPr dirty="0" spc="20"/>
              <a:t> </a:t>
            </a:r>
            <a:r>
              <a:rPr dirty="0" spc="-10"/>
              <a:t>application</a:t>
            </a:r>
            <a:r>
              <a:rPr dirty="0" spc="-170"/>
              <a:t> </a:t>
            </a:r>
            <a:r>
              <a:rPr dirty="0"/>
              <a:t>of</a:t>
            </a:r>
            <a:r>
              <a:rPr dirty="0" spc="15"/>
              <a:t> </a:t>
            </a:r>
            <a:r>
              <a:rPr dirty="0" spc="-10"/>
              <a:t>planning</a:t>
            </a:r>
            <a:r>
              <a:rPr dirty="0" spc="-130"/>
              <a:t> </a:t>
            </a:r>
            <a:r>
              <a:rPr dirty="0"/>
              <a:t>by</a:t>
            </a:r>
            <a:r>
              <a:rPr dirty="0" spc="-15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 spc="-10"/>
              <a:t>nursing 	director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5265" rIns="0" bIns="0" rtlCol="0" vert="horz">
            <a:spAutoFit/>
          </a:bodyPr>
          <a:lstStyle/>
          <a:p>
            <a:pPr marL="1384300">
              <a:lnSpc>
                <a:spcPct val="100000"/>
              </a:lnSpc>
              <a:spcBef>
                <a:spcPts val="100"/>
              </a:spcBef>
            </a:pPr>
            <a:r>
              <a:rPr dirty="0"/>
              <a:t>Rules</a:t>
            </a:r>
            <a:r>
              <a:rPr dirty="0" spc="-5"/>
              <a:t> </a:t>
            </a:r>
            <a:r>
              <a:rPr dirty="0"/>
              <a:t>and</a:t>
            </a:r>
            <a:r>
              <a:rPr dirty="0" spc="-70"/>
              <a:t> </a:t>
            </a:r>
            <a:r>
              <a:rPr dirty="0" spc="-10"/>
              <a:t>Regulations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66382" y="1483423"/>
            <a:ext cx="8173084" cy="270065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87325" marR="5080" indent="-175260">
              <a:lnSpc>
                <a:spcPct val="149300"/>
              </a:lnSpc>
              <a:spcBef>
                <a:spcPts val="26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3150" b="1">
                <a:latin typeface="Calibri"/>
                <a:cs typeface="Calibri"/>
              </a:rPr>
              <a:t>Rules</a:t>
            </a:r>
            <a:r>
              <a:rPr dirty="0" sz="3150" spc="5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and</a:t>
            </a:r>
            <a:r>
              <a:rPr dirty="0" sz="3150" spc="3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regulations</a:t>
            </a:r>
            <a:r>
              <a:rPr dirty="0" sz="3150" spc="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defines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specific </a:t>
            </a:r>
            <a:r>
              <a:rPr dirty="0" sz="2800" b="1">
                <a:latin typeface="Calibri"/>
                <a:cs typeface="Calibri"/>
              </a:rPr>
              <a:t>action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non-</a:t>
            </a:r>
            <a:r>
              <a:rPr dirty="0" sz="2800" b="1">
                <a:latin typeface="Calibri"/>
                <a:cs typeface="Calibri"/>
              </a:rPr>
              <a:t>action.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Generally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included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part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policy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procedure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statements,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rules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describe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situations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allow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only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choice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1387" y="383603"/>
            <a:ext cx="7265034" cy="1070610"/>
          </a:xfrm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marL="2727325" marR="5080" indent="-2715260">
              <a:lnSpc>
                <a:spcPts val="3900"/>
              </a:lnSpc>
              <a:spcBef>
                <a:spcPts val="580"/>
              </a:spcBef>
            </a:pPr>
            <a:r>
              <a:rPr dirty="0"/>
              <a:t>Barriers</a:t>
            </a:r>
            <a:r>
              <a:rPr dirty="0" spc="-80"/>
              <a:t> </a:t>
            </a:r>
            <a:r>
              <a:rPr dirty="0"/>
              <a:t>to</a:t>
            </a:r>
            <a:r>
              <a:rPr dirty="0" spc="-95"/>
              <a:t> </a:t>
            </a:r>
            <a:r>
              <a:rPr dirty="0"/>
              <a:t>Implementing</a:t>
            </a:r>
            <a:r>
              <a:rPr dirty="0" spc="-105"/>
              <a:t> </a:t>
            </a:r>
            <a:r>
              <a:rPr dirty="0"/>
              <a:t>the</a:t>
            </a:r>
            <a:r>
              <a:rPr dirty="0" spc="-100"/>
              <a:t> </a:t>
            </a:r>
            <a:r>
              <a:rPr dirty="0" spc="-10"/>
              <a:t>Planning Hierarchy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93370" y="1812603"/>
            <a:ext cx="8542020" cy="3869690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marL="186690" indent="-17399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b="1">
                <a:latin typeface="Calibri"/>
                <a:cs typeface="Calibri"/>
              </a:rPr>
              <a:t>Lack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knowledge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skills</a:t>
            </a:r>
            <a:r>
              <a:rPr dirty="0" sz="2800" spc="-2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how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plan.</a:t>
            </a:r>
            <a:endParaRPr sz="2800">
              <a:latin typeface="Calibri"/>
              <a:cs typeface="Calibri"/>
            </a:endParaRPr>
          </a:p>
          <a:p>
            <a:pPr marL="186055" marR="40005" indent="-173990">
              <a:lnSpc>
                <a:spcPts val="5050"/>
              </a:lnSpc>
              <a:spcBef>
                <a:spcPts val="44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Lack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understanding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external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environment's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impact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planning</a:t>
            </a:r>
            <a:endParaRPr sz="2800">
              <a:latin typeface="Calibri"/>
              <a:cs typeface="Calibri"/>
            </a:endParaRPr>
          </a:p>
          <a:p>
            <a:pPr marL="186690" indent="-173990">
              <a:lnSpc>
                <a:spcPct val="100000"/>
              </a:lnSpc>
              <a:spcBef>
                <a:spcPts val="1230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b="1">
                <a:latin typeface="Calibri"/>
                <a:cs typeface="Calibri"/>
              </a:rPr>
              <a:t>Inadequate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unorganized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support.</a:t>
            </a:r>
            <a:endParaRPr sz="2800">
              <a:latin typeface="Calibri"/>
              <a:cs typeface="Calibri"/>
            </a:endParaRPr>
          </a:p>
          <a:p>
            <a:pPr marL="186055" marR="5080" indent="-17399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spc="-10" b="1">
                <a:latin typeface="Calibri"/>
                <a:cs typeface="Calibri"/>
              </a:rPr>
              <a:t>Inappropriate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overt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resistance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change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1387" y="383603"/>
            <a:ext cx="7265034" cy="1070610"/>
          </a:xfrm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marL="2727325" marR="5080" indent="-2715260">
              <a:lnSpc>
                <a:spcPts val="3900"/>
              </a:lnSpc>
              <a:spcBef>
                <a:spcPts val="580"/>
              </a:spcBef>
            </a:pPr>
            <a:r>
              <a:rPr dirty="0"/>
              <a:t>Barriers</a:t>
            </a:r>
            <a:r>
              <a:rPr dirty="0" spc="-80"/>
              <a:t> </a:t>
            </a:r>
            <a:r>
              <a:rPr dirty="0"/>
              <a:t>to</a:t>
            </a:r>
            <a:r>
              <a:rPr dirty="0" spc="-95"/>
              <a:t> </a:t>
            </a:r>
            <a:r>
              <a:rPr dirty="0"/>
              <a:t>Implementing</a:t>
            </a:r>
            <a:r>
              <a:rPr dirty="0" spc="-105"/>
              <a:t> </a:t>
            </a:r>
            <a:r>
              <a:rPr dirty="0"/>
              <a:t>the</a:t>
            </a:r>
            <a:r>
              <a:rPr dirty="0" spc="-100"/>
              <a:t> </a:t>
            </a:r>
            <a:r>
              <a:rPr dirty="0" spc="-10"/>
              <a:t>Planning Hierarchy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2101654"/>
            <a:ext cx="8242300" cy="2588260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marL="186690" indent="-17399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spc="-45" b="1">
                <a:latin typeface="Calibri"/>
                <a:cs typeface="Calibri"/>
              </a:rPr>
              <a:t>Too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much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enough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detail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activities.</a:t>
            </a:r>
            <a:endParaRPr sz="2800">
              <a:latin typeface="Calibri"/>
              <a:cs typeface="Calibri"/>
            </a:endParaRPr>
          </a:p>
          <a:p>
            <a:pPr marL="18669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 control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rather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than inspire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lead.</a:t>
            </a:r>
            <a:endParaRPr sz="2800">
              <a:latin typeface="Calibri"/>
              <a:cs typeface="Calibri"/>
            </a:endParaRPr>
          </a:p>
          <a:p>
            <a:pPr marL="186055" marR="5080" indent="-17399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Without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adequate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manager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finds,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getting 	started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difficult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begins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manage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crisis.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86067" rIns="0" bIns="0" rtlCol="0" vert="horz">
            <a:spAutoFit/>
          </a:bodyPr>
          <a:lstStyle/>
          <a:p>
            <a:pPr marL="236854">
              <a:lnSpc>
                <a:spcPct val="100000"/>
              </a:lnSpc>
              <a:spcBef>
                <a:spcPts val="105"/>
              </a:spcBef>
            </a:pPr>
            <a:r>
              <a:rPr dirty="0"/>
              <a:t>Managers</a:t>
            </a:r>
            <a:r>
              <a:rPr dirty="0" spc="-65"/>
              <a:t> </a:t>
            </a:r>
            <a:r>
              <a:rPr dirty="0" spc="-55"/>
              <a:t>Tend</a:t>
            </a:r>
            <a:r>
              <a:rPr dirty="0" spc="-125"/>
              <a:t> </a:t>
            </a:r>
            <a:r>
              <a:rPr dirty="0"/>
              <a:t>to</a:t>
            </a:r>
            <a:r>
              <a:rPr dirty="0" spc="-130"/>
              <a:t> </a:t>
            </a:r>
            <a:r>
              <a:rPr dirty="0"/>
              <a:t>Neglect</a:t>
            </a:r>
            <a:r>
              <a:rPr dirty="0" spc="-110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445831"/>
            <a:ext cx="8049259" cy="480822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86690" marR="5080" indent="-174625">
              <a:lnSpc>
                <a:spcPct val="140200"/>
              </a:lnSpc>
              <a:spcBef>
                <a:spcPts val="70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Poor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results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disorganized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20" b="1">
                <a:latin typeface="Calibri"/>
                <a:cs typeface="Calibri"/>
              </a:rPr>
              <a:t>uncoordinated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activities,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thus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wasting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time,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labor,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money,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but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since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thinking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often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more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difficult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than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doing,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many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managers,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tend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slight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planning.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very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tempting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forget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thinking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future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order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get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busy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performing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task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solving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present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problems.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result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frequently 	unsatisfactory.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marL="1628775" marR="5080" indent="-1616710">
              <a:lnSpc>
                <a:spcPts val="3900"/>
              </a:lnSpc>
              <a:spcBef>
                <a:spcPts val="580"/>
              </a:spcBef>
            </a:pPr>
            <a:r>
              <a:rPr dirty="0" spc="-10"/>
              <a:t>Application</a:t>
            </a:r>
            <a:r>
              <a:rPr dirty="0" spc="-7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Planning</a:t>
            </a:r>
            <a:r>
              <a:rPr dirty="0" spc="-85"/>
              <a:t> </a:t>
            </a:r>
            <a:r>
              <a:rPr dirty="0"/>
              <a:t>by</a:t>
            </a:r>
            <a:r>
              <a:rPr dirty="0" spc="-85"/>
              <a:t> </a:t>
            </a:r>
            <a:r>
              <a:rPr dirty="0" spc="-10"/>
              <a:t>Different </a:t>
            </a:r>
            <a:r>
              <a:rPr dirty="0"/>
              <a:t>Nursing</a:t>
            </a:r>
            <a:r>
              <a:rPr dirty="0" spc="-130"/>
              <a:t> </a:t>
            </a:r>
            <a:r>
              <a:rPr dirty="0" spc="-10"/>
              <a:t>Categories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555432"/>
            <a:ext cx="7904480" cy="38582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523240">
              <a:lnSpc>
                <a:spcPct val="100000"/>
              </a:lnSpc>
              <a:spcBef>
                <a:spcPts val="130"/>
              </a:spcBef>
            </a:pPr>
            <a:r>
              <a:rPr dirty="0" sz="3150" b="1">
                <a:latin typeface="Calibri"/>
                <a:cs typeface="Calibri"/>
              </a:rPr>
              <a:t>Application</a:t>
            </a:r>
            <a:r>
              <a:rPr dirty="0" sz="3150" spc="9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of</a:t>
            </a:r>
            <a:r>
              <a:rPr dirty="0" sz="3150" spc="1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Planning</a:t>
            </a:r>
            <a:r>
              <a:rPr dirty="0" sz="3150" spc="17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by the</a:t>
            </a:r>
            <a:r>
              <a:rPr dirty="0" sz="3150" spc="7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Staff</a:t>
            </a:r>
            <a:r>
              <a:rPr dirty="0" sz="3150" spc="70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Nurse</a:t>
            </a:r>
            <a:endParaRPr sz="3150">
              <a:latin typeface="Calibri"/>
              <a:cs typeface="Calibri"/>
            </a:endParaRPr>
          </a:p>
          <a:p>
            <a:pPr marL="332740" marR="5080" indent="-320675">
              <a:lnSpc>
                <a:spcPct val="112599"/>
              </a:lnSpc>
              <a:spcBef>
                <a:spcPts val="3475"/>
              </a:spcBef>
              <a:buAutoNum type="arabicPeriod"/>
              <a:tabLst>
                <a:tab pos="332740" algn="l"/>
                <a:tab pos="370205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Drawn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based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patient's </a:t>
            </a:r>
            <a:r>
              <a:rPr dirty="0" sz="2800" b="1">
                <a:latin typeface="Calibri"/>
                <a:cs typeface="Calibri"/>
              </a:rPr>
              <a:t>current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  <a:p>
            <a:pPr marL="332740" marR="457834" indent="-320675">
              <a:lnSpc>
                <a:spcPct val="114399"/>
              </a:lnSpc>
              <a:buAutoNum type="arabicPeriod"/>
              <a:tabLst>
                <a:tab pos="332740" algn="l"/>
                <a:tab pos="369570" algn="l"/>
              </a:tabLst>
            </a:pPr>
            <a:r>
              <a:rPr dirty="0" sz="2800" b="1">
                <a:latin typeface="Calibri"/>
                <a:cs typeface="Calibri"/>
              </a:rPr>
              <a:t>	Develop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framework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(time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log) for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her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daily activities.</a:t>
            </a:r>
            <a:endParaRPr sz="2800">
              <a:latin typeface="Calibri"/>
              <a:cs typeface="Calibri"/>
            </a:endParaRPr>
          </a:p>
          <a:p>
            <a:pPr marL="370205" marR="353695" indent="-358140">
              <a:lnSpc>
                <a:spcPts val="3840"/>
              </a:lnSpc>
              <a:spcBef>
                <a:spcPts val="55"/>
              </a:spcBef>
              <a:buAutoNum type="arabicPeriod"/>
              <a:tabLst>
                <a:tab pos="416559" algn="l"/>
              </a:tabLst>
            </a:pPr>
            <a:r>
              <a:rPr dirty="0" sz="2800" spc="-10" b="1">
                <a:latin typeface="Calibri"/>
                <a:cs typeface="Calibri"/>
              </a:rPr>
              <a:t>Determine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equipment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accomplish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designed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plan.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marL="1628775" marR="5080" indent="-1616710">
              <a:lnSpc>
                <a:spcPts val="3900"/>
              </a:lnSpc>
              <a:spcBef>
                <a:spcPts val="580"/>
              </a:spcBef>
            </a:pPr>
            <a:r>
              <a:rPr dirty="0" spc="-10"/>
              <a:t>Application</a:t>
            </a:r>
            <a:r>
              <a:rPr dirty="0" spc="-7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Planning</a:t>
            </a:r>
            <a:r>
              <a:rPr dirty="0" spc="-85"/>
              <a:t> </a:t>
            </a:r>
            <a:r>
              <a:rPr dirty="0"/>
              <a:t>by</a:t>
            </a:r>
            <a:r>
              <a:rPr dirty="0" spc="-85"/>
              <a:t> </a:t>
            </a:r>
            <a:r>
              <a:rPr dirty="0" spc="-10"/>
              <a:t>Different </a:t>
            </a:r>
            <a:r>
              <a:rPr dirty="0"/>
              <a:t>Nursing</a:t>
            </a:r>
            <a:r>
              <a:rPr dirty="0" spc="-130"/>
              <a:t> </a:t>
            </a:r>
            <a:r>
              <a:rPr dirty="0" spc="-10"/>
              <a:t>Categories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555432"/>
            <a:ext cx="7649209" cy="33699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523240">
              <a:lnSpc>
                <a:spcPct val="100000"/>
              </a:lnSpc>
              <a:spcBef>
                <a:spcPts val="130"/>
              </a:spcBef>
            </a:pPr>
            <a:r>
              <a:rPr dirty="0" sz="3150" b="1">
                <a:latin typeface="Calibri"/>
                <a:cs typeface="Calibri"/>
              </a:rPr>
              <a:t>Application</a:t>
            </a:r>
            <a:r>
              <a:rPr dirty="0" sz="3150" spc="9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of</a:t>
            </a:r>
            <a:r>
              <a:rPr dirty="0" sz="3150" spc="1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Planning</a:t>
            </a:r>
            <a:r>
              <a:rPr dirty="0" sz="3150" spc="17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by the</a:t>
            </a:r>
            <a:r>
              <a:rPr dirty="0" sz="3150" spc="7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Staff</a:t>
            </a:r>
            <a:r>
              <a:rPr dirty="0" sz="3150" spc="70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Nurse</a:t>
            </a:r>
            <a:endParaRPr sz="3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50">
              <a:latin typeface="Calibri"/>
              <a:cs typeface="Calibri"/>
            </a:endParaRPr>
          </a:p>
          <a:p>
            <a:pPr marL="370840" indent="-358140">
              <a:lnSpc>
                <a:spcPct val="100000"/>
              </a:lnSpc>
              <a:buAutoNum type="arabicPeriod" startAt="4"/>
              <a:tabLst>
                <a:tab pos="370840" algn="l"/>
              </a:tabLst>
            </a:pPr>
            <a:r>
              <a:rPr dirty="0" sz="2800" spc="-10" b="1">
                <a:latin typeface="Calibri"/>
                <a:cs typeface="Calibri"/>
              </a:rPr>
              <a:t>Determine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 needed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emergency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equipment.</a:t>
            </a:r>
            <a:endParaRPr sz="2800">
              <a:latin typeface="Calibri"/>
              <a:cs typeface="Calibri"/>
            </a:endParaRPr>
          </a:p>
          <a:p>
            <a:pPr marL="332740" marR="475615" indent="-320675">
              <a:lnSpc>
                <a:spcPts val="3840"/>
              </a:lnSpc>
              <a:spcBef>
                <a:spcPts val="150"/>
              </a:spcBef>
              <a:buAutoNum type="arabicPeriod" startAt="4"/>
              <a:tabLst>
                <a:tab pos="332740" algn="l"/>
                <a:tab pos="370205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Determine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accomplish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her </a:t>
            </a:r>
            <a:r>
              <a:rPr dirty="0" sz="2800" b="1">
                <a:latin typeface="Calibri"/>
                <a:cs typeface="Calibri"/>
              </a:rPr>
              <a:t>special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duties.</a:t>
            </a:r>
            <a:endParaRPr sz="2800">
              <a:latin typeface="Calibri"/>
              <a:cs typeface="Calibri"/>
            </a:endParaRPr>
          </a:p>
          <a:p>
            <a:pPr marL="370205" marR="5080" indent="-358140">
              <a:lnSpc>
                <a:spcPts val="3779"/>
              </a:lnSpc>
              <a:buAutoNum type="arabicPeriod" startAt="4"/>
              <a:tabLst>
                <a:tab pos="416559" algn="l"/>
              </a:tabLst>
            </a:pPr>
            <a:r>
              <a:rPr dirty="0" sz="2800" b="1">
                <a:latin typeface="Calibri"/>
                <a:cs typeface="Calibri"/>
              </a:rPr>
              <a:t>Update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designed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replan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new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patient's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3797" y="437768"/>
            <a:ext cx="6801484" cy="1071245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marL="1621790" marR="5080" indent="-1609725">
              <a:lnSpc>
                <a:spcPts val="3910"/>
              </a:lnSpc>
              <a:spcBef>
                <a:spcPts val="575"/>
              </a:spcBef>
            </a:pPr>
            <a:r>
              <a:rPr dirty="0"/>
              <a:t>Application</a:t>
            </a:r>
            <a:r>
              <a:rPr dirty="0" spc="-85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/>
              <a:t>Planning</a:t>
            </a:r>
            <a:r>
              <a:rPr dirty="0" spc="-90"/>
              <a:t> </a:t>
            </a:r>
            <a:r>
              <a:rPr dirty="0"/>
              <a:t>by</a:t>
            </a:r>
            <a:r>
              <a:rPr dirty="0" spc="-90"/>
              <a:t> </a:t>
            </a:r>
            <a:r>
              <a:rPr dirty="0" spc="-10"/>
              <a:t>Different </a:t>
            </a:r>
            <a:r>
              <a:rPr dirty="0"/>
              <a:t>Nursing</a:t>
            </a:r>
            <a:r>
              <a:rPr dirty="0" spc="-125"/>
              <a:t> </a:t>
            </a:r>
            <a:r>
              <a:rPr dirty="0" spc="-10"/>
              <a:t>Categories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08025" y="1745995"/>
            <a:ext cx="7705725" cy="43694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50" b="1">
                <a:latin typeface="Calibri"/>
                <a:cs typeface="Calibri"/>
              </a:rPr>
              <a:t>Application</a:t>
            </a:r>
            <a:r>
              <a:rPr dirty="0" sz="3150" spc="9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of</a:t>
            </a:r>
            <a:r>
              <a:rPr dirty="0" sz="3150" spc="2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Planning</a:t>
            </a:r>
            <a:r>
              <a:rPr dirty="0" sz="3150" spc="18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by the</a:t>
            </a:r>
            <a:r>
              <a:rPr dirty="0" sz="3150" spc="8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Head</a:t>
            </a:r>
            <a:r>
              <a:rPr dirty="0" sz="3150" spc="100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Nurse</a:t>
            </a:r>
            <a:endParaRPr sz="3150">
              <a:latin typeface="Calibri"/>
              <a:cs typeface="Calibri"/>
            </a:endParaRPr>
          </a:p>
          <a:p>
            <a:pPr marL="469900" marR="423545" indent="-457834">
              <a:lnSpc>
                <a:spcPct val="79600"/>
              </a:lnSpc>
              <a:spcBef>
                <a:spcPts val="3800"/>
              </a:spcBef>
              <a:buAutoNum type="arabicPeriod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Develop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frame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daily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activities </a:t>
            </a:r>
            <a:r>
              <a:rPr dirty="0" sz="2800" b="1">
                <a:latin typeface="Calibri"/>
                <a:cs typeface="Calibri"/>
              </a:rPr>
              <a:t>(nursing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round,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participation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medical </a:t>
            </a:r>
            <a:r>
              <a:rPr dirty="0" sz="2800" b="1">
                <a:latin typeface="Calibri"/>
                <a:cs typeface="Calibri"/>
              </a:rPr>
              <a:t>round,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conferences,</a:t>
            </a:r>
            <a:r>
              <a:rPr dirty="0" sz="2800" spc="-2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committees)</a:t>
            </a:r>
            <a:endParaRPr sz="2800">
              <a:latin typeface="Calibri"/>
              <a:cs typeface="Calibri"/>
            </a:endParaRPr>
          </a:p>
          <a:p>
            <a:pPr marL="469900" marR="256540" indent="-457834">
              <a:lnSpc>
                <a:spcPts val="2700"/>
              </a:lnSpc>
              <a:spcBef>
                <a:spcPts val="765"/>
              </a:spcBef>
              <a:buAutoNum type="arabicPeriod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Design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assignment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sheet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distribute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work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endParaRPr sz="2800">
              <a:latin typeface="Calibri"/>
              <a:cs typeface="Calibri"/>
            </a:endParaRPr>
          </a:p>
          <a:p>
            <a:pPr marL="469900" marR="5080" indent="-457834">
              <a:lnSpc>
                <a:spcPts val="2700"/>
              </a:lnSpc>
              <a:spcBef>
                <a:spcPts val="785"/>
              </a:spcBef>
              <a:buAutoNum type="arabicPeriod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Check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professional nurse.</a:t>
            </a:r>
            <a:endParaRPr sz="2800">
              <a:latin typeface="Calibri"/>
              <a:cs typeface="Calibri"/>
            </a:endParaRPr>
          </a:p>
          <a:p>
            <a:pPr marL="469900" marR="1143000" indent="-457834">
              <a:lnSpc>
                <a:spcPts val="2700"/>
              </a:lnSpc>
              <a:spcBef>
                <a:spcPts val="790"/>
              </a:spcBef>
              <a:buAutoNum type="arabicPeriod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Design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non </a:t>
            </a:r>
            <a:r>
              <a:rPr dirty="0" sz="2800" spc="-10" b="1">
                <a:latin typeface="Calibri"/>
                <a:cs typeface="Calibri"/>
              </a:rPr>
              <a:t>professional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3797" y="437768"/>
            <a:ext cx="6801484" cy="1071245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marL="1621790" marR="5080" indent="-1609725">
              <a:lnSpc>
                <a:spcPts val="3910"/>
              </a:lnSpc>
              <a:spcBef>
                <a:spcPts val="575"/>
              </a:spcBef>
            </a:pPr>
            <a:r>
              <a:rPr dirty="0"/>
              <a:t>Application</a:t>
            </a:r>
            <a:r>
              <a:rPr dirty="0" spc="-85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/>
              <a:t>Planning</a:t>
            </a:r>
            <a:r>
              <a:rPr dirty="0" spc="-90"/>
              <a:t> </a:t>
            </a:r>
            <a:r>
              <a:rPr dirty="0"/>
              <a:t>by</a:t>
            </a:r>
            <a:r>
              <a:rPr dirty="0" spc="-90"/>
              <a:t> </a:t>
            </a:r>
            <a:r>
              <a:rPr dirty="0" spc="-10"/>
              <a:t>Different </a:t>
            </a:r>
            <a:r>
              <a:rPr dirty="0"/>
              <a:t>Nursing</a:t>
            </a:r>
            <a:r>
              <a:rPr dirty="0" spc="-125"/>
              <a:t> </a:t>
            </a:r>
            <a:r>
              <a:rPr dirty="0" spc="-10"/>
              <a:t>Categories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08025" y="1745995"/>
            <a:ext cx="7539990" cy="40417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02260">
              <a:lnSpc>
                <a:spcPct val="100000"/>
              </a:lnSpc>
              <a:spcBef>
                <a:spcPts val="135"/>
              </a:spcBef>
            </a:pPr>
            <a:r>
              <a:rPr dirty="0" sz="3150" b="1">
                <a:latin typeface="Calibri"/>
                <a:cs typeface="Calibri"/>
              </a:rPr>
              <a:t>Application</a:t>
            </a:r>
            <a:r>
              <a:rPr dirty="0" sz="3150" spc="8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of</a:t>
            </a:r>
            <a:r>
              <a:rPr dirty="0" sz="3150" spc="2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Planning</a:t>
            </a:r>
            <a:r>
              <a:rPr dirty="0" sz="3150" spc="17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by the</a:t>
            </a:r>
            <a:r>
              <a:rPr dirty="0" sz="3150" spc="8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Head</a:t>
            </a:r>
            <a:r>
              <a:rPr dirty="0" sz="3150" spc="95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Nurse</a:t>
            </a:r>
            <a:endParaRPr sz="3150">
              <a:latin typeface="Calibri"/>
              <a:cs typeface="Calibri"/>
            </a:endParaRPr>
          </a:p>
          <a:p>
            <a:pPr marL="332740" marR="5080" indent="-320675">
              <a:lnSpc>
                <a:spcPct val="150100"/>
              </a:lnSpc>
              <a:spcBef>
                <a:spcPts val="2575"/>
              </a:spcBef>
              <a:buAutoNum type="arabicPeriod" startAt="5"/>
              <a:tabLst>
                <a:tab pos="332740" algn="l"/>
                <a:tab pos="369570" algn="l"/>
              </a:tabLst>
            </a:pPr>
            <a:r>
              <a:rPr dirty="0" sz="2800" b="1">
                <a:latin typeface="Calibri"/>
                <a:cs typeface="Calibri"/>
              </a:rPr>
              <a:t>	Determine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number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staff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 </a:t>
            </a:r>
            <a:r>
              <a:rPr dirty="0" sz="2800" b="1">
                <a:latin typeface="Calibri"/>
                <a:cs typeface="Calibri"/>
              </a:rPr>
              <a:t>deliver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 marL="370205" indent="-357505">
              <a:lnSpc>
                <a:spcPct val="100000"/>
              </a:lnSpc>
              <a:spcBef>
                <a:spcPts val="1685"/>
              </a:spcBef>
              <a:buAutoNum type="arabicPeriod" startAt="5"/>
              <a:tabLst>
                <a:tab pos="370205" algn="l"/>
              </a:tabLst>
            </a:pPr>
            <a:r>
              <a:rPr dirty="0" sz="2800" b="1">
                <a:latin typeface="Calibri"/>
                <a:cs typeface="Calibri"/>
              </a:rPr>
              <a:t>Determine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equipment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unit.</a:t>
            </a:r>
            <a:endParaRPr sz="2800">
              <a:latin typeface="Calibri"/>
              <a:cs typeface="Calibri"/>
            </a:endParaRPr>
          </a:p>
          <a:p>
            <a:pPr marL="355600" marR="78105" indent="-343535">
              <a:lnSpc>
                <a:spcPts val="5050"/>
              </a:lnSpc>
              <a:spcBef>
                <a:spcPts val="245"/>
              </a:spcBef>
              <a:buAutoNum type="arabicPeriod" startAt="5"/>
              <a:tabLst>
                <a:tab pos="355600" algn="l"/>
                <a:tab pos="369570" algn="l"/>
              </a:tabLst>
            </a:pPr>
            <a:r>
              <a:rPr dirty="0" sz="2800" b="1">
                <a:latin typeface="Calibri"/>
                <a:cs typeface="Calibri"/>
              </a:rPr>
              <a:t>	Determine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equipment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which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will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needed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emergency</a:t>
            </a:r>
            <a:r>
              <a:rPr dirty="0" sz="2800" spc="-1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9985" y="265112"/>
            <a:ext cx="6801484" cy="1070610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marL="1621790" marR="5080" indent="-1609090">
              <a:lnSpc>
                <a:spcPts val="3910"/>
              </a:lnSpc>
              <a:spcBef>
                <a:spcPts val="575"/>
              </a:spcBef>
            </a:pPr>
            <a:r>
              <a:rPr dirty="0" spc="-10"/>
              <a:t>Application</a:t>
            </a:r>
            <a:r>
              <a:rPr dirty="0" spc="-60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/>
              <a:t>Planning</a:t>
            </a:r>
            <a:r>
              <a:rPr dirty="0" spc="-70"/>
              <a:t> </a:t>
            </a:r>
            <a:r>
              <a:rPr dirty="0"/>
              <a:t>by</a:t>
            </a:r>
            <a:r>
              <a:rPr dirty="0" spc="-65"/>
              <a:t> </a:t>
            </a:r>
            <a:r>
              <a:rPr dirty="0" spc="-10"/>
              <a:t>Different </a:t>
            </a:r>
            <a:r>
              <a:rPr dirty="0"/>
              <a:t>Nursing</a:t>
            </a:r>
            <a:r>
              <a:rPr dirty="0" spc="-105"/>
              <a:t> </a:t>
            </a:r>
            <a:r>
              <a:rPr dirty="0" spc="-10"/>
              <a:t>Categories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1697101"/>
            <a:ext cx="8096250" cy="43618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42240">
              <a:lnSpc>
                <a:spcPct val="100000"/>
              </a:lnSpc>
              <a:spcBef>
                <a:spcPts val="135"/>
              </a:spcBef>
            </a:pPr>
            <a:r>
              <a:rPr dirty="0" sz="3150" b="1">
                <a:latin typeface="Calibri"/>
                <a:cs typeface="Calibri"/>
              </a:rPr>
              <a:t>Application</a:t>
            </a:r>
            <a:r>
              <a:rPr dirty="0" sz="3150" spc="9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of</a:t>
            </a:r>
            <a:r>
              <a:rPr dirty="0" sz="3150" spc="1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Planning</a:t>
            </a:r>
            <a:r>
              <a:rPr dirty="0" sz="3150" spc="17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by</a:t>
            </a:r>
            <a:r>
              <a:rPr dirty="0" sz="3150" spc="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the</a:t>
            </a:r>
            <a:r>
              <a:rPr dirty="0" sz="3150" spc="7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Nursing</a:t>
            </a:r>
            <a:r>
              <a:rPr dirty="0" sz="3150" spc="170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Director</a:t>
            </a:r>
            <a:endParaRPr sz="3150">
              <a:latin typeface="Calibri"/>
              <a:cs typeface="Calibri"/>
            </a:endParaRPr>
          </a:p>
          <a:p>
            <a:pPr marL="477520" marR="596900" indent="-465455">
              <a:lnSpc>
                <a:spcPct val="141200"/>
              </a:lnSpc>
              <a:spcBef>
                <a:spcPts val="2030"/>
              </a:spcBef>
              <a:buAutoNum type="arabicPeriod"/>
              <a:tabLst>
                <a:tab pos="477520" algn="l"/>
              </a:tabLst>
            </a:pPr>
            <a:r>
              <a:rPr dirty="0" sz="2800" b="1">
                <a:latin typeface="Calibri"/>
                <a:cs typeface="Calibri"/>
              </a:rPr>
              <a:t>Develop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mission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philosophy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 department.</a:t>
            </a:r>
            <a:endParaRPr sz="2800">
              <a:latin typeface="Calibri"/>
              <a:cs typeface="Calibri"/>
            </a:endParaRPr>
          </a:p>
          <a:p>
            <a:pPr marL="477520" marR="5080" indent="-465455">
              <a:lnSpc>
                <a:spcPct val="139400"/>
              </a:lnSpc>
              <a:buAutoNum type="arabicPeriod"/>
              <a:tabLst>
                <a:tab pos="477520" algn="l"/>
              </a:tabLst>
            </a:pPr>
            <a:r>
              <a:rPr dirty="0" sz="2800" b="1">
                <a:latin typeface="Calibri"/>
                <a:cs typeface="Calibri"/>
              </a:rPr>
              <a:t>Develop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standards;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description,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policies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procedures;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department.</a:t>
            </a:r>
            <a:endParaRPr sz="2800">
              <a:latin typeface="Calibri"/>
              <a:cs typeface="Calibri"/>
            </a:endParaRPr>
          </a:p>
          <a:p>
            <a:pPr marL="477520" marR="467359" indent="-465455">
              <a:lnSpc>
                <a:spcPct val="139400"/>
              </a:lnSpc>
              <a:spcBef>
                <a:spcPts val="65"/>
              </a:spcBef>
              <a:buAutoNum type="arabicPeriod"/>
              <a:tabLst>
                <a:tab pos="477520" algn="l"/>
              </a:tabLst>
            </a:pPr>
            <a:r>
              <a:rPr dirty="0" sz="2800" spc="-10" b="1">
                <a:latin typeface="Calibri"/>
                <a:cs typeface="Calibri"/>
              </a:rPr>
              <a:t>Determine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number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 staff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 </a:t>
            </a:r>
            <a:r>
              <a:rPr dirty="0" sz="2800" b="1">
                <a:latin typeface="Calibri"/>
                <a:cs typeface="Calibri"/>
              </a:rPr>
              <a:t>provide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hospital.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9985" y="265112"/>
            <a:ext cx="6801484" cy="1070610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marL="1621790" marR="5080" indent="-1609090">
              <a:lnSpc>
                <a:spcPts val="3910"/>
              </a:lnSpc>
              <a:spcBef>
                <a:spcPts val="575"/>
              </a:spcBef>
            </a:pPr>
            <a:r>
              <a:rPr dirty="0" spc="-10"/>
              <a:t>Application</a:t>
            </a:r>
            <a:r>
              <a:rPr dirty="0" spc="-60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/>
              <a:t>Planning</a:t>
            </a:r>
            <a:r>
              <a:rPr dirty="0" spc="-70"/>
              <a:t> </a:t>
            </a:r>
            <a:r>
              <a:rPr dirty="0"/>
              <a:t>by</a:t>
            </a:r>
            <a:r>
              <a:rPr dirty="0" spc="-65"/>
              <a:t> </a:t>
            </a:r>
            <a:r>
              <a:rPr dirty="0" spc="-10"/>
              <a:t>Different </a:t>
            </a:r>
            <a:r>
              <a:rPr dirty="0"/>
              <a:t>Nursing</a:t>
            </a:r>
            <a:r>
              <a:rPr dirty="0" spc="-105"/>
              <a:t> </a:t>
            </a:r>
            <a:r>
              <a:rPr dirty="0" spc="-10"/>
              <a:t>Categories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1773872"/>
            <a:ext cx="8068309" cy="394906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42240">
              <a:lnSpc>
                <a:spcPct val="100000"/>
              </a:lnSpc>
              <a:spcBef>
                <a:spcPts val="130"/>
              </a:spcBef>
            </a:pPr>
            <a:r>
              <a:rPr dirty="0" sz="3150" b="1">
                <a:latin typeface="Calibri"/>
                <a:cs typeface="Calibri"/>
              </a:rPr>
              <a:t>Application</a:t>
            </a:r>
            <a:r>
              <a:rPr dirty="0" sz="3150" spc="10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of</a:t>
            </a:r>
            <a:r>
              <a:rPr dirty="0" sz="3150" spc="2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Planning</a:t>
            </a:r>
            <a:r>
              <a:rPr dirty="0" sz="3150" spc="18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by</a:t>
            </a:r>
            <a:r>
              <a:rPr dirty="0" sz="3150" spc="1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the</a:t>
            </a:r>
            <a:r>
              <a:rPr dirty="0" sz="3150" spc="8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Nursing</a:t>
            </a:r>
            <a:r>
              <a:rPr dirty="0" sz="3150" spc="180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Director</a:t>
            </a:r>
            <a:endParaRPr sz="3150">
              <a:latin typeface="Calibri"/>
              <a:cs typeface="Calibri"/>
            </a:endParaRPr>
          </a:p>
          <a:p>
            <a:pPr marL="369570" marR="318770" indent="-357505">
              <a:lnSpc>
                <a:spcPct val="160000"/>
              </a:lnSpc>
              <a:spcBef>
                <a:spcPts val="200"/>
              </a:spcBef>
              <a:buAutoNum type="arabicPeriod" startAt="4"/>
              <a:tabLst>
                <a:tab pos="416559" algn="l"/>
              </a:tabLst>
            </a:pPr>
            <a:r>
              <a:rPr dirty="0" sz="2800" spc="-10" b="1">
                <a:latin typeface="Calibri"/>
                <a:cs typeface="Calibri"/>
              </a:rPr>
              <a:t>Participate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educational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programs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personnel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hospital.</a:t>
            </a:r>
            <a:endParaRPr sz="2800">
              <a:latin typeface="Calibri"/>
              <a:cs typeface="Calibri"/>
            </a:endParaRPr>
          </a:p>
          <a:p>
            <a:pPr marL="422909" marR="739140" indent="-357505">
              <a:lnSpc>
                <a:spcPct val="159100"/>
              </a:lnSpc>
              <a:spcBef>
                <a:spcPts val="60"/>
              </a:spcBef>
              <a:buAutoNum type="arabicPeriod" startAt="4"/>
              <a:tabLst>
                <a:tab pos="477520" algn="l"/>
              </a:tabLst>
            </a:pPr>
            <a:r>
              <a:rPr dirty="0" sz="2800" b="1">
                <a:latin typeface="Calibri"/>
                <a:cs typeface="Calibri"/>
              </a:rPr>
              <a:t>Determine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supplies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equipment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for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06470" y="516191"/>
            <a:ext cx="167703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286514"/>
            <a:ext cx="8395970" cy="4512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6690" marR="72390" indent="-174625">
              <a:lnSpc>
                <a:spcPct val="150200"/>
              </a:lnSpc>
              <a:spcBef>
                <a:spcPts val="100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determining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advance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what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done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accomplished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how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be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realized.</a:t>
            </a:r>
            <a:endParaRPr sz="2800">
              <a:latin typeface="Calibri"/>
              <a:cs typeface="Calibri"/>
            </a:endParaRPr>
          </a:p>
          <a:p>
            <a:pPr marL="186690" marR="5080" indent="-174625">
              <a:lnSpc>
                <a:spcPct val="150100"/>
              </a:lnSpc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selecting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developing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best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course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action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accomplish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</a:t>
            </a:r>
            <a:endParaRPr sz="2800">
              <a:latin typeface="Calibri"/>
              <a:cs typeface="Calibri"/>
            </a:endParaRPr>
          </a:p>
          <a:p>
            <a:pPr marL="186690" marR="856615" indent="-174625">
              <a:lnSpc>
                <a:spcPts val="5050"/>
              </a:lnSpc>
              <a:spcBef>
                <a:spcPts val="24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Keystone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other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 	functions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3797" y="437768"/>
            <a:ext cx="6801484" cy="1071245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marL="1621790" marR="5080" indent="-1609725">
              <a:lnSpc>
                <a:spcPts val="3910"/>
              </a:lnSpc>
              <a:spcBef>
                <a:spcPts val="575"/>
              </a:spcBef>
            </a:pPr>
            <a:r>
              <a:rPr dirty="0"/>
              <a:t>Application</a:t>
            </a:r>
            <a:r>
              <a:rPr dirty="0" spc="-85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/>
              <a:t>Planning</a:t>
            </a:r>
            <a:r>
              <a:rPr dirty="0" spc="-90"/>
              <a:t> </a:t>
            </a:r>
            <a:r>
              <a:rPr dirty="0"/>
              <a:t>by</a:t>
            </a:r>
            <a:r>
              <a:rPr dirty="0" spc="-90"/>
              <a:t> </a:t>
            </a:r>
            <a:r>
              <a:rPr dirty="0" spc="-10"/>
              <a:t>Different </a:t>
            </a:r>
            <a:r>
              <a:rPr dirty="0"/>
              <a:t>Nursing</a:t>
            </a:r>
            <a:r>
              <a:rPr dirty="0" spc="-125"/>
              <a:t> </a:t>
            </a:r>
            <a:r>
              <a:rPr dirty="0" spc="-10"/>
              <a:t>Categories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08025" y="1782521"/>
            <a:ext cx="7943850" cy="3997325"/>
          </a:xfrm>
          <a:prstGeom prst="rect">
            <a:avLst/>
          </a:prstGeom>
        </p:spPr>
        <p:txBody>
          <a:bodyPr wrap="square" lIns="0" tIns="278130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2190"/>
              </a:spcBef>
            </a:pPr>
            <a:r>
              <a:rPr dirty="0" sz="3150" b="1">
                <a:latin typeface="Calibri"/>
                <a:cs typeface="Calibri"/>
              </a:rPr>
              <a:t>Application</a:t>
            </a:r>
            <a:r>
              <a:rPr dirty="0" sz="3150" spc="10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of</a:t>
            </a:r>
            <a:r>
              <a:rPr dirty="0" sz="3150" spc="1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Planning</a:t>
            </a:r>
            <a:r>
              <a:rPr dirty="0" sz="3150" spc="18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by</a:t>
            </a:r>
            <a:r>
              <a:rPr dirty="0" sz="3150" spc="1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the</a:t>
            </a:r>
            <a:r>
              <a:rPr dirty="0" sz="3150" spc="7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Nursing</a:t>
            </a:r>
            <a:r>
              <a:rPr dirty="0" sz="3150" spc="180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Director</a:t>
            </a:r>
            <a:endParaRPr sz="3150">
              <a:latin typeface="Calibri"/>
              <a:cs typeface="Calibri"/>
            </a:endParaRPr>
          </a:p>
          <a:p>
            <a:pPr marL="369570" marR="328295" indent="-357505">
              <a:lnSpc>
                <a:spcPct val="150200"/>
              </a:lnSpc>
              <a:spcBef>
                <a:spcPts val="170"/>
              </a:spcBef>
              <a:buAutoNum type="arabicPeriod" startAt="6"/>
              <a:tabLst>
                <a:tab pos="416559" algn="l"/>
              </a:tabLst>
            </a:pPr>
            <a:r>
              <a:rPr dirty="0" sz="2800" spc="-10" b="1">
                <a:latin typeface="Calibri"/>
                <a:cs typeface="Calibri"/>
              </a:rPr>
              <a:t>Participate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determining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budget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department.</a:t>
            </a:r>
            <a:endParaRPr sz="2800">
              <a:latin typeface="Calibri"/>
              <a:cs typeface="Calibri"/>
            </a:endParaRPr>
          </a:p>
          <a:p>
            <a:pPr marL="355600" marR="108585" indent="-343535">
              <a:lnSpc>
                <a:spcPts val="5050"/>
              </a:lnSpc>
              <a:spcBef>
                <a:spcPts val="240"/>
              </a:spcBef>
              <a:buAutoNum type="arabicPeriod" startAt="6"/>
              <a:tabLst>
                <a:tab pos="355600" algn="l"/>
                <a:tab pos="369570" algn="l"/>
              </a:tabLst>
            </a:pPr>
            <a:r>
              <a:rPr dirty="0" sz="2800" b="1">
                <a:latin typeface="Calibri"/>
                <a:cs typeface="Calibri"/>
              </a:rPr>
              <a:t>	Develop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scheduled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accomplish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her </a:t>
            </a:r>
            <a:r>
              <a:rPr dirty="0" sz="2800" b="1">
                <a:latin typeface="Calibri"/>
                <a:cs typeface="Calibri"/>
              </a:rPr>
              <a:t>managerial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duties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(walking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round,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conferences, committees,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meetings).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5390" y="112013"/>
            <a:ext cx="164274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Example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77495" y="941509"/>
            <a:ext cx="8364220" cy="49149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86055" marR="798195" indent="-173990">
              <a:lnSpc>
                <a:spcPct val="150100"/>
              </a:lnSpc>
              <a:spcBef>
                <a:spcPts val="90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Goal: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registered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will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10" b="1">
                <a:latin typeface="Calibri"/>
                <a:cs typeface="Calibri"/>
              </a:rPr>
              <a:t> proficient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administration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intravenous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fluids.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9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Objectives:</a:t>
            </a:r>
            <a:endParaRPr sz="2800">
              <a:latin typeface="Calibri"/>
              <a:cs typeface="Calibri"/>
            </a:endParaRPr>
          </a:p>
          <a:p>
            <a:pPr marL="186690" indent="-173990">
              <a:lnSpc>
                <a:spcPct val="100000"/>
              </a:lnSpc>
              <a:spcBef>
                <a:spcPts val="132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registered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will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complete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training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course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"IV</a:t>
            </a:r>
            <a:endParaRPr sz="2800">
              <a:latin typeface="Calibri"/>
              <a:cs typeface="Calibri"/>
            </a:endParaRPr>
          </a:p>
          <a:p>
            <a:pPr marL="187325" marR="251460">
              <a:lnSpc>
                <a:spcPct val="160000"/>
              </a:lnSpc>
              <a:spcBef>
                <a:spcPts val="30"/>
              </a:spcBef>
            </a:pPr>
            <a:r>
              <a:rPr dirty="0" sz="2800" b="1">
                <a:latin typeface="Calibri"/>
                <a:cs typeface="Calibri"/>
              </a:rPr>
              <a:t>Therapy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Certification"</a:t>
            </a:r>
            <a:r>
              <a:rPr dirty="0" sz="2800" spc="-1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within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month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beginning employment.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hospital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will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bear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cost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this </a:t>
            </a:r>
            <a:r>
              <a:rPr dirty="0" sz="2800" spc="-10" b="1">
                <a:latin typeface="Calibri"/>
                <a:cs typeface="Calibri"/>
              </a:rPr>
              <a:t>program.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29272" rIns="0" bIns="0" rtlCol="0" vert="horz">
            <a:spAutoFit/>
          </a:bodyPr>
          <a:lstStyle/>
          <a:p>
            <a:pPr marL="274828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Example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1482" y="1818953"/>
            <a:ext cx="8263890" cy="322897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86690" marR="5080" indent="-174625">
              <a:lnSpc>
                <a:spcPct val="150200"/>
              </a:lnSpc>
              <a:spcBef>
                <a:spcPts val="85"/>
              </a:spcBef>
              <a:buFont typeface="Arial MT"/>
              <a:buChar char="•"/>
              <a:tabLst>
                <a:tab pos="187960" algn="l"/>
                <a:tab pos="5591810" algn="l"/>
              </a:tabLst>
            </a:pPr>
            <a:r>
              <a:rPr dirty="0" sz="2800" spc="-20" b="1">
                <a:latin typeface="Calibri"/>
                <a:cs typeface="Calibri"/>
              </a:rPr>
              <a:t>Registered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nurses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scoring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less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than</a:t>
            </a:r>
            <a:r>
              <a:rPr dirty="0" sz="2800" spc="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70%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a </a:t>
            </a:r>
            <a:r>
              <a:rPr dirty="0" sz="2800" spc="-5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comprehensive</a:t>
            </a:r>
            <a:r>
              <a:rPr dirty="0" sz="2800" spc="-1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examination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"IV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Therapy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Certification"</a:t>
            </a:r>
            <a:r>
              <a:rPr dirty="0" sz="2800" spc="-1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must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attend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remedial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4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hours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course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"Review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Basic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IV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Principles"</a:t>
            </a:r>
            <a:r>
              <a:rPr dirty="0" sz="2800" spc="-1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 more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than</a:t>
            </a:r>
            <a:r>
              <a:rPr dirty="0" sz="2800" spc="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2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weeks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after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completion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"IV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Therapy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certification".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3865" y="372744"/>
            <a:ext cx="164274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Example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1111229"/>
            <a:ext cx="8506460" cy="531558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87325" marR="1326515" indent="-175260">
              <a:lnSpc>
                <a:spcPct val="138200"/>
              </a:lnSpc>
              <a:spcBef>
                <a:spcPts val="420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3150" b="1">
                <a:latin typeface="Calibri"/>
                <a:cs typeface="Calibri"/>
              </a:rPr>
              <a:t>Goal</a:t>
            </a:r>
            <a:r>
              <a:rPr dirty="0" sz="2550" b="1">
                <a:latin typeface="Calibri"/>
                <a:cs typeface="Calibri"/>
              </a:rPr>
              <a:t>: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All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registered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nurses</a:t>
            </a:r>
            <a:r>
              <a:rPr dirty="0" sz="2550" spc="1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will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be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proficient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the </a:t>
            </a:r>
            <a:r>
              <a:rPr dirty="0" sz="2550" b="1">
                <a:latin typeface="Calibri"/>
                <a:cs typeface="Calibri"/>
              </a:rPr>
              <a:t>administration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intravenous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fluids.</a:t>
            </a:r>
            <a:endParaRPr sz="2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dirty="0" sz="3150" spc="-10" b="1">
                <a:latin typeface="Calibri"/>
                <a:cs typeface="Calibri"/>
              </a:rPr>
              <a:t>Objectives:</a:t>
            </a:r>
            <a:endParaRPr sz="3150">
              <a:latin typeface="Calibri"/>
              <a:cs typeface="Calibri"/>
            </a:endParaRPr>
          </a:p>
          <a:p>
            <a:pPr marL="187325" marR="5080" indent="-175260">
              <a:lnSpc>
                <a:spcPct val="142900"/>
              </a:lnSpc>
              <a:spcBef>
                <a:spcPts val="130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550" b="1">
                <a:latin typeface="Calibri"/>
                <a:cs typeface="Calibri"/>
              </a:rPr>
              <a:t>Registered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nurses</a:t>
            </a:r>
            <a:r>
              <a:rPr dirty="0" sz="2550" spc="1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unable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-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achieve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 score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70%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or</a:t>
            </a:r>
            <a:r>
              <a:rPr dirty="0" sz="2550" spc="-10" b="1">
                <a:latin typeface="Calibri"/>
                <a:cs typeface="Calibri"/>
              </a:rPr>
              <a:t> better </a:t>
            </a:r>
            <a:r>
              <a:rPr dirty="0" sz="2550" b="1">
                <a:latin typeface="Calibri"/>
                <a:cs typeface="Calibri"/>
              </a:rPr>
              <a:t>on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comprehensive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examination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for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"IV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Therapy </a:t>
            </a:r>
            <a:r>
              <a:rPr dirty="0" sz="2550" b="1">
                <a:latin typeface="Calibri"/>
                <a:cs typeface="Calibri"/>
              </a:rPr>
              <a:t>certification"</a:t>
            </a:r>
            <a:r>
              <a:rPr dirty="0" sz="2550" spc="-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after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completing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"Review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basic</a:t>
            </a:r>
            <a:r>
              <a:rPr dirty="0" sz="2550" spc="13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IV</a:t>
            </a:r>
            <a:r>
              <a:rPr dirty="0" sz="2550" spc="6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principles"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will</a:t>
            </a:r>
            <a:r>
              <a:rPr dirty="0" sz="2550" spc="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not</a:t>
            </a:r>
            <a:r>
              <a:rPr dirty="0" sz="2550" spc="114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be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allowed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-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perform</a:t>
            </a:r>
            <a:r>
              <a:rPr dirty="0" sz="2550" spc="1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IV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therapy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on </a:t>
            </a:r>
            <a:r>
              <a:rPr dirty="0" sz="2550" b="1">
                <a:latin typeface="Calibri"/>
                <a:cs typeface="Calibri"/>
              </a:rPr>
              <a:t>patients.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individualized</a:t>
            </a:r>
            <a:r>
              <a:rPr dirty="0" sz="2550" spc="1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plan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will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be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established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by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the </a:t>
            </a:r>
            <a:r>
              <a:rPr dirty="0" sz="2550" b="1">
                <a:latin typeface="Calibri"/>
                <a:cs typeface="Calibri"/>
              </a:rPr>
              <a:t>unit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manager</a:t>
            </a:r>
            <a:r>
              <a:rPr dirty="0" sz="2550" spc="1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employee who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failed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examination.</a:t>
            </a:r>
            <a:endParaRPr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7935" y="433704"/>
            <a:ext cx="4091304" cy="63881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000"/>
              <a:t>Nursing</a:t>
            </a:r>
            <a:r>
              <a:rPr dirty="0" sz="4000" spc="-165"/>
              <a:t> </a:t>
            </a:r>
            <a:r>
              <a:rPr dirty="0" sz="4000" spc="-10"/>
              <a:t>Philosophy</a:t>
            </a:r>
            <a:endParaRPr sz="4000"/>
          </a:p>
        </p:txBody>
      </p:sp>
      <p:sp>
        <p:nvSpPr>
          <p:cNvPr id="3" name="object 3" descr=""/>
          <p:cNvSpPr txBox="1"/>
          <p:nvPr/>
        </p:nvSpPr>
        <p:spPr>
          <a:xfrm>
            <a:off x="331470" y="1268538"/>
            <a:ext cx="8481695" cy="48088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65405" marR="5080" indent="-53340">
              <a:lnSpc>
                <a:spcPct val="140200"/>
              </a:lnSpc>
              <a:spcBef>
                <a:spcPts val="65"/>
              </a:spcBef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philosophy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(X)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hospital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based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on </a:t>
            </a:r>
            <a:r>
              <a:rPr dirty="0" sz="2800" b="1">
                <a:latin typeface="Calibri"/>
                <a:cs typeface="Calibri"/>
              </a:rPr>
              <a:t>respect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individuals’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dignity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worth.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We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belief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have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right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receive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effective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care.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This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personal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service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based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patient’s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needs 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 clinical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disease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condition. Understanding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importance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research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teaching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improving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care,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department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will </a:t>
            </a:r>
            <a:r>
              <a:rPr dirty="0" sz="2800" b="1">
                <a:latin typeface="Calibri"/>
                <a:cs typeface="Calibri"/>
              </a:rPr>
              <a:t>support,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promote,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participate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these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activities.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133" y="314705"/>
            <a:ext cx="620331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Guidelines</a:t>
            </a:r>
            <a:r>
              <a:rPr dirty="0" spc="-125"/>
              <a:t> </a:t>
            </a:r>
            <a:r>
              <a:rPr dirty="0"/>
              <a:t>for</a:t>
            </a:r>
            <a:r>
              <a:rPr dirty="0" spc="-90"/>
              <a:t> </a:t>
            </a:r>
            <a:r>
              <a:rPr dirty="0"/>
              <a:t>Setting</a:t>
            </a:r>
            <a:r>
              <a:rPr dirty="0" spc="-145"/>
              <a:t> </a:t>
            </a:r>
            <a:r>
              <a:rPr dirty="0" spc="-10"/>
              <a:t>Objectives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6677" y="1229550"/>
            <a:ext cx="8761730" cy="46945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87960" marR="5080" indent="-7620">
              <a:lnSpc>
                <a:spcPct val="140300"/>
              </a:lnSpc>
              <a:spcBef>
                <a:spcPts val="65"/>
              </a:spcBef>
            </a:pPr>
            <a:r>
              <a:rPr dirty="0" sz="2800" b="1">
                <a:latin typeface="Calibri"/>
                <a:cs typeface="Calibri"/>
              </a:rPr>
              <a:t>Objectives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set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out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employees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must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 </a:t>
            </a:r>
            <a:r>
              <a:rPr dirty="0" sz="2800" b="1">
                <a:latin typeface="Calibri"/>
                <a:cs typeface="Calibri"/>
              </a:rPr>
              <a:t>make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10" b="1">
                <a:latin typeface="Calibri"/>
                <a:cs typeface="Calibri"/>
              </a:rPr>
              <a:t> performance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acceptable.</a:t>
            </a:r>
            <a:r>
              <a:rPr dirty="0" sz="2800" spc="-185" b="1">
                <a:latin typeface="Calibri"/>
                <a:cs typeface="Calibri"/>
              </a:rPr>
              <a:t> </a:t>
            </a: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objectives,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imperative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following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guidelines: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ts val="3240"/>
              </a:lnSpc>
              <a:spcBef>
                <a:spcPts val="36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Select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key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performance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area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performance.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ts val="3155"/>
              </a:lnSpc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specific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if </a:t>
            </a:r>
            <a:r>
              <a:rPr dirty="0" sz="2800" spc="-10" b="1">
                <a:latin typeface="Calibri"/>
                <a:cs typeface="Calibri"/>
              </a:rPr>
              <a:t>possible.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ts val="3185"/>
              </a:lnSpc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Set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challenging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ts val="3155"/>
              </a:lnSpc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Keep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objective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balance.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ts val="3155"/>
              </a:lnSpc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Objectives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measurable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ts val="3155"/>
              </a:lnSpc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Involve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employee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setting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ts val="3240"/>
              </a:lnSpc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Follow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up.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4704" y="732790"/>
            <a:ext cx="2005964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Objectives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657921"/>
            <a:ext cx="8803640" cy="32296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86690" marR="5080" indent="-174625">
              <a:lnSpc>
                <a:spcPct val="150200"/>
              </a:lnSpc>
              <a:spcBef>
                <a:spcPts val="90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Objectives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similar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goals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specific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explicit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measurable,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observable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obtainable.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However,</a:t>
            </a:r>
            <a:r>
              <a:rPr dirty="0" sz="2800" spc="-2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objectives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more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specific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measurable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than goals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because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identify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how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when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goals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accomplished.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4704" y="660082"/>
            <a:ext cx="200787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Objectives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657921"/>
            <a:ext cx="8228330" cy="25888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6690" marR="5080" indent="-174625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fundamental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strategy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 an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institution.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Objectives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unit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establishing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priorities,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strategies,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plans,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assignments,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allocation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resources.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32510" rIns="0" bIns="0" rtlCol="0" vert="horz">
            <a:spAutoFit/>
          </a:bodyPr>
          <a:lstStyle/>
          <a:p>
            <a:pPr marL="247459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Objectives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636458"/>
            <a:ext cx="8952230" cy="43230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86690" marR="106045" indent="-174625">
              <a:lnSpc>
                <a:spcPct val="90300"/>
              </a:lnSpc>
              <a:spcBef>
                <a:spcPts val="44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Objectives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have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frame,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behaviorally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stated,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objectively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evaluated,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identify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positive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rather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than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negative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outcome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6690" marR="419100" indent="-174625">
              <a:lnSpc>
                <a:spcPts val="3060"/>
              </a:lnSpc>
              <a:spcBef>
                <a:spcPts val="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Objectives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focus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either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desired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desired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outcome.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6690" marR="5080" indent="-174625">
              <a:lnSpc>
                <a:spcPct val="90300"/>
              </a:lnSpc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Process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objectives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written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terms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method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be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used,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e.g.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"</a:t>
            </a:r>
            <a:r>
              <a:rPr dirty="0" sz="2800" b="1" i="1">
                <a:latin typeface="Calibri"/>
                <a:cs typeface="Calibri"/>
              </a:rPr>
              <a:t>All</a:t>
            </a:r>
            <a:r>
              <a:rPr dirty="0" sz="2800" spc="-4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patients</a:t>
            </a:r>
            <a:r>
              <a:rPr dirty="0" sz="2800" spc="-10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will</a:t>
            </a:r>
            <a:r>
              <a:rPr dirty="0" sz="2800" spc="-5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be</a:t>
            </a:r>
            <a:r>
              <a:rPr dirty="0" sz="2800" spc="-1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oriented</a:t>
            </a:r>
            <a:r>
              <a:rPr dirty="0" sz="2800" spc="-18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to</a:t>
            </a:r>
            <a:r>
              <a:rPr dirty="0" sz="2800" spc="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the</a:t>
            </a:r>
            <a:r>
              <a:rPr dirty="0" sz="2800" spc="5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call</a:t>
            </a:r>
            <a:r>
              <a:rPr dirty="0" sz="2800" spc="-4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light</a:t>
            </a:r>
            <a:r>
              <a:rPr dirty="0" sz="2800" spc="-155" b="1" i="1">
                <a:latin typeface="Calibri"/>
                <a:cs typeface="Calibri"/>
              </a:rPr>
              <a:t> </a:t>
            </a:r>
            <a:r>
              <a:rPr dirty="0" sz="2800" spc="-25" b="1" i="1">
                <a:latin typeface="Calibri"/>
                <a:cs typeface="Calibri"/>
              </a:rPr>
              <a:t>at </a:t>
            </a:r>
            <a:r>
              <a:rPr dirty="0" sz="2800" spc="-25" b="1" i="1">
                <a:latin typeface="Calibri"/>
                <a:cs typeface="Calibri"/>
              </a:rPr>
              <a:t>	</a:t>
            </a:r>
            <a:r>
              <a:rPr dirty="0" sz="2800" b="1" i="1">
                <a:latin typeface="Calibri"/>
                <a:cs typeface="Calibri"/>
              </a:rPr>
              <a:t>the</a:t>
            </a:r>
            <a:r>
              <a:rPr dirty="0" sz="2800" spc="-4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time</a:t>
            </a:r>
            <a:r>
              <a:rPr dirty="0" sz="2800" spc="-4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of</a:t>
            </a:r>
            <a:r>
              <a:rPr dirty="0" sz="2800" spc="-30" b="1" i="1">
                <a:latin typeface="Calibri"/>
                <a:cs typeface="Calibri"/>
              </a:rPr>
              <a:t> </a:t>
            </a:r>
            <a:r>
              <a:rPr dirty="0" sz="2800" spc="-10" b="1" i="1">
                <a:latin typeface="Calibri"/>
                <a:cs typeface="Calibri"/>
              </a:rPr>
              <a:t>admission."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 descr=""/>
          <p:cNvSpPr txBox="1"/>
          <p:nvPr/>
        </p:nvSpPr>
        <p:spPr>
          <a:xfrm>
            <a:off x="258445" y="946721"/>
            <a:ext cx="7810500" cy="374332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86690" indent="-17399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b="1">
                <a:latin typeface="Calibri"/>
                <a:cs typeface="Calibri"/>
              </a:rPr>
              <a:t>Policies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generally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divided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four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categories.</a:t>
            </a:r>
            <a:endParaRPr sz="2800">
              <a:latin typeface="Calibri"/>
              <a:cs typeface="Calibri"/>
            </a:endParaRPr>
          </a:p>
          <a:p>
            <a:pPr lvl="1" marL="529590" indent="-173990">
              <a:lnSpc>
                <a:spcPct val="100000"/>
              </a:lnSpc>
              <a:spcBef>
                <a:spcPts val="3125"/>
              </a:spcBef>
              <a:buFont typeface="Arial MT"/>
              <a:buChar char="•"/>
              <a:tabLst>
                <a:tab pos="529590" algn="l"/>
              </a:tabLst>
            </a:pPr>
            <a:r>
              <a:rPr dirty="0" sz="2800" b="1">
                <a:latin typeface="Calibri"/>
                <a:cs typeface="Calibri"/>
              </a:rPr>
              <a:t>Those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apply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 lvl="1" marL="529590" indent="-17399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529590" algn="l"/>
              </a:tabLst>
            </a:pPr>
            <a:r>
              <a:rPr dirty="0" sz="2800" b="1">
                <a:latin typeface="Calibri"/>
                <a:cs typeface="Calibri"/>
              </a:rPr>
              <a:t>Those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apply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personnel.</a:t>
            </a:r>
            <a:endParaRPr sz="2800">
              <a:latin typeface="Calibri"/>
              <a:cs typeface="Calibri"/>
            </a:endParaRPr>
          </a:p>
          <a:p>
            <a:pPr lvl="1" marL="529590" marR="5080" indent="-173990">
              <a:lnSpc>
                <a:spcPct val="90300"/>
              </a:lnSpc>
              <a:spcBef>
                <a:spcPts val="390"/>
              </a:spcBef>
              <a:buFont typeface="Arial MT"/>
              <a:buChar char="•"/>
              <a:tabLst>
                <a:tab pos="530860" algn="l"/>
              </a:tabLst>
            </a:pPr>
            <a:r>
              <a:rPr dirty="0" sz="2800" b="1">
                <a:latin typeface="Calibri"/>
                <a:cs typeface="Calibri"/>
              </a:rPr>
              <a:t>Those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apply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environment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receive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which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personnel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work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spc="-25" b="1"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lvl="1" marL="529590" marR="786765" indent="-173990">
              <a:lnSpc>
                <a:spcPts val="3060"/>
              </a:lnSpc>
              <a:spcBef>
                <a:spcPts val="415"/>
              </a:spcBef>
              <a:buFont typeface="Arial MT"/>
              <a:buChar char="•"/>
              <a:tabLst>
                <a:tab pos="530860" algn="l"/>
              </a:tabLst>
            </a:pPr>
            <a:r>
              <a:rPr dirty="0" sz="2800" b="1">
                <a:latin typeface="Calibri"/>
                <a:cs typeface="Calibri"/>
              </a:rPr>
              <a:t>Those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apply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relationships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departments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disciplines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7332" rIns="0" bIns="0" rtlCol="0" vert="horz">
            <a:spAutoFit/>
          </a:bodyPr>
          <a:lstStyle/>
          <a:p>
            <a:pPr marL="1521460">
              <a:lnSpc>
                <a:spcPct val="100000"/>
              </a:lnSpc>
              <a:spcBef>
                <a:spcPts val="105"/>
              </a:spcBef>
            </a:pPr>
            <a:r>
              <a:rPr dirty="0"/>
              <a:t>Purposes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95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26719" y="1517454"/>
            <a:ext cx="8138159" cy="3228975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775"/>
              </a:spcBef>
              <a:buAutoNum type="arabicPeriod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leads to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success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achieving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goals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gives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meaning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  <a:p>
            <a:pPr marL="469900" marR="865505" indent="-457834">
              <a:lnSpc>
                <a:spcPct val="1501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provides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effective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utilization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available </a:t>
            </a:r>
            <a:r>
              <a:rPr dirty="0" sz="2800" b="1">
                <a:latin typeface="Calibri"/>
                <a:cs typeface="Calibri"/>
              </a:rPr>
              <a:t>personnel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facilities.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helps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coping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crisis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situations</a:t>
            </a:r>
            <a:r>
              <a:rPr dirty="0" sz="2400" spc="-10" b="1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1292" rIns="0" bIns="0" rtlCol="0" vert="horz">
            <a:spAutoFit/>
          </a:bodyPr>
          <a:lstStyle/>
          <a:p>
            <a:pPr marL="1739900">
              <a:lnSpc>
                <a:spcPct val="100000"/>
              </a:lnSpc>
              <a:spcBef>
                <a:spcPts val="105"/>
              </a:spcBef>
            </a:pPr>
            <a:r>
              <a:rPr dirty="0"/>
              <a:t>Purposes</a:t>
            </a:r>
            <a:r>
              <a:rPr dirty="0" spc="15"/>
              <a:t> </a:t>
            </a:r>
            <a:r>
              <a:rPr dirty="0"/>
              <a:t>of</a:t>
            </a:r>
            <a:r>
              <a:rPr dirty="0" spc="-80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459166"/>
            <a:ext cx="8336915" cy="322961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370840" indent="-358140">
              <a:lnSpc>
                <a:spcPct val="100000"/>
              </a:lnSpc>
              <a:spcBef>
                <a:spcPts val="1780"/>
              </a:spcBef>
              <a:buAutoNum type="arabicPeriod" startAt="5"/>
              <a:tabLst>
                <a:tab pos="370840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cost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effective.</a:t>
            </a:r>
            <a:endParaRPr sz="2800">
              <a:latin typeface="Calibri"/>
              <a:cs typeface="Calibri"/>
            </a:endParaRPr>
          </a:p>
          <a:p>
            <a:pPr marL="332740" marR="5080" indent="-320675">
              <a:lnSpc>
                <a:spcPct val="150100"/>
              </a:lnSpc>
              <a:buAutoNum type="arabicPeriod" startAt="5"/>
              <a:tabLst>
                <a:tab pos="332740" algn="l"/>
                <a:tab pos="370205" algn="l"/>
              </a:tabLst>
            </a:pPr>
            <a:r>
              <a:rPr dirty="0" sz="2800" b="1">
                <a:latin typeface="Calibri"/>
                <a:cs typeface="Calibri"/>
              </a:rPr>
              <a:t>	It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based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past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future,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thus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helping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reduce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element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  <a:p>
            <a:pPr marL="370840" indent="-358140">
              <a:lnSpc>
                <a:spcPct val="100000"/>
              </a:lnSpc>
              <a:spcBef>
                <a:spcPts val="1690"/>
              </a:spcBef>
              <a:buAutoNum type="arabicPeriod" startAt="5"/>
              <a:tabLst>
                <a:tab pos="370840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 discover</a:t>
            </a:r>
            <a:r>
              <a:rPr dirty="0" sz="2800" spc="-2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  <a:p>
            <a:pPr marL="370840" indent="-358140">
              <a:lnSpc>
                <a:spcPct val="100000"/>
              </a:lnSpc>
              <a:spcBef>
                <a:spcPts val="1685"/>
              </a:spcBef>
              <a:buAutoNum type="arabicPeriod" startAt="5"/>
              <a:tabLst>
                <a:tab pos="370840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effective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control.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3401" y="503491"/>
            <a:ext cx="40062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Purposes</a:t>
            </a:r>
            <a:r>
              <a:rPr dirty="0" spc="-5"/>
              <a:t> </a:t>
            </a:r>
            <a:r>
              <a:rPr dirty="0"/>
              <a:t>of</a:t>
            </a:r>
            <a:r>
              <a:rPr dirty="0" spc="-100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92137" y="1276921"/>
            <a:ext cx="8051800" cy="53073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those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add:</a:t>
            </a:r>
            <a:endParaRPr sz="2800">
              <a:latin typeface="Calibri"/>
              <a:cs typeface="Calibri"/>
            </a:endParaRPr>
          </a:p>
          <a:p>
            <a:pPr marL="187325" marR="50165" indent="-175260">
              <a:lnSpc>
                <a:spcPct val="150100"/>
              </a:lnSpc>
              <a:spcBef>
                <a:spcPts val="2885"/>
              </a:spcBef>
              <a:buSzPct val="96428"/>
              <a:buFont typeface="Wingdings"/>
              <a:buChar char="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supports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development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vision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 organization.</a:t>
            </a:r>
            <a:endParaRPr sz="2800">
              <a:latin typeface="Calibri"/>
              <a:cs typeface="Calibri"/>
            </a:endParaRPr>
          </a:p>
          <a:p>
            <a:pPr marL="187325" marR="5080" indent="-175260">
              <a:lnSpc>
                <a:spcPct val="1501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creates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strategic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alternatives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adaptable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readily </a:t>
            </a:r>
            <a:r>
              <a:rPr dirty="0" sz="2800" b="1">
                <a:latin typeface="Calibri"/>
                <a:cs typeface="Calibri"/>
              </a:rPr>
              <a:t>changing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environment.</a:t>
            </a:r>
            <a:endParaRPr sz="2800">
              <a:latin typeface="Calibri"/>
              <a:cs typeface="Calibri"/>
            </a:endParaRPr>
          </a:p>
          <a:p>
            <a:pPr marL="187325" marR="1578610" indent="-175260">
              <a:lnSpc>
                <a:spcPts val="5050"/>
              </a:lnSpc>
              <a:spcBef>
                <a:spcPts val="445"/>
              </a:spcBef>
              <a:buSzPct val="96428"/>
              <a:buFont typeface="Wingdings"/>
              <a:buChar char=""/>
              <a:tabLst>
                <a:tab pos="187325" algn="l"/>
                <a:tab pos="270510" algn="l"/>
              </a:tabLst>
            </a:pPr>
            <a:r>
              <a:rPr dirty="0" sz="2800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leads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selection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strategies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based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on </a:t>
            </a:r>
            <a:r>
              <a:rPr dirty="0" sz="2800" b="1">
                <a:latin typeface="Calibri"/>
                <a:cs typeface="Calibri"/>
              </a:rPr>
              <a:t>sustainable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competitive</a:t>
            </a:r>
            <a:r>
              <a:rPr dirty="0" sz="2800" spc="-1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advantage.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1230"/>
              </a:spcBef>
              <a:buSzPct val="96428"/>
              <a:buFont typeface="Wingdings"/>
              <a:buChar char="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evaluate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9895" y="255905"/>
            <a:ext cx="320230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Planning</a:t>
            </a:r>
            <a:r>
              <a:rPr dirty="0" spc="-100"/>
              <a:t> </a:t>
            </a:r>
            <a:r>
              <a:rPr dirty="0" spc="-10"/>
              <a:t>Process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90562" y="1146111"/>
            <a:ext cx="7620634" cy="387032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five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steps: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85"/>
              </a:spcBef>
              <a:tabLst>
                <a:tab pos="2582545" algn="l"/>
              </a:tabLst>
            </a:pPr>
            <a:r>
              <a:rPr dirty="0" sz="2800" b="1">
                <a:latin typeface="Calibri"/>
                <a:cs typeface="Calibri"/>
              </a:rPr>
              <a:t>Step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1.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Establish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5050"/>
              </a:lnSpc>
              <a:spcBef>
                <a:spcPts val="445"/>
              </a:spcBef>
            </a:pPr>
            <a:r>
              <a:rPr dirty="0" sz="2800" b="1">
                <a:latin typeface="Calibri"/>
                <a:cs typeface="Calibri"/>
              </a:rPr>
              <a:t>Step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2.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Analyze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situation/create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premises. </a:t>
            </a:r>
            <a:r>
              <a:rPr dirty="0" sz="2800" b="1">
                <a:latin typeface="Calibri"/>
                <a:cs typeface="Calibri"/>
              </a:rPr>
              <a:t>Step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3.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Determine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alternative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course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action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dirty="0" sz="2800" b="1">
                <a:latin typeface="Calibri"/>
                <a:cs typeface="Calibri"/>
              </a:rPr>
              <a:t>Step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4.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Evaluate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alternatives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85"/>
              </a:spcBef>
              <a:tabLst>
                <a:tab pos="1194435" algn="l"/>
              </a:tabLst>
            </a:pPr>
            <a:r>
              <a:rPr dirty="0" sz="2800" b="1">
                <a:latin typeface="Calibri"/>
                <a:cs typeface="Calibri"/>
              </a:rPr>
              <a:t>Step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5.</a:t>
            </a:r>
            <a:r>
              <a:rPr dirty="0" sz="2800" b="1">
                <a:latin typeface="Calibri"/>
                <a:cs typeface="Calibri"/>
              </a:rPr>
              <a:t>	Choose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implement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plan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1991" rIns="0" bIns="0" rtlCol="0" vert="horz">
            <a:spAutoFit/>
          </a:bodyPr>
          <a:lstStyle/>
          <a:p>
            <a:pPr marL="1586865">
              <a:lnSpc>
                <a:spcPct val="100000"/>
              </a:lnSpc>
              <a:spcBef>
                <a:spcPts val="100"/>
              </a:spcBef>
            </a:pPr>
            <a:r>
              <a:rPr dirty="0"/>
              <a:t>Elements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93675" marR="5080" indent="-175260">
              <a:lnSpc>
                <a:spcPct val="150100"/>
              </a:lnSpc>
              <a:spcBef>
                <a:spcPts val="95"/>
              </a:spcBef>
            </a:pPr>
            <a:r>
              <a:rPr dirty="0"/>
              <a:t>The</a:t>
            </a:r>
            <a:r>
              <a:rPr dirty="0" spc="-60"/>
              <a:t> </a:t>
            </a:r>
            <a:r>
              <a:rPr dirty="0"/>
              <a:t>planning</a:t>
            </a:r>
            <a:r>
              <a:rPr dirty="0" spc="-85"/>
              <a:t> </a:t>
            </a:r>
            <a:r>
              <a:rPr dirty="0"/>
              <a:t>function</a:t>
            </a:r>
            <a:r>
              <a:rPr dirty="0" spc="-85"/>
              <a:t> </a:t>
            </a:r>
            <a:r>
              <a:rPr dirty="0"/>
              <a:t>requires</a:t>
            </a:r>
            <a:r>
              <a:rPr dirty="0" spc="-120"/>
              <a:t> </a:t>
            </a:r>
            <a:r>
              <a:rPr dirty="0" spc="-10"/>
              <a:t>managers</a:t>
            </a:r>
            <a:r>
              <a:rPr dirty="0" spc="-114"/>
              <a:t> </a:t>
            </a:r>
            <a:r>
              <a:rPr dirty="0"/>
              <a:t>to</a:t>
            </a:r>
            <a:r>
              <a:rPr dirty="0" spc="-35"/>
              <a:t> </a:t>
            </a:r>
            <a:r>
              <a:rPr dirty="0" spc="-20"/>
              <a:t>make </a:t>
            </a:r>
            <a:r>
              <a:rPr dirty="0"/>
              <a:t>decisions</a:t>
            </a:r>
            <a:r>
              <a:rPr dirty="0" spc="-160"/>
              <a:t> </a:t>
            </a:r>
            <a:r>
              <a:rPr dirty="0"/>
              <a:t>about</a:t>
            </a:r>
            <a:r>
              <a:rPr dirty="0" spc="-5"/>
              <a:t> </a:t>
            </a:r>
            <a:r>
              <a:rPr dirty="0"/>
              <a:t>four</a:t>
            </a:r>
            <a:r>
              <a:rPr dirty="0" spc="-35"/>
              <a:t> </a:t>
            </a:r>
            <a:r>
              <a:rPr dirty="0" spc="-10"/>
              <a:t>fundamental</a:t>
            </a:r>
            <a:r>
              <a:rPr dirty="0" spc="-85"/>
              <a:t> </a:t>
            </a:r>
            <a:r>
              <a:rPr dirty="0"/>
              <a:t>elements</a:t>
            </a:r>
            <a:r>
              <a:rPr dirty="0" spc="-155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 spc="-10"/>
              <a:t>plans.</a:t>
            </a:r>
          </a:p>
          <a:p>
            <a:pPr marL="19304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93040" algn="l"/>
              </a:tabLst>
            </a:pPr>
            <a:r>
              <a:rPr dirty="0" spc="-10"/>
              <a:t>Objectives.</a:t>
            </a:r>
          </a:p>
          <a:p>
            <a:pPr marL="193040" indent="-173990">
              <a:lnSpc>
                <a:spcPct val="100000"/>
              </a:lnSpc>
              <a:spcBef>
                <a:spcPts val="1690"/>
              </a:spcBef>
              <a:buFont typeface="Arial MT"/>
              <a:buChar char="•"/>
              <a:tabLst>
                <a:tab pos="193040" algn="l"/>
              </a:tabLst>
            </a:pPr>
            <a:r>
              <a:rPr dirty="0" spc="-10"/>
              <a:t>Actions.</a:t>
            </a:r>
          </a:p>
          <a:p>
            <a:pPr marL="19304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93040" algn="l"/>
              </a:tabLst>
            </a:pPr>
            <a:r>
              <a:rPr dirty="0" spc="-10"/>
              <a:t>Ressources.</a:t>
            </a:r>
          </a:p>
          <a:p>
            <a:pPr marL="19304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93040" algn="l"/>
              </a:tabLst>
            </a:pPr>
            <a:r>
              <a:rPr dirty="0" spc="-10"/>
              <a:t>Implémentation.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604" rIns="0" bIns="0" rtlCol="0" vert="horz">
            <a:spAutoFit/>
          </a:bodyPr>
          <a:lstStyle/>
          <a:p>
            <a:pPr marL="1575435">
              <a:lnSpc>
                <a:spcPct val="100000"/>
              </a:lnSpc>
              <a:spcBef>
                <a:spcPts val="100"/>
              </a:spcBef>
            </a:pPr>
            <a:r>
              <a:rPr dirty="0"/>
              <a:t>Elements</a:t>
            </a:r>
            <a:r>
              <a:rPr dirty="0" spc="-80"/>
              <a:t> </a:t>
            </a:r>
            <a:r>
              <a:rPr dirty="0"/>
              <a:t>of</a:t>
            </a:r>
            <a:r>
              <a:rPr dirty="0" spc="-80"/>
              <a:t> </a:t>
            </a:r>
            <a:r>
              <a:rPr dirty="0" spc="-10"/>
              <a:t>Planning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457768"/>
            <a:ext cx="8877935" cy="2792095"/>
          </a:xfrm>
          <a:prstGeom prst="rect">
            <a:avLst/>
          </a:prstGeom>
        </p:spPr>
        <p:txBody>
          <a:bodyPr wrap="square" lIns="0" tIns="42544" rIns="0" bIns="0" rtlCol="0" vert="horz">
            <a:spAutoFit/>
          </a:bodyPr>
          <a:lstStyle/>
          <a:p>
            <a:pPr marL="187960" marR="568325" indent="-175895">
              <a:lnSpc>
                <a:spcPct val="147500"/>
              </a:lnSpc>
              <a:spcBef>
                <a:spcPts val="334"/>
              </a:spcBef>
              <a:buSzPct val="88888"/>
              <a:buFont typeface="Arial MT"/>
              <a:buChar char="•"/>
              <a:tabLst>
                <a:tab pos="187960" algn="l"/>
                <a:tab pos="270510" algn="l"/>
              </a:tabLst>
            </a:pPr>
            <a:r>
              <a:rPr dirty="0" sz="3150">
                <a:latin typeface="Calibri"/>
                <a:cs typeface="Calibri"/>
              </a:rPr>
              <a:t>	</a:t>
            </a:r>
            <a:r>
              <a:rPr dirty="0" sz="3150" b="1">
                <a:latin typeface="Calibri"/>
                <a:cs typeface="Calibri"/>
              </a:rPr>
              <a:t>Objectives</a:t>
            </a:r>
            <a:r>
              <a:rPr dirty="0" sz="2800" b="1">
                <a:latin typeface="Calibri"/>
                <a:cs typeface="Calibri"/>
              </a:rPr>
              <a:t>: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integral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because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specify </a:t>
            </a:r>
            <a:r>
              <a:rPr dirty="0" sz="2800" b="1">
                <a:latin typeface="Calibri"/>
                <a:cs typeface="Calibri"/>
              </a:rPr>
              <a:t>future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conditions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planner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deems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satisfactory.</a:t>
            </a:r>
            <a:endParaRPr sz="2800">
              <a:latin typeface="Calibri"/>
              <a:cs typeface="Calibri"/>
            </a:endParaRPr>
          </a:p>
          <a:p>
            <a:pPr marL="187960" marR="5080" indent="-175895">
              <a:lnSpc>
                <a:spcPct val="147500"/>
              </a:lnSpc>
              <a:spcBef>
                <a:spcPts val="75"/>
              </a:spcBef>
              <a:buSzPct val="88888"/>
              <a:buFont typeface="Arial MT"/>
              <a:buChar char="•"/>
              <a:tabLst>
                <a:tab pos="187960" algn="l"/>
                <a:tab pos="270510" algn="l"/>
              </a:tabLst>
            </a:pPr>
            <a:r>
              <a:rPr dirty="0" sz="3150">
                <a:latin typeface="Calibri"/>
                <a:cs typeface="Calibri"/>
              </a:rPr>
              <a:t>	</a:t>
            </a:r>
            <a:r>
              <a:rPr dirty="0" sz="3150" b="1">
                <a:latin typeface="Calibri"/>
                <a:cs typeface="Calibri"/>
              </a:rPr>
              <a:t>Actions</a:t>
            </a:r>
            <a:r>
              <a:rPr dirty="0" sz="315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specified,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preferred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means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achieve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objectives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William P. Craft</dc:creator>
  <dc:title>Lesson 2 Class.ppt</dc:title>
  <dcterms:created xsi:type="dcterms:W3CDTF">2023-11-04T07:40:38Z</dcterms:created>
  <dcterms:modified xsi:type="dcterms:W3CDTF">2023-11-04T07:40:38Z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