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0287000" cy="6858000"/>
  <p:notesSz cx="10287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2125980"/>
            <a:ext cx="874395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3840480"/>
            <a:ext cx="72009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14350" y="1577340"/>
            <a:ext cx="447484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297805" y="1577340"/>
            <a:ext cx="447484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6447" y="437768"/>
            <a:ext cx="8507095" cy="1071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9277" y="1337627"/>
            <a:ext cx="9148444" cy="3400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97580" y="6377940"/>
            <a:ext cx="32918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14350" y="6377940"/>
            <a:ext cx="236601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253601" y="6398495"/>
            <a:ext cx="298069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image" Target="../media/image27.png"/><Relationship Id="rId11" Type="http://schemas.openxmlformats.org/officeDocument/2006/relationships/image" Target="../media/image28.png"/><Relationship Id="rId12" Type="http://schemas.openxmlformats.org/officeDocument/2006/relationships/image" Target="../media/image29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055620" y="3870959"/>
            <a:ext cx="3909060" cy="1036319"/>
            <a:chOff x="3055620" y="3870959"/>
            <a:chExt cx="3909060" cy="103631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24200" y="4168139"/>
              <a:ext cx="243840" cy="32003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55620" y="3870959"/>
              <a:ext cx="762000" cy="103631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91840" y="3870959"/>
              <a:ext cx="3672840" cy="1036319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982027" y="2101215"/>
            <a:ext cx="8642985" cy="388175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R="603885">
              <a:lnSpc>
                <a:spcPct val="100000"/>
              </a:lnSpc>
              <a:spcBef>
                <a:spcPts val="125"/>
              </a:spcBef>
            </a:pPr>
            <a:r>
              <a:rPr dirty="0" sz="4000" spc="-65" b="1">
                <a:solidFill>
                  <a:srgbClr val="252525"/>
                </a:solidFill>
                <a:latin typeface="Calibri"/>
                <a:cs typeface="Calibri"/>
              </a:rPr>
              <a:t>Management</a:t>
            </a:r>
            <a:r>
              <a:rPr dirty="0" sz="4000" spc="-16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Functions</a:t>
            </a:r>
            <a:endParaRPr sz="4000">
              <a:latin typeface="Calibri"/>
              <a:cs typeface="Calibri"/>
            </a:endParaRPr>
          </a:p>
          <a:p>
            <a:pPr algn="ctr" marR="600710">
              <a:lnSpc>
                <a:spcPct val="100000"/>
              </a:lnSpc>
              <a:spcBef>
                <a:spcPts val="3369"/>
              </a:spcBef>
            </a:pPr>
            <a:r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1-</a:t>
            </a:r>
            <a:r>
              <a:rPr dirty="0" sz="4000" spc="-15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Planning</a:t>
            </a:r>
            <a:endParaRPr sz="4000">
              <a:latin typeface="Calibri"/>
              <a:cs typeface="Calibri"/>
            </a:endParaRPr>
          </a:p>
          <a:p>
            <a:pPr algn="ctr" marR="857885">
              <a:lnSpc>
                <a:spcPct val="100000"/>
              </a:lnSpc>
              <a:spcBef>
                <a:spcPts val="1880"/>
              </a:spcBef>
            </a:pPr>
            <a:r>
              <a:rPr dirty="0" sz="3600" b="1">
                <a:latin typeface="Calibri"/>
                <a:cs typeface="Calibri"/>
              </a:rPr>
              <a:t>B-</a:t>
            </a:r>
            <a:r>
              <a:rPr dirty="0" sz="3600" spc="-85" b="1">
                <a:latin typeface="Calibri"/>
                <a:cs typeface="Calibri"/>
              </a:rPr>
              <a:t> </a:t>
            </a:r>
            <a:r>
              <a:rPr dirty="0" sz="3600" b="1">
                <a:latin typeface="Calibri"/>
                <a:cs typeface="Calibri"/>
              </a:rPr>
              <a:t>Planned</a:t>
            </a:r>
            <a:r>
              <a:rPr dirty="0" sz="3600" spc="-25" b="1">
                <a:latin typeface="Calibri"/>
                <a:cs typeface="Calibri"/>
              </a:rPr>
              <a:t> </a:t>
            </a:r>
            <a:r>
              <a:rPr dirty="0" sz="3600" spc="-10" b="1">
                <a:latin typeface="Calibri"/>
                <a:cs typeface="Calibri"/>
              </a:rPr>
              <a:t>Change</a:t>
            </a:r>
            <a:endParaRPr sz="3600">
              <a:latin typeface="Calibri"/>
              <a:cs typeface="Calibri"/>
            </a:endParaRPr>
          </a:p>
          <a:p>
            <a:pPr algn="ctr">
              <a:lnSpc>
                <a:spcPts val="3600"/>
              </a:lnSpc>
              <a:spcBef>
                <a:spcPts val="3954"/>
              </a:spcBef>
            </a:pPr>
            <a:r>
              <a:rPr dirty="0" sz="3150" b="1">
                <a:latin typeface="Calibri"/>
                <a:cs typeface="Calibri"/>
              </a:rPr>
              <a:t>Management</a:t>
            </a:r>
            <a:r>
              <a:rPr dirty="0" sz="3150" spc="135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of</a:t>
            </a:r>
            <a:r>
              <a:rPr dirty="0" sz="3150" spc="-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Change</a:t>
            </a:r>
            <a:r>
              <a:rPr dirty="0" sz="3150" spc="1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in</a:t>
            </a:r>
            <a:r>
              <a:rPr dirty="0" sz="3150" spc="10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the</a:t>
            </a:r>
            <a:r>
              <a:rPr dirty="0" sz="3150" spc="114" b="1">
                <a:latin typeface="Calibri"/>
                <a:cs typeface="Calibri"/>
              </a:rPr>
              <a:t> </a:t>
            </a:r>
            <a:r>
              <a:rPr dirty="0" sz="3150" b="1">
                <a:latin typeface="Calibri"/>
                <a:cs typeface="Calibri"/>
              </a:rPr>
              <a:t>Nursing</a:t>
            </a:r>
            <a:r>
              <a:rPr dirty="0" sz="3150" spc="100" b="1">
                <a:latin typeface="Calibri"/>
                <a:cs typeface="Calibri"/>
              </a:rPr>
              <a:t> </a:t>
            </a:r>
            <a:r>
              <a:rPr dirty="0" sz="3150" spc="-10" b="1">
                <a:latin typeface="Calibri"/>
                <a:cs typeface="Calibri"/>
              </a:rPr>
              <a:t>Department</a:t>
            </a:r>
            <a:endParaRPr sz="3150">
              <a:latin typeface="Calibri"/>
              <a:cs typeface="Calibri"/>
            </a:endParaRPr>
          </a:p>
          <a:p>
            <a:pPr algn="ctr" marL="349885">
              <a:lnSpc>
                <a:spcPts val="3600"/>
              </a:lnSpc>
            </a:pPr>
            <a:r>
              <a:rPr dirty="0" sz="3150" spc="-10" b="1">
                <a:latin typeface="Calibri"/>
                <a:cs typeface="Calibri"/>
              </a:rPr>
              <a:t>Today</a:t>
            </a:r>
            <a:endParaRPr sz="3150">
              <a:latin typeface="Calibri"/>
              <a:cs typeface="Calibri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175260" y="381000"/>
            <a:ext cx="502920" cy="6172200"/>
            <a:chOff x="175260" y="381000"/>
            <a:chExt cx="502920" cy="6172200"/>
          </a:xfrm>
        </p:grpSpPr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460" y="457200"/>
              <a:ext cx="426719" cy="6095999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175260" y="381000"/>
              <a:ext cx="426720" cy="6096000"/>
            </a:xfrm>
            <a:custGeom>
              <a:avLst/>
              <a:gdLst/>
              <a:ahLst/>
              <a:cxnLst/>
              <a:rect l="l" t="t" r="r" b="b"/>
              <a:pathLst>
                <a:path w="426720" h="6096000">
                  <a:moveTo>
                    <a:pt x="426720" y="0"/>
                  </a:moveTo>
                  <a:lnTo>
                    <a:pt x="0" y="0"/>
                  </a:lnTo>
                  <a:lnTo>
                    <a:pt x="0" y="6096000"/>
                  </a:lnTo>
                  <a:lnTo>
                    <a:pt x="426720" y="6096000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89405" y="545401"/>
            <a:ext cx="6814820" cy="1157605"/>
          </a:xfrm>
          <a:prstGeom prst="rect"/>
        </p:spPr>
        <p:txBody>
          <a:bodyPr wrap="square" lIns="0" tIns="108585" rIns="0" bIns="0" rtlCol="0" vert="horz">
            <a:spAutoFit/>
          </a:bodyPr>
          <a:lstStyle/>
          <a:p>
            <a:pPr marL="2612390" marR="5080" indent="-2600325">
              <a:lnSpc>
                <a:spcPts val="4079"/>
              </a:lnSpc>
              <a:spcBef>
                <a:spcPts val="855"/>
              </a:spcBef>
            </a:pPr>
            <a:r>
              <a:rPr dirty="0" sz="4000" spc="-65">
                <a:solidFill>
                  <a:srgbClr val="252525"/>
                </a:solidFill>
              </a:rPr>
              <a:t>Administration</a:t>
            </a:r>
            <a:r>
              <a:rPr dirty="0" sz="4000" spc="-125">
                <a:solidFill>
                  <a:srgbClr val="252525"/>
                </a:solidFill>
              </a:rPr>
              <a:t> </a:t>
            </a:r>
            <a:r>
              <a:rPr dirty="0" sz="4000" spc="-20">
                <a:solidFill>
                  <a:srgbClr val="252525"/>
                </a:solidFill>
              </a:rPr>
              <a:t>and</a:t>
            </a:r>
            <a:r>
              <a:rPr dirty="0" sz="4000" spc="-190">
                <a:solidFill>
                  <a:srgbClr val="252525"/>
                </a:solidFill>
              </a:rPr>
              <a:t> </a:t>
            </a:r>
            <a:r>
              <a:rPr dirty="0" sz="4000" spc="-60">
                <a:solidFill>
                  <a:srgbClr val="252525"/>
                </a:solidFill>
              </a:rPr>
              <a:t>Leadership</a:t>
            </a:r>
            <a:r>
              <a:rPr dirty="0" sz="4000" spc="-165">
                <a:solidFill>
                  <a:srgbClr val="252525"/>
                </a:solidFill>
              </a:rPr>
              <a:t> </a:t>
            </a:r>
            <a:r>
              <a:rPr dirty="0" sz="4000" spc="-25">
                <a:solidFill>
                  <a:srgbClr val="252525"/>
                </a:solidFill>
              </a:rPr>
              <a:t>in </a:t>
            </a:r>
            <a:r>
              <a:rPr dirty="0" sz="4000" spc="-10">
                <a:solidFill>
                  <a:srgbClr val="252525"/>
                </a:solidFill>
              </a:rPr>
              <a:t>Nursing</a:t>
            </a:r>
            <a:endParaRPr sz="4000"/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827020" y="800100"/>
            <a:ext cx="4533900" cy="914400"/>
            <a:chOff x="2827020" y="800100"/>
            <a:chExt cx="4533900" cy="9144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27020" y="1036320"/>
              <a:ext cx="1531620" cy="388619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91940" y="800100"/>
              <a:ext cx="670560" cy="9144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3860" y="800100"/>
              <a:ext cx="3147060" cy="914400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78472" rIns="0" bIns="0" rtlCol="0" vert="horz">
            <a:spAutoFit/>
          </a:bodyPr>
          <a:lstStyle/>
          <a:p>
            <a:pPr marL="2019935">
              <a:lnSpc>
                <a:spcPct val="100000"/>
              </a:lnSpc>
              <a:spcBef>
                <a:spcPts val="130"/>
              </a:spcBef>
            </a:pPr>
            <a:r>
              <a:rPr dirty="0" sz="3150"/>
              <a:t>Empirical-Rational</a:t>
            </a:r>
            <a:r>
              <a:rPr dirty="0" sz="3150" spc="280"/>
              <a:t> </a:t>
            </a:r>
            <a:r>
              <a:rPr dirty="0" sz="3150" spc="-10"/>
              <a:t>Model</a:t>
            </a:r>
            <a:endParaRPr sz="3150"/>
          </a:p>
        </p:txBody>
      </p:sp>
      <p:sp>
        <p:nvSpPr>
          <p:cNvPr id="8" name="object 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7" name="object 7" descr=""/>
          <p:cNvSpPr txBox="1"/>
          <p:nvPr/>
        </p:nvSpPr>
        <p:spPr>
          <a:xfrm>
            <a:off x="326707" y="1699196"/>
            <a:ext cx="9324340" cy="1947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1930" marR="5080" indent="-18923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Based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assumption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rational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behave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according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rational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self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interest.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adopt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if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is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justified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people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shown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benefit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200400" y="342900"/>
            <a:ext cx="4198620" cy="914400"/>
            <a:chOff x="3200400" y="342900"/>
            <a:chExt cx="4198620" cy="9144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00400" y="586740"/>
              <a:ext cx="1775460" cy="31242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92980" y="342900"/>
              <a:ext cx="2606039" cy="9144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61919" y="441578"/>
            <a:ext cx="3963670" cy="5111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150"/>
              <a:t>Normative</a:t>
            </a:r>
            <a:r>
              <a:rPr dirty="0" sz="3150" spc="114"/>
              <a:t> </a:t>
            </a:r>
            <a:r>
              <a:rPr dirty="0" sz="3150" spc="-10"/>
              <a:t>Reeducative</a:t>
            </a:r>
            <a:endParaRPr sz="315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6" name="object 6" descr=""/>
          <p:cNvSpPr txBox="1"/>
          <p:nvPr/>
        </p:nvSpPr>
        <p:spPr>
          <a:xfrm>
            <a:off x="326707" y="1241107"/>
            <a:ext cx="9078595" cy="2588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1930" marR="5080" indent="-189230">
              <a:lnSpc>
                <a:spcPct val="1502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Based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assumption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according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their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commitment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sociocultural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norms.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intelligence</a:t>
            </a:r>
            <a:r>
              <a:rPr dirty="0" sz="2800" spc="-19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rationality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denied,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attitude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denied.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8220" y="533463"/>
            <a:ext cx="441452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150" spc="-10"/>
              <a:t>Power-</a:t>
            </a:r>
            <a:r>
              <a:rPr dirty="0" sz="3150"/>
              <a:t>Coercive</a:t>
            </a:r>
            <a:r>
              <a:rPr dirty="0" sz="3150" spc="120"/>
              <a:t> </a:t>
            </a:r>
            <a:r>
              <a:rPr dirty="0" sz="3150" spc="-10"/>
              <a:t>Strategies</a:t>
            </a:r>
            <a:endParaRPr sz="3150"/>
          </a:p>
        </p:txBody>
      </p:sp>
      <p:sp>
        <p:nvSpPr>
          <p:cNvPr id="3" name="object 3" descr=""/>
          <p:cNvSpPr txBox="1"/>
          <p:nvPr/>
        </p:nvSpPr>
        <p:spPr>
          <a:xfrm>
            <a:off x="421957" y="1351216"/>
            <a:ext cx="9417050" cy="38703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50200"/>
              </a:lnSpc>
              <a:spcBef>
                <a:spcPts val="90"/>
              </a:spcBef>
            </a:pPr>
            <a:r>
              <a:rPr dirty="0" sz="2800" b="1">
                <a:latin typeface="Calibri"/>
                <a:cs typeface="Calibri"/>
              </a:rPr>
              <a:t>Involve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compliance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less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powerful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leadership, </a:t>
            </a:r>
            <a:r>
              <a:rPr dirty="0" sz="2800" b="1">
                <a:latin typeface="Calibri"/>
                <a:cs typeface="Calibri"/>
              </a:rPr>
              <a:t>plans,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direction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powerful</a:t>
            </a:r>
            <a:r>
              <a:rPr dirty="0" sz="2800" spc="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.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These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strategies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not </a:t>
            </a:r>
            <a:r>
              <a:rPr dirty="0" sz="2800" b="1">
                <a:latin typeface="Calibri"/>
                <a:cs typeface="Calibri"/>
              </a:rPr>
              <a:t>deny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intelligence</a:t>
            </a:r>
            <a:r>
              <a:rPr dirty="0" sz="2800" spc="-2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rationality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importance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their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values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attitudes,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acknowledge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bring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change.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strikes,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negotiation, </a:t>
            </a:r>
            <a:r>
              <a:rPr dirty="0" sz="2800" b="1">
                <a:latin typeface="Calibri"/>
                <a:cs typeface="Calibri"/>
              </a:rPr>
              <a:t>conflict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confrontation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administrative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5420" y="362521"/>
            <a:ext cx="4417060" cy="5105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150"/>
              <a:t>Change</a:t>
            </a:r>
            <a:r>
              <a:rPr dirty="0" sz="3150" spc="130"/>
              <a:t> </a:t>
            </a:r>
            <a:r>
              <a:rPr dirty="0" sz="3150"/>
              <a:t>Theories</a:t>
            </a:r>
            <a:r>
              <a:rPr dirty="0" sz="3150" spc="60"/>
              <a:t> </a:t>
            </a:r>
            <a:r>
              <a:rPr dirty="0" sz="3150" spc="-10"/>
              <a:t>(Models)</a:t>
            </a:r>
            <a:endParaRPr sz="315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207645" indent="-190500">
              <a:lnSpc>
                <a:spcPct val="100000"/>
              </a:lnSpc>
              <a:spcBef>
                <a:spcPts val="120"/>
              </a:spcBef>
              <a:buFont typeface="Wingdings"/>
              <a:buChar char=""/>
              <a:tabLst>
                <a:tab pos="208279" algn="l"/>
              </a:tabLst>
            </a:pPr>
            <a:r>
              <a:rPr dirty="0" spc="-20"/>
              <a:t>Lewin’s</a:t>
            </a:r>
            <a:r>
              <a:rPr dirty="0" spc="-55"/>
              <a:t> </a:t>
            </a:r>
            <a:r>
              <a:rPr dirty="0" spc="-20"/>
              <a:t>Force-</a:t>
            </a:r>
            <a:r>
              <a:rPr dirty="0"/>
              <a:t>Field</a:t>
            </a:r>
            <a:r>
              <a:rPr dirty="0" spc="-145"/>
              <a:t> </a:t>
            </a:r>
            <a:r>
              <a:rPr dirty="0"/>
              <a:t>Model</a:t>
            </a:r>
            <a:r>
              <a:rPr dirty="0" spc="-45"/>
              <a:t> </a:t>
            </a:r>
            <a:r>
              <a:rPr dirty="0" spc="-10"/>
              <a:t>(1951)</a:t>
            </a:r>
          </a:p>
          <a:p>
            <a:pPr lvl="1" marL="596900" marR="5080" indent="-191135">
              <a:lnSpc>
                <a:spcPct val="90300"/>
              </a:lnSpc>
              <a:spcBef>
                <a:spcPts val="390"/>
              </a:spcBef>
              <a:buFont typeface="Wingdings"/>
              <a:buChar char=""/>
              <a:tabLst>
                <a:tab pos="597535" algn="l"/>
              </a:tabLst>
            </a:pPr>
            <a:r>
              <a:rPr dirty="0" sz="2800" b="1">
                <a:latin typeface="Calibri"/>
                <a:cs typeface="Calibri"/>
              </a:rPr>
              <a:t>Dynamic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balance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forces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driving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restraining </a:t>
            </a:r>
            <a:r>
              <a:rPr dirty="0" sz="2800" b="1">
                <a:latin typeface="Calibri"/>
                <a:cs typeface="Calibri"/>
              </a:rPr>
              <a:t>(Forces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encourage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others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hinder </a:t>
            </a:r>
            <a:r>
              <a:rPr dirty="0" sz="2800" b="1">
                <a:latin typeface="Calibri"/>
                <a:cs typeface="Calibri"/>
              </a:rPr>
              <a:t>change).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occur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three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phases</a:t>
            </a:r>
            <a:endParaRPr sz="2800">
              <a:latin typeface="Calibri"/>
              <a:cs typeface="Calibri"/>
            </a:endParaRPr>
          </a:p>
          <a:p>
            <a:pPr lvl="1" marL="596265" indent="-19050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596900" algn="l"/>
              </a:tabLst>
            </a:pPr>
            <a:r>
              <a:rPr dirty="0" sz="2800" b="1">
                <a:latin typeface="Calibri"/>
                <a:cs typeface="Calibri"/>
              </a:rPr>
              <a:t>3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Phases:</a:t>
            </a:r>
            <a:endParaRPr sz="2800">
              <a:latin typeface="Calibri"/>
              <a:cs typeface="Calibri"/>
            </a:endParaRPr>
          </a:p>
          <a:p>
            <a:pPr lvl="2" marL="984885" indent="-198120">
              <a:lnSpc>
                <a:spcPct val="100000"/>
              </a:lnSpc>
              <a:spcBef>
                <a:spcPts val="60"/>
              </a:spcBef>
              <a:buFont typeface="Wingdings"/>
              <a:buChar char=""/>
              <a:tabLst>
                <a:tab pos="985519" algn="l"/>
              </a:tabLst>
            </a:pPr>
            <a:r>
              <a:rPr dirty="0" sz="2800" spc="-10" b="1">
                <a:latin typeface="Calibri"/>
                <a:cs typeface="Calibri"/>
              </a:rPr>
              <a:t>Unfreeze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existing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equilibrium</a:t>
            </a:r>
            <a:endParaRPr sz="2800">
              <a:latin typeface="Calibri"/>
              <a:cs typeface="Calibri"/>
            </a:endParaRPr>
          </a:p>
          <a:p>
            <a:pPr lvl="2" marL="984885" indent="-19812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985519" algn="l"/>
              </a:tabLst>
            </a:pPr>
            <a:r>
              <a:rPr dirty="0" sz="2800" b="1">
                <a:latin typeface="Calibri"/>
                <a:cs typeface="Calibri"/>
              </a:rPr>
              <a:t>Move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target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new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equilibrium</a:t>
            </a:r>
            <a:endParaRPr sz="2800">
              <a:latin typeface="Calibri"/>
              <a:cs typeface="Calibri"/>
            </a:endParaRPr>
          </a:p>
          <a:p>
            <a:pPr lvl="2" marL="984885" indent="-198120">
              <a:lnSpc>
                <a:spcPct val="100000"/>
              </a:lnSpc>
              <a:spcBef>
                <a:spcPts val="65"/>
              </a:spcBef>
              <a:buFont typeface="Wingdings"/>
              <a:buChar char=""/>
              <a:tabLst>
                <a:tab pos="985519" algn="l"/>
              </a:tabLst>
            </a:pPr>
            <a:r>
              <a:rPr dirty="0" sz="2800" spc="-25" b="1">
                <a:latin typeface="Calibri"/>
                <a:cs typeface="Calibri"/>
              </a:rPr>
              <a:t>Refreeze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new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equilibrium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39077"/>
            <a:ext cx="8543925" cy="45593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250815" algn="l"/>
              </a:tabLst>
            </a:pPr>
            <a:r>
              <a:rPr dirty="0" u="sng" sz="280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</a:rPr>
              <a:t>Lewin's</a:t>
            </a:r>
            <a:r>
              <a:rPr dirty="0" sz="2800" spc="-95">
                <a:solidFill>
                  <a:srgbClr val="404040"/>
                </a:solidFill>
              </a:rPr>
              <a:t> </a:t>
            </a:r>
            <a:r>
              <a:rPr dirty="0" u="sng" sz="2800" spc="-10">
                <a:uFill>
                  <a:solidFill>
                    <a:srgbClr val="000000"/>
                  </a:solidFill>
                </a:uFill>
              </a:rPr>
              <a:t>theory</a:t>
            </a:r>
            <a:r>
              <a:rPr dirty="0" sz="2800"/>
              <a:t>	</a:t>
            </a:r>
            <a:r>
              <a:rPr dirty="0" u="sng" sz="2800">
                <a:uFill>
                  <a:solidFill>
                    <a:srgbClr val="000000"/>
                  </a:solidFill>
                </a:uFill>
              </a:rPr>
              <a:t>Hospital</a:t>
            </a:r>
            <a:r>
              <a:rPr dirty="0" u="sng" sz="2800" spc="-11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sng" sz="2800" spc="-10">
                <a:uFill>
                  <a:solidFill>
                    <a:srgbClr val="000000"/>
                  </a:solidFill>
                </a:uFill>
              </a:rPr>
              <a:t>development</a:t>
            </a:r>
            <a:endParaRPr sz="2800"/>
          </a:p>
        </p:txBody>
      </p:sp>
      <p:grpSp>
        <p:nvGrpSpPr>
          <p:cNvPr id="3" name="object 3" descr=""/>
          <p:cNvGrpSpPr/>
          <p:nvPr/>
        </p:nvGrpSpPr>
        <p:grpSpPr>
          <a:xfrm>
            <a:off x="0" y="952500"/>
            <a:ext cx="1897380" cy="754380"/>
            <a:chOff x="0" y="952500"/>
            <a:chExt cx="1897380" cy="75438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1219200"/>
              <a:ext cx="97352" cy="10667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952500"/>
              <a:ext cx="1897380" cy="754379"/>
            </a:xfrm>
            <a:prstGeom prst="rect">
              <a:avLst/>
            </a:prstGeom>
          </p:spPr>
        </p:pic>
      </p:grpSp>
      <p:grpSp>
        <p:nvGrpSpPr>
          <p:cNvPr id="6" name="object 6" descr=""/>
          <p:cNvGrpSpPr/>
          <p:nvPr/>
        </p:nvGrpSpPr>
        <p:grpSpPr>
          <a:xfrm>
            <a:off x="0" y="2087879"/>
            <a:ext cx="1935480" cy="754380"/>
            <a:chOff x="0" y="2087879"/>
            <a:chExt cx="1935480" cy="754380"/>
          </a:xfrm>
        </p:grpSpPr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2354579"/>
              <a:ext cx="97352" cy="10667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087879"/>
              <a:ext cx="1935480" cy="754379"/>
            </a:xfrm>
            <a:prstGeom prst="rect">
              <a:avLst/>
            </a:prstGeom>
          </p:spPr>
        </p:pic>
      </p:grpSp>
      <p:grpSp>
        <p:nvGrpSpPr>
          <p:cNvPr id="9" name="object 9" descr=""/>
          <p:cNvGrpSpPr/>
          <p:nvPr/>
        </p:nvGrpSpPr>
        <p:grpSpPr>
          <a:xfrm>
            <a:off x="0" y="3985259"/>
            <a:ext cx="2026920" cy="754380"/>
            <a:chOff x="0" y="3985259"/>
            <a:chExt cx="2026920" cy="75438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4251959"/>
              <a:ext cx="97352" cy="1066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3985259"/>
              <a:ext cx="1234440" cy="754380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77240" y="3985259"/>
              <a:ext cx="1165860" cy="754380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85900" y="3985259"/>
              <a:ext cx="541019" cy="754380"/>
            </a:xfrm>
            <a:prstGeom prst="rect">
              <a:avLst/>
            </a:prstGeom>
          </p:spPr>
        </p:pic>
      </p:grpSp>
      <p:grpSp>
        <p:nvGrpSpPr>
          <p:cNvPr id="14" name="object 14" descr=""/>
          <p:cNvGrpSpPr/>
          <p:nvPr/>
        </p:nvGrpSpPr>
        <p:grpSpPr>
          <a:xfrm>
            <a:off x="0" y="5120640"/>
            <a:ext cx="1889760" cy="754380"/>
            <a:chOff x="0" y="5120640"/>
            <a:chExt cx="1889760" cy="754380"/>
          </a:xfrm>
        </p:grpSpPr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817" y="5387340"/>
              <a:ext cx="97352" cy="106679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0" y="5120640"/>
              <a:ext cx="1889760" cy="754380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78739" y="1032446"/>
            <a:ext cx="9559290" cy="49733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6364" indent="-121920">
              <a:lnSpc>
                <a:spcPts val="3000"/>
              </a:lnSpc>
              <a:spcBef>
                <a:spcPts val="130"/>
              </a:spcBef>
              <a:buSzPct val="96078"/>
              <a:buFont typeface="Arial MT"/>
              <a:buChar char="•"/>
              <a:tabLst>
                <a:tab pos="126364" algn="l"/>
                <a:tab pos="5340350" algn="l"/>
              </a:tabLst>
            </a:pPr>
            <a:r>
              <a:rPr dirty="0" sz="2550" b="1">
                <a:latin typeface="Calibri"/>
                <a:cs typeface="Calibri"/>
              </a:rPr>
              <a:t>Status</a:t>
            </a:r>
            <a:r>
              <a:rPr dirty="0" sz="2550" spc="1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quo................................</a:t>
            </a:r>
            <a:r>
              <a:rPr dirty="0" sz="2550" spc="55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-</a:t>
            </a:r>
            <a:r>
              <a:rPr dirty="0" sz="2550" spc="165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The</a:t>
            </a:r>
            <a:r>
              <a:rPr dirty="0" sz="2550" b="1">
                <a:latin typeface="Calibri"/>
                <a:cs typeface="Calibri"/>
              </a:rPr>
              <a:t>	present</a:t>
            </a:r>
            <a:r>
              <a:rPr dirty="0" sz="2550" spc="11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situation</a:t>
            </a:r>
            <a:r>
              <a:rPr dirty="0" sz="2550" spc="9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and</a:t>
            </a:r>
            <a:endParaRPr sz="2550">
              <a:latin typeface="Calibri"/>
              <a:cs typeface="Calibri"/>
            </a:endParaRPr>
          </a:p>
          <a:p>
            <a:pPr marL="4938395">
              <a:lnSpc>
                <a:spcPts val="3000"/>
              </a:lnSpc>
            </a:pPr>
            <a:r>
              <a:rPr dirty="0" sz="2550" b="1">
                <a:latin typeface="Calibri"/>
                <a:cs typeface="Calibri"/>
              </a:rPr>
              <a:t>identification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problem.</a:t>
            </a:r>
            <a:endParaRPr sz="2550">
              <a:latin typeface="Calibri"/>
              <a:cs typeface="Calibri"/>
            </a:endParaRPr>
          </a:p>
          <a:p>
            <a:pPr marL="126364" indent="-121920">
              <a:lnSpc>
                <a:spcPts val="3030"/>
              </a:lnSpc>
              <a:spcBef>
                <a:spcPts val="2950"/>
              </a:spcBef>
              <a:buSzPct val="96078"/>
              <a:buFont typeface="Arial MT"/>
              <a:buChar char="•"/>
              <a:tabLst>
                <a:tab pos="126364" algn="l"/>
              </a:tabLst>
            </a:pPr>
            <a:r>
              <a:rPr dirty="0" sz="2550" b="1">
                <a:latin typeface="Calibri"/>
                <a:cs typeface="Calibri"/>
              </a:rPr>
              <a:t>Unfreezing...............................</a:t>
            </a:r>
            <a:r>
              <a:rPr dirty="0" sz="2550" spc="434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-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Introduction</a:t>
            </a:r>
            <a:r>
              <a:rPr dirty="0" sz="2550" spc="2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114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change</a:t>
            </a:r>
            <a:r>
              <a:rPr dirty="0" sz="2550" spc="22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agents.</a:t>
            </a:r>
            <a:endParaRPr sz="2550">
              <a:latin typeface="Calibri"/>
              <a:cs typeface="Calibri"/>
            </a:endParaRPr>
          </a:p>
          <a:p>
            <a:pPr lvl="1" marL="4519295" indent="-175260">
              <a:lnSpc>
                <a:spcPts val="2975"/>
              </a:lnSpc>
              <a:buChar char="-"/>
              <a:tabLst>
                <a:tab pos="4519295" algn="l"/>
              </a:tabLst>
            </a:pPr>
            <a:r>
              <a:rPr dirty="0" sz="2550" b="1">
                <a:latin typeface="Calibri"/>
                <a:cs typeface="Calibri"/>
              </a:rPr>
              <a:t>Collecting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data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present</a:t>
            </a:r>
            <a:r>
              <a:rPr dirty="0" sz="2550" spc="5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status.</a:t>
            </a:r>
            <a:endParaRPr sz="2550">
              <a:latin typeface="Calibri"/>
              <a:cs typeface="Calibri"/>
            </a:endParaRPr>
          </a:p>
          <a:p>
            <a:pPr lvl="1" marL="4519295" indent="-175260">
              <a:lnSpc>
                <a:spcPts val="2975"/>
              </a:lnSpc>
              <a:buChar char="-"/>
              <a:tabLst>
                <a:tab pos="4519295" algn="l"/>
              </a:tabLst>
            </a:pPr>
            <a:r>
              <a:rPr dirty="0" sz="2550" b="1">
                <a:latin typeface="Calibri"/>
                <a:cs typeface="Calibri"/>
              </a:rPr>
              <a:t>Choosing</a:t>
            </a:r>
            <a:r>
              <a:rPr dirty="0" sz="2550" spc="14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7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interventions.</a:t>
            </a:r>
            <a:endParaRPr sz="2550">
              <a:latin typeface="Calibri"/>
              <a:cs typeface="Calibri"/>
            </a:endParaRPr>
          </a:p>
          <a:p>
            <a:pPr lvl="1" marL="4519295" indent="-175260">
              <a:lnSpc>
                <a:spcPts val="3030"/>
              </a:lnSpc>
              <a:buChar char="-"/>
              <a:tabLst>
                <a:tab pos="4519295" algn="l"/>
              </a:tabLst>
            </a:pPr>
            <a:r>
              <a:rPr dirty="0" sz="2550" b="1">
                <a:latin typeface="Calibri"/>
                <a:cs typeface="Calibri"/>
              </a:rPr>
              <a:t>Planning</a:t>
            </a:r>
            <a:r>
              <a:rPr dirty="0" sz="2550" spc="6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right</a:t>
            </a:r>
            <a:r>
              <a:rPr dirty="0" sz="2550" spc="8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course</a:t>
            </a:r>
            <a:r>
              <a:rPr dirty="0" sz="2550" spc="10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of</a:t>
            </a:r>
            <a:r>
              <a:rPr dirty="0" sz="2550" spc="4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action.</a:t>
            </a:r>
            <a:endParaRPr sz="2550">
              <a:latin typeface="Calibri"/>
              <a:cs typeface="Calibri"/>
            </a:endParaRPr>
          </a:p>
          <a:p>
            <a:pPr marL="126364" indent="-121920">
              <a:lnSpc>
                <a:spcPts val="3000"/>
              </a:lnSpc>
              <a:spcBef>
                <a:spcPts val="2945"/>
              </a:spcBef>
              <a:buSzPct val="96078"/>
              <a:buFont typeface="Arial MT"/>
              <a:buChar char="•"/>
              <a:tabLst>
                <a:tab pos="126364" algn="l"/>
              </a:tabLst>
            </a:pPr>
            <a:r>
              <a:rPr dirty="0" sz="2550" b="1">
                <a:latin typeface="Calibri"/>
                <a:cs typeface="Calibri"/>
              </a:rPr>
              <a:t>Move………................................-</a:t>
            </a:r>
            <a:r>
              <a:rPr dirty="0" sz="2550" spc="59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Implement</a:t>
            </a:r>
            <a:r>
              <a:rPr dirty="0" sz="2550" spc="2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the</a:t>
            </a:r>
            <a:r>
              <a:rPr dirty="0" sz="2550" spc="229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approved</a:t>
            </a:r>
            <a:endParaRPr sz="2550">
              <a:latin typeface="Calibri"/>
              <a:cs typeface="Calibri"/>
            </a:endParaRPr>
          </a:p>
          <a:p>
            <a:pPr marL="4488815">
              <a:lnSpc>
                <a:spcPts val="3000"/>
              </a:lnSpc>
            </a:pPr>
            <a:r>
              <a:rPr dirty="0" sz="2550" spc="-10" b="1">
                <a:latin typeface="Calibri"/>
                <a:cs typeface="Calibri"/>
              </a:rPr>
              <a:t>interventions.</a:t>
            </a:r>
            <a:endParaRPr sz="2550">
              <a:latin typeface="Calibri"/>
              <a:cs typeface="Calibri"/>
            </a:endParaRPr>
          </a:p>
          <a:p>
            <a:pPr marL="126364" indent="-121920">
              <a:lnSpc>
                <a:spcPts val="3030"/>
              </a:lnSpc>
              <a:spcBef>
                <a:spcPts val="2945"/>
              </a:spcBef>
              <a:buSzPct val="96078"/>
              <a:buFont typeface="Arial MT"/>
              <a:buChar char="•"/>
              <a:tabLst>
                <a:tab pos="126364" algn="l"/>
              </a:tabLst>
            </a:pPr>
            <a:r>
              <a:rPr dirty="0" sz="2550" b="1">
                <a:latin typeface="Calibri"/>
                <a:cs typeface="Calibri"/>
              </a:rPr>
              <a:t>Refreezing...................................-</a:t>
            </a:r>
            <a:r>
              <a:rPr dirty="0" sz="2550" spc="50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On</a:t>
            </a:r>
            <a:r>
              <a:rPr dirty="0" sz="2550" spc="14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going</a:t>
            </a:r>
            <a:r>
              <a:rPr dirty="0" sz="2550" spc="19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mechanism</a:t>
            </a:r>
            <a:r>
              <a:rPr dirty="0" sz="2550" spc="2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to</a:t>
            </a:r>
            <a:r>
              <a:rPr dirty="0" sz="2550" spc="145" b="1">
                <a:latin typeface="Calibri"/>
                <a:cs typeface="Calibri"/>
              </a:rPr>
              <a:t> </a:t>
            </a:r>
            <a:r>
              <a:rPr dirty="0" sz="2550" spc="-10" b="1">
                <a:latin typeface="Calibri"/>
                <a:cs typeface="Calibri"/>
              </a:rPr>
              <a:t>support</a:t>
            </a:r>
            <a:endParaRPr sz="2550">
              <a:latin typeface="Calibri"/>
              <a:cs typeface="Calibri"/>
            </a:endParaRPr>
          </a:p>
          <a:p>
            <a:pPr marL="4565015">
              <a:lnSpc>
                <a:spcPts val="3030"/>
              </a:lnSpc>
            </a:pPr>
            <a:r>
              <a:rPr dirty="0" sz="2550" spc="-10" b="1">
                <a:latin typeface="Calibri"/>
                <a:cs typeface="Calibri"/>
              </a:rPr>
              <a:t>change.</a:t>
            </a:r>
            <a:endParaRPr sz="25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8629" y="87249"/>
            <a:ext cx="375666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100"/>
              <a:t> </a:t>
            </a:r>
            <a:r>
              <a:rPr dirty="0"/>
              <a:t>Change</a:t>
            </a:r>
            <a:r>
              <a:rPr dirty="0" spc="-95"/>
              <a:t> </a:t>
            </a:r>
            <a:r>
              <a:rPr dirty="0" spc="-10"/>
              <a:t>Process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1957" y="811212"/>
            <a:ext cx="6285865" cy="5314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ts val="3060"/>
              </a:lnSpc>
              <a:spcBef>
                <a:spcPts val="120"/>
              </a:spcBef>
            </a:pPr>
            <a:r>
              <a:rPr dirty="0" sz="2800" b="1">
                <a:latin typeface="Calibri"/>
                <a:cs typeface="Calibri"/>
              </a:rPr>
              <a:t>Assessment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(Unfreezing)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2765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Identify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problem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opportunity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2765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Collect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3060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Analyze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endParaRPr sz="2800">
              <a:latin typeface="Calibri"/>
              <a:cs typeface="Calibri"/>
            </a:endParaRPr>
          </a:p>
          <a:p>
            <a:pPr marL="12700" marR="2376170">
              <a:lnSpc>
                <a:spcPts val="6310"/>
              </a:lnSpc>
              <a:spcBef>
                <a:spcPts val="700"/>
              </a:spcBef>
              <a:tabLst>
                <a:tab pos="2555240" algn="l"/>
              </a:tabLst>
            </a:pPr>
            <a:r>
              <a:rPr dirty="0" sz="2800" b="1">
                <a:latin typeface="Calibri"/>
                <a:cs typeface="Calibri"/>
              </a:rPr>
              <a:t>Planning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(Unfreezing) Implementation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(Moving)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1760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Methods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3060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Methods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groups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065"/>
              </a:lnSpc>
              <a:spcBef>
                <a:spcPts val="2945"/>
              </a:spcBef>
              <a:tabLst>
                <a:tab pos="1725295" algn="l"/>
              </a:tabLst>
            </a:pPr>
            <a:r>
              <a:rPr dirty="0" sz="2800" spc="-10" b="1">
                <a:latin typeface="Calibri"/>
                <a:cs typeface="Calibri"/>
              </a:rPr>
              <a:t>Evaluation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(Refreezing)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2765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spc="-20" b="1">
                <a:latin typeface="Calibri"/>
                <a:cs typeface="Calibri"/>
              </a:rPr>
              <a:t>Evaluate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effectiveness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ts val="3060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spc="-10" b="1">
                <a:latin typeface="Calibri"/>
                <a:cs typeface="Calibri"/>
              </a:rPr>
              <a:t>Stabilize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3829" rIns="0" bIns="0" rtlCol="0" vert="horz">
            <a:spAutoFit/>
          </a:bodyPr>
          <a:lstStyle/>
          <a:p>
            <a:pPr marL="235775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Resistance</a:t>
            </a:r>
            <a:r>
              <a:rPr dirty="0" spc="-125"/>
              <a:t> </a:t>
            </a:r>
            <a:r>
              <a:rPr dirty="0"/>
              <a:t>to</a:t>
            </a:r>
            <a:r>
              <a:rPr dirty="0" spc="-120"/>
              <a:t> </a:t>
            </a:r>
            <a:r>
              <a:rPr dirty="0" spc="-10"/>
              <a:t>Change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358140" y="1866900"/>
            <a:ext cx="5311140" cy="807720"/>
            <a:chOff x="358140" y="1866900"/>
            <a:chExt cx="5311140" cy="80772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8140" y="2080259"/>
              <a:ext cx="1417319" cy="2667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99259" y="1866900"/>
              <a:ext cx="746760" cy="80772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8340" y="1866900"/>
              <a:ext cx="3710940" cy="807720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342900" y="2788920"/>
            <a:ext cx="9204960" cy="2880360"/>
            <a:chOff x="342900" y="2788920"/>
            <a:chExt cx="9204960" cy="2880360"/>
          </a:xfrm>
        </p:grpSpPr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740" y="3055620"/>
              <a:ext cx="129539" cy="13715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0539" y="2788920"/>
              <a:ext cx="6248400" cy="80772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900" y="3238500"/>
              <a:ext cx="617219" cy="754380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0539" y="3223260"/>
              <a:ext cx="8877300" cy="807719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0539" y="3604260"/>
              <a:ext cx="3307079" cy="80771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900" y="4053840"/>
              <a:ext cx="617219" cy="75438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0539" y="4038600"/>
              <a:ext cx="9037320" cy="807719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10539" y="4427220"/>
              <a:ext cx="2225040" cy="807720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2900" y="4876800"/>
              <a:ext cx="617219" cy="754380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10539" y="4861560"/>
              <a:ext cx="8694420" cy="807719"/>
            </a:xfrm>
            <a:prstGeom prst="rect">
              <a:avLst/>
            </a:prstGeom>
          </p:spPr>
        </p:pic>
      </p:grpSp>
      <p:sp>
        <p:nvSpPr>
          <p:cNvPr id="18" name="object 18" descr=""/>
          <p:cNvSpPr txBox="1"/>
          <p:nvPr/>
        </p:nvSpPr>
        <p:spPr>
          <a:xfrm>
            <a:off x="345757" y="1947862"/>
            <a:ext cx="8867775" cy="345376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583055" algn="l"/>
              </a:tabLst>
            </a:pPr>
            <a:r>
              <a:rPr dirty="0" sz="2800" b="1">
                <a:latin typeface="Calibri"/>
                <a:cs typeface="Calibri"/>
              </a:rPr>
              <a:t>There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</a:t>
            </a:r>
            <a:r>
              <a:rPr dirty="0" sz="2800" b="1">
                <a:latin typeface="Calibri"/>
                <a:cs typeface="Calibri"/>
              </a:rPr>
              <a:t>	6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Responses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ct val="100000"/>
              </a:lnSpc>
              <a:buFont typeface="Wingdings"/>
              <a:buChar char=""/>
              <a:tabLst>
                <a:tab pos="393700" algn="l"/>
              </a:tabLst>
            </a:pPr>
            <a:r>
              <a:rPr dirty="0" sz="2800" spc="-10" b="1">
                <a:latin typeface="Calibri"/>
                <a:cs typeface="Calibri"/>
              </a:rPr>
              <a:t>Innovators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love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thrive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it</a:t>
            </a:r>
            <a:endParaRPr sz="2800">
              <a:latin typeface="Calibri"/>
              <a:cs typeface="Calibri"/>
            </a:endParaRPr>
          </a:p>
          <a:p>
            <a:pPr marL="393700" marR="142240" indent="-183515">
              <a:lnSpc>
                <a:spcPts val="3000"/>
              </a:lnSpc>
              <a:spcBef>
                <a:spcPts val="465"/>
              </a:spcBef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early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majority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prefers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status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quo,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but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eventually </a:t>
            </a:r>
            <a:r>
              <a:rPr dirty="0" sz="2800" b="1">
                <a:latin typeface="Calibri"/>
                <a:cs typeface="Calibri"/>
              </a:rPr>
              <a:t>accepts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393700" marR="5080" indent="-183515">
              <a:lnSpc>
                <a:spcPts val="3060"/>
              </a:lnSpc>
              <a:spcBef>
                <a:spcPts val="380"/>
              </a:spcBef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late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majority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resistive,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accepting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after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most </a:t>
            </a:r>
            <a:r>
              <a:rPr dirty="0" sz="2800" b="1">
                <a:latin typeface="Calibri"/>
                <a:cs typeface="Calibri"/>
              </a:rPr>
              <a:t>others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endParaRPr sz="2800">
              <a:latin typeface="Calibri"/>
              <a:cs typeface="Calibri"/>
            </a:endParaRPr>
          </a:p>
          <a:p>
            <a:pPr marL="393700" indent="-182880">
              <a:lnSpc>
                <a:spcPct val="100000"/>
              </a:lnSpc>
              <a:spcBef>
                <a:spcPts val="15"/>
              </a:spcBef>
              <a:buFont typeface="Wingdings"/>
              <a:buChar char=""/>
              <a:tabLst>
                <a:tab pos="393700" algn="l"/>
              </a:tabLst>
            </a:pPr>
            <a:r>
              <a:rPr dirty="0" sz="2800" b="1">
                <a:latin typeface="Calibri"/>
                <a:cs typeface="Calibri"/>
              </a:rPr>
              <a:t>Some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bodies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dislike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are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openly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antagonistic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77539" y="541019"/>
            <a:ext cx="3977639" cy="4267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31566" y="380618"/>
            <a:ext cx="40303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Resistance</a:t>
            </a:r>
            <a:r>
              <a:rPr dirty="0" spc="-105"/>
              <a:t> </a:t>
            </a:r>
            <a:r>
              <a:rPr dirty="0"/>
              <a:t>to</a:t>
            </a:r>
            <a:r>
              <a:rPr dirty="0" spc="-105"/>
              <a:t> </a:t>
            </a:r>
            <a:r>
              <a:rPr dirty="0" spc="-10"/>
              <a:t>Change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345757" y="1394269"/>
            <a:ext cx="9074785" cy="4511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1930" marR="73660" indent="-189230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  <a:tab pos="6882130" algn="l"/>
              </a:tabLst>
            </a:pPr>
            <a:r>
              <a:rPr dirty="0" sz="2800" b="1">
                <a:latin typeface="Calibri"/>
                <a:cs typeface="Calibri"/>
              </a:rPr>
              <a:t>Because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disrupts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homeostasis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	balance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group,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resistance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should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always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expected.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201930" marR="5080" indent="-189230">
              <a:lnSpc>
                <a:spcPct val="150200"/>
              </a:lnSpc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level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resistance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generally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depend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proposed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e.g.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technological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changes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encounter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less </a:t>
            </a:r>
            <a:r>
              <a:rPr dirty="0" sz="2800" spc="-2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resistance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than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perceived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social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contrary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establishes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customs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norms.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marL="12700" marR="5080">
              <a:lnSpc>
                <a:spcPts val="3910"/>
              </a:lnSpc>
              <a:spcBef>
                <a:spcPts val="575"/>
              </a:spcBef>
            </a:pPr>
            <a:r>
              <a:rPr dirty="0"/>
              <a:t>People</a:t>
            </a:r>
            <a:r>
              <a:rPr dirty="0" spc="-85"/>
              <a:t> </a:t>
            </a:r>
            <a:r>
              <a:rPr dirty="0"/>
              <a:t>Resist</a:t>
            </a:r>
            <a:r>
              <a:rPr dirty="0" spc="-60"/>
              <a:t> </a:t>
            </a:r>
            <a:r>
              <a:rPr dirty="0"/>
              <a:t>changes</a:t>
            </a:r>
            <a:r>
              <a:rPr dirty="0" spc="-15"/>
              <a:t> </a:t>
            </a:r>
            <a:r>
              <a:rPr dirty="0"/>
              <a:t>for</a:t>
            </a:r>
            <a:r>
              <a:rPr dirty="0" spc="-85"/>
              <a:t> </a:t>
            </a:r>
            <a:r>
              <a:rPr dirty="0"/>
              <a:t>one</a:t>
            </a:r>
            <a:r>
              <a:rPr dirty="0" spc="-80"/>
              <a:t> </a:t>
            </a:r>
            <a:r>
              <a:rPr dirty="0"/>
              <a:t>or</a:t>
            </a:r>
            <a:r>
              <a:rPr dirty="0" spc="-85"/>
              <a:t> </a:t>
            </a:r>
            <a:r>
              <a:rPr dirty="0"/>
              <a:t>more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114"/>
              <a:t> </a:t>
            </a:r>
            <a:r>
              <a:rPr dirty="0" spc="-25"/>
              <a:t>the </a:t>
            </a:r>
            <a:r>
              <a:rPr dirty="0"/>
              <a:t>following</a:t>
            </a:r>
            <a:r>
              <a:rPr dirty="0" spc="-165"/>
              <a:t> </a:t>
            </a:r>
            <a:r>
              <a:rPr dirty="0" spc="-10"/>
              <a:t>reasons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50900" y="1889696"/>
            <a:ext cx="5934075" cy="245935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622300" indent="-60960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622300" algn="l"/>
              </a:tabLst>
            </a:pPr>
            <a:r>
              <a:rPr dirty="0" sz="2800" spc="-10" b="1">
                <a:latin typeface="Calibri"/>
                <a:cs typeface="Calibri"/>
              </a:rPr>
              <a:t>Threatened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self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interest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prestige.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622300" algn="l"/>
              </a:tabLst>
            </a:pPr>
            <a:r>
              <a:rPr dirty="0" sz="2800" spc="-10" b="1">
                <a:latin typeface="Calibri"/>
                <a:cs typeface="Calibri"/>
              </a:rPr>
              <a:t>Inaccurate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perceptions.</a:t>
            </a:r>
            <a:endParaRPr sz="2800">
              <a:latin typeface="Calibri"/>
              <a:cs typeface="Calibri"/>
            </a:endParaRPr>
          </a:p>
          <a:p>
            <a:pPr marL="706120" indent="-6934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706120" algn="l"/>
              </a:tabLst>
            </a:pPr>
            <a:r>
              <a:rPr dirty="0" sz="2800" spc="-10" b="1">
                <a:latin typeface="Calibri"/>
                <a:cs typeface="Calibri"/>
              </a:rPr>
              <a:t>Disagreement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425"/>
              </a:spcBef>
              <a:buAutoNum type="arabicPeriod"/>
              <a:tabLst>
                <a:tab pos="622300" algn="l"/>
              </a:tabLst>
            </a:pPr>
            <a:r>
              <a:rPr dirty="0" sz="2800" spc="-10" b="1">
                <a:latin typeface="Calibri"/>
                <a:cs typeface="Calibri"/>
              </a:rPr>
              <a:t>Psychological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reactance.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Low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tolerance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472440"/>
            <a:ext cx="6553199" cy="36575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3462" y="322580"/>
            <a:ext cx="65957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53945" algn="l"/>
              </a:tabLst>
            </a:pPr>
            <a:r>
              <a:rPr dirty="0"/>
              <a:t>Barriers</a:t>
            </a:r>
            <a:r>
              <a:rPr dirty="0" spc="-75"/>
              <a:t> </a:t>
            </a:r>
            <a:r>
              <a:rPr dirty="0" spc="-25"/>
              <a:t>for</a:t>
            </a:r>
            <a:r>
              <a:rPr dirty="0"/>
              <a:t>	SUCCESSFUL</a:t>
            </a:r>
            <a:r>
              <a:rPr dirty="0" spc="-105"/>
              <a:t> </a:t>
            </a:r>
            <a:r>
              <a:rPr dirty="0" spc="-10"/>
              <a:t>CHANGE!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7262" y="1202690"/>
            <a:ext cx="8538210" cy="452945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201930" marR="732155" indent="-189865">
              <a:lnSpc>
                <a:spcPts val="3000"/>
              </a:lnSpc>
              <a:spcBef>
                <a:spcPts val="525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Simply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announce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without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bothering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lay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a </a:t>
            </a:r>
            <a:r>
              <a:rPr dirty="0" sz="2800" spc="-50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foundation.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Ignore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offend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powerful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</a:t>
            </a:r>
            <a:endParaRPr sz="2800">
              <a:latin typeface="Calibri"/>
              <a:cs typeface="Calibri"/>
            </a:endParaRPr>
          </a:p>
          <a:p>
            <a:pPr marL="201930" marR="542925" indent="-189865">
              <a:lnSpc>
                <a:spcPts val="3000"/>
              </a:lnSpc>
              <a:spcBef>
                <a:spcPts val="885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Violate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authority 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communication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lines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existing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50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Rely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only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formal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authority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implementing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spc="-10" b="1">
                <a:latin typeface="Calibri"/>
                <a:cs typeface="Calibri"/>
              </a:rPr>
              <a:t>Overestimate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your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formal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authority.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Put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defensive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attitude.</a:t>
            </a:r>
            <a:endParaRPr sz="2800">
              <a:latin typeface="Calibri"/>
              <a:cs typeface="Calibri"/>
            </a:endParaRPr>
          </a:p>
          <a:p>
            <a:pPr marL="201930" marR="26034" indent="-189865">
              <a:lnSpc>
                <a:spcPts val="3060"/>
              </a:lnSpc>
              <a:spcBef>
                <a:spcPts val="780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Don’t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deal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people’s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fears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insecurity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loss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spc="-10" b="1">
                <a:latin typeface="Calibri"/>
                <a:cs typeface="Calibri"/>
              </a:rPr>
              <a:t>status.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82879" y="754380"/>
            <a:ext cx="861060" cy="5814060"/>
            <a:chOff x="182879" y="754380"/>
            <a:chExt cx="861060" cy="581406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79" y="830579"/>
              <a:ext cx="701040" cy="22250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90499" y="7620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30">
                  <a:moveTo>
                    <a:pt x="272415" y="0"/>
                  </a:moveTo>
                  <a:lnTo>
                    <a:pt x="0" y="2208276"/>
                  </a:lnTo>
                  <a:lnTo>
                    <a:pt x="684212" y="2208276"/>
                  </a:lnTo>
                  <a:lnTo>
                    <a:pt x="2724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90499" y="7620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30">
                  <a:moveTo>
                    <a:pt x="0" y="2208276"/>
                  </a:moveTo>
                  <a:lnTo>
                    <a:pt x="272415" y="0"/>
                  </a:lnTo>
                  <a:lnTo>
                    <a:pt x="684212" y="2208276"/>
                  </a:lnTo>
                  <a:lnTo>
                    <a:pt x="0" y="2208276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459" y="2499359"/>
              <a:ext cx="716280" cy="2240280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90499" y="24384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272415" y="0"/>
                  </a:moveTo>
                  <a:lnTo>
                    <a:pt x="0" y="2208276"/>
                  </a:lnTo>
                  <a:lnTo>
                    <a:pt x="684212" y="2208276"/>
                  </a:lnTo>
                  <a:lnTo>
                    <a:pt x="2724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90499" y="24384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0" y="2208276"/>
                  </a:moveTo>
                  <a:lnTo>
                    <a:pt x="272415" y="0"/>
                  </a:lnTo>
                  <a:lnTo>
                    <a:pt x="684212" y="2208276"/>
                  </a:lnTo>
                  <a:lnTo>
                    <a:pt x="0" y="2208276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7659" y="4328159"/>
              <a:ext cx="716280" cy="2240280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266699" y="42672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272415" y="0"/>
                  </a:moveTo>
                  <a:lnTo>
                    <a:pt x="0" y="2208212"/>
                  </a:lnTo>
                  <a:lnTo>
                    <a:pt x="684212" y="2208212"/>
                  </a:lnTo>
                  <a:lnTo>
                    <a:pt x="272415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6699" y="4267200"/>
              <a:ext cx="684530" cy="2208530"/>
            </a:xfrm>
            <a:custGeom>
              <a:avLst/>
              <a:gdLst/>
              <a:ahLst/>
              <a:cxnLst/>
              <a:rect l="l" t="t" r="r" b="b"/>
              <a:pathLst>
                <a:path w="684530" h="2208529">
                  <a:moveTo>
                    <a:pt x="0" y="2208212"/>
                  </a:moveTo>
                  <a:lnTo>
                    <a:pt x="272415" y="0"/>
                  </a:lnTo>
                  <a:lnTo>
                    <a:pt x="684212" y="2208212"/>
                  </a:lnTo>
                  <a:lnTo>
                    <a:pt x="0" y="2208212"/>
                  </a:lnTo>
                </a:path>
              </a:pathLst>
            </a:custGeom>
            <a:ln w="152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957" y="396303"/>
            <a:ext cx="2009139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Objectives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27075" y="1459229"/>
            <a:ext cx="8992235" cy="43389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800" b="1">
                <a:latin typeface="Calibri"/>
                <a:cs typeface="Calibri"/>
              </a:rPr>
              <a:t>At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end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lecture,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students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will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able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Define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planned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spc="-10" b="1">
                <a:latin typeface="Calibri"/>
                <a:cs typeface="Calibri"/>
              </a:rPr>
              <a:t>Differentiate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between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different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types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622300" marR="737870" indent="-610235">
              <a:lnSpc>
                <a:spcPts val="2700"/>
              </a:lnSpc>
              <a:spcBef>
                <a:spcPts val="76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Set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implementing</a:t>
            </a:r>
            <a:r>
              <a:rPr dirty="0" sz="2800" spc="-1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 service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50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spc="-20" b="1">
                <a:latin typeface="Calibri"/>
                <a:cs typeface="Calibri"/>
              </a:rPr>
              <a:t>Differentiate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between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theories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Define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agent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responsibilities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Discuss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strategies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spc="-10" b="1">
                <a:latin typeface="Calibri"/>
                <a:cs typeface="Calibri"/>
              </a:rPr>
              <a:t>Distinguish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among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theories</a:t>
            </a:r>
            <a:endParaRPr sz="2800">
              <a:latin typeface="Calibri"/>
              <a:cs typeface="Calibri"/>
            </a:endParaRPr>
          </a:p>
          <a:p>
            <a:pPr marL="622300" indent="-60960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622300" algn="l"/>
              </a:tabLst>
            </a:pPr>
            <a:r>
              <a:rPr dirty="0" sz="2800" b="1">
                <a:latin typeface="Calibri"/>
                <a:cs typeface="Calibri"/>
              </a:rPr>
              <a:t>Set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strategy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 </a:t>
            </a:r>
            <a:r>
              <a:rPr dirty="0" sz="2800" spc="-10" b="1">
                <a:latin typeface="Calibri"/>
                <a:cs typeface="Calibri"/>
              </a:rPr>
              <a:t>handling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service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4079" y="838200"/>
            <a:ext cx="5974080" cy="36576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60413" rIns="0" bIns="0" rtlCol="0" vert="horz">
            <a:spAutoFit/>
          </a:bodyPr>
          <a:lstStyle/>
          <a:p>
            <a:pPr marL="1355090">
              <a:lnSpc>
                <a:spcPct val="100000"/>
              </a:lnSpc>
              <a:spcBef>
                <a:spcPts val="100"/>
              </a:spcBef>
            </a:pPr>
            <a:r>
              <a:rPr dirty="0"/>
              <a:t>HELPING</a:t>
            </a:r>
            <a:r>
              <a:rPr dirty="0" spc="-60"/>
              <a:t> </a:t>
            </a:r>
            <a:r>
              <a:rPr dirty="0"/>
              <a:t>SUCCESSFUL</a:t>
            </a:r>
            <a:r>
              <a:rPr dirty="0" spc="-20"/>
              <a:t> </a:t>
            </a:r>
            <a:r>
              <a:rPr dirty="0" spc="-10"/>
              <a:t>CHANGE!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405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515"/>
              </a:spcBef>
            </a:pPr>
            <a:fld id="{81D60167-4931-47E6-BA6A-407CBD079E47}" type="slidenum">
              <a:rPr dirty="0" spc="-25"/>
              <a:t>12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574357" y="1794890"/>
            <a:ext cx="7698740" cy="230251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201930" marR="5080" indent="-189865">
              <a:lnSpc>
                <a:spcPts val="3000"/>
              </a:lnSpc>
              <a:spcBef>
                <a:spcPts val="525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Explain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rationale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cognitively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it.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45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Allow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emotions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worked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out.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Give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participants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lot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484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Help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cope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8648" rIns="0" bIns="0" rtlCol="0" vert="horz">
            <a:spAutoFit/>
          </a:bodyPr>
          <a:lstStyle/>
          <a:p>
            <a:pPr marL="105410">
              <a:lnSpc>
                <a:spcPct val="100000"/>
              </a:lnSpc>
              <a:spcBef>
                <a:spcPts val="100"/>
              </a:spcBef>
            </a:pPr>
            <a:r>
              <a:rPr dirty="0"/>
              <a:t>Change:</a:t>
            </a:r>
            <a:r>
              <a:rPr dirty="0" spc="-95"/>
              <a:t> </a:t>
            </a:r>
            <a:r>
              <a:rPr dirty="0"/>
              <a:t>to</a:t>
            </a:r>
            <a:r>
              <a:rPr dirty="0" spc="-110"/>
              <a:t> </a:t>
            </a:r>
            <a:r>
              <a:rPr dirty="0"/>
              <a:t>make</a:t>
            </a:r>
            <a:r>
              <a:rPr dirty="0" spc="-155"/>
              <a:t> </a:t>
            </a:r>
            <a:r>
              <a:rPr dirty="0"/>
              <a:t>something</a:t>
            </a:r>
            <a:r>
              <a:rPr dirty="0" spc="-120"/>
              <a:t> </a:t>
            </a:r>
            <a:r>
              <a:rPr dirty="0" spc="-10"/>
              <a:t>different!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79475" y="1566608"/>
            <a:ext cx="7672070" cy="31711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201930" indent="-18923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201930" algn="l"/>
              </a:tabLst>
            </a:pP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inevitable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– </a:t>
            </a:r>
            <a:r>
              <a:rPr dirty="0" sz="2800" spc="-10" b="1">
                <a:latin typeface="Calibri"/>
                <a:cs typeface="Calibri"/>
              </a:rPr>
              <a:t>inherent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open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1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201930" marR="5080" indent="-189230">
              <a:lnSpc>
                <a:spcPts val="3000"/>
              </a:lnSpc>
              <a:buFont typeface="Arial MT"/>
              <a:buChar char="•"/>
              <a:tabLst>
                <a:tab pos="203200" algn="l"/>
                <a:tab pos="4437380" algn="l"/>
              </a:tabLst>
            </a:pPr>
            <a:r>
              <a:rPr dirty="0" sz="2800" b="1">
                <a:latin typeface="Calibri"/>
                <a:cs typeface="Calibri"/>
              </a:rPr>
              <a:t>Continuum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from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haphazard</a:t>
            </a:r>
            <a:r>
              <a:rPr dirty="0" sz="2800" b="1">
                <a:latin typeface="Calibri"/>
                <a:cs typeface="Calibri"/>
              </a:rPr>
              <a:t>	to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structured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planned 	change</a:t>
            </a:r>
            <a:endParaRPr sz="2800">
              <a:latin typeface="Calibri"/>
              <a:cs typeface="Calibri"/>
            </a:endParaRPr>
          </a:p>
          <a:p>
            <a:pPr lvl="1" marL="590550" indent="-189230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590550" algn="l"/>
              </a:tabLst>
            </a:pPr>
            <a:r>
              <a:rPr dirty="0" sz="2800" b="1">
                <a:latin typeface="Calibri"/>
                <a:cs typeface="Calibri"/>
              </a:rPr>
              <a:t>Unplanned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planned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84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201930" indent="-189230">
              <a:lnSpc>
                <a:spcPct val="100000"/>
              </a:lnSpc>
              <a:buFont typeface="Arial MT"/>
              <a:buChar char="•"/>
              <a:tabLst>
                <a:tab pos="201930" algn="l"/>
              </a:tabLst>
            </a:pPr>
            <a:r>
              <a:rPr dirty="0" sz="2800" b="1">
                <a:latin typeface="Calibri"/>
                <a:cs typeface="Calibri"/>
              </a:rPr>
              <a:t>If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planned,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used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strategy!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75260" y="381000"/>
            <a:ext cx="502920" cy="6172200"/>
            <a:chOff x="175260" y="381000"/>
            <a:chExt cx="502920" cy="61722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" y="457200"/>
              <a:ext cx="426719" cy="609599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75260" y="381000"/>
              <a:ext cx="426720" cy="6096000"/>
            </a:xfrm>
            <a:custGeom>
              <a:avLst/>
              <a:gdLst/>
              <a:ahLst/>
              <a:cxnLst/>
              <a:rect l="l" t="t" r="r" b="b"/>
              <a:pathLst>
                <a:path w="426720" h="6096000">
                  <a:moveTo>
                    <a:pt x="426720" y="0"/>
                  </a:moveTo>
                  <a:lnTo>
                    <a:pt x="0" y="0"/>
                  </a:lnTo>
                  <a:lnTo>
                    <a:pt x="0" y="6096000"/>
                  </a:lnTo>
                  <a:lnTo>
                    <a:pt x="426720" y="6096000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1870" y="418718"/>
            <a:ext cx="3106420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Types</a:t>
            </a:r>
            <a:r>
              <a:rPr dirty="0" spc="-90"/>
              <a:t> </a:t>
            </a:r>
            <a:r>
              <a:rPr dirty="0"/>
              <a:t>of</a:t>
            </a:r>
            <a:r>
              <a:rPr dirty="0" spc="-90"/>
              <a:t> </a:t>
            </a:r>
            <a:r>
              <a:rPr dirty="0" spc="-10"/>
              <a:t>Change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8157" y="1154366"/>
            <a:ext cx="9029065" cy="516255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03505" marR="77470" indent="-91440">
              <a:lnSpc>
                <a:spcPct val="79900"/>
              </a:lnSpc>
              <a:spcBef>
                <a:spcPts val="795"/>
              </a:spcBef>
            </a:pPr>
            <a:r>
              <a:rPr dirty="0" sz="2800" b="1">
                <a:latin typeface="Calibri"/>
                <a:cs typeface="Calibri"/>
              </a:rPr>
              <a:t>There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are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different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types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 change,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variables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mutual </a:t>
            </a:r>
            <a:r>
              <a:rPr dirty="0" sz="2800" b="1">
                <a:latin typeface="Calibri"/>
                <a:cs typeface="Calibri"/>
              </a:rPr>
              <a:t>goal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setting,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power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ratio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between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agent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client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system,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deliberativeness</a:t>
            </a:r>
            <a:r>
              <a:rPr dirty="0" sz="2800" spc="-1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10" b="1">
                <a:latin typeface="Calibri"/>
                <a:cs typeface="Calibri"/>
              </a:rPr>
              <a:t>differentiating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factors.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2800">
              <a:latin typeface="Calibri"/>
              <a:cs typeface="Calibri"/>
            </a:endParaRPr>
          </a:p>
          <a:p>
            <a:pPr marL="12700" marR="19685">
              <a:lnSpc>
                <a:spcPts val="2700"/>
              </a:lnSpc>
            </a:pPr>
            <a:r>
              <a:rPr dirty="0" sz="2800" b="1">
                <a:latin typeface="Calibri"/>
                <a:cs typeface="Calibri"/>
              </a:rPr>
              <a:t>Coercive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change: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characterized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mutual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setting, </a:t>
            </a:r>
            <a:r>
              <a:rPr dirty="0" sz="2800" b="1">
                <a:latin typeface="Calibri"/>
                <a:cs typeface="Calibri"/>
              </a:rPr>
              <a:t>imbalanced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power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ratio,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sided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deliberativeness.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2800">
              <a:latin typeface="Calibri"/>
              <a:cs typeface="Calibri"/>
            </a:endParaRPr>
          </a:p>
          <a:p>
            <a:pPr marL="12700" marR="271780">
              <a:lnSpc>
                <a:spcPts val="2700"/>
              </a:lnSpc>
              <a:spcBef>
                <a:spcPts val="5"/>
              </a:spcBef>
              <a:tabLst>
                <a:tab pos="3978275" algn="l"/>
              </a:tabLst>
            </a:pPr>
            <a:r>
              <a:rPr dirty="0" sz="2800" b="1">
                <a:latin typeface="Calibri"/>
                <a:cs typeface="Calibri"/>
              </a:rPr>
              <a:t>Natural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change: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These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include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accidents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acts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God.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They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involve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no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goal</a:t>
            </a:r>
            <a:r>
              <a:rPr dirty="0" sz="2800" b="1">
                <a:latin typeface="Calibri"/>
                <a:cs typeface="Calibri"/>
              </a:rPr>
              <a:t>	setting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deliberativeness.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0"/>
              </a:spcBef>
            </a:pP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2700"/>
              </a:lnSpc>
            </a:pPr>
            <a:r>
              <a:rPr dirty="0" sz="2800" b="1">
                <a:latin typeface="Calibri"/>
                <a:cs typeface="Calibri"/>
              </a:rPr>
              <a:t>Planned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change: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Involve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mutual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goal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setting,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equal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 ratio,</a:t>
            </a:r>
            <a:r>
              <a:rPr dirty="0" sz="2800" spc="-9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deliberativeness.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00" y="922019"/>
            <a:ext cx="3025139" cy="4267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37629" rIns="0" bIns="0" rtlCol="0" vert="horz">
            <a:spAutoFit/>
          </a:bodyPr>
          <a:lstStyle/>
          <a:p>
            <a:pPr marL="2843530">
              <a:lnSpc>
                <a:spcPct val="100000"/>
              </a:lnSpc>
              <a:spcBef>
                <a:spcPts val="100"/>
              </a:spcBef>
            </a:pPr>
            <a:r>
              <a:rPr dirty="0"/>
              <a:t>Planned</a:t>
            </a:r>
            <a:r>
              <a:rPr dirty="0" spc="-125"/>
              <a:t> </a:t>
            </a:r>
            <a:r>
              <a:rPr dirty="0" spc="-10"/>
              <a:t>Change</a:t>
            </a: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4" name="object 4" descr=""/>
          <p:cNvSpPr txBox="1"/>
          <p:nvPr/>
        </p:nvSpPr>
        <p:spPr>
          <a:xfrm>
            <a:off x="803275" y="1768157"/>
            <a:ext cx="8573770" cy="31832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72085" marR="5080" indent="-160020">
              <a:lnSpc>
                <a:spcPct val="113500"/>
              </a:lnSpc>
              <a:spcBef>
                <a:spcPts val="120"/>
              </a:spcBef>
              <a:buFont typeface="Arial MT"/>
              <a:buChar char="•"/>
              <a:tabLst>
                <a:tab pos="172085" algn="l"/>
                <a:tab pos="216535" algn="l"/>
              </a:tabLst>
            </a:pPr>
            <a:r>
              <a:rPr dirty="0" sz="2800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Planned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change: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is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purposeful,</a:t>
            </a:r>
            <a:r>
              <a:rPr dirty="0" sz="2800" spc="-1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designed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effort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bring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improvements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system,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with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assistance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agent.</a:t>
            </a:r>
            <a:endParaRPr sz="2800">
              <a:latin typeface="Calibri"/>
              <a:cs typeface="Calibri"/>
            </a:endParaRPr>
          </a:p>
          <a:p>
            <a:pPr marL="240029" marR="261620" indent="-227329">
              <a:lnSpc>
                <a:spcPct val="150200"/>
              </a:lnSpc>
              <a:spcBef>
                <a:spcPts val="3304"/>
              </a:spcBef>
              <a:buFont typeface="Arial MT"/>
              <a:buChar char="•"/>
              <a:tabLst>
                <a:tab pos="241300" algn="l"/>
              </a:tabLst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deliberate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application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knowledge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skills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a </a:t>
            </a:r>
            <a:r>
              <a:rPr dirty="0" sz="2800" spc="-5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leader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bring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5165" rIns="0" bIns="0" rtlCol="0" vert="horz">
            <a:spAutoFit/>
          </a:bodyPr>
          <a:lstStyle/>
          <a:p>
            <a:pPr marL="2378710">
              <a:lnSpc>
                <a:spcPct val="100000"/>
              </a:lnSpc>
              <a:spcBef>
                <a:spcPts val="105"/>
              </a:spcBef>
            </a:pPr>
            <a:r>
              <a:rPr dirty="0"/>
              <a:t>Reasons</a:t>
            </a:r>
            <a:r>
              <a:rPr dirty="0" spc="-70"/>
              <a:t> </a:t>
            </a:r>
            <a:r>
              <a:rPr dirty="0"/>
              <a:t>for</a:t>
            </a:r>
            <a:r>
              <a:rPr dirty="0" spc="-85"/>
              <a:t> </a:t>
            </a:r>
            <a:r>
              <a:rPr dirty="0" spc="-10"/>
              <a:t>Change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8157" y="1622996"/>
            <a:ext cx="9065260" cy="3229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1930" marR="269240" indent="-18986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203200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improve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means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satisfying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some</a:t>
            </a:r>
            <a:r>
              <a:rPr dirty="0" sz="2800" spc="-10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bodies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economic 	wants.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spc="-85" b="1">
                <a:latin typeface="Calibri"/>
                <a:cs typeface="Calibri"/>
              </a:rPr>
              <a:t>To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increase</a:t>
            </a:r>
            <a:r>
              <a:rPr dirty="0" sz="2800" spc="-1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profitability.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promote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human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work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human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being.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spc="-9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contribute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individual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satisfaction</a:t>
            </a:r>
            <a:r>
              <a:rPr dirty="0" sz="2800" spc="-1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 social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wellbeing.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7485" y="533717"/>
            <a:ext cx="572579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Who</a:t>
            </a:r>
            <a:r>
              <a:rPr dirty="0" spc="-100"/>
              <a:t> </a:t>
            </a:r>
            <a:r>
              <a:rPr dirty="0"/>
              <a:t>is</a:t>
            </a:r>
            <a:r>
              <a:rPr dirty="0" spc="-80"/>
              <a:t> </a:t>
            </a:r>
            <a:r>
              <a:rPr dirty="0"/>
              <a:t>responsible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100"/>
              <a:t> </a:t>
            </a:r>
            <a:r>
              <a:rPr dirty="0" spc="-10"/>
              <a:t>change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7640" y="1607819"/>
            <a:ext cx="2606040" cy="42671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98157" y="1169646"/>
            <a:ext cx="9265285" cy="4712335"/>
          </a:xfrm>
          <a:prstGeom prst="rect">
            <a:avLst/>
          </a:prstGeom>
        </p:spPr>
        <p:txBody>
          <a:bodyPr wrap="square" lIns="0" tIns="295275" rIns="0" bIns="0" rtlCol="0" vert="horz">
            <a:spAutoFit/>
          </a:bodyPr>
          <a:lstStyle/>
          <a:p>
            <a:pPr marL="3459479">
              <a:lnSpc>
                <a:spcPct val="100000"/>
              </a:lnSpc>
              <a:spcBef>
                <a:spcPts val="2325"/>
              </a:spcBef>
            </a:pPr>
            <a:r>
              <a:rPr dirty="0" sz="3600" b="1">
                <a:latin typeface="Calibri"/>
                <a:cs typeface="Calibri"/>
              </a:rPr>
              <a:t>Change</a:t>
            </a:r>
            <a:r>
              <a:rPr dirty="0" sz="3600" spc="-135" b="1">
                <a:latin typeface="Calibri"/>
                <a:cs typeface="Calibri"/>
              </a:rPr>
              <a:t> </a:t>
            </a:r>
            <a:r>
              <a:rPr dirty="0" sz="3600" spc="-20" b="1">
                <a:latin typeface="Calibri"/>
                <a:cs typeface="Calibri"/>
              </a:rPr>
              <a:t>Agent</a:t>
            </a:r>
            <a:endParaRPr sz="3600">
              <a:latin typeface="Calibri"/>
              <a:cs typeface="Calibri"/>
            </a:endParaRPr>
          </a:p>
          <a:p>
            <a:pPr marL="225425" indent="-212725">
              <a:lnSpc>
                <a:spcPct val="100000"/>
              </a:lnSpc>
              <a:spcBef>
                <a:spcPts val="1764"/>
              </a:spcBef>
              <a:buFont typeface="Times New Roman"/>
              <a:buChar char="•"/>
              <a:tabLst>
                <a:tab pos="225425" algn="l"/>
              </a:tabLst>
            </a:pPr>
            <a:r>
              <a:rPr dirty="0" sz="2800" b="1">
                <a:latin typeface="Calibri"/>
                <a:cs typeface="Calibri"/>
              </a:rPr>
              <a:t>One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helps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bring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about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endParaRPr sz="28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1685"/>
              </a:spcBef>
              <a:buChar char="•"/>
              <a:tabLst>
                <a:tab pos="241300" algn="l"/>
                <a:tab pos="325120" algn="l"/>
                <a:tab pos="8759190" algn="l"/>
              </a:tabLst>
            </a:pPr>
            <a:r>
              <a:rPr dirty="0" sz="2800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person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or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group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initiate,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motivates,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</a:t>
            </a:r>
            <a:r>
              <a:rPr dirty="0" sz="2800" b="1">
                <a:latin typeface="Calibri"/>
                <a:cs typeface="Calibri"/>
              </a:rPr>
              <a:t>	</a:t>
            </a:r>
            <a:r>
              <a:rPr dirty="0" sz="2800" spc="-2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20"/>
              </a:spcBef>
            </a:pPr>
            <a:endParaRPr sz="2800">
              <a:latin typeface="Calibri"/>
              <a:cs typeface="Calibri"/>
            </a:endParaRPr>
          </a:p>
          <a:p>
            <a:pPr marL="12700" marR="441959">
              <a:lnSpc>
                <a:spcPct val="100000"/>
              </a:lnSpc>
            </a:pP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as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agent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use</a:t>
            </a:r>
            <a:r>
              <a:rPr dirty="0" sz="2800" spc="-10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nursing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process,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critical </a:t>
            </a:r>
            <a:r>
              <a:rPr dirty="0" sz="2800" b="1">
                <a:latin typeface="Calibri"/>
                <a:cs typeface="Calibri"/>
              </a:rPr>
              <a:t>thinking</a:t>
            </a:r>
            <a:r>
              <a:rPr dirty="0" sz="2800" spc="-13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knowledge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theory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 </a:t>
            </a:r>
            <a:r>
              <a:rPr dirty="0" sz="2800" spc="-10" b="1">
                <a:latin typeface="Calibri"/>
                <a:cs typeface="Calibri"/>
              </a:rPr>
              <a:t>effective </a:t>
            </a:r>
            <a:r>
              <a:rPr dirty="0" sz="2800" b="1">
                <a:latin typeface="Calibri"/>
                <a:cs typeface="Calibri"/>
              </a:rPr>
              <a:t>change</a:t>
            </a:r>
            <a:r>
              <a:rPr dirty="0" sz="2800" spc="-1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in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-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variety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health</a:t>
            </a:r>
            <a:r>
              <a:rPr dirty="0" sz="2800" spc="-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0344" y="380618"/>
            <a:ext cx="635063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CHANGE</a:t>
            </a:r>
            <a:r>
              <a:rPr dirty="0" spc="-140"/>
              <a:t> </a:t>
            </a:r>
            <a:r>
              <a:rPr dirty="0"/>
              <a:t>AGENTS</a:t>
            </a:r>
            <a:r>
              <a:rPr dirty="0" spc="-140"/>
              <a:t> </a:t>
            </a:r>
            <a:r>
              <a:rPr dirty="0" spc="-10"/>
              <a:t>Responsibilities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80744" y="1241107"/>
            <a:ext cx="8709660" cy="451167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marL="202565" indent="-189865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spc="-10" b="1">
                <a:latin typeface="Calibri"/>
                <a:cs typeface="Calibri"/>
              </a:rPr>
              <a:t>Articulating</a:t>
            </a:r>
            <a:r>
              <a:rPr dirty="0" sz="2800" spc="-114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clear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need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for</a:t>
            </a:r>
            <a:r>
              <a:rPr dirty="0" sz="2800" spc="1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201930" marR="5080" indent="-189865">
              <a:lnSpc>
                <a:spcPct val="150200"/>
              </a:lnSpc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Getting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group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participating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by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leaving</a:t>
            </a:r>
            <a:r>
              <a:rPr dirty="0" sz="2800" spc="-7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details</a:t>
            </a:r>
            <a:r>
              <a:rPr dirty="0" sz="2800" spc="-16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those </a:t>
            </a:r>
            <a:r>
              <a:rPr dirty="0" sz="2800" spc="-10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people</a:t>
            </a:r>
            <a:r>
              <a:rPr dirty="0" sz="2800" spc="-1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have</a:t>
            </a:r>
            <a:r>
              <a:rPr dirty="0" sz="2800" spc="-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implement</a:t>
            </a:r>
            <a:r>
              <a:rPr dirty="0" sz="2800" spc="-14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201930" marR="104139" indent="-189865">
              <a:lnSpc>
                <a:spcPct val="150100"/>
              </a:lnSpc>
              <a:buFont typeface="Arial MT"/>
              <a:buChar char="•"/>
              <a:tabLst>
                <a:tab pos="203200" algn="l"/>
              </a:tabLst>
            </a:pPr>
            <a:r>
              <a:rPr dirty="0" sz="2800" b="1">
                <a:latin typeface="Calibri"/>
                <a:cs typeface="Calibri"/>
              </a:rPr>
              <a:t>Getting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reliable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-1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details</a:t>
            </a:r>
            <a:r>
              <a:rPr dirty="0" sz="2800" spc="-15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those</a:t>
            </a:r>
            <a:r>
              <a:rPr dirty="0" sz="2800" spc="-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who</a:t>
            </a:r>
            <a:r>
              <a:rPr dirty="0" sz="2800" spc="-7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are </a:t>
            </a:r>
            <a:r>
              <a:rPr dirty="0" sz="2800" spc="-25" b="1">
                <a:latin typeface="Calibri"/>
                <a:cs typeface="Calibri"/>
              </a:rPr>
              <a:t>	</a:t>
            </a:r>
            <a:r>
              <a:rPr dirty="0" sz="2800" b="1">
                <a:latin typeface="Calibri"/>
                <a:cs typeface="Calibri"/>
              </a:rPr>
              <a:t>to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implement</a:t>
            </a:r>
            <a:r>
              <a:rPr dirty="0" sz="2800" spc="-13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1690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spc="-10" b="1">
                <a:latin typeface="Calibri"/>
                <a:cs typeface="Calibri"/>
              </a:rPr>
              <a:t>Motivating</a:t>
            </a:r>
            <a:r>
              <a:rPr dirty="0" sz="2800" spc="-9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through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rewards.</a:t>
            </a: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Not</a:t>
            </a:r>
            <a:r>
              <a:rPr dirty="0" sz="2800" spc="-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promising</a:t>
            </a:r>
            <a:r>
              <a:rPr dirty="0" sz="2800" spc="-1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anything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that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can’t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be</a:t>
            </a:r>
            <a:r>
              <a:rPr dirty="0" sz="2800" spc="-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delivered.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75260" y="381000"/>
            <a:ext cx="502920" cy="6172200"/>
            <a:chOff x="175260" y="381000"/>
            <a:chExt cx="502920" cy="617220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1460" y="457200"/>
              <a:ext cx="426719" cy="6095999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75260" y="381000"/>
              <a:ext cx="426720" cy="6096000"/>
            </a:xfrm>
            <a:custGeom>
              <a:avLst/>
              <a:gdLst/>
              <a:ahLst/>
              <a:cxnLst/>
              <a:rect l="l" t="t" r="r" b="b"/>
              <a:pathLst>
                <a:path w="426720" h="6096000">
                  <a:moveTo>
                    <a:pt x="426720" y="0"/>
                  </a:moveTo>
                  <a:lnTo>
                    <a:pt x="0" y="0"/>
                  </a:lnTo>
                  <a:lnTo>
                    <a:pt x="0" y="6096000"/>
                  </a:lnTo>
                  <a:lnTo>
                    <a:pt x="426720" y="6096000"/>
                  </a:lnTo>
                  <a:lnTo>
                    <a:pt x="4267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5057" rIns="0" bIns="0" rtlCol="0" vert="horz">
            <a:spAutoFit/>
          </a:bodyPr>
          <a:lstStyle/>
          <a:p>
            <a:pPr marL="174625">
              <a:lnSpc>
                <a:spcPct val="100000"/>
              </a:lnSpc>
              <a:spcBef>
                <a:spcPts val="20"/>
              </a:spcBef>
            </a:pPr>
            <a:fld id="{81D60167-4931-47E6-BA6A-407CBD079E47}" type="slidenum">
              <a:rPr dirty="0" spc="-50"/>
              <a:t>1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0900" y="457517"/>
            <a:ext cx="8543290" cy="257937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R="191135">
              <a:lnSpc>
                <a:spcPct val="100000"/>
              </a:lnSpc>
              <a:spcBef>
                <a:spcPts val="100"/>
              </a:spcBef>
            </a:pPr>
            <a:r>
              <a:rPr dirty="0"/>
              <a:t>Change</a:t>
            </a:r>
            <a:r>
              <a:rPr dirty="0" spc="-190"/>
              <a:t> </a:t>
            </a:r>
            <a:r>
              <a:rPr dirty="0"/>
              <a:t>Agent</a:t>
            </a:r>
            <a:r>
              <a:rPr dirty="0" spc="-80"/>
              <a:t> </a:t>
            </a:r>
            <a:r>
              <a:rPr dirty="0" spc="-10"/>
              <a:t>Strategies</a:t>
            </a:r>
          </a:p>
          <a:p>
            <a:pPr marL="12700" marR="5080">
              <a:lnSpc>
                <a:spcPct val="150100"/>
              </a:lnSpc>
              <a:spcBef>
                <a:spcPts val="650"/>
              </a:spcBef>
            </a:pPr>
            <a:r>
              <a:rPr dirty="0" sz="2800"/>
              <a:t>The</a:t>
            </a:r>
            <a:r>
              <a:rPr dirty="0" sz="2800" spc="-80"/>
              <a:t> </a:t>
            </a:r>
            <a:r>
              <a:rPr dirty="0" sz="2800" spc="-10"/>
              <a:t>appropriate</a:t>
            </a:r>
            <a:r>
              <a:rPr dirty="0" sz="2800" spc="-80"/>
              <a:t> </a:t>
            </a:r>
            <a:r>
              <a:rPr dirty="0" sz="2800" spc="-10"/>
              <a:t>strategy</a:t>
            </a:r>
            <a:r>
              <a:rPr dirty="0" sz="2800" spc="-55"/>
              <a:t> </a:t>
            </a:r>
            <a:r>
              <a:rPr dirty="0" sz="2800"/>
              <a:t>for</a:t>
            </a:r>
            <a:r>
              <a:rPr dirty="0" sz="2800" spc="-75"/>
              <a:t> </a:t>
            </a:r>
            <a:r>
              <a:rPr dirty="0" sz="2800"/>
              <a:t>any</a:t>
            </a:r>
            <a:r>
              <a:rPr dirty="0" sz="2800" spc="-55"/>
              <a:t> </a:t>
            </a:r>
            <a:r>
              <a:rPr dirty="0" sz="2800"/>
              <a:t>situation</a:t>
            </a:r>
            <a:r>
              <a:rPr dirty="0" sz="2800" spc="-160"/>
              <a:t> </a:t>
            </a:r>
            <a:r>
              <a:rPr dirty="0" sz="2800"/>
              <a:t>depends</a:t>
            </a:r>
            <a:r>
              <a:rPr dirty="0" sz="2800" spc="-85"/>
              <a:t> </a:t>
            </a:r>
            <a:r>
              <a:rPr dirty="0" sz="2800"/>
              <a:t>on</a:t>
            </a:r>
            <a:r>
              <a:rPr dirty="0" sz="2800" spc="-105"/>
              <a:t> </a:t>
            </a:r>
            <a:r>
              <a:rPr dirty="0" sz="2800" spc="-25"/>
              <a:t>the </a:t>
            </a:r>
            <a:r>
              <a:rPr dirty="0" sz="2800"/>
              <a:t>power</a:t>
            </a:r>
            <a:r>
              <a:rPr dirty="0" sz="2800" spc="-130"/>
              <a:t> </a:t>
            </a:r>
            <a:r>
              <a:rPr dirty="0" sz="2800"/>
              <a:t>of</a:t>
            </a:r>
            <a:r>
              <a:rPr dirty="0" sz="2800" spc="-10"/>
              <a:t> </a:t>
            </a:r>
            <a:r>
              <a:rPr dirty="0" sz="2800"/>
              <a:t>the</a:t>
            </a:r>
            <a:r>
              <a:rPr dirty="0" sz="2800" spc="-55"/>
              <a:t> </a:t>
            </a:r>
            <a:r>
              <a:rPr dirty="0" sz="2800"/>
              <a:t>change</a:t>
            </a:r>
            <a:r>
              <a:rPr dirty="0" sz="2800" spc="-110"/>
              <a:t> </a:t>
            </a:r>
            <a:r>
              <a:rPr dirty="0" sz="2800"/>
              <a:t>agent</a:t>
            </a:r>
            <a:r>
              <a:rPr dirty="0" sz="2800" spc="-90"/>
              <a:t> </a:t>
            </a:r>
            <a:r>
              <a:rPr dirty="0" sz="2800"/>
              <a:t>the amount</a:t>
            </a:r>
            <a:r>
              <a:rPr dirty="0" sz="2800" spc="-85"/>
              <a:t> </a:t>
            </a:r>
            <a:r>
              <a:rPr dirty="0" sz="2800"/>
              <a:t>of</a:t>
            </a:r>
            <a:r>
              <a:rPr dirty="0" sz="2800" spc="-65"/>
              <a:t> </a:t>
            </a:r>
            <a:r>
              <a:rPr dirty="0" sz="2800" spc="-10"/>
              <a:t>resistance expected</a:t>
            </a:r>
            <a:r>
              <a:rPr dirty="0" sz="2800" spc="-145"/>
              <a:t> </a:t>
            </a:r>
            <a:r>
              <a:rPr dirty="0" sz="2800"/>
              <a:t>from</a:t>
            </a:r>
            <a:r>
              <a:rPr dirty="0" sz="2800" spc="15"/>
              <a:t> </a:t>
            </a:r>
            <a:r>
              <a:rPr dirty="0" sz="2800" spc="-10"/>
              <a:t>subordinates:</a:t>
            </a:r>
            <a:endParaRPr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850900" y="3557587"/>
            <a:ext cx="5371465" cy="2400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202565" indent="-189865">
              <a:lnSpc>
                <a:spcPct val="100000"/>
              </a:lnSpc>
              <a:spcBef>
                <a:spcPts val="120"/>
              </a:spcBef>
              <a:buFont typeface="Wingdings"/>
              <a:buChar char=""/>
              <a:tabLst>
                <a:tab pos="202565" algn="l"/>
              </a:tabLst>
            </a:pPr>
            <a:r>
              <a:rPr dirty="0" sz="2800" spc="-20" b="1">
                <a:latin typeface="Calibri"/>
                <a:cs typeface="Calibri"/>
              </a:rPr>
              <a:t>Power-</a:t>
            </a:r>
            <a:r>
              <a:rPr dirty="0" sz="2800" spc="-10" b="1">
                <a:latin typeface="Calibri"/>
                <a:cs typeface="Calibri"/>
              </a:rPr>
              <a:t>Coercive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Strategies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10"/>
              </a:spcBef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buFont typeface="Wingdings"/>
              <a:buChar char=""/>
              <a:tabLst>
                <a:tab pos="202565" algn="l"/>
              </a:tabLst>
            </a:pPr>
            <a:r>
              <a:rPr dirty="0" sz="2800" b="1">
                <a:latin typeface="Calibri"/>
                <a:cs typeface="Calibri"/>
              </a:rPr>
              <a:t>Empirical-</a:t>
            </a:r>
            <a:r>
              <a:rPr dirty="0" sz="2800" spc="-20" b="1">
                <a:latin typeface="Calibri"/>
                <a:cs typeface="Calibri"/>
              </a:rPr>
              <a:t>Rational</a:t>
            </a:r>
            <a:r>
              <a:rPr dirty="0" sz="2800" spc="-8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0"/>
              </a:spcBef>
              <a:buFont typeface="Wingdings"/>
              <a:buChar char=""/>
            </a:pPr>
            <a:endParaRPr sz="2800">
              <a:latin typeface="Calibri"/>
              <a:cs typeface="Calibri"/>
            </a:endParaRPr>
          </a:p>
          <a:p>
            <a:pPr marL="202565" indent="-189865">
              <a:lnSpc>
                <a:spcPct val="100000"/>
              </a:lnSpc>
              <a:buFont typeface="Wingdings"/>
              <a:buChar char=""/>
              <a:tabLst>
                <a:tab pos="202565" algn="l"/>
              </a:tabLst>
            </a:pPr>
            <a:r>
              <a:rPr dirty="0" sz="2800" spc="-10" b="1">
                <a:latin typeface="Calibri"/>
                <a:cs typeface="Calibri"/>
              </a:rPr>
              <a:t>Normative-</a:t>
            </a:r>
            <a:r>
              <a:rPr dirty="0" sz="2800" spc="-40" b="1">
                <a:latin typeface="Calibri"/>
                <a:cs typeface="Calibri"/>
              </a:rPr>
              <a:t>Re-</a:t>
            </a:r>
            <a:r>
              <a:rPr dirty="0" sz="2800" spc="-10" b="1">
                <a:latin typeface="Calibri"/>
                <a:cs typeface="Calibri"/>
              </a:rPr>
              <a:t>educative</a:t>
            </a:r>
            <a:r>
              <a:rPr dirty="0" sz="2800" spc="-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Strategies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Veronica Feeg</dc:creator>
  <dc:title>CHANGE CHANGE CHANGE</dc:title>
  <dcterms:created xsi:type="dcterms:W3CDTF">2023-11-04T07:43:04Z</dcterms:created>
  <dcterms:modified xsi:type="dcterms:W3CDTF">2023-11-04T07:43:04Z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