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</p:sldIdLst>
  <p:sldSz cx="9144000" cy="6858000"/>
  <p:notesSz cx="9144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629661" y="533146"/>
            <a:ext cx="2508885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Tahoma"/>
                <a:cs typeface="Tahoma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3/26/2021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Tahoma"/>
                <a:cs typeface="Tahoma"/>
              </a:defRPr>
            </a:lvl1pPr>
          </a:lstStyle>
          <a:p>
            <a:pPr marL="10033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Tahoma"/>
                <a:cs typeface="Tahoma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3/26/2021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Tahoma"/>
                <a:cs typeface="Tahoma"/>
              </a:defRPr>
            </a:lvl1pPr>
          </a:lstStyle>
          <a:p>
            <a:pPr marL="10033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032628" y="1523998"/>
            <a:ext cx="2138679" cy="37826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Tahoma"/>
                <a:cs typeface="Tahoma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3/26/2021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Tahoma"/>
                <a:cs typeface="Tahoma"/>
              </a:defRPr>
            </a:lvl1pPr>
          </a:lstStyle>
          <a:p>
            <a:pPr marL="10033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Tahoma"/>
                <a:cs typeface="Tahoma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3/26/2021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Tahoma"/>
                <a:cs typeface="Tahoma"/>
              </a:defRPr>
            </a:lvl1pPr>
          </a:lstStyle>
          <a:p>
            <a:pPr marL="10033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Tahoma"/>
                <a:cs typeface="Tahoma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3/26/2021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Tahoma"/>
                <a:cs typeface="Tahoma"/>
              </a:defRPr>
            </a:lvl1pPr>
          </a:lstStyle>
          <a:p>
            <a:pPr marL="10033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14578" y="362458"/>
            <a:ext cx="7914843" cy="10712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05916" y="1773453"/>
            <a:ext cx="7532166" cy="32264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707542" y="6459062"/>
            <a:ext cx="551180" cy="1638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888888"/>
                </a:solidFill>
                <a:latin typeface="Tahoma"/>
                <a:cs typeface="Tahoma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3/26/2021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260715" y="6459062"/>
            <a:ext cx="466090" cy="2768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888888"/>
                </a:solidFill>
                <a:latin typeface="Tahoma"/>
                <a:cs typeface="Tahoma"/>
              </a:defRPr>
            </a:lvl1pPr>
          </a:lstStyle>
          <a:p>
            <a:pPr marL="10033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2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3999" cy="6857997"/>
            </a:xfrm>
            <a:prstGeom prst="rect">
              <a:avLst/>
            </a:prstGeom>
          </p:spPr>
        </p:pic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981200" cy="6857997"/>
            </a:xfrm>
            <a:prstGeom prst="rect">
              <a:avLst/>
            </a:prstGeom>
          </p:spPr>
        </p:pic>
        <p:sp>
          <p:nvSpPr>
            <p:cNvPr id="5" name="object 5" descr=""/>
            <p:cNvSpPr/>
            <p:nvPr/>
          </p:nvSpPr>
          <p:spPr>
            <a:xfrm>
              <a:off x="0" y="0"/>
              <a:ext cx="182880" cy="6858000"/>
            </a:xfrm>
            <a:custGeom>
              <a:avLst/>
              <a:gdLst/>
              <a:ahLst/>
              <a:cxnLst/>
              <a:rect l="l" t="t" r="r" b="b"/>
              <a:pathLst>
                <a:path w="182880" h="6858000">
                  <a:moveTo>
                    <a:pt x="182880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82880" y="6858000"/>
                  </a:lnTo>
                  <a:lnTo>
                    <a:pt x="182880" y="0"/>
                  </a:lnTo>
                  <a:close/>
                </a:path>
              </a:pathLst>
            </a:custGeom>
            <a:solidFill>
              <a:srgbClr val="766E5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0" y="4320631"/>
              <a:ext cx="1371600" cy="782320"/>
            </a:xfrm>
            <a:custGeom>
              <a:avLst/>
              <a:gdLst/>
              <a:ahLst/>
              <a:cxnLst/>
              <a:rect l="l" t="t" r="r" b="b"/>
              <a:pathLst>
                <a:path w="1371600" h="782320">
                  <a:moveTo>
                    <a:pt x="0" y="0"/>
                  </a:moveTo>
                  <a:lnTo>
                    <a:pt x="0" y="780982"/>
                  </a:lnTo>
                  <a:lnTo>
                    <a:pt x="974623" y="781720"/>
                  </a:lnTo>
                  <a:lnTo>
                    <a:pt x="984288" y="780912"/>
                  </a:lnTo>
                  <a:lnTo>
                    <a:pt x="992197" y="778783"/>
                  </a:lnTo>
                  <a:lnTo>
                    <a:pt x="998347" y="775773"/>
                  </a:lnTo>
                  <a:lnTo>
                    <a:pt x="1002741" y="772322"/>
                  </a:lnTo>
                  <a:lnTo>
                    <a:pt x="1002741" y="767623"/>
                  </a:lnTo>
                  <a:lnTo>
                    <a:pt x="1007427" y="767623"/>
                  </a:lnTo>
                  <a:lnTo>
                    <a:pt x="1363980" y="411134"/>
                  </a:lnTo>
                  <a:lnTo>
                    <a:pt x="1369266" y="402564"/>
                  </a:lnTo>
                  <a:lnTo>
                    <a:pt x="1371028" y="391814"/>
                  </a:lnTo>
                  <a:lnTo>
                    <a:pt x="1369266" y="380184"/>
                  </a:lnTo>
                  <a:lnTo>
                    <a:pt x="1363980" y="368970"/>
                  </a:lnTo>
                  <a:lnTo>
                    <a:pt x="1007427" y="17180"/>
                  </a:lnTo>
                  <a:lnTo>
                    <a:pt x="1007427" y="12354"/>
                  </a:lnTo>
                  <a:lnTo>
                    <a:pt x="1002741" y="12354"/>
                  </a:lnTo>
                  <a:lnTo>
                    <a:pt x="998347" y="8977"/>
                  </a:lnTo>
                  <a:lnTo>
                    <a:pt x="992197" y="6004"/>
                  </a:lnTo>
                  <a:lnTo>
                    <a:pt x="984288" y="3889"/>
                  </a:lnTo>
                  <a:lnTo>
                    <a:pt x="974623" y="308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42F0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 txBox="1"/>
          <p:nvPr/>
        </p:nvSpPr>
        <p:spPr>
          <a:xfrm>
            <a:off x="2431542" y="4073778"/>
            <a:ext cx="4577715" cy="635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b="1">
                <a:solidFill>
                  <a:srgbClr val="252525"/>
                </a:solidFill>
                <a:latin typeface="Verdana"/>
                <a:cs typeface="Verdana"/>
              </a:rPr>
              <a:t>C-</a:t>
            </a:r>
            <a:r>
              <a:rPr dirty="0" sz="4000" spc="-275" b="1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dirty="0" sz="4000" spc="-245" b="1">
                <a:solidFill>
                  <a:srgbClr val="252525"/>
                </a:solidFill>
                <a:latin typeface="Verdana"/>
                <a:cs typeface="Verdana"/>
              </a:rPr>
              <a:t>Job</a:t>
            </a:r>
            <a:r>
              <a:rPr dirty="0" sz="4000" spc="-229" b="1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dirty="0" sz="4000" spc="-385" b="1">
                <a:solidFill>
                  <a:srgbClr val="252525"/>
                </a:solidFill>
                <a:latin typeface="Verdana"/>
                <a:cs typeface="Verdana"/>
              </a:rPr>
              <a:t>Description</a:t>
            </a:r>
            <a:endParaRPr sz="4000">
              <a:latin typeface="Verdana"/>
              <a:cs typeface="Verdana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091590" y="1168730"/>
            <a:ext cx="6499860" cy="2281555"/>
          </a:xfrm>
          <a:prstGeom prst="rect"/>
        </p:spPr>
        <p:txBody>
          <a:bodyPr wrap="square" lIns="0" tIns="81280" rIns="0" bIns="0" rtlCol="0" vert="horz">
            <a:spAutoFit/>
          </a:bodyPr>
          <a:lstStyle/>
          <a:p>
            <a:pPr algn="ctr" marL="12700" marR="5080">
              <a:lnSpc>
                <a:spcPts val="4320"/>
              </a:lnSpc>
              <a:spcBef>
                <a:spcPts val="640"/>
              </a:spcBef>
            </a:pPr>
            <a:r>
              <a:rPr dirty="0" sz="4000" spc="-20"/>
              <a:t>Administration</a:t>
            </a:r>
            <a:r>
              <a:rPr dirty="0" sz="4000" spc="-90"/>
              <a:t> </a:t>
            </a:r>
            <a:r>
              <a:rPr dirty="0" sz="4000"/>
              <a:t>and</a:t>
            </a:r>
            <a:r>
              <a:rPr dirty="0" sz="4000" spc="-110"/>
              <a:t> </a:t>
            </a:r>
            <a:r>
              <a:rPr dirty="0" sz="4000" spc="-10"/>
              <a:t>Leadership </a:t>
            </a:r>
            <a:r>
              <a:rPr dirty="0" sz="4000"/>
              <a:t>in</a:t>
            </a:r>
            <a:r>
              <a:rPr dirty="0" sz="4000" spc="-35"/>
              <a:t> </a:t>
            </a:r>
            <a:r>
              <a:rPr dirty="0" sz="4000" spc="-10"/>
              <a:t>Nursing</a:t>
            </a:r>
            <a:endParaRPr sz="4000"/>
          </a:p>
          <a:p>
            <a:pPr algn="ctr" marL="819785" marR="693420">
              <a:lnSpc>
                <a:spcPts val="4320"/>
              </a:lnSpc>
              <a:spcBef>
                <a:spcPts val="5"/>
              </a:spcBef>
            </a:pPr>
            <a:r>
              <a:rPr dirty="0" sz="4000" spc="-10"/>
              <a:t>Management</a:t>
            </a:r>
            <a:r>
              <a:rPr dirty="0" sz="4000" spc="-140"/>
              <a:t> </a:t>
            </a:r>
            <a:r>
              <a:rPr dirty="0" sz="4000" spc="-10"/>
              <a:t>Functions </a:t>
            </a:r>
            <a:r>
              <a:rPr dirty="0" sz="4000"/>
              <a:t>2-</a:t>
            </a:r>
            <a:r>
              <a:rPr dirty="0" sz="4000" spc="-20"/>
              <a:t> </a:t>
            </a:r>
            <a:r>
              <a:rPr dirty="0" sz="4000" spc="-10"/>
              <a:t>Organizing</a:t>
            </a:r>
            <a:endParaRPr sz="4000"/>
          </a:p>
        </p:txBody>
      </p:sp>
      <p:sp>
        <p:nvSpPr>
          <p:cNvPr id="9" name="object 9" descr=""/>
          <p:cNvSpPr txBox="1"/>
          <p:nvPr/>
        </p:nvSpPr>
        <p:spPr>
          <a:xfrm>
            <a:off x="7909052" y="6240576"/>
            <a:ext cx="55118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10">
                <a:solidFill>
                  <a:srgbClr val="888888"/>
                </a:solidFill>
                <a:latin typeface="Tahoma"/>
                <a:cs typeface="Tahoma"/>
              </a:rPr>
              <a:t>3/26/2021</a:t>
            </a:r>
            <a:endParaRPr sz="900">
              <a:latin typeface="Tahoma"/>
              <a:cs typeface="Tahoma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764844" y="4546219"/>
            <a:ext cx="164465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50">
                <a:solidFill>
                  <a:srgbClr val="FDFFFF"/>
                </a:solidFill>
                <a:latin typeface="Tahoma"/>
                <a:cs typeface="Tahoma"/>
              </a:rPr>
              <a:t>1</a:t>
            </a:r>
            <a:endParaRPr sz="20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3/26/2021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79781" rIns="0" bIns="0" rtlCol="0" vert="horz">
            <a:spAutoFit/>
          </a:bodyPr>
          <a:lstStyle/>
          <a:p>
            <a:pPr marL="130683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Others.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535940" y="1710054"/>
            <a:ext cx="4589780" cy="1671320"/>
          </a:xfrm>
          <a:prstGeom prst="rect">
            <a:avLst/>
          </a:prstGeom>
        </p:spPr>
        <p:txBody>
          <a:bodyPr wrap="square" lIns="0" tIns="195580" rIns="0" bIns="0" rtlCol="0" vert="horz">
            <a:spAutoFit/>
          </a:bodyPr>
          <a:lstStyle/>
          <a:p>
            <a:pPr marL="183515" indent="-170815">
              <a:lnSpc>
                <a:spcPct val="100000"/>
              </a:lnSpc>
              <a:spcBef>
                <a:spcPts val="1540"/>
              </a:spcBef>
              <a:buFont typeface="Arial MT"/>
              <a:buChar char="•"/>
              <a:tabLst>
                <a:tab pos="183515" algn="l"/>
              </a:tabLst>
            </a:pPr>
            <a:r>
              <a:rPr dirty="0" sz="2400" b="1">
                <a:latin typeface="Calibri"/>
                <a:cs typeface="Calibri"/>
              </a:rPr>
              <a:t>Minimum</a:t>
            </a:r>
            <a:r>
              <a:rPr dirty="0" sz="2400" spc="-40" b="1">
                <a:latin typeface="Calibri"/>
                <a:cs typeface="Calibri"/>
              </a:rPr>
              <a:t> </a:t>
            </a:r>
            <a:r>
              <a:rPr dirty="0" sz="2400" spc="-10" b="1">
                <a:latin typeface="Calibri"/>
                <a:cs typeface="Calibri"/>
              </a:rPr>
              <a:t>Requirements</a:t>
            </a:r>
            <a:endParaRPr sz="2400">
              <a:latin typeface="Calibri"/>
              <a:cs typeface="Calibri"/>
            </a:endParaRPr>
          </a:p>
          <a:p>
            <a:pPr marL="183515" indent="-170815">
              <a:lnSpc>
                <a:spcPct val="100000"/>
              </a:lnSpc>
              <a:spcBef>
                <a:spcPts val="1440"/>
              </a:spcBef>
              <a:buFont typeface="Arial MT"/>
              <a:buChar char="•"/>
              <a:tabLst>
                <a:tab pos="183515" algn="l"/>
              </a:tabLst>
            </a:pPr>
            <a:r>
              <a:rPr dirty="0" sz="2400" b="1">
                <a:latin typeface="Calibri"/>
                <a:cs typeface="Calibri"/>
              </a:rPr>
              <a:t>Additional</a:t>
            </a:r>
            <a:r>
              <a:rPr dirty="0" sz="2400" spc="-65" b="1">
                <a:latin typeface="Calibri"/>
                <a:cs typeface="Calibri"/>
              </a:rPr>
              <a:t> </a:t>
            </a:r>
            <a:r>
              <a:rPr dirty="0" sz="2400" spc="-10" b="1">
                <a:latin typeface="Calibri"/>
                <a:cs typeface="Calibri"/>
              </a:rPr>
              <a:t>Desirable</a:t>
            </a:r>
            <a:r>
              <a:rPr dirty="0" sz="2400" spc="-60" b="1">
                <a:latin typeface="Calibri"/>
                <a:cs typeface="Calibri"/>
              </a:rPr>
              <a:t> </a:t>
            </a:r>
            <a:r>
              <a:rPr dirty="0" sz="2400" spc="-10" b="1">
                <a:latin typeface="Calibri"/>
                <a:cs typeface="Calibri"/>
              </a:rPr>
              <a:t>Qualifications</a:t>
            </a:r>
            <a:endParaRPr sz="2400">
              <a:latin typeface="Calibri"/>
              <a:cs typeface="Calibri"/>
            </a:endParaRPr>
          </a:p>
          <a:p>
            <a:pPr marL="183515" indent="-170815">
              <a:lnSpc>
                <a:spcPct val="100000"/>
              </a:lnSpc>
              <a:spcBef>
                <a:spcPts val="1440"/>
              </a:spcBef>
              <a:buFont typeface="Arial MT"/>
              <a:buChar char="•"/>
              <a:tabLst>
                <a:tab pos="183515" algn="l"/>
              </a:tabLst>
            </a:pPr>
            <a:r>
              <a:rPr dirty="0" sz="2400" b="1">
                <a:latin typeface="Calibri"/>
                <a:cs typeface="Calibri"/>
              </a:rPr>
              <a:t>Working</a:t>
            </a:r>
            <a:r>
              <a:rPr dirty="0" sz="2400" spc="-130" b="1">
                <a:latin typeface="Calibri"/>
                <a:cs typeface="Calibri"/>
              </a:rPr>
              <a:t> </a:t>
            </a:r>
            <a:r>
              <a:rPr dirty="0" sz="2400" spc="-10" b="1">
                <a:latin typeface="Calibri"/>
                <a:cs typeface="Calibri"/>
              </a:rPr>
              <a:t>Conditions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3/26/2021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Position</a:t>
            </a:r>
            <a:r>
              <a:rPr dirty="0" spc="-155"/>
              <a:t> </a:t>
            </a:r>
            <a:r>
              <a:rPr dirty="0" spc="-10"/>
              <a:t>Title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764540" y="1621053"/>
            <a:ext cx="6694170" cy="1305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70485" marR="5080" indent="-58419">
              <a:lnSpc>
                <a:spcPct val="150000"/>
              </a:lnSpc>
              <a:spcBef>
                <a:spcPts val="100"/>
              </a:spcBef>
            </a:pPr>
            <a:r>
              <a:rPr dirty="0" sz="2800" b="1">
                <a:latin typeface="Calibri"/>
                <a:cs typeface="Calibri"/>
              </a:rPr>
              <a:t>Clearly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define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position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as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few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words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as </a:t>
            </a:r>
            <a:r>
              <a:rPr dirty="0" sz="2800" spc="-10" b="1">
                <a:latin typeface="Calibri"/>
                <a:cs typeface="Calibri"/>
              </a:rPr>
              <a:t>possible.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3/26/2021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50285" y="456946"/>
            <a:ext cx="258318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Job</a:t>
            </a:r>
            <a:r>
              <a:rPr dirty="0" spc="-55"/>
              <a:t> </a:t>
            </a:r>
            <a:r>
              <a:rPr dirty="0" spc="-10"/>
              <a:t>Summary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612140" y="1315063"/>
            <a:ext cx="7739380" cy="4507865"/>
          </a:xfrm>
          <a:prstGeom prst="rect">
            <a:avLst/>
          </a:prstGeom>
        </p:spPr>
        <p:txBody>
          <a:bodyPr wrap="square" lIns="0" tIns="226695" rIns="0" bIns="0" rtlCol="0" vert="horz">
            <a:spAutoFit/>
          </a:bodyPr>
          <a:lstStyle/>
          <a:p>
            <a:pPr marL="183515" indent="-170815">
              <a:lnSpc>
                <a:spcPct val="100000"/>
              </a:lnSpc>
              <a:spcBef>
                <a:spcPts val="1785"/>
              </a:spcBef>
              <a:buFont typeface="Arial MT"/>
              <a:buChar char="•"/>
              <a:tabLst>
                <a:tab pos="183515" algn="l"/>
              </a:tabLst>
            </a:pPr>
            <a:r>
              <a:rPr dirty="0" sz="2800" b="1">
                <a:latin typeface="Calibri"/>
                <a:cs typeface="Calibri"/>
              </a:rPr>
              <a:t>Brief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overview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reason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position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exists.</a:t>
            </a:r>
            <a:endParaRPr sz="2800">
              <a:latin typeface="Calibri"/>
              <a:cs typeface="Calibri"/>
            </a:endParaRPr>
          </a:p>
          <a:p>
            <a:pPr marL="182880" marR="5080" indent="-170815">
              <a:lnSpc>
                <a:spcPct val="150000"/>
              </a:lnSpc>
              <a:spcBef>
                <a:spcPts val="5"/>
              </a:spcBef>
              <a:buFont typeface="Arial MT"/>
              <a:buChar char="•"/>
              <a:tabLst>
                <a:tab pos="184785" algn="l"/>
              </a:tabLst>
            </a:pPr>
            <a:r>
              <a:rPr dirty="0" sz="2800" spc="-10" b="1">
                <a:latin typeface="Calibri"/>
                <a:cs typeface="Calibri"/>
              </a:rPr>
              <a:t>Written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broad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terms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identifying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functions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job, </a:t>
            </a:r>
            <a:r>
              <a:rPr dirty="0" sz="2800" spc="-2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but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not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specifics.</a:t>
            </a:r>
            <a:endParaRPr sz="2800">
              <a:latin typeface="Calibri"/>
              <a:cs typeface="Calibri"/>
            </a:endParaRPr>
          </a:p>
          <a:p>
            <a:pPr marL="182880" marR="640715" indent="-170815">
              <a:lnSpc>
                <a:spcPct val="150000"/>
              </a:lnSpc>
              <a:buFont typeface="Arial MT"/>
              <a:buChar char="•"/>
              <a:tabLst>
                <a:tab pos="184785" algn="l"/>
              </a:tabLst>
            </a:pPr>
            <a:r>
              <a:rPr dirty="0" sz="2800" b="1">
                <a:latin typeface="Calibri"/>
                <a:cs typeface="Calibri"/>
              </a:rPr>
              <a:t>Easier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write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after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essential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functions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are </a:t>
            </a:r>
            <a:r>
              <a:rPr dirty="0" sz="2800" spc="-25" b="1">
                <a:latin typeface="Calibri"/>
                <a:cs typeface="Calibri"/>
              </a:rPr>
              <a:t>	</a:t>
            </a:r>
            <a:r>
              <a:rPr dirty="0" sz="2800" spc="-10" b="1">
                <a:latin typeface="Calibri"/>
                <a:cs typeface="Calibri"/>
              </a:rPr>
              <a:t>determined.</a:t>
            </a:r>
            <a:endParaRPr sz="2800">
              <a:latin typeface="Calibri"/>
              <a:cs typeface="Calibri"/>
            </a:endParaRPr>
          </a:p>
          <a:p>
            <a:pPr marL="182880" marR="982980" indent="-170815">
              <a:lnSpc>
                <a:spcPct val="150000"/>
              </a:lnSpc>
              <a:spcBef>
                <a:spcPts val="5"/>
              </a:spcBef>
              <a:buFont typeface="Arial MT"/>
              <a:buChar char="•"/>
              <a:tabLst>
                <a:tab pos="184785" algn="l"/>
                <a:tab pos="4743450" algn="l"/>
              </a:tabLst>
            </a:pPr>
            <a:r>
              <a:rPr dirty="0" sz="2800" b="1">
                <a:latin typeface="Calibri"/>
                <a:cs typeface="Calibri"/>
              </a:rPr>
              <a:t>Think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as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essay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question:</a:t>
            </a:r>
            <a:r>
              <a:rPr dirty="0" sz="2800" b="1">
                <a:latin typeface="Calibri"/>
                <a:cs typeface="Calibri"/>
              </a:rPr>
              <a:t>	“Describe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the </a:t>
            </a:r>
            <a:r>
              <a:rPr dirty="0" sz="2800" spc="-25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essence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job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30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words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or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less.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3/26/2021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25"/>
              <a:t>13</a:t>
            </a:fld>
          </a:p>
        </p:txBody>
      </p:sp>
      <p:sp>
        <p:nvSpPr>
          <p:cNvPr id="6" name="object 6" descr=""/>
          <p:cNvSpPr txBox="1"/>
          <p:nvPr/>
        </p:nvSpPr>
        <p:spPr>
          <a:xfrm>
            <a:off x="8455152" y="6525051"/>
            <a:ext cx="284480" cy="21082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 sz="1200" spc="-25">
                <a:solidFill>
                  <a:srgbClr val="006060"/>
                </a:solidFill>
                <a:latin typeface="Verdana"/>
                <a:cs typeface="Verdana"/>
              </a:rPr>
              <a:t>13</a:t>
            </a:fld>
            <a:endParaRPr sz="1200">
              <a:latin typeface="Verdana"/>
              <a:cs typeface="Verdana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17877" y="363423"/>
            <a:ext cx="5213350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Format</a:t>
            </a:r>
            <a:r>
              <a:rPr dirty="0" spc="-75"/>
              <a:t> </a:t>
            </a:r>
            <a:r>
              <a:rPr dirty="0"/>
              <a:t>of</a:t>
            </a:r>
            <a:r>
              <a:rPr dirty="0" spc="-75"/>
              <a:t> </a:t>
            </a:r>
            <a:r>
              <a:rPr dirty="0"/>
              <a:t>a</a:t>
            </a:r>
            <a:r>
              <a:rPr dirty="0" spc="-65"/>
              <a:t> </a:t>
            </a:r>
            <a:r>
              <a:rPr dirty="0" spc="-35"/>
              <a:t>Task</a:t>
            </a:r>
            <a:r>
              <a:rPr dirty="0" spc="-80"/>
              <a:t> </a:t>
            </a:r>
            <a:r>
              <a:rPr dirty="0" spc="-10"/>
              <a:t>Statement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78739" y="1391263"/>
            <a:ext cx="7646034" cy="40963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85115" marR="471170" indent="-273050">
              <a:lnSpc>
                <a:spcPct val="150100"/>
              </a:lnSpc>
              <a:spcBef>
                <a:spcPts val="100"/>
              </a:spcBef>
              <a:buFont typeface="Arial MT"/>
              <a:buChar char="•"/>
              <a:tabLst>
                <a:tab pos="285115" algn="l"/>
              </a:tabLst>
            </a:pPr>
            <a:r>
              <a:rPr dirty="0" sz="2800" b="1">
                <a:latin typeface="Calibri"/>
                <a:cs typeface="Calibri"/>
              </a:rPr>
              <a:t>First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word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or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phrase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(required):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 i="1">
                <a:latin typeface="Calibri"/>
                <a:cs typeface="Calibri"/>
              </a:rPr>
              <a:t>Performs</a:t>
            </a:r>
            <a:r>
              <a:rPr dirty="0" sz="2800" spc="-110" b="1" i="1">
                <a:latin typeface="Calibri"/>
                <a:cs typeface="Calibri"/>
              </a:rPr>
              <a:t> </a:t>
            </a:r>
            <a:r>
              <a:rPr dirty="0" sz="2800" spc="-20" b="1" i="1">
                <a:latin typeface="Calibri"/>
                <a:cs typeface="Calibri"/>
              </a:rPr>
              <a:t>what </a:t>
            </a:r>
            <a:r>
              <a:rPr dirty="0" sz="2800" b="1" i="1">
                <a:latin typeface="Calibri"/>
                <a:cs typeface="Calibri"/>
              </a:rPr>
              <a:t>action?</a:t>
            </a:r>
            <a:r>
              <a:rPr dirty="0" sz="2800" spc="-45" b="1" i="1">
                <a:latin typeface="Calibri"/>
                <a:cs typeface="Calibri"/>
              </a:rPr>
              <a:t> </a:t>
            </a:r>
            <a:r>
              <a:rPr dirty="0" sz="2800" spc="-30" b="1">
                <a:latin typeface="Calibri"/>
                <a:cs typeface="Calibri"/>
              </a:rPr>
              <a:t>(Present-</a:t>
            </a:r>
            <a:r>
              <a:rPr dirty="0" sz="2800" b="1">
                <a:latin typeface="Calibri"/>
                <a:cs typeface="Calibri"/>
              </a:rPr>
              <a:t>tense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verb)</a:t>
            </a:r>
            <a:endParaRPr sz="2800">
              <a:latin typeface="Calibri"/>
              <a:cs typeface="Calibri"/>
            </a:endParaRPr>
          </a:p>
          <a:p>
            <a:pPr lvl="1" marL="651510" indent="-245745">
              <a:lnSpc>
                <a:spcPct val="100000"/>
              </a:lnSpc>
              <a:spcBef>
                <a:spcPts val="2280"/>
              </a:spcBef>
              <a:buFont typeface="Arial MT"/>
              <a:buChar char="•"/>
              <a:tabLst>
                <a:tab pos="651510" algn="l"/>
              </a:tabLst>
            </a:pPr>
            <a:r>
              <a:rPr dirty="0" sz="2800" b="1">
                <a:latin typeface="Calibri"/>
                <a:cs typeface="Calibri"/>
              </a:rPr>
              <a:t>Example:</a:t>
            </a:r>
            <a:r>
              <a:rPr dirty="0" sz="2800" spc="-1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“Measure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…”</a:t>
            </a:r>
            <a:endParaRPr sz="2800">
              <a:latin typeface="Calibri"/>
              <a:cs typeface="Calibri"/>
            </a:endParaRPr>
          </a:p>
          <a:p>
            <a:pPr marL="285115" marR="5080" indent="-273050">
              <a:lnSpc>
                <a:spcPct val="150000"/>
              </a:lnSpc>
              <a:spcBef>
                <a:spcPts val="605"/>
              </a:spcBef>
              <a:buFont typeface="Arial MT"/>
              <a:buChar char="•"/>
              <a:tabLst>
                <a:tab pos="285115" algn="l"/>
              </a:tabLst>
            </a:pPr>
            <a:r>
              <a:rPr dirty="0" sz="2800" b="1">
                <a:latin typeface="Calibri"/>
                <a:cs typeface="Calibri"/>
              </a:rPr>
              <a:t>Next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word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or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phrase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(required):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spc="-90" b="1" i="1">
                <a:latin typeface="Calibri"/>
                <a:cs typeface="Calibri"/>
              </a:rPr>
              <a:t>To</a:t>
            </a:r>
            <a:r>
              <a:rPr dirty="0" sz="2800" spc="-65" b="1" i="1">
                <a:latin typeface="Calibri"/>
                <a:cs typeface="Calibri"/>
              </a:rPr>
              <a:t> </a:t>
            </a:r>
            <a:r>
              <a:rPr dirty="0" sz="2800" b="1" i="1">
                <a:latin typeface="Calibri"/>
                <a:cs typeface="Calibri"/>
              </a:rPr>
              <a:t>whom</a:t>
            </a:r>
            <a:r>
              <a:rPr dirty="0" sz="2800" spc="-90" b="1" i="1">
                <a:latin typeface="Calibri"/>
                <a:cs typeface="Calibri"/>
              </a:rPr>
              <a:t> </a:t>
            </a:r>
            <a:r>
              <a:rPr dirty="0" sz="2800" b="1" i="1">
                <a:latin typeface="Calibri"/>
                <a:cs typeface="Calibri"/>
              </a:rPr>
              <a:t>or</a:t>
            </a:r>
            <a:r>
              <a:rPr dirty="0" sz="2800" spc="-100" b="1" i="1">
                <a:latin typeface="Calibri"/>
                <a:cs typeface="Calibri"/>
              </a:rPr>
              <a:t> </a:t>
            </a:r>
            <a:r>
              <a:rPr dirty="0" sz="2800" spc="-20" b="1" i="1">
                <a:latin typeface="Calibri"/>
                <a:cs typeface="Calibri"/>
              </a:rPr>
              <a:t>what </a:t>
            </a:r>
            <a:r>
              <a:rPr dirty="0" sz="2800" b="1" i="1">
                <a:latin typeface="Calibri"/>
                <a:cs typeface="Calibri"/>
              </a:rPr>
              <a:t>is</a:t>
            </a:r>
            <a:r>
              <a:rPr dirty="0" sz="2800" spc="-75" b="1" i="1">
                <a:latin typeface="Calibri"/>
                <a:cs typeface="Calibri"/>
              </a:rPr>
              <a:t> </a:t>
            </a:r>
            <a:r>
              <a:rPr dirty="0" sz="2800" b="1" i="1">
                <a:latin typeface="Calibri"/>
                <a:cs typeface="Calibri"/>
              </a:rPr>
              <a:t>the</a:t>
            </a:r>
            <a:r>
              <a:rPr dirty="0" sz="2800" spc="-60" b="1" i="1">
                <a:latin typeface="Calibri"/>
                <a:cs typeface="Calibri"/>
              </a:rPr>
              <a:t> </a:t>
            </a:r>
            <a:r>
              <a:rPr dirty="0" sz="2800" b="1" i="1">
                <a:latin typeface="Calibri"/>
                <a:cs typeface="Calibri"/>
              </a:rPr>
              <a:t>action</a:t>
            </a:r>
            <a:r>
              <a:rPr dirty="0" sz="2800" spc="-75" b="1" i="1">
                <a:latin typeface="Calibri"/>
                <a:cs typeface="Calibri"/>
              </a:rPr>
              <a:t> </a:t>
            </a:r>
            <a:r>
              <a:rPr dirty="0" sz="2800" b="1" i="1">
                <a:latin typeface="Calibri"/>
                <a:cs typeface="Calibri"/>
              </a:rPr>
              <a:t>performed?</a:t>
            </a:r>
            <a:r>
              <a:rPr dirty="0" sz="2800" spc="-20" b="1" i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(Object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verb)</a:t>
            </a:r>
            <a:endParaRPr sz="2800">
              <a:latin typeface="Calibri"/>
              <a:cs typeface="Calibri"/>
            </a:endParaRPr>
          </a:p>
          <a:p>
            <a:pPr lvl="1" marL="651510" indent="-245745">
              <a:lnSpc>
                <a:spcPct val="100000"/>
              </a:lnSpc>
              <a:spcBef>
                <a:spcPts val="2280"/>
              </a:spcBef>
              <a:buFont typeface="Arial MT"/>
              <a:buChar char="•"/>
              <a:tabLst>
                <a:tab pos="651510" algn="l"/>
              </a:tabLst>
            </a:pPr>
            <a:r>
              <a:rPr dirty="0" sz="2800" b="1">
                <a:latin typeface="Calibri"/>
                <a:cs typeface="Calibri"/>
              </a:rPr>
              <a:t>Example: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“…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vital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signs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…”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3/26/2021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25"/>
              <a:t>13</a:t>
            </a:fld>
          </a:p>
        </p:txBody>
      </p:sp>
      <p:sp>
        <p:nvSpPr>
          <p:cNvPr id="6" name="object 6" descr=""/>
          <p:cNvSpPr txBox="1"/>
          <p:nvPr/>
        </p:nvSpPr>
        <p:spPr>
          <a:xfrm>
            <a:off x="8455152" y="6525051"/>
            <a:ext cx="284480" cy="21082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 sz="1200" spc="-25">
                <a:solidFill>
                  <a:srgbClr val="006060"/>
                </a:solidFill>
                <a:latin typeface="Verdana"/>
                <a:cs typeface="Verdana"/>
              </a:rPr>
              <a:t>13</a:t>
            </a:fld>
            <a:endParaRPr sz="1200">
              <a:latin typeface="Verdana"/>
              <a:cs typeface="Verdana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17877" y="363423"/>
            <a:ext cx="5213350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Format</a:t>
            </a:r>
            <a:r>
              <a:rPr dirty="0" spc="-75"/>
              <a:t> </a:t>
            </a:r>
            <a:r>
              <a:rPr dirty="0"/>
              <a:t>of</a:t>
            </a:r>
            <a:r>
              <a:rPr dirty="0" spc="-75"/>
              <a:t> </a:t>
            </a:r>
            <a:r>
              <a:rPr dirty="0"/>
              <a:t>a</a:t>
            </a:r>
            <a:r>
              <a:rPr dirty="0" spc="-65"/>
              <a:t> </a:t>
            </a:r>
            <a:r>
              <a:rPr dirty="0" spc="-35"/>
              <a:t>Task</a:t>
            </a:r>
            <a:r>
              <a:rPr dirty="0" spc="-80"/>
              <a:t> </a:t>
            </a:r>
            <a:r>
              <a:rPr dirty="0" spc="-10"/>
              <a:t>Statement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78739" y="1391263"/>
            <a:ext cx="7557770" cy="330390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85115" marR="988694" indent="-273050">
              <a:lnSpc>
                <a:spcPct val="150100"/>
              </a:lnSpc>
              <a:spcBef>
                <a:spcPts val="100"/>
              </a:spcBef>
              <a:buFont typeface="Arial MT"/>
              <a:buChar char="•"/>
              <a:tabLst>
                <a:tab pos="285115" algn="l"/>
              </a:tabLst>
            </a:pPr>
            <a:r>
              <a:rPr dirty="0" sz="2800" b="1">
                <a:latin typeface="Calibri"/>
                <a:cs typeface="Calibri"/>
              </a:rPr>
              <a:t>Next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word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or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phrase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(optional):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spc="-10" b="1" i="1">
                <a:latin typeface="Calibri"/>
                <a:cs typeface="Calibri"/>
              </a:rPr>
              <a:t>Additional information</a:t>
            </a:r>
            <a:endParaRPr sz="2800">
              <a:latin typeface="Calibri"/>
              <a:cs typeface="Calibri"/>
            </a:endParaRPr>
          </a:p>
          <a:p>
            <a:pPr lvl="1" marL="651510" marR="5080" indent="-245745">
              <a:lnSpc>
                <a:spcPct val="150000"/>
              </a:lnSpc>
              <a:spcBef>
                <a:spcPts val="600"/>
              </a:spcBef>
              <a:buFont typeface="Arial MT"/>
              <a:buChar char="•"/>
              <a:tabLst>
                <a:tab pos="652780" algn="l"/>
              </a:tabLst>
            </a:pPr>
            <a:r>
              <a:rPr dirty="0" sz="2800" b="1">
                <a:latin typeface="Calibri"/>
                <a:cs typeface="Calibri"/>
              </a:rPr>
              <a:t>Example: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“…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maximize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patient’s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health, 	minimize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legal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liability,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conform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nursing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care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standards.”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3/26/2021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25"/>
              <a:t>15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70637" rIns="0" bIns="0" rtlCol="0" vert="horz">
            <a:spAutoFit/>
          </a:bodyPr>
          <a:lstStyle/>
          <a:p>
            <a:pPr marL="635635">
              <a:lnSpc>
                <a:spcPct val="100000"/>
              </a:lnSpc>
              <a:spcBef>
                <a:spcPts val="100"/>
              </a:spcBef>
            </a:pPr>
            <a:r>
              <a:rPr dirty="0"/>
              <a:t>Duties</a:t>
            </a:r>
            <a:r>
              <a:rPr dirty="0" spc="-85"/>
              <a:t> </a:t>
            </a:r>
            <a:r>
              <a:rPr dirty="0"/>
              <a:t>and</a:t>
            </a:r>
            <a:r>
              <a:rPr dirty="0" spc="-85"/>
              <a:t> </a:t>
            </a:r>
            <a:r>
              <a:rPr dirty="0" spc="-10"/>
              <a:t>Responsibility</a:t>
            </a:r>
            <a:r>
              <a:rPr dirty="0" spc="-85"/>
              <a:t> </a:t>
            </a:r>
            <a:r>
              <a:rPr dirty="0" spc="-10"/>
              <a:t>statements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1133855" y="1819655"/>
          <a:ext cx="7333615" cy="35604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65375"/>
                <a:gridCol w="2360929"/>
                <a:gridCol w="2365375"/>
                <a:gridCol w="156845"/>
              </a:tblGrid>
              <a:tr h="600710">
                <a:tc>
                  <a:txBody>
                    <a:bodyPr/>
                    <a:lstStyle/>
                    <a:p>
                      <a:pPr marL="388620">
                        <a:lnSpc>
                          <a:spcPts val="2235"/>
                        </a:lnSpc>
                      </a:pPr>
                      <a:r>
                        <a:rPr dirty="0" sz="2050" spc="425" b="1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ACTIVITY</a:t>
                      </a:r>
                      <a:endParaRPr sz="2050">
                        <a:latin typeface="Arial"/>
                        <a:cs typeface="Arial"/>
                      </a:endParaRPr>
                    </a:p>
                    <a:p>
                      <a:pPr marL="281305">
                        <a:lnSpc>
                          <a:spcPts val="2390"/>
                        </a:lnSpc>
                      </a:pPr>
                      <a:r>
                        <a:rPr dirty="0" sz="2050" spc="390" b="1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(The</a:t>
                      </a:r>
                      <a:r>
                        <a:rPr dirty="0" sz="2050" spc="254" b="1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50" spc="380" b="1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What)</a:t>
                      </a:r>
                      <a:endParaRPr sz="20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1590">
                        <a:lnSpc>
                          <a:spcPts val="2305"/>
                        </a:lnSpc>
                      </a:pPr>
                      <a:r>
                        <a:rPr dirty="0" sz="2050" spc="495" b="1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RESULT</a:t>
                      </a:r>
                      <a:endParaRPr sz="20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0160">
                        <a:lnSpc>
                          <a:spcPts val="2235"/>
                        </a:lnSpc>
                      </a:pPr>
                      <a:r>
                        <a:rPr dirty="0" sz="2050" spc="500" b="1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VALUE</a:t>
                      </a:r>
                      <a:endParaRPr sz="2050">
                        <a:latin typeface="Arial"/>
                        <a:cs typeface="Arial"/>
                      </a:endParaRPr>
                    </a:p>
                    <a:p>
                      <a:pPr algn="ctr" marL="6985">
                        <a:lnSpc>
                          <a:spcPts val="2390"/>
                        </a:lnSpc>
                      </a:pPr>
                      <a:r>
                        <a:rPr dirty="0" sz="2050" spc="390" b="1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(The</a:t>
                      </a:r>
                      <a:r>
                        <a:rPr dirty="0" sz="2050" spc="254" b="1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50" spc="430" b="1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Why)</a:t>
                      </a:r>
                      <a:endParaRPr sz="20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2857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193165">
                <a:tc>
                  <a:txBody>
                    <a:bodyPr/>
                    <a:lstStyle/>
                    <a:p>
                      <a:pPr marL="800100" marR="194945" indent="-572135">
                        <a:lnSpc>
                          <a:spcPts val="2320"/>
                        </a:lnSpc>
                        <a:spcBef>
                          <a:spcPts val="105"/>
                        </a:spcBef>
                      </a:pPr>
                      <a:r>
                        <a:rPr dirty="0" sz="2050" spc="245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“I</a:t>
                      </a:r>
                      <a:r>
                        <a:rPr dirty="0" sz="2050" spc="195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2050" spc="415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sweep</a:t>
                      </a:r>
                      <a:r>
                        <a:rPr dirty="0" sz="2050" spc="19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2050" spc="31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the </a:t>
                      </a:r>
                      <a:r>
                        <a:rPr dirty="0" sz="2050" spc="26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floor”</a:t>
                      </a:r>
                      <a:endParaRPr sz="2050">
                        <a:latin typeface="Arial MT"/>
                        <a:cs typeface="Arial MT"/>
                      </a:endParaRPr>
                    </a:p>
                  </a:txBody>
                  <a:tcPr marL="0" marR="0" marB="0" marT="13335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065">
                        <a:lnSpc>
                          <a:spcPts val="2370"/>
                        </a:lnSpc>
                      </a:pPr>
                      <a:r>
                        <a:rPr dirty="0" sz="2050" spc="50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2050" spc="229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2050" spc="355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clean</a:t>
                      </a:r>
                      <a:r>
                        <a:rPr dirty="0" sz="2050" spc="19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2050" spc="27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floor</a:t>
                      </a:r>
                      <a:endParaRPr sz="20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88900" marR="56515" indent="-18415">
                        <a:lnSpc>
                          <a:spcPct val="93700"/>
                        </a:lnSpc>
                        <a:spcBef>
                          <a:spcPts val="65"/>
                        </a:spcBef>
                      </a:pPr>
                      <a:r>
                        <a:rPr dirty="0" sz="2050" spc="50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2050" spc="235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2050" spc="36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safe</a:t>
                      </a:r>
                      <a:r>
                        <a:rPr dirty="0" sz="2050" spc="195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2050" spc="38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and </a:t>
                      </a:r>
                      <a:r>
                        <a:rPr dirty="0" sz="2050" spc="355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clean</a:t>
                      </a:r>
                      <a:r>
                        <a:rPr dirty="0" sz="2050" spc="19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2050" spc="325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building </a:t>
                      </a:r>
                      <a:r>
                        <a:rPr dirty="0" sz="2050" spc="30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for</a:t>
                      </a:r>
                      <a:r>
                        <a:rPr dirty="0" sz="2050" spc="185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2050" spc="39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us</a:t>
                      </a:r>
                      <a:r>
                        <a:rPr dirty="0" sz="2050" spc="21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2050" spc="405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and</a:t>
                      </a:r>
                      <a:r>
                        <a:rPr dirty="0" sz="2050" spc="26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2050" spc="345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our </a:t>
                      </a:r>
                      <a:r>
                        <a:rPr dirty="0" sz="2050" spc="29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clients</a:t>
                      </a:r>
                      <a:endParaRPr sz="2050">
                        <a:latin typeface="Arial MT"/>
                        <a:cs typeface="Arial MT"/>
                      </a:endParaRPr>
                    </a:p>
                  </a:txBody>
                  <a:tcPr marL="0" marR="0" marB="0" marT="8255">
                    <a:lnL w="28575">
                      <a:solidFill>
                        <a:srgbClr val="000000"/>
                      </a:solidFill>
                      <a:prstDash val="solid"/>
                    </a:lnL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04875">
                <a:tc>
                  <a:txBody>
                    <a:bodyPr/>
                    <a:lstStyle/>
                    <a:p>
                      <a:pPr marL="236854" marR="64135" indent="-125730">
                        <a:lnSpc>
                          <a:spcPts val="2320"/>
                        </a:lnSpc>
                        <a:spcBef>
                          <a:spcPts val="105"/>
                        </a:spcBef>
                      </a:pPr>
                      <a:r>
                        <a:rPr dirty="0" sz="2050" spc="245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“I</a:t>
                      </a:r>
                      <a:r>
                        <a:rPr dirty="0" sz="2050" spc="195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2050" spc="30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find</a:t>
                      </a:r>
                      <a:r>
                        <a:rPr dirty="0" sz="2050" spc="19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2050" spc="34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parents </a:t>
                      </a:r>
                      <a:r>
                        <a:rPr dirty="0" sz="2050" spc="30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for</a:t>
                      </a:r>
                      <a:r>
                        <a:rPr dirty="0" sz="2050" spc="19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2050" spc="355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orphans”</a:t>
                      </a:r>
                      <a:endParaRPr sz="2050">
                        <a:latin typeface="Arial MT"/>
                        <a:cs typeface="Arial MT"/>
                      </a:endParaRPr>
                    </a:p>
                  </a:txBody>
                  <a:tcPr marL="0" marR="0" marB="0" marT="13335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6310" marR="135890" indent="-787400">
                        <a:lnSpc>
                          <a:spcPts val="2320"/>
                        </a:lnSpc>
                        <a:spcBef>
                          <a:spcPts val="105"/>
                        </a:spcBef>
                      </a:pPr>
                      <a:r>
                        <a:rPr dirty="0" sz="2050" spc="35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Stable</a:t>
                      </a:r>
                      <a:r>
                        <a:rPr dirty="0" sz="2050" spc="20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2050" spc="32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family </a:t>
                      </a:r>
                      <a:r>
                        <a:rPr dirty="0" sz="2050" spc="22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life</a:t>
                      </a:r>
                      <a:endParaRPr sz="2050">
                        <a:latin typeface="Arial MT"/>
                        <a:cs typeface="Arial MT"/>
                      </a:endParaRPr>
                    </a:p>
                  </a:txBody>
                  <a:tcPr marL="0" marR="0" marB="0" marT="13335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87325" marR="166370" indent="-6350">
                        <a:lnSpc>
                          <a:spcPct val="93400"/>
                        </a:lnSpc>
                        <a:spcBef>
                          <a:spcPts val="75"/>
                        </a:spcBef>
                      </a:pPr>
                      <a:r>
                        <a:rPr dirty="0" sz="2050" spc="409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More</a:t>
                      </a:r>
                      <a:r>
                        <a:rPr dirty="0" sz="2050" spc="185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2050" spc="32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stable </a:t>
                      </a:r>
                      <a:r>
                        <a:rPr dirty="0" sz="2050" spc="31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Alberta </a:t>
                      </a:r>
                      <a:r>
                        <a:rPr dirty="0" sz="2050" spc="37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communities</a:t>
                      </a:r>
                      <a:endParaRPr sz="2050">
                        <a:latin typeface="Arial MT"/>
                        <a:cs typeface="Arial MT"/>
                      </a:endParaRPr>
                    </a:p>
                  </a:txBody>
                  <a:tcPr marL="0" marR="0" marB="0" marT="9525">
                    <a:lnL w="28575">
                      <a:solidFill>
                        <a:srgbClr val="000000"/>
                      </a:solidFill>
                      <a:prstDash val="solid"/>
                    </a:lnL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93090">
                <a:tc>
                  <a:txBody>
                    <a:bodyPr/>
                    <a:lstStyle/>
                    <a:p>
                      <a:pPr marL="263525" marR="221615" indent="35560">
                        <a:lnSpc>
                          <a:spcPts val="2320"/>
                        </a:lnSpc>
                      </a:pPr>
                      <a:r>
                        <a:rPr dirty="0" sz="2050" spc="245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“I</a:t>
                      </a:r>
                      <a:r>
                        <a:rPr dirty="0" sz="2050" spc="20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2050" spc="385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work</a:t>
                      </a:r>
                      <a:r>
                        <a:rPr dirty="0" sz="2050" spc="21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2050" spc="315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with </a:t>
                      </a:r>
                      <a:r>
                        <a:rPr dirty="0" sz="2050" spc="305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contractors”</a:t>
                      </a:r>
                      <a:endParaRPr sz="20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 marL="9525">
                        <a:lnSpc>
                          <a:spcPts val="2320"/>
                        </a:lnSpc>
                      </a:pPr>
                      <a:r>
                        <a:rPr dirty="0" sz="2050" spc="355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Bridges</a:t>
                      </a:r>
                      <a:r>
                        <a:rPr dirty="0" sz="2050" spc="215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2050" spc="26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built</a:t>
                      </a:r>
                      <a:endParaRPr sz="20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79070" marR="157480" indent="88900">
                        <a:lnSpc>
                          <a:spcPts val="2320"/>
                        </a:lnSpc>
                      </a:pPr>
                      <a:r>
                        <a:rPr dirty="0" sz="2050" spc="365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Safer</a:t>
                      </a:r>
                      <a:r>
                        <a:rPr dirty="0" sz="2050" spc="185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2050" spc="36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roads </a:t>
                      </a:r>
                      <a:r>
                        <a:rPr dirty="0" sz="2050" spc="30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for</a:t>
                      </a:r>
                      <a:r>
                        <a:rPr dirty="0" sz="2050" spc="19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2050" spc="33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Albertans</a:t>
                      </a:r>
                      <a:endParaRPr sz="20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28575">
                      <a:solidFill>
                        <a:srgbClr val="000000"/>
                      </a:solidFill>
                      <a:prstDash val="solid"/>
                    </a:lnL>
                    <a:lnT w="28575">
                      <a:solidFill>
                        <a:srgbClr val="000000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8605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3/26/2021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25"/>
              <a:t>15</a:t>
            </a:fld>
          </a:p>
        </p:txBody>
      </p:sp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1363599" y="1820926"/>
          <a:ext cx="7402830" cy="2895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96490"/>
                <a:gridCol w="2479040"/>
                <a:gridCol w="2437764"/>
              </a:tblGrid>
              <a:tr h="965200">
                <a:tc>
                  <a:txBody>
                    <a:bodyPr/>
                    <a:lstStyle/>
                    <a:p>
                      <a:pPr marL="398145" marR="391795" indent="238760">
                        <a:lnSpc>
                          <a:spcPct val="100800"/>
                        </a:lnSpc>
                        <a:spcBef>
                          <a:spcPts val="150"/>
                        </a:spcBef>
                      </a:pPr>
                      <a:r>
                        <a:rPr dirty="0" sz="2800" spc="-10" b="1">
                          <a:latin typeface="Calibri"/>
                          <a:cs typeface="Calibri"/>
                        </a:rPr>
                        <a:t>Activity </a:t>
                      </a:r>
                      <a:r>
                        <a:rPr dirty="0" sz="2800" b="1">
                          <a:latin typeface="Calibri"/>
                          <a:cs typeface="Calibri"/>
                        </a:rPr>
                        <a:t>(The</a:t>
                      </a:r>
                      <a:r>
                        <a:rPr dirty="0" sz="2800" spc="-6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10" b="1">
                          <a:latin typeface="Calibri"/>
                          <a:cs typeface="Calibri"/>
                        </a:rPr>
                        <a:t>what)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B="0" marT="1905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8486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2800" spc="-10" b="1">
                          <a:latin typeface="Calibri"/>
                          <a:cs typeface="Calibri"/>
                        </a:rPr>
                        <a:t>Result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B="0" marT="2540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14984" marR="501015" indent="295275">
                        <a:lnSpc>
                          <a:spcPct val="100800"/>
                        </a:lnSpc>
                        <a:spcBef>
                          <a:spcPts val="150"/>
                        </a:spcBef>
                      </a:pPr>
                      <a:r>
                        <a:rPr dirty="0" sz="2800" spc="-20" b="1">
                          <a:latin typeface="Calibri"/>
                          <a:cs typeface="Calibri"/>
                        </a:rPr>
                        <a:t>Value </a:t>
                      </a:r>
                      <a:r>
                        <a:rPr dirty="0" sz="2800" b="1">
                          <a:latin typeface="Calibri"/>
                          <a:cs typeface="Calibri"/>
                        </a:rPr>
                        <a:t>(the</a:t>
                      </a:r>
                      <a:r>
                        <a:rPr dirty="0" sz="2800" spc="-5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20" b="1">
                          <a:latin typeface="Calibri"/>
                          <a:cs typeface="Calibri"/>
                        </a:rPr>
                        <a:t>why)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B="0" marT="1905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65200">
                <a:tc>
                  <a:txBody>
                    <a:bodyPr/>
                    <a:lstStyle/>
                    <a:p>
                      <a:pPr marL="92710" marR="122555">
                        <a:lnSpc>
                          <a:spcPct val="100800"/>
                        </a:lnSpc>
                        <a:spcBef>
                          <a:spcPts val="150"/>
                        </a:spcBef>
                      </a:pPr>
                      <a:r>
                        <a:rPr dirty="0" sz="2800" b="1">
                          <a:latin typeface="Calibri"/>
                          <a:cs typeface="Calibri"/>
                        </a:rPr>
                        <a:t>I</a:t>
                      </a:r>
                      <a:r>
                        <a:rPr dirty="0" sz="2800" spc="-8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b="1">
                          <a:latin typeface="Calibri"/>
                          <a:cs typeface="Calibri"/>
                        </a:rPr>
                        <a:t>measure</a:t>
                      </a:r>
                      <a:r>
                        <a:rPr dirty="0" sz="2800" spc="-7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800" spc="-20" b="1">
                          <a:latin typeface="Calibri"/>
                          <a:cs typeface="Calibri"/>
                        </a:rPr>
                        <a:t>vital </a:t>
                      </a:r>
                      <a:r>
                        <a:rPr dirty="0" sz="2800" spc="-10" b="1">
                          <a:latin typeface="Calibri"/>
                          <a:cs typeface="Calibri"/>
                        </a:rPr>
                        <a:t>signs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B="0" marT="1905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 marR="118745">
                        <a:lnSpc>
                          <a:spcPct val="100800"/>
                        </a:lnSpc>
                        <a:spcBef>
                          <a:spcPts val="150"/>
                        </a:spcBef>
                      </a:pPr>
                      <a:r>
                        <a:rPr dirty="0" sz="2800" spc="-10" b="1">
                          <a:latin typeface="Calibri"/>
                          <a:cs typeface="Calibri"/>
                        </a:rPr>
                        <a:t>Accurate documentation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B="0" marT="1905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2800" spc="-10" b="1">
                          <a:latin typeface="Calibri"/>
                          <a:cs typeface="Calibri"/>
                        </a:rPr>
                        <a:t>Accurate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B="0" marT="2540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65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3/26/2021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25"/>
              <a:t>15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07033" y="438658"/>
            <a:ext cx="6783705" cy="1068070"/>
          </a:xfrm>
          <a:prstGeom prst="rect"/>
        </p:spPr>
        <p:txBody>
          <a:bodyPr wrap="square" lIns="0" tIns="74295" rIns="0" bIns="0" rtlCol="0" vert="horz">
            <a:spAutoFit/>
          </a:bodyPr>
          <a:lstStyle/>
          <a:p>
            <a:pPr marL="1545590" marR="5080" indent="-1533525">
              <a:lnSpc>
                <a:spcPts val="3890"/>
              </a:lnSpc>
              <a:spcBef>
                <a:spcPts val="585"/>
              </a:spcBef>
            </a:pPr>
            <a:r>
              <a:rPr dirty="0" spc="-10"/>
              <a:t>General</a:t>
            </a:r>
            <a:r>
              <a:rPr dirty="0" spc="-140"/>
              <a:t> </a:t>
            </a:r>
            <a:r>
              <a:rPr dirty="0"/>
              <a:t>instructions</a:t>
            </a:r>
            <a:r>
              <a:rPr dirty="0" spc="-130"/>
              <a:t> </a:t>
            </a:r>
            <a:r>
              <a:rPr dirty="0"/>
              <a:t>to</a:t>
            </a:r>
            <a:r>
              <a:rPr dirty="0" spc="-140"/>
              <a:t> </a:t>
            </a:r>
            <a:r>
              <a:rPr dirty="0"/>
              <a:t>write</a:t>
            </a:r>
            <a:r>
              <a:rPr dirty="0" spc="-140"/>
              <a:t> </a:t>
            </a:r>
            <a:r>
              <a:rPr dirty="0" spc="-10"/>
              <a:t>Duties </a:t>
            </a:r>
            <a:r>
              <a:rPr dirty="0"/>
              <a:t>and</a:t>
            </a:r>
            <a:r>
              <a:rPr dirty="0" spc="-60"/>
              <a:t> </a:t>
            </a:r>
            <a:r>
              <a:rPr dirty="0" spc="-10"/>
              <a:t>responsibilities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569468" y="1697253"/>
            <a:ext cx="8241665" cy="2586355"/>
          </a:xfrm>
          <a:prstGeom prst="rect">
            <a:avLst/>
          </a:prstGeom>
        </p:spPr>
        <p:txBody>
          <a:bodyPr wrap="square" lIns="0" tIns="226060" rIns="0" bIns="0" rtlCol="0" vert="horz">
            <a:spAutoFit/>
          </a:bodyPr>
          <a:lstStyle/>
          <a:p>
            <a:pPr marL="545465" indent="-532765">
              <a:lnSpc>
                <a:spcPct val="100000"/>
              </a:lnSpc>
              <a:spcBef>
                <a:spcPts val="1780"/>
              </a:spcBef>
              <a:buFont typeface="Arial MT"/>
              <a:buChar char="•"/>
              <a:tabLst>
                <a:tab pos="545465" algn="l"/>
              </a:tabLst>
            </a:pPr>
            <a:r>
              <a:rPr dirty="0" sz="2800" b="1">
                <a:latin typeface="Calibri"/>
                <a:cs typeface="Calibri"/>
              </a:rPr>
              <a:t>Describe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job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“as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is”</a:t>
            </a:r>
            <a:endParaRPr sz="2800">
              <a:latin typeface="Calibri"/>
              <a:cs typeface="Calibri"/>
            </a:endParaRPr>
          </a:p>
          <a:p>
            <a:pPr marL="545465" indent="-532765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545465" algn="l"/>
              </a:tabLst>
            </a:pPr>
            <a:r>
              <a:rPr dirty="0" sz="2800" b="1">
                <a:latin typeface="Calibri"/>
                <a:cs typeface="Calibri"/>
              </a:rPr>
              <a:t>Keep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content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minimum</a:t>
            </a:r>
            <a:endParaRPr sz="2800">
              <a:latin typeface="Calibri"/>
              <a:cs typeface="Calibri"/>
            </a:endParaRPr>
          </a:p>
          <a:p>
            <a:pPr marL="546100" marR="5080" indent="-533400">
              <a:lnSpc>
                <a:spcPts val="5040"/>
              </a:lnSpc>
              <a:spcBef>
                <a:spcPts val="245"/>
              </a:spcBef>
              <a:buFont typeface="Arial MT"/>
              <a:buChar char="•"/>
              <a:tabLst>
                <a:tab pos="546100" algn="l"/>
                <a:tab pos="5370830" algn="l"/>
              </a:tabLst>
            </a:pPr>
            <a:r>
              <a:rPr dirty="0" sz="2800" b="1">
                <a:latin typeface="Calibri"/>
                <a:cs typeface="Calibri"/>
              </a:rPr>
              <a:t>Use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clear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concise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language.</a:t>
            </a:r>
            <a:r>
              <a:rPr dirty="0" sz="2800" b="1">
                <a:latin typeface="Calibri"/>
                <a:cs typeface="Calibri"/>
              </a:rPr>
              <a:t>	When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possible,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use </a:t>
            </a:r>
            <a:r>
              <a:rPr dirty="0" sz="2800" b="1">
                <a:latin typeface="Calibri"/>
                <a:cs typeface="Calibri"/>
              </a:rPr>
              <a:t>words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that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have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single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meaning.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3/26/2021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25"/>
              <a:t>15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8858" y="438658"/>
            <a:ext cx="6783705" cy="1068070"/>
          </a:xfrm>
          <a:prstGeom prst="rect"/>
        </p:spPr>
        <p:txBody>
          <a:bodyPr wrap="square" lIns="0" tIns="74295" rIns="0" bIns="0" rtlCol="0" vert="horz">
            <a:spAutoFit/>
          </a:bodyPr>
          <a:lstStyle/>
          <a:p>
            <a:pPr marL="1545590" marR="5080" indent="-1533525">
              <a:lnSpc>
                <a:spcPts val="3890"/>
              </a:lnSpc>
              <a:spcBef>
                <a:spcPts val="585"/>
              </a:spcBef>
            </a:pPr>
            <a:r>
              <a:rPr dirty="0" spc="-10"/>
              <a:t>General</a:t>
            </a:r>
            <a:r>
              <a:rPr dirty="0" spc="-140"/>
              <a:t> </a:t>
            </a:r>
            <a:r>
              <a:rPr dirty="0"/>
              <a:t>instructions</a:t>
            </a:r>
            <a:r>
              <a:rPr dirty="0" spc="-130"/>
              <a:t> </a:t>
            </a:r>
            <a:r>
              <a:rPr dirty="0"/>
              <a:t>to</a:t>
            </a:r>
            <a:r>
              <a:rPr dirty="0" spc="-140"/>
              <a:t> </a:t>
            </a:r>
            <a:r>
              <a:rPr dirty="0"/>
              <a:t>write</a:t>
            </a:r>
            <a:r>
              <a:rPr dirty="0" spc="-140"/>
              <a:t> </a:t>
            </a:r>
            <a:r>
              <a:rPr dirty="0" spc="-10"/>
              <a:t>Duties </a:t>
            </a:r>
            <a:r>
              <a:rPr dirty="0"/>
              <a:t>and</a:t>
            </a:r>
            <a:r>
              <a:rPr dirty="0" spc="-45"/>
              <a:t> </a:t>
            </a:r>
            <a:r>
              <a:rPr dirty="0" spc="-10"/>
              <a:t>responsibilities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07340" y="1697253"/>
            <a:ext cx="8104505" cy="38665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46100" marR="556260" indent="-534035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546100" algn="l"/>
              </a:tabLst>
            </a:pPr>
            <a:r>
              <a:rPr dirty="0" sz="2800" b="1">
                <a:latin typeface="Calibri"/>
                <a:cs typeface="Calibri"/>
              </a:rPr>
              <a:t>Use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non-</a:t>
            </a:r>
            <a:r>
              <a:rPr dirty="0" sz="2800" b="1">
                <a:latin typeface="Calibri"/>
                <a:cs typeface="Calibri"/>
              </a:rPr>
              <a:t>technical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language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whenever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possible.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good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job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description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explains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objectives,</a:t>
            </a:r>
            <a:endParaRPr sz="2800">
              <a:latin typeface="Calibri"/>
              <a:cs typeface="Calibri"/>
            </a:endParaRPr>
          </a:p>
          <a:p>
            <a:pPr marL="546100" marR="5080">
              <a:lnSpc>
                <a:spcPts val="5040"/>
              </a:lnSpc>
              <a:spcBef>
                <a:spcPts val="445"/>
              </a:spcBef>
            </a:pPr>
            <a:r>
              <a:rPr dirty="0" sz="2800" b="1">
                <a:latin typeface="Calibri"/>
                <a:cs typeface="Calibri"/>
              </a:rPr>
              <a:t>duties,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responsibilities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job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so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that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they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are </a:t>
            </a:r>
            <a:r>
              <a:rPr dirty="0" sz="2800" spc="-10" b="1">
                <a:latin typeface="Calibri"/>
                <a:cs typeface="Calibri"/>
              </a:rPr>
              <a:t>understandable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even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layperson.</a:t>
            </a:r>
            <a:endParaRPr sz="2800">
              <a:latin typeface="Calibri"/>
              <a:cs typeface="Calibri"/>
            </a:endParaRPr>
          </a:p>
          <a:p>
            <a:pPr marL="546100" marR="602615" indent="-534035">
              <a:lnSpc>
                <a:spcPts val="5040"/>
              </a:lnSpc>
              <a:buFont typeface="Arial MT"/>
              <a:buChar char="•"/>
              <a:tabLst>
                <a:tab pos="546100" algn="l"/>
                <a:tab pos="3753485" algn="l"/>
              </a:tabLst>
            </a:pPr>
            <a:r>
              <a:rPr dirty="0" sz="2800" b="1">
                <a:latin typeface="Calibri"/>
                <a:cs typeface="Calibri"/>
              </a:rPr>
              <a:t>Use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telegraphic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sentence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style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(verb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/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object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spc="-50" b="1">
                <a:latin typeface="Calibri"/>
                <a:cs typeface="Calibri"/>
              </a:rPr>
              <a:t>/ </a:t>
            </a:r>
            <a:r>
              <a:rPr dirty="0" sz="2800" spc="-10" b="1">
                <a:latin typeface="Calibri"/>
                <a:cs typeface="Calibri"/>
              </a:rPr>
              <a:t>explanatory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phrase).</a:t>
            </a:r>
            <a:r>
              <a:rPr dirty="0" sz="2800" b="1">
                <a:latin typeface="Calibri"/>
                <a:cs typeface="Calibri"/>
              </a:rPr>
              <a:t>	Avoid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unnecessary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words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3/26/2021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25"/>
              <a:t>15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67945" rIns="0" bIns="0" rtlCol="0" vert="horz">
            <a:spAutoFit/>
          </a:bodyPr>
          <a:lstStyle/>
          <a:p>
            <a:pPr marL="2832100" marR="5080" indent="-2089785">
              <a:lnSpc>
                <a:spcPts val="3460"/>
              </a:lnSpc>
              <a:spcBef>
                <a:spcPts val="535"/>
              </a:spcBef>
            </a:pPr>
            <a:r>
              <a:rPr dirty="0" sz="3200"/>
              <a:t>General</a:t>
            </a:r>
            <a:r>
              <a:rPr dirty="0" sz="3200" spc="-70"/>
              <a:t> </a:t>
            </a:r>
            <a:r>
              <a:rPr dirty="0" sz="3200"/>
              <a:t>instructions</a:t>
            </a:r>
            <a:r>
              <a:rPr dirty="0" sz="3200" spc="-100"/>
              <a:t> </a:t>
            </a:r>
            <a:r>
              <a:rPr dirty="0" sz="3200"/>
              <a:t>to</a:t>
            </a:r>
            <a:r>
              <a:rPr dirty="0" sz="3200" spc="-60"/>
              <a:t> </a:t>
            </a:r>
            <a:r>
              <a:rPr dirty="0" sz="3200"/>
              <a:t>write</a:t>
            </a:r>
            <a:r>
              <a:rPr dirty="0" sz="3200" spc="-65"/>
              <a:t> </a:t>
            </a:r>
            <a:r>
              <a:rPr dirty="0" sz="3200"/>
              <a:t>Duties</a:t>
            </a:r>
            <a:r>
              <a:rPr dirty="0" sz="3200" spc="-70"/>
              <a:t> </a:t>
            </a:r>
            <a:r>
              <a:rPr dirty="0" sz="3200" spc="-25"/>
              <a:t>and </a:t>
            </a:r>
            <a:r>
              <a:rPr dirty="0" sz="3200" spc="-10"/>
              <a:t>responsibilities</a:t>
            </a:r>
            <a:endParaRPr sz="3200"/>
          </a:p>
        </p:txBody>
      </p:sp>
      <p:sp>
        <p:nvSpPr>
          <p:cNvPr id="3" name="object 3" descr=""/>
          <p:cNvSpPr txBox="1"/>
          <p:nvPr/>
        </p:nvSpPr>
        <p:spPr>
          <a:xfrm>
            <a:off x="574040" y="1543663"/>
            <a:ext cx="7880350" cy="386778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82880" marR="98425" indent="-170815">
              <a:lnSpc>
                <a:spcPct val="150000"/>
              </a:lnSpc>
              <a:spcBef>
                <a:spcPts val="105"/>
              </a:spcBef>
              <a:buFont typeface="Arial MT"/>
              <a:buChar char="•"/>
              <a:tabLst>
                <a:tab pos="184785" algn="l"/>
              </a:tabLst>
            </a:pPr>
            <a:r>
              <a:rPr dirty="0" sz="2800" b="1">
                <a:latin typeface="Calibri"/>
                <a:cs typeface="Calibri"/>
              </a:rPr>
              <a:t>Keep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sentence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structure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as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simple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as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possible;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omit </a:t>
            </a:r>
            <a:r>
              <a:rPr dirty="0" sz="2800" spc="-2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all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words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that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do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not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contribute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necessary 	information.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620"/>
              </a:spcBef>
              <a:buFont typeface="Arial MT"/>
              <a:buChar char="•"/>
            </a:pPr>
            <a:endParaRPr sz="2800">
              <a:latin typeface="Calibri"/>
              <a:cs typeface="Calibri"/>
            </a:endParaRPr>
          </a:p>
          <a:p>
            <a:pPr marL="182880" marR="5080" indent="-170815">
              <a:lnSpc>
                <a:spcPct val="150100"/>
              </a:lnSpc>
              <a:buFont typeface="Arial MT"/>
              <a:buChar char="•"/>
              <a:tabLst>
                <a:tab pos="184785" algn="l"/>
              </a:tabLst>
            </a:pPr>
            <a:r>
              <a:rPr dirty="0" sz="2800" b="1">
                <a:latin typeface="Calibri"/>
                <a:cs typeface="Calibri"/>
              </a:rPr>
              <a:t>Begin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each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sentence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with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active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verb,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always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use </a:t>
            </a:r>
            <a:r>
              <a:rPr dirty="0" sz="2800" spc="-25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present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tense.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432688" rIns="0" bIns="0" rtlCol="0" vert="horz">
            <a:spAutoFit/>
          </a:bodyPr>
          <a:lstStyle/>
          <a:p>
            <a:pPr marL="1896110">
              <a:lnSpc>
                <a:spcPct val="100000"/>
              </a:lnSpc>
              <a:spcBef>
                <a:spcPts val="95"/>
              </a:spcBef>
            </a:pPr>
            <a:r>
              <a:rPr dirty="0" sz="4000"/>
              <a:t>Job</a:t>
            </a:r>
            <a:r>
              <a:rPr dirty="0" sz="4000" spc="-60"/>
              <a:t> </a:t>
            </a:r>
            <a:r>
              <a:rPr dirty="0" sz="4000" spc="-20"/>
              <a:t>Organization</a:t>
            </a:r>
            <a:endParaRPr sz="4000"/>
          </a:p>
        </p:txBody>
      </p:sp>
      <p:sp>
        <p:nvSpPr>
          <p:cNvPr id="3" name="object 3" descr=""/>
          <p:cNvSpPr/>
          <p:nvPr/>
        </p:nvSpPr>
        <p:spPr>
          <a:xfrm>
            <a:off x="2981705" y="3495294"/>
            <a:ext cx="3335654" cy="579120"/>
          </a:xfrm>
          <a:custGeom>
            <a:avLst/>
            <a:gdLst/>
            <a:ahLst/>
            <a:cxnLst/>
            <a:rect l="l" t="t" r="r" b="b"/>
            <a:pathLst>
              <a:path w="3335654" h="579120">
                <a:moveTo>
                  <a:pt x="1667256" y="0"/>
                </a:moveTo>
                <a:lnTo>
                  <a:pt x="1667256" y="289432"/>
                </a:lnTo>
                <a:lnTo>
                  <a:pt x="3335274" y="289432"/>
                </a:lnTo>
                <a:lnTo>
                  <a:pt x="3335274" y="578992"/>
                </a:lnTo>
              </a:path>
              <a:path w="3335654" h="579120">
                <a:moveTo>
                  <a:pt x="1668018" y="0"/>
                </a:moveTo>
                <a:lnTo>
                  <a:pt x="1668018" y="289432"/>
                </a:lnTo>
                <a:lnTo>
                  <a:pt x="0" y="289432"/>
                </a:lnTo>
                <a:lnTo>
                  <a:pt x="0" y="578992"/>
                </a:lnTo>
              </a:path>
            </a:pathLst>
          </a:custGeom>
          <a:ln w="1981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3268979" y="2116835"/>
            <a:ext cx="2758440" cy="1377950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wrap="square" lIns="0" tIns="396875" rIns="0" bIns="0" rtlCol="0" vert="horz">
            <a:spAutoFit/>
          </a:bodyPr>
          <a:lstStyle/>
          <a:p>
            <a:pPr marL="356870">
              <a:lnSpc>
                <a:spcPct val="100000"/>
              </a:lnSpc>
              <a:spcBef>
                <a:spcPts val="3125"/>
              </a:spcBef>
            </a:pPr>
            <a:r>
              <a:rPr dirty="0" sz="3200" b="1">
                <a:latin typeface="Calibri"/>
                <a:cs typeface="Calibri"/>
              </a:rPr>
              <a:t>Job </a:t>
            </a:r>
            <a:r>
              <a:rPr dirty="0" sz="3200" spc="-10" b="1">
                <a:latin typeface="Calibri"/>
                <a:cs typeface="Calibri"/>
              </a:rPr>
              <a:t>Analysis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3/26/2021</a:t>
            </a:r>
          </a:p>
        </p:txBody>
      </p:sp>
      <p:sp>
        <p:nvSpPr>
          <p:cNvPr id="8" name="object 8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0033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50"/>
              <a:t>2</a:t>
            </a:fld>
          </a:p>
        </p:txBody>
      </p:sp>
      <p:sp>
        <p:nvSpPr>
          <p:cNvPr id="5" name="object 5" descr=""/>
          <p:cNvSpPr txBox="1"/>
          <p:nvPr/>
        </p:nvSpPr>
        <p:spPr>
          <a:xfrm>
            <a:off x="1601724" y="4073652"/>
            <a:ext cx="2757170" cy="1379220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wrap="square" lIns="0" tIns="222885" rIns="0" bIns="0" rtlCol="0" vert="horz">
            <a:spAutoFit/>
          </a:bodyPr>
          <a:lstStyle/>
          <a:p>
            <a:pPr marL="297815" marR="292100" indent="793750">
              <a:lnSpc>
                <a:spcPts val="3520"/>
              </a:lnSpc>
              <a:spcBef>
                <a:spcPts val="1755"/>
              </a:spcBef>
            </a:pPr>
            <a:r>
              <a:rPr dirty="0" sz="3200" spc="-25" b="1">
                <a:latin typeface="Calibri"/>
                <a:cs typeface="Calibri"/>
              </a:rPr>
              <a:t>Job </a:t>
            </a:r>
            <a:r>
              <a:rPr dirty="0" sz="3200" spc="-10" b="1">
                <a:latin typeface="Calibri"/>
                <a:cs typeface="Calibri"/>
              </a:rPr>
              <a:t>Specification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937759" y="4073652"/>
            <a:ext cx="2757170" cy="1379220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wrap="square" lIns="0" tIns="398145" rIns="0" bIns="0" rtlCol="0" vert="horz">
            <a:spAutoFit/>
          </a:bodyPr>
          <a:lstStyle/>
          <a:p>
            <a:pPr marL="78740">
              <a:lnSpc>
                <a:spcPct val="100000"/>
              </a:lnSpc>
              <a:spcBef>
                <a:spcPts val="3135"/>
              </a:spcBef>
            </a:pPr>
            <a:r>
              <a:rPr dirty="0" sz="3200" b="1">
                <a:latin typeface="Calibri"/>
                <a:cs typeface="Calibri"/>
              </a:rPr>
              <a:t>Job </a:t>
            </a:r>
            <a:r>
              <a:rPr dirty="0" sz="3200" spc="-10" b="1">
                <a:latin typeface="Calibri"/>
                <a:cs typeface="Calibri"/>
              </a:rPr>
              <a:t>Description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67945" rIns="0" bIns="0" rtlCol="0" vert="horz">
            <a:spAutoFit/>
          </a:bodyPr>
          <a:lstStyle/>
          <a:p>
            <a:pPr marL="2832100" marR="5080" indent="-2089785">
              <a:lnSpc>
                <a:spcPts val="3460"/>
              </a:lnSpc>
              <a:spcBef>
                <a:spcPts val="535"/>
              </a:spcBef>
            </a:pPr>
            <a:r>
              <a:rPr dirty="0" sz="3200"/>
              <a:t>General</a:t>
            </a:r>
            <a:r>
              <a:rPr dirty="0" sz="3200" spc="-70"/>
              <a:t> </a:t>
            </a:r>
            <a:r>
              <a:rPr dirty="0" sz="3200"/>
              <a:t>instructions</a:t>
            </a:r>
            <a:r>
              <a:rPr dirty="0" sz="3200" spc="-100"/>
              <a:t> </a:t>
            </a:r>
            <a:r>
              <a:rPr dirty="0" sz="3200"/>
              <a:t>to</a:t>
            </a:r>
            <a:r>
              <a:rPr dirty="0" sz="3200" spc="-60"/>
              <a:t> </a:t>
            </a:r>
            <a:r>
              <a:rPr dirty="0" sz="3200"/>
              <a:t>write</a:t>
            </a:r>
            <a:r>
              <a:rPr dirty="0" sz="3200" spc="-65"/>
              <a:t> </a:t>
            </a:r>
            <a:r>
              <a:rPr dirty="0" sz="3200"/>
              <a:t>Duties</a:t>
            </a:r>
            <a:r>
              <a:rPr dirty="0" sz="3200" spc="-70"/>
              <a:t> </a:t>
            </a:r>
            <a:r>
              <a:rPr dirty="0" sz="3200" spc="-25"/>
              <a:t>and </a:t>
            </a:r>
            <a:r>
              <a:rPr dirty="0" sz="3200" spc="-10"/>
              <a:t>responsibilities</a:t>
            </a:r>
            <a:endParaRPr sz="3200"/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97852" y="5372100"/>
            <a:ext cx="473964" cy="603504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574040" y="1928901"/>
            <a:ext cx="7960359" cy="38665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82880" marR="5080" indent="-170815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184785" algn="l"/>
              </a:tabLst>
            </a:pPr>
            <a:r>
              <a:rPr dirty="0" sz="2800" b="1">
                <a:latin typeface="Calibri"/>
                <a:cs typeface="Calibri"/>
              </a:rPr>
              <a:t>Whenever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possible,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describe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desired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outcome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of </a:t>
            </a:r>
            <a:r>
              <a:rPr dirty="0" sz="2800" spc="-25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work,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rather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than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method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for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accomplishing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that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outcome.</a:t>
            </a:r>
            <a:endParaRPr sz="2800">
              <a:latin typeface="Calibri"/>
              <a:cs typeface="Calibri"/>
            </a:endParaRPr>
          </a:p>
          <a:p>
            <a:pPr marL="184785" marR="127000" indent="-10795">
              <a:lnSpc>
                <a:spcPct val="150000"/>
              </a:lnSpc>
            </a:pPr>
            <a:r>
              <a:rPr dirty="0" sz="2800" b="1">
                <a:latin typeface="Calibri"/>
                <a:cs typeface="Calibri"/>
              </a:rPr>
              <a:t>For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example,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instead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"writes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down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pt’s </a:t>
            </a:r>
            <a:r>
              <a:rPr dirty="0" sz="2800" spc="-10" b="1">
                <a:latin typeface="Calibri"/>
                <a:cs typeface="Calibri"/>
              </a:rPr>
              <a:t>information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"-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task-</a:t>
            </a:r>
            <a:r>
              <a:rPr dirty="0" sz="2800" b="1">
                <a:latin typeface="Calibri"/>
                <a:cs typeface="Calibri"/>
              </a:rPr>
              <a:t>oriented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approach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-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you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might </a:t>
            </a:r>
            <a:r>
              <a:rPr dirty="0" sz="2800" b="1">
                <a:latin typeface="Calibri"/>
                <a:cs typeface="Calibri"/>
              </a:rPr>
              <a:t>say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"accurately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records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patient’s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information</a:t>
            </a:r>
            <a:r>
              <a:rPr dirty="0" sz="2100" spc="-10">
                <a:latin typeface="Calibri"/>
                <a:cs typeface="Calibri"/>
              </a:rPr>
              <a:t>”</a:t>
            </a:r>
            <a:endParaRPr sz="21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3/26/2021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25"/>
              <a:t>15</a:t>
            </a:fld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3/26/2021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25"/>
              <a:t>15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72390" rIns="0" bIns="0" rtlCol="0" vert="horz">
            <a:spAutoFit/>
          </a:bodyPr>
          <a:lstStyle/>
          <a:p>
            <a:pPr marL="2367280" marR="5080" indent="-2355215">
              <a:lnSpc>
                <a:spcPts val="3910"/>
              </a:lnSpc>
              <a:spcBef>
                <a:spcPts val="570"/>
              </a:spcBef>
            </a:pPr>
            <a:r>
              <a:rPr dirty="0" spc="-10"/>
              <a:t>General</a:t>
            </a:r>
            <a:r>
              <a:rPr dirty="0" spc="-130"/>
              <a:t> </a:t>
            </a:r>
            <a:r>
              <a:rPr dirty="0"/>
              <a:t>instructions</a:t>
            </a:r>
            <a:r>
              <a:rPr dirty="0" spc="-125"/>
              <a:t> </a:t>
            </a:r>
            <a:r>
              <a:rPr dirty="0"/>
              <a:t>to</a:t>
            </a:r>
            <a:r>
              <a:rPr dirty="0" spc="-130"/>
              <a:t> </a:t>
            </a:r>
            <a:r>
              <a:rPr dirty="0"/>
              <a:t>write</a:t>
            </a:r>
            <a:r>
              <a:rPr dirty="0" spc="-130"/>
              <a:t> </a:t>
            </a:r>
            <a:r>
              <a:rPr dirty="0"/>
              <a:t>Duties</a:t>
            </a:r>
            <a:r>
              <a:rPr dirty="0" spc="-125"/>
              <a:t> </a:t>
            </a:r>
            <a:r>
              <a:rPr dirty="0" spc="-25"/>
              <a:t>and </a:t>
            </a:r>
            <a:r>
              <a:rPr dirty="0" spc="-10"/>
              <a:t>responsibilities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99389" y="1494665"/>
            <a:ext cx="8187055" cy="46634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785" marR="1175385" indent="-172720">
              <a:lnSpc>
                <a:spcPct val="130100"/>
              </a:lnSpc>
              <a:spcBef>
                <a:spcPts val="100"/>
              </a:spcBef>
              <a:buFont typeface="Arial MT"/>
              <a:buChar char="•"/>
              <a:tabLst>
                <a:tab pos="184785" algn="l"/>
              </a:tabLst>
            </a:pPr>
            <a:r>
              <a:rPr dirty="0" sz="2600" b="1">
                <a:latin typeface="Calibri"/>
                <a:cs typeface="Calibri"/>
              </a:rPr>
              <a:t>Avoid</a:t>
            </a:r>
            <a:r>
              <a:rPr dirty="0" sz="2600" spc="-6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words,</a:t>
            </a:r>
            <a:r>
              <a:rPr dirty="0" sz="2600" spc="-2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such</a:t>
            </a:r>
            <a:r>
              <a:rPr dirty="0" sz="2600" spc="-3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as</a:t>
            </a:r>
            <a:r>
              <a:rPr dirty="0" sz="2600" spc="-3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"handles,"</a:t>
            </a:r>
            <a:r>
              <a:rPr dirty="0" sz="2600" spc="-1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that</a:t>
            </a:r>
            <a:r>
              <a:rPr dirty="0" sz="2600" spc="-2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does</a:t>
            </a:r>
            <a:r>
              <a:rPr dirty="0" sz="2600" spc="-3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not</a:t>
            </a:r>
            <a:r>
              <a:rPr dirty="0" sz="2600" spc="-30" b="1">
                <a:latin typeface="Calibri"/>
                <a:cs typeface="Calibri"/>
              </a:rPr>
              <a:t> </a:t>
            </a:r>
            <a:r>
              <a:rPr dirty="0" sz="2600" spc="-20" b="1">
                <a:latin typeface="Calibri"/>
                <a:cs typeface="Calibri"/>
              </a:rPr>
              <a:t>tell </a:t>
            </a:r>
            <a:r>
              <a:rPr dirty="0" sz="2600" b="1">
                <a:latin typeface="Calibri"/>
                <a:cs typeface="Calibri"/>
              </a:rPr>
              <a:t>specifically</a:t>
            </a:r>
            <a:r>
              <a:rPr dirty="0" sz="2600" spc="-8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what</a:t>
            </a:r>
            <a:r>
              <a:rPr dirty="0" sz="2600" spc="-7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the</a:t>
            </a:r>
            <a:r>
              <a:rPr dirty="0" sz="2600" spc="-8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employee</a:t>
            </a:r>
            <a:r>
              <a:rPr dirty="0" sz="2600" spc="-85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does.</a:t>
            </a:r>
            <a:endParaRPr sz="2600">
              <a:latin typeface="Calibri"/>
              <a:cs typeface="Calibri"/>
            </a:endParaRPr>
          </a:p>
          <a:p>
            <a:pPr marL="184785" marR="5080">
              <a:lnSpc>
                <a:spcPct val="130000"/>
              </a:lnSpc>
            </a:pPr>
            <a:r>
              <a:rPr dirty="0" sz="2600" b="1">
                <a:latin typeface="Calibri"/>
                <a:cs typeface="Calibri"/>
              </a:rPr>
              <a:t>Others</a:t>
            </a:r>
            <a:r>
              <a:rPr dirty="0" sz="2600" spc="-6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you</a:t>
            </a:r>
            <a:r>
              <a:rPr dirty="0" sz="2600" spc="-7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may</a:t>
            </a:r>
            <a:r>
              <a:rPr dirty="0" sz="2600" spc="-8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want</a:t>
            </a:r>
            <a:r>
              <a:rPr dirty="0" sz="2600" spc="-7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to</a:t>
            </a:r>
            <a:r>
              <a:rPr dirty="0" sz="2600" spc="-8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avoid:</a:t>
            </a:r>
            <a:r>
              <a:rPr dirty="0" sz="2600" spc="-8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"checks,"</a:t>
            </a:r>
            <a:r>
              <a:rPr dirty="0" sz="2600" spc="-70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"prepares," </a:t>
            </a:r>
            <a:r>
              <a:rPr dirty="0" sz="2600" b="1">
                <a:latin typeface="Calibri"/>
                <a:cs typeface="Calibri"/>
              </a:rPr>
              <a:t>"examines,"</a:t>
            </a:r>
            <a:r>
              <a:rPr dirty="0" sz="2600" spc="-6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"sends."</a:t>
            </a:r>
            <a:r>
              <a:rPr dirty="0" sz="2600" spc="-3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If</a:t>
            </a:r>
            <a:r>
              <a:rPr dirty="0" sz="2600" spc="-5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these</a:t>
            </a:r>
            <a:r>
              <a:rPr dirty="0" sz="2600" spc="-3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words</a:t>
            </a:r>
            <a:r>
              <a:rPr dirty="0" sz="2600" spc="-4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are</a:t>
            </a:r>
            <a:r>
              <a:rPr dirty="0" sz="2600" spc="-4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the</a:t>
            </a:r>
            <a:r>
              <a:rPr dirty="0" sz="2600" spc="-3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most</a:t>
            </a:r>
            <a:r>
              <a:rPr dirty="0" sz="2600" spc="-65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accurate </a:t>
            </a:r>
            <a:r>
              <a:rPr dirty="0" sz="2600" b="1">
                <a:latin typeface="Calibri"/>
                <a:cs typeface="Calibri"/>
              </a:rPr>
              <a:t>and</a:t>
            </a:r>
            <a:r>
              <a:rPr dirty="0" sz="2600" spc="-6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specific</a:t>
            </a:r>
            <a:r>
              <a:rPr dirty="0" sz="2600" spc="-7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ones</a:t>
            </a:r>
            <a:r>
              <a:rPr dirty="0" sz="2600" spc="-6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available,</a:t>
            </a:r>
            <a:r>
              <a:rPr dirty="0" sz="2600" spc="-5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it</a:t>
            </a:r>
            <a:r>
              <a:rPr dirty="0" sz="2600" spc="-6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may</a:t>
            </a:r>
            <a:r>
              <a:rPr dirty="0" sz="2600" spc="-7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be</a:t>
            </a:r>
            <a:r>
              <a:rPr dirty="0" sz="2600" spc="-6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acceptable</a:t>
            </a:r>
            <a:r>
              <a:rPr dirty="0" sz="2600" spc="-5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to</a:t>
            </a:r>
            <a:r>
              <a:rPr dirty="0" sz="2600" spc="-70" b="1">
                <a:latin typeface="Calibri"/>
                <a:cs typeface="Calibri"/>
              </a:rPr>
              <a:t> </a:t>
            </a:r>
            <a:r>
              <a:rPr dirty="0" sz="2600" spc="-25" b="1">
                <a:latin typeface="Calibri"/>
                <a:cs typeface="Calibri"/>
              </a:rPr>
              <a:t>use </a:t>
            </a:r>
            <a:r>
              <a:rPr dirty="0" sz="2600" b="1">
                <a:latin typeface="Calibri"/>
                <a:cs typeface="Calibri"/>
              </a:rPr>
              <a:t>them.</a:t>
            </a:r>
            <a:r>
              <a:rPr dirty="0" sz="2600" spc="-5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But</a:t>
            </a:r>
            <a:r>
              <a:rPr dirty="0" sz="2600" spc="-5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if</a:t>
            </a:r>
            <a:r>
              <a:rPr dirty="0" sz="2600" spc="-5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a</a:t>
            </a:r>
            <a:r>
              <a:rPr dirty="0" sz="2600" spc="-4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more</a:t>
            </a:r>
            <a:r>
              <a:rPr dirty="0" sz="2600" spc="-6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specific</a:t>
            </a:r>
            <a:r>
              <a:rPr dirty="0" sz="2600" spc="-6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term</a:t>
            </a:r>
            <a:r>
              <a:rPr dirty="0" sz="2600" spc="-4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would</a:t>
            </a:r>
            <a:r>
              <a:rPr dirty="0" sz="2600" spc="-4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describe</a:t>
            </a:r>
            <a:r>
              <a:rPr dirty="0" sz="2600" spc="-3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the</a:t>
            </a:r>
            <a:r>
              <a:rPr dirty="0" sz="2600" spc="-50" b="1">
                <a:latin typeface="Calibri"/>
                <a:cs typeface="Calibri"/>
              </a:rPr>
              <a:t> </a:t>
            </a:r>
            <a:r>
              <a:rPr dirty="0" sz="2600" spc="-20" b="1">
                <a:latin typeface="Calibri"/>
                <a:cs typeface="Calibri"/>
              </a:rPr>
              <a:t>task </a:t>
            </a:r>
            <a:r>
              <a:rPr dirty="0" sz="2600" b="1">
                <a:latin typeface="Calibri"/>
                <a:cs typeface="Calibri"/>
              </a:rPr>
              <a:t>more</a:t>
            </a:r>
            <a:r>
              <a:rPr dirty="0" sz="2600" spc="-75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clearly,</a:t>
            </a:r>
            <a:r>
              <a:rPr dirty="0" sz="2600" spc="-5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use</a:t>
            </a:r>
            <a:r>
              <a:rPr dirty="0" sz="2600" spc="-60" b="1">
                <a:latin typeface="Calibri"/>
                <a:cs typeface="Calibri"/>
              </a:rPr>
              <a:t> </a:t>
            </a:r>
            <a:r>
              <a:rPr dirty="0" sz="2600" spc="-25" b="1">
                <a:latin typeface="Calibri"/>
                <a:cs typeface="Calibri"/>
              </a:rPr>
              <a:t>it.</a:t>
            </a:r>
            <a:endParaRPr sz="2600">
              <a:latin typeface="Calibri"/>
              <a:cs typeface="Calibri"/>
            </a:endParaRPr>
          </a:p>
          <a:p>
            <a:pPr marL="184785" indent="-172085">
              <a:lnSpc>
                <a:spcPct val="100000"/>
              </a:lnSpc>
              <a:spcBef>
                <a:spcPts val="935"/>
              </a:spcBef>
              <a:buFont typeface="Arial MT"/>
              <a:buChar char="•"/>
              <a:tabLst>
                <a:tab pos="184785" algn="l"/>
              </a:tabLst>
            </a:pPr>
            <a:r>
              <a:rPr dirty="0" sz="2600" b="1">
                <a:latin typeface="Calibri"/>
                <a:cs typeface="Calibri"/>
              </a:rPr>
              <a:t>Use</a:t>
            </a:r>
            <a:r>
              <a:rPr dirty="0" sz="2600" spc="-8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generic</a:t>
            </a:r>
            <a:r>
              <a:rPr dirty="0" sz="2600" spc="-6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terms</a:t>
            </a:r>
            <a:r>
              <a:rPr dirty="0" sz="2600" spc="-7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instead</a:t>
            </a:r>
            <a:r>
              <a:rPr dirty="0" sz="2600" spc="-6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of</a:t>
            </a:r>
            <a:r>
              <a:rPr dirty="0" sz="2600" spc="-65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proprietary</a:t>
            </a:r>
            <a:r>
              <a:rPr dirty="0" sz="2600" spc="-60" b="1">
                <a:latin typeface="Calibri"/>
                <a:cs typeface="Calibri"/>
              </a:rPr>
              <a:t> </a:t>
            </a:r>
            <a:r>
              <a:rPr dirty="0" sz="2600" spc="-20" b="1">
                <a:latin typeface="Calibri"/>
                <a:cs typeface="Calibri"/>
              </a:rPr>
              <a:t>names</a:t>
            </a:r>
            <a:endParaRPr sz="2600">
              <a:latin typeface="Calibri"/>
              <a:cs typeface="Calibri"/>
            </a:endParaRPr>
          </a:p>
          <a:p>
            <a:pPr marL="184785" indent="-172085">
              <a:lnSpc>
                <a:spcPct val="100000"/>
              </a:lnSpc>
              <a:spcBef>
                <a:spcPts val="935"/>
              </a:spcBef>
              <a:buFont typeface="Arial MT"/>
              <a:buChar char="•"/>
              <a:tabLst>
                <a:tab pos="184785" algn="l"/>
              </a:tabLst>
            </a:pPr>
            <a:r>
              <a:rPr dirty="0" sz="2600" b="1">
                <a:latin typeface="Calibri"/>
                <a:cs typeface="Calibri"/>
              </a:rPr>
              <a:t>Avoid</a:t>
            </a:r>
            <a:r>
              <a:rPr dirty="0" sz="2600" spc="-12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using</a:t>
            </a:r>
            <a:r>
              <a:rPr dirty="0" sz="2600" spc="-9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gender</a:t>
            </a:r>
            <a:r>
              <a:rPr dirty="0" sz="2600" spc="-8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based</a:t>
            </a:r>
            <a:r>
              <a:rPr dirty="0" sz="2600" spc="-75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language.</a:t>
            </a:r>
            <a:endParaRPr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3/26/2021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25"/>
              <a:t>15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83388" rIns="0" bIns="0" rtlCol="0" vert="horz">
            <a:spAutoFit/>
          </a:bodyPr>
          <a:lstStyle/>
          <a:p>
            <a:pPr marL="1177925">
              <a:lnSpc>
                <a:spcPct val="100000"/>
              </a:lnSpc>
              <a:spcBef>
                <a:spcPts val="100"/>
              </a:spcBef>
            </a:pPr>
            <a:r>
              <a:rPr dirty="0"/>
              <a:t>Examples</a:t>
            </a:r>
            <a:r>
              <a:rPr dirty="0" spc="-105"/>
              <a:t> </a:t>
            </a:r>
            <a:r>
              <a:rPr dirty="0"/>
              <a:t>of</a:t>
            </a:r>
            <a:r>
              <a:rPr dirty="0" spc="-110"/>
              <a:t> </a:t>
            </a:r>
            <a:r>
              <a:rPr dirty="0"/>
              <a:t>Action</a:t>
            </a:r>
            <a:r>
              <a:rPr dirty="0" spc="-95"/>
              <a:t> </a:t>
            </a:r>
            <a:r>
              <a:rPr dirty="0" spc="-10"/>
              <a:t>Verbs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917244" y="1595399"/>
            <a:ext cx="1672589" cy="3912235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83515" indent="-170815">
              <a:lnSpc>
                <a:spcPct val="100000"/>
              </a:lnSpc>
              <a:spcBef>
                <a:spcPts val="565"/>
              </a:spcBef>
              <a:buFont typeface="Arial MT"/>
              <a:buChar char="•"/>
              <a:tabLst>
                <a:tab pos="183515" algn="l"/>
              </a:tabLst>
            </a:pPr>
            <a:r>
              <a:rPr dirty="0" sz="2800" spc="-10" b="1">
                <a:latin typeface="Calibri"/>
                <a:cs typeface="Calibri"/>
              </a:rPr>
              <a:t>Provides</a:t>
            </a:r>
            <a:endParaRPr sz="2800">
              <a:latin typeface="Calibri"/>
              <a:cs typeface="Calibri"/>
            </a:endParaRPr>
          </a:p>
          <a:p>
            <a:pPr marL="183515" indent="-170815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183515" algn="l"/>
              </a:tabLst>
            </a:pPr>
            <a:r>
              <a:rPr dirty="0" sz="2800" spc="-10" b="1">
                <a:latin typeface="Calibri"/>
                <a:cs typeface="Calibri"/>
              </a:rPr>
              <a:t>Reviews</a:t>
            </a:r>
            <a:endParaRPr sz="2800">
              <a:latin typeface="Calibri"/>
              <a:cs typeface="Calibri"/>
            </a:endParaRPr>
          </a:p>
          <a:p>
            <a:pPr marL="183515" indent="-170815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183515" algn="l"/>
              </a:tabLst>
            </a:pPr>
            <a:r>
              <a:rPr dirty="0" sz="2800" spc="-10" b="1">
                <a:latin typeface="Calibri"/>
                <a:cs typeface="Calibri"/>
              </a:rPr>
              <a:t>Assists</a:t>
            </a:r>
            <a:endParaRPr sz="2800">
              <a:latin typeface="Calibri"/>
              <a:cs typeface="Calibri"/>
            </a:endParaRPr>
          </a:p>
          <a:p>
            <a:pPr marL="183515" indent="-170815">
              <a:lnSpc>
                <a:spcPct val="100000"/>
              </a:lnSpc>
              <a:spcBef>
                <a:spcPts val="455"/>
              </a:spcBef>
              <a:buFont typeface="Arial MT"/>
              <a:buChar char="•"/>
              <a:tabLst>
                <a:tab pos="183515" algn="l"/>
              </a:tabLst>
            </a:pPr>
            <a:r>
              <a:rPr dirty="0" sz="2800" spc="-10" b="1">
                <a:latin typeface="Calibri"/>
                <a:cs typeface="Calibri"/>
              </a:rPr>
              <a:t>Designs</a:t>
            </a:r>
            <a:endParaRPr sz="2800">
              <a:latin typeface="Calibri"/>
              <a:cs typeface="Calibri"/>
            </a:endParaRPr>
          </a:p>
          <a:p>
            <a:pPr marL="183515" indent="-170815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183515" algn="l"/>
              </a:tabLst>
            </a:pPr>
            <a:r>
              <a:rPr dirty="0" sz="2800" spc="-10" b="1">
                <a:latin typeface="Calibri"/>
                <a:cs typeface="Calibri"/>
              </a:rPr>
              <a:t>Schedules</a:t>
            </a:r>
            <a:endParaRPr sz="2800">
              <a:latin typeface="Calibri"/>
              <a:cs typeface="Calibri"/>
            </a:endParaRPr>
          </a:p>
          <a:p>
            <a:pPr marL="183515" indent="-170815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183515" algn="l"/>
              </a:tabLst>
            </a:pPr>
            <a:r>
              <a:rPr dirty="0" sz="2800" spc="-10" b="1">
                <a:latin typeface="Calibri"/>
                <a:cs typeface="Calibri"/>
              </a:rPr>
              <a:t>Prepares</a:t>
            </a:r>
            <a:endParaRPr sz="2800">
              <a:latin typeface="Calibri"/>
              <a:cs typeface="Calibri"/>
            </a:endParaRPr>
          </a:p>
          <a:p>
            <a:pPr marL="183515" indent="-170815">
              <a:lnSpc>
                <a:spcPct val="100000"/>
              </a:lnSpc>
              <a:spcBef>
                <a:spcPts val="455"/>
              </a:spcBef>
              <a:buFont typeface="Arial MT"/>
              <a:buChar char="•"/>
              <a:tabLst>
                <a:tab pos="183515" algn="l"/>
              </a:tabLst>
            </a:pPr>
            <a:r>
              <a:rPr dirty="0" sz="2800" spc="-10" b="1">
                <a:latin typeface="Calibri"/>
                <a:cs typeface="Calibri"/>
              </a:rPr>
              <a:t>Manages</a:t>
            </a:r>
            <a:endParaRPr sz="2800">
              <a:latin typeface="Calibri"/>
              <a:cs typeface="Calibri"/>
            </a:endParaRPr>
          </a:p>
          <a:p>
            <a:pPr marL="183515" indent="-170815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183515" algn="l"/>
              </a:tabLst>
            </a:pPr>
            <a:r>
              <a:rPr dirty="0" sz="2800" spc="-10" b="1">
                <a:latin typeface="Calibri"/>
                <a:cs typeface="Calibri"/>
              </a:rPr>
              <a:t>Develops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>
            <a:spLocks noGrp="1"/>
          </p:cNvSpPr>
          <p:nvPr>
            <p:ph idx="3" sz="half"/>
          </p:nvPr>
        </p:nvSpPr>
        <p:spPr>
          <a:prstGeom prst="rect"/>
        </p:spPr>
        <p:txBody>
          <a:bodyPr wrap="square" lIns="0" tIns="55880" rIns="0" bIns="0" rtlCol="0" vert="horz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440"/>
              </a:spcBef>
              <a:buClr>
                <a:srgbClr val="0462C1"/>
              </a:buClr>
              <a:buSzPct val="69642"/>
              <a:buFont typeface="Wingdings"/>
              <a:buChar char=""/>
              <a:tabLst>
                <a:tab pos="354965" algn="l"/>
              </a:tabLst>
            </a:pPr>
            <a:r>
              <a:rPr dirty="0" spc="-10"/>
              <a:t>Reports</a:t>
            </a:r>
          </a:p>
          <a:p>
            <a:pPr marL="354965" indent="-342265">
              <a:lnSpc>
                <a:spcPct val="100000"/>
              </a:lnSpc>
              <a:spcBef>
                <a:spcPts val="340"/>
              </a:spcBef>
              <a:buClr>
                <a:srgbClr val="0462C1"/>
              </a:buClr>
              <a:buSzPct val="69642"/>
              <a:buFont typeface="Wingdings"/>
              <a:buChar char=""/>
              <a:tabLst>
                <a:tab pos="354965" algn="l"/>
              </a:tabLst>
            </a:pPr>
            <a:r>
              <a:rPr dirty="0" spc="-10"/>
              <a:t>Creates</a:t>
            </a:r>
          </a:p>
          <a:p>
            <a:pPr marL="354965" indent="-342265">
              <a:lnSpc>
                <a:spcPct val="100000"/>
              </a:lnSpc>
              <a:spcBef>
                <a:spcPts val="335"/>
              </a:spcBef>
              <a:buClr>
                <a:srgbClr val="0462C1"/>
              </a:buClr>
              <a:buSzPct val="69642"/>
              <a:buFont typeface="Wingdings"/>
              <a:buChar char=""/>
              <a:tabLst>
                <a:tab pos="354965" algn="l"/>
              </a:tabLst>
            </a:pPr>
            <a:r>
              <a:rPr dirty="0" spc="-10"/>
              <a:t>Enters</a:t>
            </a:r>
          </a:p>
          <a:p>
            <a:pPr marL="354965" indent="-342265">
              <a:lnSpc>
                <a:spcPct val="100000"/>
              </a:lnSpc>
              <a:spcBef>
                <a:spcPts val="335"/>
              </a:spcBef>
              <a:buClr>
                <a:srgbClr val="0462C1"/>
              </a:buClr>
              <a:buSzPct val="69642"/>
              <a:buFont typeface="Wingdings"/>
              <a:buChar char=""/>
              <a:tabLst>
                <a:tab pos="354965" algn="l"/>
              </a:tabLst>
            </a:pPr>
            <a:r>
              <a:rPr dirty="0" spc="-10"/>
              <a:t>Directs</a:t>
            </a:r>
          </a:p>
          <a:p>
            <a:pPr marL="354965" indent="-342265">
              <a:lnSpc>
                <a:spcPct val="100000"/>
              </a:lnSpc>
              <a:spcBef>
                <a:spcPts val="340"/>
              </a:spcBef>
              <a:buClr>
                <a:srgbClr val="0462C1"/>
              </a:buClr>
              <a:buSzPct val="69642"/>
              <a:buFont typeface="Wingdings"/>
              <a:buChar char=""/>
              <a:tabLst>
                <a:tab pos="354965" algn="l"/>
              </a:tabLst>
            </a:pPr>
            <a:r>
              <a:rPr dirty="0" spc="-10"/>
              <a:t>Counsels</a:t>
            </a:r>
          </a:p>
          <a:p>
            <a:pPr marL="354965" indent="-342265">
              <a:lnSpc>
                <a:spcPct val="100000"/>
              </a:lnSpc>
              <a:spcBef>
                <a:spcPts val="335"/>
              </a:spcBef>
              <a:buClr>
                <a:srgbClr val="0462C1"/>
              </a:buClr>
              <a:buSzPct val="69642"/>
              <a:buFont typeface="Wingdings"/>
              <a:buChar char=""/>
              <a:tabLst>
                <a:tab pos="354965" algn="l"/>
              </a:tabLst>
            </a:pPr>
            <a:r>
              <a:rPr dirty="0" spc="-10"/>
              <a:t>Coordinates</a:t>
            </a:r>
          </a:p>
          <a:p>
            <a:pPr marL="354965" indent="-342265">
              <a:lnSpc>
                <a:spcPct val="100000"/>
              </a:lnSpc>
              <a:spcBef>
                <a:spcPts val="335"/>
              </a:spcBef>
              <a:buClr>
                <a:srgbClr val="0462C1"/>
              </a:buClr>
              <a:buSzPct val="69642"/>
              <a:buFont typeface="Wingdings"/>
              <a:buChar char=""/>
              <a:tabLst>
                <a:tab pos="354965" algn="l"/>
              </a:tabLst>
            </a:pPr>
            <a:r>
              <a:rPr dirty="0" spc="-10"/>
              <a:t>Maintains</a:t>
            </a:r>
          </a:p>
          <a:p>
            <a:pPr marL="354965" indent="-342265">
              <a:lnSpc>
                <a:spcPct val="100000"/>
              </a:lnSpc>
              <a:spcBef>
                <a:spcPts val="340"/>
              </a:spcBef>
              <a:buClr>
                <a:srgbClr val="0462C1"/>
              </a:buClr>
              <a:buSzPct val="69642"/>
              <a:buFont typeface="Wingdings"/>
              <a:buChar char=""/>
              <a:tabLst>
                <a:tab pos="354965" algn="l"/>
              </a:tabLst>
            </a:pPr>
            <a:r>
              <a:rPr dirty="0" spc="-10"/>
              <a:t>Writes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3/26/2021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25"/>
              <a:t>15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335788" rIns="0" bIns="0" rtlCol="0" vert="horz">
            <a:spAutoFit/>
          </a:bodyPr>
          <a:lstStyle/>
          <a:p>
            <a:pPr marL="238760">
              <a:lnSpc>
                <a:spcPct val="100000"/>
              </a:lnSpc>
              <a:spcBef>
                <a:spcPts val="100"/>
              </a:spcBef>
            </a:pPr>
            <a:r>
              <a:rPr dirty="0" spc="-20"/>
              <a:t>Organizational</a:t>
            </a:r>
            <a:r>
              <a:rPr dirty="0" spc="-100"/>
              <a:t> </a:t>
            </a:r>
            <a:r>
              <a:rPr dirty="0" spc="-10"/>
              <a:t>Relationships</a:t>
            </a:r>
          </a:p>
        </p:txBody>
      </p:sp>
      <p:sp>
        <p:nvSpPr>
          <p:cNvPr id="3" name="object 3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96850" marR="5080" indent="-170815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199390" algn="l"/>
              </a:tabLst>
            </a:pPr>
            <a:r>
              <a:rPr dirty="0"/>
              <a:t>Identify</a:t>
            </a:r>
            <a:r>
              <a:rPr dirty="0" spc="-80"/>
              <a:t> </a:t>
            </a:r>
            <a:r>
              <a:rPr dirty="0"/>
              <a:t>positions</a:t>
            </a:r>
            <a:r>
              <a:rPr dirty="0" spc="-100"/>
              <a:t> </a:t>
            </a:r>
            <a:r>
              <a:rPr dirty="0" spc="-10"/>
              <a:t>reporting</a:t>
            </a:r>
            <a:r>
              <a:rPr dirty="0" spc="-85"/>
              <a:t> </a:t>
            </a:r>
            <a:r>
              <a:rPr dirty="0"/>
              <a:t>directly</a:t>
            </a:r>
            <a:r>
              <a:rPr dirty="0" spc="-65"/>
              <a:t> </a:t>
            </a:r>
            <a:r>
              <a:rPr dirty="0"/>
              <a:t>and</a:t>
            </a:r>
            <a:r>
              <a:rPr dirty="0" spc="-85"/>
              <a:t> </a:t>
            </a:r>
            <a:r>
              <a:rPr dirty="0" spc="-10"/>
              <a:t>indirectly </a:t>
            </a:r>
            <a:r>
              <a:rPr dirty="0" spc="-10"/>
              <a:t>	</a:t>
            </a:r>
            <a:r>
              <a:rPr dirty="0"/>
              <a:t>to</a:t>
            </a:r>
            <a:r>
              <a:rPr dirty="0" spc="-45"/>
              <a:t> </a:t>
            </a:r>
            <a:r>
              <a:rPr dirty="0"/>
              <a:t>the</a:t>
            </a:r>
            <a:r>
              <a:rPr dirty="0" spc="-35"/>
              <a:t> </a:t>
            </a:r>
            <a:r>
              <a:rPr dirty="0" spc="-10"/>
              <a:t>position</a:t>
            </a:r>
          </a:p>
          <a:p>
            <a:pPr marL="197485" indent="-170815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98120" algn="l"/>
              </a:tabLst>
            </a:pPr>
            <a:r>
              <a:rPr dirty="0" spc="-95"/>
              <a:t>To</a:t>
            </a:r>
            <a:r>
              <a:rPr dirty="0" spc="-40"/>
              <a:t> </a:t>
            </a:r>
            <a:r>
              <a:rPr dirty="0"/>
              <a:t>what</a:t>
            </a:r>
            <a:r>
              <a:rPr dirty="0" spc="-45"/>
              <a:t> </a:t>
            </a:r>
            <a:r>
              <a:rPr dirty="0"/>
              <a:t>position</a:t>
            </a:r>
            <a:r>
              <a:rPr dirty="0" spc="-35"/>
              <a:t> </a:t>
            </a:r>
            <a:r>
              <a:rPr dirty="0"/>
              <a:t>(s)</a:t>
            </a:r>
            <a:r>
              <a:rPr dirty="0" spc="-35"/>
              <a:t> </a:t>
            </a:r>
            <a:r>
              <a:rPr dirty="0"/>
              <a:t>does</a:t>
            </a:r>
            <a:r>
              <a:rPr dirty="0" spc="-45"/>
              <a:t> </a:t>
            </a:r>
            <a:r>
              <a:rPr dirty="0"/>
              <a:t>this</a:t>
            </a:r>
            <a:r>
              <a:rPr dirty="0" spc="-40"/>
              <a:t> </a:t>
            </a:r>
            <a:r>
              <a:rPr dirty="0"/>
              <a:t>position</a:t>
            </a:r>
            <a:r>
              <a:rPr dirty="0" spc="-45"/>
              <a:t> </a:t>
            </a:r>
            <a:r>
              <a:rPr dirty="0" spc="-10"/>
              <a:t>report</a:t>
            </a:r>
          </a:p>
          <a:p>
            <a:pPr marL="196850" marR="1307465" indent="-170815">
              <a:lnSpc>
                <a:spcPct val="150000"/>
              </a:lnSpc>
              <a:buFont typeface="Arial MT"/>
              <a:buChar char="•"/>
              <a:tabLst>
                <a:tab pos="199390" algn="l"/>
              </a:tabLst>
            </a:pPr>
            <a:r>
              <a:rPr dirty="0"/>
              <a:t>List</a:t>
            </a:r>
            <a:r>
              <a:rPr dirty="0" spc="-105"/>
              <a:t> </a:t>
            </a:r>
            <a:r>
              <a:rPr dirty="0"/>
              <a:t>frequent</a:t>
            </a:r>
            <a:r>
              <a:rPr dirty="0" spc="-90"/>
              <a:t> </a:t>
            </a:r>
            <a:r>
              <a:rPr dirty="0"/>
              <a:t>and</a:t>
            </a:r>
            <a:r>
              <a:rPr dirty="0" spc="-110"/>
              <a:t> </a:t>
            </a:r>
            <a:r>
              <a:rPr dirty="0"/>
              <a:t>occasional</a:t>
            </a:r>
            <a:r>
              <a:rPr dirty="0" spc="-105"/>
              <a:t> </a:t>
            </a:r>
            <a:r>
              <a:rPr dirty="0"/>
              <a:t>contact,</a:t>
            </a:r>
            <a:r>
              <a:rPr dirty="0" spc="-100"/>
              <a:t> </a:t>
            </a:r>
            <a:r>
              <a:rPr dirty="0" spc="-10"/>
              <a:t>i.e., </a:t>
            </a:r>
            <a:r>
              <a:rPr dirty="0" spc="-10"/>
              <a:t>	</a:t>
            </a:r>
            <a:r>
              <a:rPr dirty="0"/>
              <a:t>employees,</a:t>
            </a:r>
            <a:r>
              <a:rPr dirty="0" spc="-60"/>
              <a:t> </a:t>
            </a:r>
            <a:r>
              <a:rPr dirty="0"/>
              <a:t>outside</a:t>
            </a:r>
            <a:r>
              <a:rPr dirty="0" spc="-85"/>
              <a:t> </a:t>
            </a:r>
            <a:r>
              <a:rPr dirty="0" spc="-10"/>
              <a:t>agencies.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3/26/2021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25"/>
              <a:t>15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335788" rIns="0" bIns="0" rtlCol="0" vert="horz">
            <a:spAutoFit/>
          </a:bodyPr>
          <a:lstStyle/>
          <a:p>
            <a:pPr marL="1492250">
              <a:lnSpc>
                <a:spcPct val="100000"/>
              </a:lnSpc>
              <a:spcBef>
                <a:spcPts val="100"/>
              </a:spcBef>
            </a:pPr>
            <a:r>
              <a:rPr dirty="0"/>
              <a:t>Minimum</a:t>
            </a:r>
            <a:r>
              <a:rPr dirty="0" spc="-165"/>
              <a:t> </a:t>
            </a:r>
            <a:r>
              <a:rPr dirty="0" spc="-10"/>
              <a:t>Requirements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764540" y="1748993"/>
            <a:ext cx="7050405" cy="421830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84785" indent="-172085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184785" algn="l"/>
              </a:tabLst>
            </a:pPr>
            <a:r>
              <a:rPr dirty="0" sz="2600" spc="-10" b="1">
                <a:latin typeface="Calibri"/>
                <a:cs typeface="Calibri"/>
              </a:rPr>
              <a:t>Education/Experience</a:t>
            </a:r>
            <a:endParaRPr sz="2600">
              <a:latin typeface="Calibri"/>
              <a:cs typeface="Calibri"/>
            </a:endParaRPr>
          </a:p>
          <a:p>
            <a:pPr lvl="1" marL="527685" marR="5080" indent="-172720">
              <a:lnSpc>
                <a:spcPct val="150000"/>
              </a:lnSpc>
              <a:spcBef>
                <a:spcPts val="605"/>
              </a:spcBef>
              <a:buFont typeface="Arial MT"/>
              <a:buChar char="•"/>
              <a:tabLst>
                <a:tab pos="527685" algn="l"/>
              </a:tabLst>
            </a:pPr>
            <a:r>
              <a:rPr dirty="0" sz="2600" b="1">
                <a:latin typeface="Calibri"/>
                <a:cs typeface="Calibri"/>
              </a:rPr>
              <a:t>Identify</a:t>
            </a:r>
            <a:r>
              <a:rPr dirty="0" sz="2600" spc="-8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what</a:t>
            </a:r>
            <a:r>
              <a:rPr dirty="0" sz="2600" spc="-85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education</a:t>
            </a:r>
            <a:r>
              <a:rPr dirty="0" sz="2600" spc="-7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and</a:t>
            </a:r>
            <a:r>
              <a:rPr dirty="0" sz="2600" spc="-7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experience</a:t>
            </a:r>
            <a:r>
              <a:rPr dirty="0" sz="2600" spc="-70" b="1">
                <a:latin typeface="Calibri"/>
                <a:cs typeface="Calibri"/>
              </a:rPr>
              <a:t> </a:t>
            </a:r>
            <a:r>
              <a:rPr dirty="0" sz="2600" spc="-25" b="1">
                <a:latin typeface="Calibri"/>
                <a:cs typeface="Calibri"/>
              </a:rPr>
              <a:t>are </a:t>
            </a:r>
            <a:r>
              <a:rPr dirty="0" sz="2600" b="1">
                <a:latin typeface="Calibri"/>
                <a:cs typeface="Calibri"/>
              </a:rPr>
              <a:t>minimally</a:t>
            </a:r>
            <a:r>
              <a:rPr dirty="0" sz="2600" spc="-5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required</a:t>
            </a:r>
            <a:r>
              <a:rPr dirty="0" sz="2600" spc="-4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to</a:t>
            </a:r>
            <a:r>
              <a:rPr dirty="0" sz="2600" spc="-6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successfully</a:t>
            </a:r>
            <a:r>
              <a:rPr dirty="0" sz="2600" spc="-5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carry</a:t>
            </a:r>
            <a:r>
              <a:rPr dirty="0" sz="2600" spc="-5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out</a:t>
            </a:r>
            <a:r>
              <a:rPr dirty="0" sz="2600" spc="-50" b="1">
                <a:latin typeface="Calibri"/>
                <a:cs typeface="Calibri"/>
              </a:rPr>
              <a:t> </a:t>
            </a:r>
            <a:r>
              <a:rPr dirty="0" sz="2600" spc="-25" b="1">
                <a:latin typeface="Calibri"/>
                <a:cs typeface="Calibri"/>
              </a:rPr>
              <a:t>the </a:t>
            </a:r>
            <a:r>
              <a:rPr dirty="0" sz="2600" b="1">
                <a:latin typeface="Calibri"/>
                <a:cs typeface="Calibri"/>
              </a:rPr>
              <a:t>essential</a:t>
            </a:r>
            <a:r>
              <a:rPr dirty="0" sz="2600" spc="-4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function</a:t>
            </a:r>
            <a:r>
              <a:rPr dirty="0" sz="2600" spc="-4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of</a:t>
            </a:r>
            <a:r>
              <a:rPr dirty="0" sz="2600" spc="-5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the</a:t>
            </a:r>
            <a:r>
              <a:rPr dirty="0" sz="2600" spc="-35" b="1">
                <a:latin typeface="Calibri"/>
                <a:cs typeface="Calibri"/>
              </a:rPr>
              <a:t> </a:t>
            </a:r>
            <a:r>
              <a:rPr dirty="0" sz="2600" spc="-25" b="1">
                <a:latin typeface="Calibri"/>
                <a:cs typeface="Calibri"/>
              </a:rPr>
              <a:t>job</a:t>
            </a:r>
            <a:endParaRPr sz="2600">
              <a:latin typeface="Calibri"/>
              <a:cs typeface="Calibri"/>
            </a:endParaRPr>
          </a:p>
          <a:p>
            <a:pPr lvl="1" marL="527685" indent="-172085">
              <a:lnSpc>
                <a:spcPct val="100000"/>
              </a:lnSpc>
              <a:spcBef>
                <a:spcPts val="2160"/>
              </a:spcBef>
              <a:buFont typeface="Arial MT"/>
              <a:buChar char="•"/>
              <a:tabLst>
                <a:tab pos="527685" algn="l"/>
              </a:tabLst>
            </a:pPr>
            <a:r>
              <a:rPr dirty="0" sz="2600" b="1">
                <a:latin typeface="Calibri"/>
                <a:cs typeface="Calibri"/>
              </a:rPr>
              <a:t>Remember</a:t>
            </a:r>
            <a:r>
              <a:rPr dirty="0" sz="2600" spc="-5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to</a:t>
            </a:r>
            <a:r>
              <a:rPr dirty="0" sz="2600" spc="-6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think</a:t>
            </a:r>
            <a:r>
              <a:rPr dirty="0" sz="2600" spc="-3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in</a:t>
            </a:r>
            <a:r>
              <a:rPr dirty="0" sz="2600" spc="-5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terms</a:t>
            </a:r>
            <a:r>
              <a:rPr dirty="0" sz="2600" spc="-4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of</a:t>
            </a:r>
            <a:r>
              <a:rPr dirty="0" sz="2600" spc="-5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the</a:t>
            </a:r>
            <a:r>
              <a:rPr dirty="0" sz="2600" spc="-25" b="1">
                <a:latin typeface="Calibri"/>
                <a:cs typeface="Calibri"/>
              </a:rPr>
              <a:t> </a:t>
            </a:r>
            <a:r>
              <a:rPr dirty="0" sz="2600" spc="-10" b="1" i="1">
                <a:latin typeface="Calibri"/>
                <a:cs typeface="Calibri"/>
              </a:rPr>
              <a:t>“position”</a:t>
            </a:r>
            <a:endParaRPr sz="2600">
              <a:latin typeface="Calibri"/>
              <a:cs typeface="Calibri"/>
            </a:endParaRPr>
          </a:p>
          <a:p>
            <a:pPr marL="527685">
              <a:lnSpc>
                <a:spcPct val="100000"/>
              </a:lnSpc>
              <a:spcBef>
                <a:spcPts val="1560"/>
              </a:spcBef>
            </a:pPr>
            <a:r>
              <a:rPr dirty="0" sz="2600" b="1">
                <a:latin typeface="Calibri"/>
                <a:cs typeface="Calibri"/>
              </a:rPr>
              <a:t>not</a:t>
            </a:r>
            <a:r>
              <a:rPr dirty="0" sz="2600" spc="-2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the</a:t>
            </a:r>
            <a:r>
              <a:rPr dirty="0" sz="2600" spc="-20" b="1">
                <a:latin typeface="Calibri"/>
                <a:cs typeface="Calibri"/>
              </a:rPr>
              <a:t> </a:t>
            </a:r>
            <a:r>
              <a:rPr dirty="0" sz="2600" spc="-10" b="1" i="1">
                <a:latin typeface="Calibri"/>
                <a:cs typeface="Calibri"/>
              </a:rPr>
              <a:t>“person”</a:t>
            </a:r>
            <a:endParaRPr sz="2600">
              <a:latin typeface="Calibri"/>
              <a:cs typeface="Calibri"/>
            </a:endParaRPr>
          </a:p>
          <a:p>
            <a:pPr marL="184785" indent="-172085">
              <a:lnSpc>
                <a:spcPct val="100000"/>
              </a:lnSpc>
              <a:spcBef>
                <a:spcPts val="2160"/>
              </a:spcBef>
              <a:buFont typeface="Arial MT"/>
              <a:buChar char="•"/>
              <a:tabLst>
                <a:tab pos="184785" algn="l"/>
              </a:tabLst>
            </a:pPr>
            <a:r>
              <a:rPr dirty="0" sz="2600" b="1">
                <a:latin typeface="Calibri"/>
                <a:cs typeface="Calibri"/>
              </a:rPr>
              <a:t>Licenses,</a:t>
            </a:r>
            <a:r>
              <a:rPr dirty="0" sz="2600" spc="-50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Certifications,</a:t>
            </a:r>
            <a:r>
              <a:rPr dirty="0" sz="2600" spc="-50" b="1">
                <a:latin typeface="Calibri"/>
                <a:cs typeface="Calibri"/>
              </a:rPr>
              <a:t> </a:t>
            </a:r>
            <a:r>
              <a:rPr dirty="0" sz="2600" spc="-20" b="1">
                <a:latin typeface="Calibri"/>
                <a:cs typeface="Calibri"/>
              </a:rPr>
              <a:t>etc.</a:t>
            </a:r>
            <a:endParaRPr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3/26/2021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25"/>
              <a:t>15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32229" y="533146"/>
            <a:ext cx="577723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Knowledge,</a:t>
            </a:r>
            <a:r>
              <a:rPr dirty="0" spc="-85"/>
              <a:t> </a:t>
            </a:r>
            <a:r>
              <a:rPr dirty="0"/>
              <a:t>Skills</a:t>
            </a:r>
            <a:r>
              <a:rPr dirty="0" spc="-85"/>
              <a:t> </a:t>
            </a:r>
            <a:r>
              <a:rPr dirty="0"/>
              <a:t>and</a:t>
            </a:r>
            <a:r>
              <a:rPr dirty="0" spc="-90"/>
              <a:t> </a:t>
            </a:r>
            <a:r>
              <a:rPr dirty="0" spc="-10"/>
              <a:t>Abilities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764540" y="1255750"/>
            <a:ext cx="7876540" cy="44646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785" marR="429259" indent="-172720">
              <a:lnSpc>
                <a:spcPct val="140100"/>
              </a:lnSpc>
              <a:spcBef>
                <a:spcPts val="100"/>
              </a:spcBef>
              <a:buFont typeface="Arial MT"/>
              <a:buChar char="•"/>
              <a:tabLst>
                <a:tab pos="184785" algn="l"/>
              </a:tabLst>
            </a:pPr>
            <a:r>
              <a:rPr dirty="0" sz="2600" b="1">
                <a:latin typeface="Calibri"/>
                <a:cs typeface="Calibri"/>
              </a:rPr>
              <a:t>Identify</a:t>
            </a:r>
            <a:r>
              <a:rPr dirty="0" sz="2600" spc="-5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specific</a:t>
            </a:r>
            <a:r>
              <a:rPr dirty="0" sz="2600" spc="-7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KSAs</a:t>
            </a:r>
            <a:r>
              <a:rPr dirty="0" sz="2600" spc="-7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needed</a:t>
            </a:r>
            <a:r>
              <a:rPr dirty="0" sz="2600" spc="-4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to</a:t>
            </a:r>
            <a:r>
              <a:rPr dirty="0" sz="2600" spc="-7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successfully</a:t>
            </a:r>
            <a:r>
              <a:rPr dirty="0" sz="2600" spc="-70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perform </a:t>
            </a:r>
            <a:r>
              <a:rPr dirty="0" sz="2600" b="1">
                <a:latin typeface="Calibri"/>
                <a:cs typeface="Calibri"/>
              </a:rPr>
              <a:t>the</a:t>
            </a:r>
            <a:r>
              <a:rPr dirty="0" sz="2600" spc="-3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essential</a:t>
            </a:r>
            <a:r>
              <a:rPr dirty="0" sz="2600" spc="-4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functions</a:t>
            </a:r>
            <a:r>
              <a:rPr dirty="0" sz="2600" spc="-4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of</a:t>
            </a:r>
            <a:r>
              <a:rPr dirty="0" sz="2600" spc="-3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the</a:t>
            </a:r>
            <a:r>
              <a:rPr dirty="0" sz="2600" spc="-35" b="1">
                <a:latin typeface="Calibri"/>
                <a:cs typeface="Calibri"/>
              </a:rPr>
              <a:t> </a:t>
            </a:r>
            <a:r>
              <a:rPr dirty="0" sz="2600" spc="-25" b="1">
                <a:latin typeface="Calibri"/>
                <a:cs typeface="Calibri"/>
              </a:rPr>
              <a:t>job</a:t>
            </a:r>
            <a:endParaRPr sz="2600">
              <a:latin typeface="Calibri"/>
              <a:cs typeface="Calibri"/>
            </a:endParaRPr>
          </a:p>
          <a:p>
            <a:pPr marL="184785" marR="5080" indent="-172720">
              <a:lnSpc>
                <a:spcPct val="140000"/>
              </a:lnSpc>
              <a:buFont typeface="Arial MT"/>
              <a:buChar char="•"/>
              <a:tabLst>
                <a:tab pos="184785" algn="l"/>
              </a:tabLst>
            </a:pPr>
            <a:r>
              <a:rPr dirty="0" sz="2600" b="1">
                <a:latin typeface="Calibri"/>
                <a:cs typeface="Calibri"/>
              </a:rPr>
              <a:t>Only</a:t>
            </a:r>
            <a:r>
              <a:rPr dirty="0" sz="2600" spc="-7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list</a:t>
            </a:r>
            <a:r>
              <a:rPr dirty="0" sz="2600" spc="-7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the</a:t>
            </a:r>
            <a:r>
              <a:rPr dirty="0" sz="2600" spc="-6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KSAs</a:t>
            </a:r>
            <a:r>
              <a:rPr dirty="0" sz="2600" spc="-8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needed</a:t>
            </a:r>
            <a:r>
              <a:rPr dirty="0" sz="2600" spc="-4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to</a:t>
            </a:r>
            <a:r>
              <a:rPr dirty="0" sz="2600" spc="-7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achieve</a:t>
            </a:r>
            <a:r>
              <a:rPr dirty="0" sz="2600" spc="-7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the</a:t>
            </a:r>
            <a:r>
              <a:rPr dirty="0" sz="2600" spc="-6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desired</a:t>
            </a:r>
            <a:r>
              <a:rPr dirty="0" sz="2600" spc="-60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results, </a:t>
            </a:r>
            <a:r>
              <a:rPr dirty="0" sz="2600" b="1">
                <a:latin typeface="Calibri"/>
                <a:cs typeface="Calibri"/>
              </a:rPr>
              <a:t>not</a:t>
            </a:r>
            <a:r>
              <a:rPr dirty="0" sz="2600" spc="-5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those</a:t>
            </a:r>
            <a:r>
              <a:rPr dirty="0" sz="2600" spc="-3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the</a:t>
            </a:r>
            <a:r>
              <a:rPr dirty="0" sz="2600" spc="-2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ideal</a:t>
            </a:r>
            <a:r>
              <a:rPr dirty="0" sz="2600" spc="-25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candidate </a:t>
            </a:r>
            <a:r>
              <a:rPr dirty="0" sz="2600" b="1">
                <a:latin typeface="Calibri"/>
                <a:cs typeface="Calibri"/>
              </a:rPr>
              <a:t>might</a:t>
            </a:r>
            <a:r>
              <a:rPr dirty="0" sz="2600" spc="-30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possess</a:t>
            </a:r>
            <a:endParaRPr sz="2600">
              <a:latin typeface="Calibri"/>
              <a:cs typeface="Calibri"/>
            </a:endParaRPr>
          </a:p>
          <a:p>
            <a:pPr marL="184785" marR="753745" indent="-172720">
              <a:lnSpc>
                <a:spcPct val="140000"/>
              </a:lnSpc>
              <a:buFont typeface="Arial MT"/>
              <a:buChar char="•"/>
              <a:tabLst>
                <a:tab pos="184785" algn="l"/>
              </a:tabLst>
            </a:pPr>
            <a:r>
              <a:rPr dirty="0" sz="2600" b="1">
                <a:latin typeface="Calibri"/>
                <a:cs typeface="Calibri"/>
              </a:rPr>
              <a:t>Use</a:t>
            </a:r>
            <a:r>
              <a:rPr dirty="0" sz="2600" spc="-6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examples</a:t>
            </a:r>
            <a:r>
              <a:rPr dirty="0" sz="2600" spc="-5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from</a:t>
            </a:r>
            <a:r>
              <a:rPr dirty="0" sz="2600" spc="-6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the</a:t>
            </a:r>
            <a:r>
              <a:rPr dirty="0" sz="2600" spc="-4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job</a:t>
            </a:r>
            <a:r>
              <a:rPr dirty="0" sz="2600" spc="-6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to</a:t>
            </a:r>
            <a:r>
              <a:rPr dirty="0" sz="2600" spc="-6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help</a:t>
            </a:r>
            <a:r>
              <a:rPr dirty="0" sz="2600" spc="-4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define</a:t>
            </a:r>
            <a:r>
              <a:rPr dirty="0" sz="2600" spc="-4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the</a:t>
            </a:r>
            <a:r>
              <a:rPr dirty="0" sz="2600" spc="-45" b="1">
                <a:latin typeface="Calibri"/>
                <a:cs typeface="Calibri"/>
              </a:rPr>
              <a:t> </a:t>
            </a:r>
            <a:r>
              <a:rPr dirty="0" sz="2600" spc="-20" b="1">
                <a:latin typeface="Calibri"/>
                <a:cs typeface="Calibri"/>
              </a:rPr>
              <a:t>KSAs </a:t>
            </a:r>
            <a:r>
              <a:rPr dirty="0" sz="2600" spc="-10" b="1">
                <a:latin typeface="Calibri"/>
                <a:cs typeface="Calibri"/>
              </a:rPr>
              <a:t>concisely.</a:t>
            </a:r>
            <a:endParaRPr sz="2600">
              <a:latin typeface="Calibri"/>
              <a:cs typeface="Calibri"/>
            </a:endParaRPr>
          </a:p>
          <a:p>
            <a:pPr marL="184785" marR="139065" indent="-172720">
              <a:lnSpc>
                <a:spcPct val="140000"/>
              </a:lnSpc>
              <a:spcBef>
                <a:spcPts val="5"/>
              </a:spcBef>
              <a:buFont typeface="Arial MT"/>
              <a:buChar char="•"/>
              <a:tabLst>
                <a:tab pos="184785" algn="l"/>
              </a:tabLst>
            </a:pPr>
            <a:r>
              <a:rPr dirty="0" sz="2600" b="1">
                <a:latin typeface="Calibri"/>
                <a:cs typeface="Calibri"/>
              </a:rPr>
              <a:t>Avoid</a:t>
            </a:r>
            <a:r>
              <a:rPr dirty="0" sz="2600" spc="-11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using</a:t>
            </a:r>
            <a:r>
              <a:rPr dirty="0" sz="2600" spc="-7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subjective</a:t>
            </a:r>
            <a:r>
              <a:rPr dirty="0" sz="2600" spc="-8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modifiers,</a:t>
            </a:r>
            <a:r>
              <a:rPr dirty="0" sz="2600" spc="-8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e.g.,</a:t>
            </a:r>
            <a:r>
              <a:rPr dirty="0" sz="2600" spc="-7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high</a:t>
            </a:r>
            <a:r>
              <a:rPr dirty="0" sz="2600" spc="-8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level,</a:t>
            </a:r>
            <a:r>
              <a:rPr dirty="0" sz="2600" spc="-80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which </a:t>
            </a:r>
            <a:r>
              <a:rPr dirty="0" sz="2600" b="1">
                <a:latin typeface="Calibri"/>
                <a:cs typeface="Calibri"/>
              </a:rPr>
              <a:t>have</a:t>
            </a:r>
            <a:r>
              <a:rPr dirty="0" sz="2600" spc="-7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a</a:t>
            </a:r>
            <a:r>
              <a:rPr dirty="0" sz="2600" spc="-65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different</a:t>
            </a:r>
            <a:r>
              <a:rPr dirty="0" sz="2600" spc="-6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meaning</a:t>
            </a:r>
            <a:r>
              <a:rPr dirty="0" sz="2600" spc="-6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for</a:t>
            </a:r>
            <a:r>
              <a:rPr dirty="0" sz="2600" spc="-7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each</a:t>
            </a:r>
            <a:r>
              <a:rPr dirty="0" sz="2600" spc="-60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individual.</a:t>
            </a:r>
            <a:endParaRPr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3/26/2021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25"/>
              <a:t>15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59588" rIns="0" bIns="0" rtlCol="0" vert="horz">
            <a:spAutoFit/>
          </a:bodyPr>
          <a:lstStyle/>
          <a:p>
            <a:pPr marL="1922145">
              <a:lnSpc>
                <a:spcPct val="100000"/>
              </a:lnSpc>
              <a:spcBef>
                <a:spcPts val="100"/>
              </a:spcBef>
            </a:pPr>
            <a:r>
              <a:rPr dirty="0"/>
              <a:t>Examples</a:t>
            </a:r>
            <a:r>
              <a:rPr dirty="0" spc="-110"/>
              <a:t> </a:t>
            </a:r>
            <a:r>
              <a:rPr dirty="0"/>
              <a:t>of</a:t>
            </a:r>
            <a:r>
              <a:rPr dirty="0" spc="-110"/>
              <a:t> </a:t>
            </a:r>
            <a:r>
              <a:rPr dirty="0" spc="-20"/>
              <a:t>KSAs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917244" y="1621053"/>
            <a:ext cx="6367145" cy="2586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2880" marR="5080" indent="-170815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184785" algn="l"/>
              </a:tabLst>
            </a:pPr>
            <a:r>
              <a:rPr dirty="0" sz="2800" b="1">
                <a:latin typeface="Calibri"/>
                <a:cs typeface="Calibri"/>
              </a:rPr>
              <a:t>Ability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interact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effectively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with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visitors, 	administration,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faculty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staff</a:t>
            </a:r>
            <a:endParaRPr sz="2800">
              <a:latin typeface="Calibri"/>
              <a:cs typeface="Calibri"/>
            </a:endParaRPr>
          </a:p>
          <a:p>
            <a:pPr marL="183515" indent="-170815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3515" algn="l"/>
              </a:tabLst>
            </a:pPr>
            <a:r>
              <a:rPr dirty="0" sz="2800" b="1">
                <a:latin typeface="Calibri"/>
                <a:cs typeface="Calibri"/>
              </a:rPr>
              <a:t>Knowledge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infection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control</a:t>
            </a:r>
            <a:endParaRPr sz="2800">
              <a:latin typeface="Calibri"/>
              <a:cs typeface="Calibri"/>
            </a:endParaRPr>
          </a:p>
          <a:p>
            <a:pPr marL="183515" indent="-170815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3515" algn="l"/>
              </a:tabLst>
            </a:pPr>
            <a:r>
              <a:rPr dirty="0" sz="2800" b="1">
                <a:latin typeface="Calibri"/>
                <a:cs typeface="Calibri"/>
              </a:rPr>
              <a:t>Skills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caring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for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patient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with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ventilator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3/26/2021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25"/>
              <a:t>15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411988" rIns="0" bIns="0" rtlCol="0" vert="horz">
            <a:spAutoFit/>
          </a:bodyPr>
          <a:lstStyle/>
          <a:p>
            <a:pPr marL="619760">
              <a:lnSpc>
                <a:spcPct val="100000"/>
              </a:lnSpc>
              <a:spcBef>
                <a:spcPts val="100"/>
              </a:spcBef>
            </a:pPr>
            <a:r>
              <a:rPr dirty="0"/>
              <a:t>Additional</a:t>
            </a:r>
            <a:r>
              <a:rPr dirty="0" spc="-145"/>
              <a:t> </a:t>
            </a:r>
            <a:r>
              <a:rPr dirty="0" spc="-10"/>
              <a:t>Desirable</a:t>
            </a:r>
            <a:r>
              <a:rPr dirty="0" spc="-160"/>
              <a:t> </a:t>
            </a:r>
            <a:r>
              <a:rPr dirty="0" spc="-10"/>
              <a:t>Qualifications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069644" y="1849653"/>
            <a:ext cx="6377305" cy="19462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2880" marR="5080" indent="-170815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184785" algn="l"/>
              </a:tabLst>
            </a:pPr>
            <a:r>
              <a:rPr dirty="0" sz="2800" spc="-10" b="1">
                <a:latin typeface="Calibri"/>
                <a:cs typeface="Calibri"/>
              </a:rPr>
              <a:t>Qualifications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addition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minimum 	requirements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that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would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beneficial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in </a:t>
            </a:r>
            <a:r>
              <a:rPr dirty="0" sz="2800" spc="-25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successfully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performing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job.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3/26/2021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25"/>
              <a:t>15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59588" rIns="0" bIns="0" rtlCol="0" vert="horz">
            <a:spAutoFit/>
          </a:bodyPr>
          <a:lstStyle/>
          <a:p>
            <a:pPr marL="1858010">
              <a:lnSpc>
                <a:spcPct val="100000"/>
              </a:lnSpc>
              <a:spcBef>
                <a:spcPts val="100"/>
              </a:spcBef>
            </a:pPr>
            <a:r>
              <a:rPr dirty="0" spc="-20"/>
              <a:t>Working</a:t>
            </a:r>
            <a:r>
              <a:rPr dirty="0" spc="-130"/>
              <a:t> </a:t>
            </a:r>
            <a:r>
              <a:rPr dirty="0" spc="-10"/>
              <a:t>Conditions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612140" y="1643837"/>
            <a:ext cx="5843270" cy="34982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83515" indent="-170815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183515" algn="l"/>
              </a:tabLst>
            </a:pPr>
            <a:r>
              <a:rPr dirty="0" sz="2800" b="1">
                <a:latin typeface="Calibri"/>
                <a:cs typeface="Calibri"/>
              </a:rPr>
              <a:t>Physical</a:t>
            </a:r>
            <a:r>
              <a:rPr dirty="0" sz="2800" spc="-1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Demands</a:t>
            </a:r>
            <a:endParaRPr sz="2800">
              <a:latin typeface="Calibri"/>
              <a:cs typeface="Calibri"/>
            </a:endParaRPr>
          </a:p>
          <a:p>
            <a:pPr lvl="1" marL="526415" indent="-170815">
              <a:lnSpc>
                <a:spcPct val="100000"/>
              </a:lnSpc>
              <a:spcBef>
                <a:spcPts val="75"/>
              </a:spcBef>
              <a:buFont typeface="Arial MT"/>
              <a:buChar char="•"/>
              <a:tabLst>
                <a:tab pos="526415" algn="l"/>
              </a:tabLst>
            </a:pPr>
            <a:r>
              <a:rPr dirty="0" sz="2800" b="1">
                <a:latin typeface="Calibri"/>
                <a:cs typeface="Calibri"/>
              </a:rPr>
              <a:t>Physical</a:t>
            </a:r>
            <a:r>
              <a:rPr dirty="0" sz="2800" spc="-1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activities</a:t>
            </a:r>
            <a:endParaRPr sz="2800">
              <a:latin typeface="Calibri"/>
              <a:cs typeface="Calibri"/>
            </a:endParaRPr>
          </a:p>
          <a:p>
            <a:pPr lvl="1" marL="526415" indent="-170815">
              <a:lnSpc>
                <a:spcPct val="100000"/>
              </a:lnSpc>
              <a:spcBef>
                <a:spcPts val="60"/>
              </a:spcBef>
              <a:buFont typeface="Arial MT"/>
              <a:buChar char="•"/>
              <a:tabLst>
                <a:tab pos="526415" algn="l"/>
              </a:tabLst>
            </a:pPr>
            <a:r>
              <a:rPr dirty="0" sz="2800" b="1">
                <a:latin typeface="Calibri"/>
                <a:cs typeface="Calibri"/>
              </a:rPr>
              <a:t>Lifting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weight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exerting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force</a:t>
            </a:r>
            <a:endParaRPr sz="28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475"/>
              </a:spcBef>
              <a:buFont typeface="Arial MT"/>
              <a:buChar char="•"/>
            </a:pPr>
            <a:endParaRPr sz="2800">
              <a:latin typeface="Calibri"/>
              <a:cs typeface="Calibri"/>
            </a:endParaRPr>
          </a:p>
          <a:p>
            <a:pPr marL="183515" indent="-170815">
              <a:lnSpc>
                <a:spcPct val="100000"/>
              </a:lnSpc>
              <a:buFont typeface="Arial MT"/>
              <a:buChar char="•"/>
              <a:tabLst>
                <a:tab pos="183515" algn="l"/>
              </a:tabLst>
            </a:pPr>
            <a:r>
              <a:rPr dirty="0" sz="2800" b="1">
                <a:latin typeface="Calibri"/>
                <a:cs typeface="Calibri"/>
              </a:rPr>
              <a:t>Work</a:t>
            </a:r>
            <a:r>
              <a:rPr dirty="0" sz="2800" spc="-15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Environment</a:t>
            </a:r>
            <a:endParaRPr sz="2800">
              <a:latin typeface="Calibri"/>
              <a:cs typeface="Calibri"/>
            </a:endParaRPr>
          </a:p>
          <a:p>
            <a:pPr lvl="1" marL="525780" marR="5080" indent="-170815">
              <a:lnSpc>
                <a:spcPts val="3020"/>
              </a:lnSpc>
              <a:spcBef>
                <a:spcPts val="445"/>
              </a:spcBef>
              <a:buFont typeface="Arial MT"/>
              <a:buChar char="•"/>
              <a:tabLst>
                <a:tab pos="527685" algn="l"/>
              </a:tabLst>
            </a:pPr>
            <a:r>
              <a:rPr dirty="0" sz="2800" b="1">
                <a:latin typeface="Calibri"/>
                <a:cs typeface="Calibri"/>
              </a:rPr>
              <a:t>Exposure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extreme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conditions,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i.e. </a:t>
            </a:r>
            <a:r>
              <a:rPr dirty="0" sz="2800" spc="-20" b="1">
                <a:latin typeface="Calibri"/>
                <a:cs typeface="Calibri"/>
              </a:rPr>
              <a:t>	</a:t>
            </a:r>
            <a:r>
              <a:rPr dirty="0" sz="2800" spc="-30" b="1">
                <a:latin typeface="Calibri"/>
                <a:cs typeface="Calibri"/>
              </a:rPr>
              <a:t>weather,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chemicals</a:t>
            </a:r>
            <a:endParaRPr sz="2800">
              <a:latin typeface="Calibri"/>
              <a:cs typeface="Calibri"/>
            </a:endParaRPr>
          </a:p>
          <a:p>
            <a:pPr lvl="1" marL="526415" indent="-170815">
              <a:lnSpc>
                <a:spcPct val="100000"/>
              </a:lnSpc>
              <a:spcBef>
                <a:spcPts val="35"/>
              </a:spcBef>
              <a:buFont typeface="Arial MT"/>
              <a:buChar char="•"/>
              <a:tabLst>
                <a:tab pos="526415" algn="l"/>
              </a:tabLst>
            </a:pPr>
            <a:r>
              <a:rPr dirty="0" sz="2800" b="1">
                <a:latin typeface="Calibri"/>
                <a:cs typeface="Calibri"/>
              </a:rPr>
              <a:t>Noise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level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3/26/2021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0033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50"/>
              <a:t>2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26714" y="511251"/>
            <a:ext cx="2101215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Definitions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59740" y="1286227"/>
            <a:ext cx="7698105" cy="471995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83515" marR="223520" indent="-171450">
              <a:lnSpc>
                <a:spcPct val="146400"/>
              </a:lnSpc>
              <a:spcBef>
                <a:spcPts val="370"/>
              </a:spcBef>
              <a:buFont typeface="Arial MT"/>
              <a:buChar char="•"/>
              <a:tabLst>
                <a:tab pos="184785" algn="l"/>
              </a:tabLst>
            </a:pPr>
            <a:r>
              <a:rPr dirty="0" sz="3200" b="1">
                <a:latin typeface="Calibri"/>
                <a:cs typeface="Calibri"/>
              </a:rPr>
              <a:t>Job</a:t>
            </a:r>
            <a:r>
              <a:rPr dirty="0" sz="3200" spc="-85" b="1">
                <a:latin typeface="Calibri"/>
                <a:cs typeface="Calibri"/>
              </a:rPr>
              <a:t> </a:t>
            </a:r>
            <a:r>
              <a:rPr dirty="0" sz="3200" b="1">
                <a:latin typeface="Calibri"/>
                <a:cs typeface="Calibri"/>
              </a:rPr>
              <a:t>analysis</a:t>
            </a:r>
            <a:r>
              <a:rPr dirty="0" sz="2800" b="1">
                <a:latin typeface="Calibri"/>
                <a:cs typeface="Calibri"/>
              </a:rPr>
              <a:t>: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procedure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for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determining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the </a:t>
            </a:r>
            <a:r>
              <a:rPr dirty="0" sz="2800" spc="-25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duties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skill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requirements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job.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70"/>
              </a:spcBef>
              <a:buFont typeface="Arial MT"/>
              <a:buChar char="•"/>
            </a:pPr>
            <a:endParaRPr sz="2800">
              <a:latin typeface="Calibri"/>
              <a:cs typeface="Calibri"/>
            </a:endParaRPr>
          </a:p>
          <a:p>
            <a:pPr marL="183515" marR="5080" indent="-171450">
              <a:lnSpc>
                <a:spcPct val="148800"/>
              </a:lnSpc>
              <a:buFont typeface="Arial MT"/>
              <a:buChar char="•"/>
              <a:tabLst>
                <a:tab pos="184785" algn="l"/>
              </a:tabLst>
            </a:pPr>
            <a:r>
              <a:rPr dirty="0" sz="3200" b="1">
                <a:latin typeface="Calibri"/>
                <a:cs typeface="Calibri"/>
              </a:rPr>
              <a:t>Job</a:t>
            </a:r>
            <a:r>
              <a:rPr dirty="0" sz="3200" spc="-80" b="1">
                <a:latin typeface="Calibri"/>
                <a:cs typeface="Calibri"/>
              </a:rPr>
              <a:t> </a:t>
            </a:r>
            <a:r>
              <a:rPr dirty="0" sz="3200" b="1">
                <a:latin typeface="Calibri"/>
                <a:cs typeface="Calibri"/>
              </a:rPr>
              <a:t>description</a:t>
            </a:r>
            <a:r>
              <a:rPr dirty="0" sz="2800" b="1">
                <a:latin typeface="Calibri"/>
                <a:cs typeface="Calibri"/>
              </a:rPr>
              <a:t>: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written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statement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what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the </a:t>
            </a:r>
            <a:r>
              <a:rPr dirty="0" sz="2800" spc="-25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worker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actually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does,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list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duties,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reporting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relationships,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working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conditions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supervisory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responsibilities,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It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is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one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product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job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analysis.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3/26/2021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0033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50"/>
              <a:t>2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334594" rIns="0" bIns="0" rtlCol="0" vert="horz">
            <a:spAutoFit/>
          </a:bodyPr>
          <a:lstStyle/>
          <a:p>
            <a:pPr marL="291973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Definitions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535940" y="1438627"/>
            <a:ext cx="7831455" cy="2067560"/>
          </a:xfrm>
          <a:prstGeom prst="rect">
            <a:avLst/>
          </a:prstGeom>
        </p:spPr>
        <p:txBody>
          <a:bodyPr wrap="square" lIns="0" tIns="38100" rIns="0" bIns="0" rtlCol="0" vert="horz">
            <a:spAutoFit/>
          </a:bodyPr>
          <a:lstStyle/>
          <a:p>
            <a:pPr marL="183515" marR="5080" indent="-171450">
              <a:lnSpc>
                <a:spcPct val="148200"/>
              </a:lnSpc>
              <a:spcBef>
                <a:spcPts val="300"/>
              </a:spcBef>
              <a:buFont typeface="Arial MT"/>
              <a:buChar char="•"/>
              <a:tabLst>
                <a:tab pos="184785" algn="l"/>
              </a:tabLst>
            </a:pPr>
            <a:r>
              <a:rPr dirty="0" sz="3200" b="1">
                <a:latin typeface="Calibri"/>
                <a:cs typeface="Calibri"/>
              </a:rPr>
              <a:t>Job</a:t>
            </a:r>
            <a:r>
              <a:rPr dirty="0" sz="3200" spc="-20" b="1">
                <a:latin typeface="Calibri"/>
                <a:cs typeface="Calibri"/>
              </a:rPr>
              <a:t> </a:t>
            </a:r>
            <a:r>
              <a:rPr dirty="0" sz="3200" spc="-10" b="1">
                <a:latin typeface="Calibri"/>
                <a:cs typeface="Calibri"/>
              </a:rPr>
              <a:t>specification</a:t>
            </a:r>
            <a:r>
              <a:rPr dirty="0" sz="2800" spc="-10" b="1">
                <a:latin typeface="Calibri"/>
                <a:cs typeface="Calibri"/>
              </a:rPr>
              <a:t>: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list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job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“Human 	requirements”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that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is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requisite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education,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skills,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personality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…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it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is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another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product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job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analysis.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3/26/2021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0033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50"/>
              <a:t>5</a:t>
            </a:fld>
          </a:p>
        </p:txBody>
      </p:sp>
      <p:sp>
        <p:nvSpPr>
          <p:cNvPr id="6" name="object 6" descr=""/>
          <p:cNvSpPr txBox="1"/>
          <p:nvPr/>
        </p:nvSpPr>
        <p:spPr>
          <a:xfrm>
            <a:off x="8578088" y="6525051"/>
            <a:ext cx="122555" cy="21082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200" spc="-50">
                <a:solidFill>
                  <a:srgbClr val="006060"/>
                </a:solidFill>
                <a:latin typeface="Verdana"/>
                <a:cs typeface="Verdana"/>
              </a:rPr>
              <a:t>5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87167" y="479805"/>
            <a:ext cx="209994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Definitions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07340" y="1036629"/>
            <a:ext cx="8393430" cy="545846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285115" marR="661035" indent="-273050">
              <a:lnSpc>
                <a:spcPct val="138600"/>
              </a:lnSpc>
              <a:spcBef>
                <a:spcPts val="200"/>
              </a:spcBef>
              <a:buFont typeface="Arial MT"/>
              <a:buChar char="•"/>
              <a:tabLst>
                <a:tab pos="285115" algn="l"/>
              </a:tabLst>
            </a:pPr>
            <a:r>
              <a:rPr dirty="0" sz="3000" b="1" i="1">
                <a:latin typeface="Calibri"/>
                <a:cs typeface="Calibri"/>
              </a:rPr>
              <a:t>Job</a:t>
            </a:r>
            <a:r>
              <a:rPr dirty="0" sz="3000" spc="-75" b="1" i="1">
                <a:latin typeface="Calibri"/>
                <a:cs typeface="Calibri"/>
              </a:rPr>
              <a:t> </a:t>
            </a:r>
            <a:r>
              <a:rPr dirty="0" sz="3000" b="1" i="1">
                <a:latin typeface="Calibri"/>
                <a:cs typeface="Calibri"/>
              </a:rPr>
              <a:t>Analysis</a:t>
            </a:r>
            <a:r>
              <a:rPr dirty="0" sz="2600" b="1" i="1">
                <a:solidFill>
                  <a:srgbClr val="44536A"/>
                </a:solidFill>
                <a:latin typeface="Calibri"/>
                <a:cs typeface="Calibri"/>
              </a:rPr>
              <a:t>:</a:t>
            </a:r>
            <a:r>
              <a:rPr dirty="0" sz="2600" spc="-50" b="1" i="1">
                <a:solidFill>
                  <a:srgbClr val="44536A"/>
                </a:solidFill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process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collecting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&amp;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analyzing information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about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jobs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write:</a:t>
            </a:r>
            <a:endParaRPr sz="2800">
              <a:latin typeface="Calibri"/>
              <a:cs typeface="Calibri"/>
            </a:endParaRPr>
          </a:p>
          <a:p>
            <a:pPr lvl="1" marL="650875" marR="5080" indent="-245745">
              <a:lnSpc>
                <a:spcPct val="140000"/>
              </a:lnSpc>
              <a:spcBef>
                <a:spcPts val="5"/>
              </a:spcBef>
              <a:buFont typeface="Arial MT"/>
              <a:buChar char="•"/>
              <a:tabLst>
                <a:tab pos="652780" algn="l"/>
              </a:tabLst>
            </a:pPr>
            <a:r>
              <a:rPr dirty="0" sz="2800" b="1" i="1">
                <a:latin typeface="Calibri"/>
                <a:cs typeface="Calibri"/>
              </a:rPr>
              <a:t>Job</a:t>
            </a:r>
            <a:r>
              <a:rPr dirty="0" sz="2800" spc="-90" b="1" i="1">
                <a:latin typeface="Calibri"/>
                <a:cs typeface="Calibri"/>
              </a:rPr>
              <a:t> </a:t>
            </a:r>
            <a:r>
              <a:rPr dirty="0" sz="2800" b="1" i="1">
                <a:latin typeface="Calibri"/>
                <a:cs typeface="Calibri"/>
              </a:rPr>
              <a:t>Description:</a:t>
            </a:r>
            <a:r>
              <a:rPr dirty="0" sz="2800" spc="-70" b="1" i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document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that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identifies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tasks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&amp;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duties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performed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by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job.</a:t>
            </a:r>
            <a:endParaRPr sz="2800">
              <a:latin typeface="Calibri"/>
              <a:cs typeface="Calibri"/>
            </a:endParaRPr>
          </a:p>
          <a:p>
            <a:pPr lvl="1" marL="650875" marR="622935" indent="-245745">
              <a:lnSpc>
                <a:spcPts val="4710"/>
              </a:lnSpc>
              <a:spcBef>
                <a:spcPts val="375"/>
              </a:spcBef>
              <a:buFont typeface="Arial MT"/>
              <a:buChar char="•"/>
              <a:tabLst>
                <a:tab pos="652780" algn="l"/>
              </a:tabLst>
            </a:pPr>
            <a:r>
              <a:rPr dirty="0" sz="2800" b="1" i="1">
                <a:latin typeface="Calibri"/>
                <a:cs typeface="Calibri"/>
              </a:rPr>
              <a:t>Job</a:t>
            </a:r>
            <a:r>
              <a:rPr dirty="0" sz="2800" spc="-70" b="1" i="1">
                <a:latin typeface="Calibri"/>
                <a:cs typeface="Calibri"/>
              </a:rPr>
              <a:t> </a:t>
            </a:r>
            <a:r>
              <a:rPr dirty="0" sz="2800" b="1" i="1">
                <a:latin typeface="Calibri"/>
                <a:cs typeface="Calibri"/>
              </a:rPr>
              <a:t>Specification:</a:t>
            </a:r>
            <a:r>
              <a:rPr dirty="0" sz="2800" spc="-55" b="1" i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document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that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identifies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the </a:t>
            </a:r>
            <a:r>
              <a:rPr dirty="0" sz="2800" spc="-25" b="1">
                <a:latin typeface="Calibri"/>
                <a:cs typeface="Calibri"/>
              </a:rPr>
              <a:t>	</a:t>
            </a:r>
            <a:r>
              <a:rPr dirty="0" sz="2800" spc="-10" b="1">
                <a:latin typeface="Calibri"/>
                <a:cs typeface="Calibri"/>
              </a:rPr>
              <a:t>qualifications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required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by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job.</a:t>
            </a:r>
            <a:endParaRPr sz="2800">
              <a:latin typeface="Calibri"/>
              <a:cs typeface="Calibri"/>
            </a:endParaRPr>
          </a:p>
          <a:p>
            <a:pPr marL="285115" indent="-272415">
              <a:lnSpc>
                <a:spcPct val="100000"/>
              </a:lnSpc>
              <a:spcBef>
                <a:spcPts val="960"/>
              </a:spcBef>
              <a:buFont typeface="Arial MT"/>
              <a:buChar char="•"/>
              <a:tabLst>
                <a:tab pos="285115" algn="l"/>
              </a:tabLst>
            </a:pPr>
            <a:r>
              <a:rPr dirty="0" sz="2800" b="1">
                <a:latin typeface="Calibri"/>
                <a:cs typeface="Calibri"/>
              </a:rPr>
              <a:t>Most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organizations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combine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Job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Description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&amp;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the</a:t>
            </a:r>
            <a:endParaRPr sz="2800">
              <a:latin typeface="Calibri"/>
              <a:cs typeface="Calibri"/>
            </a:endParaRPr>
          </a:p>
          <a:p>
            <a:pPr marL="285115">
              <a:lnSpc>
                <a:spcPct val="100000"/>
              </a:lnSpc>
              <a:spcBef>
                <a:spcPts val="1345"/>
              </a:spcBef>
            </a:pPr>
            <a:r>
              <a:rPr dirty="0" sz="2800" b="1">
                <a:latin typeface="Calibri"/>
                <a:cs typeface="Calibri"/>
              </a:rPr>
              <a:t>Job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Specification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into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single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document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for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each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job</a:t>
            </a:r>
            <a:endParaRPr sz="2800">
              <a:latin typeface="Calibri"/>
              <a:cs typeface="Calibri"/>
            </a:endParaRPr>
          </a:p>
          <a:p>
            <a:pPr lvl="1" marL="651510" indent="-245745">
              <a:lnSpc>
                <a:spcPct val="100000"/>
              </a:lnSpc>
              <a:spcBef>
                <a:spcPts val="1345"/>
              </a:spcBef>
              <a:buFont typeface="Arial MT"/>
              <a:buChar char="•"/>
              <a:tabLst>
                <a:tab pos="651510" algn="l"/>
              </a:tabLst>
            </a:pPr>
            <a:r>
              <a:rPr dirty="0" sz="2800" b="1">
                <a:latin typeface="Calibri"/>
                <a:cs typeface="Calibri"/>
              </a:rPr>
              <a:t>Usually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simply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called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“Job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Description”.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3/26/2021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0033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50"/>
              <a:t>6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334594" rIns="0" bIns="0" rtlCol="0" vert="horz">
            <a:spAutoFit/>
          </a:bodyPr>
          <a:lstStyle/>
          <a:p>
            <a:pPr marL="2495550">
              <a:lnSpc>
                <a:spcPct val="100000"/>
              </a:lnSpc>
              <a:spcBef>
                <a:spcPts val="100"/>
              </a:spcBef>
            </a:pPr>
            <a:r>
              <a:rPr dirty="0"/>
              <a:t>Job</a:t>
            </a:r>
            <a:r>
              <a:rPr dirty="0" spc="-60"/>
              <a:t> </a:t>
            </a:r>
            <a:r>
              <a:rPr dirty="0" spc="-10"/>
              <a:t>Description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707542" y="1983993"/>
            <a:ext cx="7654925" cy="30130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83515" indent="-170815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183515" algn="l"/>
                <a:tab pos="2356485" algn="l"/>
              </a:tabLst>
            </a:pPr>
            <a:r>
              <a:rPr dirty="0" sz="2800" b="1">
                <a:latin typeface="Calibri"/>
                <a:cs typeface="Calibri"/>
              </a:rPr>
              <a:t>Snapshot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spc="-50" b="1">
                <a:latin typeface="Calibri"/>
                <a:cs typeface="Calibri"/>
              </a:rPr>
              <a:t>a</a:t>
            </a:r>
            <a:r>
              <a:rPr dirty="0" sz="2800" b="1">
                <a:latin typeface="Calibri"/>
                <a:cs typeface="Calibri"/>
              </a:rPr>
              <a:t>	specific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job.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625"/>
              </a:spcBef>
              <a:buFont typeface="Arial MT"/>
              <a:buChar char="•"/>
            </a:pPr>
            <a:endParaRPr sz="2800">
              <a:latin typeface="Calibri"/>
              <a:cs typeface="Calibri"/>
            </a:endParaRPr>
          </a:p>
          <a:p>
            <a:pPr marL="182880" marR="5080" indent="-170815">
              <a:lnSpc>
                <a:spcPct val="150000"/>
              </a:lnSpc>
              <a:buFont typeface="Arial MT"/>
              <a:buChar char="•"/>
              <a:tabLst>
                <a:tab pos="184785" algn="l"/>
              </a:tabLst>
            </a:pP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written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document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that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identifies,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defines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and </a:t>
            </a:r>
            <a:r>
              <a:rPr dirty="0" sz="2800" spc="-25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describes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job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terms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of: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duties,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responsibilities,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requirements.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3/26/2021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0033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50"/>
              <a:t>6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411988" rIns="0" bIns="0" rtlCol="0" vert="horz">
            <a:spAutoFit/>
          </a:bodyPr>
          <a:lstStyle/>
          <a:p>
            <a:pPr marL="77216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Importance</a:t>
            </a:r>
            <a:r>
              <a:rPr dirty="0" spc="-65"/>
              <a:t> </a:t>
            </a:r>
            <a:r>
              <a:rPr dirty="0"/>
              <a:t>of</a:t>
            </a:r>
            <a:r>
              <a:rPr dirty="0" spc="-70"/>
              <a:t> </a:t>
            </a:r>
            <a:r>
              <a:rPr dirty="0"/>
              <a:t>Job</a:t>
            </a:r>
            <a:r>
              <a:rPr dirty="0" spc="-70"/>
              <a:t> </a:t>
            </a:r>
            <a:r>
              <a:rPr dirty="0" spc="-10"/>
              <a:t>Description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764540" y="1873123"/>
            <a:ext cx="6511925" cy="3497579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84150" indent="-17145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184150" algn="l"/>
              </a:tabLst>
            </a:pPr>
            <a:r>
              <a:rPr dirty="0" sz="2800" spc="-10" b="1">
                <a:latin typeface="Calibri"/>
                <a:cs typeface="Calibri"/>
              </a:rPr>
              <a:t>Communication</a:t>
            </a:r>
            <a:endParaRPr sz="2800">
              <a:latin typeface="Calibri"/>
              <a:cs typeface="Calibri"/>
            </a:endParaRPr>
          </a:p>
          <a:p>
            <a:pPr lvl="1" marL="526415" indent="-170815">
              <a:lnSpc>
                <a:spcPct val="100000"/>
              </a:lnSpc>
              <a:spcBef>
                <a:spcPts val="70"/>
              </a:spcBef>
              <a:buFont typeface="Arial MT"/>
              <a:buChar char="•"/>
              <a:tabLst>
                <a:tab pos="526415" algn="l"/>
              </a:tabLst>
            </a:pPr>
            <a:r>
              <a:rPr dirty="0" sz="2800" b="1">
                <a:latin typeface="Calibri"/>
                <a:cs typeface="Calibri"/>
              </a:rPr>
              <a:t>Employees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know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what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is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expected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job</a:t>
            </a:r>
            <a:endParaRPr sz="2800">
              <a:latin typeface="Calibri"/>
              <a:cs typeface="Calibri"/>
            </a:endParaRPr>
          </a:p>
          <a:p>
            <a:pPr lvl="1" marL="526415" indent="-170815">
              <a:lnSpc>
                <a:spcPct val="100000"/>
              </a:lnSpc>
              <a:spcBef>
                <a:spcPts val="60"/>
              </a:spcBef>
              <a:buFont typeface="Arial MT"/>
              <a:buChar char="•"/>
              <a:tabLst>
                <a:tab pos="526415" algn="l"/>
              </a:tabLst>
            </a:pPr>
            <a:r>
              <a:rPr dirty="0" sz="2800" b="1">
                <a:latin typeface="Calibri"/>
                <a:cs typeface="Calibri"/>
              </a:rPr>
              <a:t>Defines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accountability</a:t>
            </a:r>
            <a:endParaRPr sz="28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475"/>
              </a:spcBef>
              <a:buFont typeface="Arial MT"/>
              <a:buChar char="•"/>
            </a:pPr>
            <a:endParaRPr sz="2800">
              <a:latin typeface="Calibri"/>
              <a:cs typeface="Calibri"/>
            </a:endParaRPr>
          </a:p>
          <a:p>
            <a:pPr marL="184150" indent="-171450">
              <a:lnSpc>
                <a:spcPct val="100000"/>
              </a:lnSpc>
              <a:buFont typeface="Arial MT"/>
              <a:buChar char="•"/>
              <a:tabLst>
                <a:tab pos="184150" algn="l"/>
              </a:tabLst>
            </a:pPr>
            <a:r>
              <a:rPr dirty="0" sz="2800" spc="-20" b="1">
                <a:latin typeface="Calibri"/>
                <a:cs typeface="Calibri"/>
              </a:rPr>
              <a:t>Organizational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Efficiency</a:t>
            </a:r>
            <a:endParaRPr sz="2800">
              <a:latin typeface="Calibri"/>
              <a:cs typeface="Calibri"/>
            </a:endParaRPr>
          </a:p>
          <a:p>
            <a:pPr lvl="1" marL="525780" marR="1557655" indent="-170815">
              <a:lnSpc>
                <a:spcPts val="3020"/>
              </a:lnSpc>
              <a:spcBef>
                <a:spcPts val="445"/>
              </a:spcBef>
              <a:buFont typeface="Arial MT"/>
              <a:buChar char="•"/>
              <a:tabLst>
                <a:tab pos="527685" algn="l"/>
              </a:tabLst>
            </a:pPr>
            <a:r>
              <a:rPr dirty="0" sz="2800" b="1">
                <a:latin typeface="Calibri"/>
                <a:cs typeface="Calibri"/>
              </a:rPr>
              <a:t>Helps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eliminate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duplication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of </a:t>
            </a:r>
            <a:r>
              <a:rPr dirty="0" sz="2800" spc="-25" b="1">
                <a:latin typeface="Calibri"/>
                <a:cs typeface="Calibri"/>
              </a:rPr>
              <a:t>	</a:t>
            </a:r>
            <a:r>
              <a:rPr dirty="0" sz="2800" spc="-10" b="1">
                <a:latin typeface="Calibri"/>
                <a:cs typeface="Calibri"/>
              </a:rPr>
              <a:t>responsibilities</a:t>
            </a:r>
            <a:endParaRPr sz="2800">
              <a:latin typeface="Calibri"/>
              <a:cs typeface="Calibri"/>
            </a:endParaRPr>
          </a:p>
          <a:p>
            <a:pPr lvl="1" marL="526415" indent="-170815">
              <a:lnSpc>
                <a:spcPct val="100000"/>
              </a:lnSpc>
              <a:spcBef>
                <a:spcPts val="35"/>
              </a:spcBef>
              <a:buFont typeface="Arial MT"/>
              <a:buChar char="•"/>
              <a:tabLst>
                <a:tab pos="526415" algn="l"/>
              </a:tabLst>
            </a:pPr>
            <a:r>
              <a:rPr dirty="0" sz="2800" b="1">
                <a:latin typeface="Calibri"/>
                <a:cs typeface="Calibri"/>
              </a:rPr>
              <a:t>Identifies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hiring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criteria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3/26/2021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0033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50"/>
              <a:t>6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83388" rIns="0" bIns="0" rtlCol="0" vert="horz">
            <a:spAutoFit/>
          </a:bodyPr>
          <a:lstStyle/>
          <a:p>
            <a:pPr marL="1597025">
              <a:lnSpc>
                <a:spcPct val="100000"/>
              </a:lnSpc>
              <a:spcBef>
                <a:spcPts val="100"/>
              </a:spcBef>
            </a:pPr>
            <a:r>
              <a:rPr dirty="0"/>
              <a:t>Uses</a:t>
            </a:r>
            <a:r>
              <a:rPr dirty="0" spc="-55"/>
              <a:t> </a:t>
            </a:r>
            <a:r>
              <a:rPr dirty="0"/>
              <a:t>of</a:t>
            </a:r>
            <a:r>
              <a:rPr dirty="0" spc="-60"/>
              <a:t> </a:t>
            </a:r>
            <a:r>
              <a:rPr dirty="0"/>
              <a:t>Job</a:t>
            </a:r>
            <a:r>
              <a:rPr dirty="0" spc="-55"/>
              <a:t> </a:t>
            </a:r>
            <a:r>
              <a:rPr dirty="0" spc="-10"/>
              <a:t>Description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612140" y="1491742"/>
            <a:ext cx="7283450" cy="3764279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83515" indent="-170815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183515" algn="l"/>
              </a:tabLst>
            </a:pPr>
            <a:r>
              <a:rPr dirty="0" sz="2800" b="1">
                <a:latin typeface="Calibri"/>
                <a:cs typeface="Calibri"/>
              </a:rPr>
              <a:t>As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main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source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information.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880"/>
              </a:spcBef>
              <a:buFont typeface="Arial MT"/>
              <a:buChar char="•"/>
            </a:pPr>
            <a:endParaRPr sz="2800">
              <a:latin typeface="Calibri"/>
              <a:cs typeface="Calibri"/>
            </a:endParaRPr>
          </a:p>
          <a:p>
            <a:pPr marL="183515" indent="-170815">
              <a:lnSpc>
                <a:spcPct val="100000"/>
              </a:lnSpc>
              <a:buFont typeface="Arial MT"/>
              <a:buChar char="•"/>
              <a:tabLst>
                <a:tab pos="183515" algn="l"/>
              </a:tabLst>
            </a:pPr>
            <a:r>
              <a:rPr dirty="0" sz="2800" spc="-90" b="1">
                <a:latin typeface="Calibri"/>
                <a:cs typeface="Calibri"/>
              </a:rPr>
              <a:t>To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define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minimum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requirements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job.</a:t>
            </a:r>
            <a:endParaRPr sz="2800">
              <a:latin typeface="Calibri"/>
              <a:cs typeface="Calibri"/>
            </a:endParaRPr>
          </a:p>
          <a:p>
            <a:pPr marL="182880" marR="5080" indent="-170815">
              <a:lnSpc>
                <a:spcPct val="150000"/>
              </a:lnSpc>
              <a:spcBef>
                <a:spcPts val="3304"/>
              </a:spcBef>
              <a:buFont typeface="Arial MT"/>
              <a:buChar char="•"/>
              <a:tabLst>
                <a:tab pos="184785" algn="l"/>
              </a:tabLst>
            </a:pPr>
            <a:r>
              <a:rPr dirty="0" sz="2800" spc="-90" b="1">
                <a:latin typeface="Calibri"/>
                <a:cs typeface="Calibri"/>
              </a:rPr>
              <a:t>To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focus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on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essential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functions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specific 	knowledge,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experience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skills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needed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perform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job.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3/26/2021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0033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50"/>
              <a:t>9</a:t>
            </a:fld>
          </a:p>
        </p:txBody>
      </p:sp>
      <p:sp>
        <p:nvSpPr>
          <p:cNvPr id="6" name="object 6" descr=""/>
          <p:cNvSpPr txBox="1"/>
          <p:nvPr/>
        </p:nvSpPr>
        <p:spPr>
          <a:xfrm>
            <a:off x="8578088" y="6525051"/>
            <a:ext cx="122555" cy="21082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200" spc="-50">
                <a:solidFill>
                  <a:srgbClr val="006060"/>
                </a:solidFill>
                <a:latin typeface="Verdana"/>
                <a:cs typeface="Verdana"/>
              </a:rPr>
              <a:t>9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0047" rIns="0" bIns="0" rtlCol="0" vert="horz">
            <a:spAutoFit/>
          </a:bodyPr>
          <a:lstStyle/>
          <a:p>
            <a:pPr marL="1811020">
              <a:lnSpc>
                <a:spcPct val="100000"/>
              </a:lnSpc>
              <a:spcBef>
                <a:spcPts val="100"/>
              </a:spcBef>
            </a:pPr>
            <a:r>
              <a:rPr dirty="0"/>
              <a:t>Format</a:t>
            </a:r>
            <a:r>
              <a:rPr dirty="0" spc="-55"/>
              <a:t> </a:t>
            </a:r>
            <a:r>
              <a:rPr dirty="0"/>
              <a:t>of</a:t>
            </a:r>
            <a:r>
              <a:rPr dirty="0" spc="-50"/>
              <a:t> </a:t>
            </a:r>
            <a:r>
              <a:rPr dirty="0"/>
              <a:t>a</a:t>
            </a:r>
            <a:r>
              <a:rPr dirty="0" spc="-45"/>
              <a:t> </a:t>
            </a:r>
            <a:r>
              <a:rPr dirty="0"/>
              <a:t>Job</a:t>
            </a:r>
            <a:r>
              <a:rPr dirty="0" spc="-45"/>
              <a:t> </a:t>
            </a:r>
            <a:r>
              <a:rPr dirty="0" spc="-10"/>
              <a:t>Description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59740" y="1701749"/>
            <a:ext cx="4013835" cy="3932554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85115" indent="-272415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285115" algn="l"/>
              </a:tabLst>
            </a:pPr>
            <a:r>
              <a:rPr dirty="0" sz="2800" b="1">
                <a:latin typeface="Calibri"/>
                <a:cs typeface="Calibri"/>
              </a:rPr>
              <a:t>Common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Elements</a:t>
            </a:r>
            <a:endParaRPr sz="2800">
              <a:latin typeface="Calibri"/>
              <a:cs typeface="Calibri"/>
            </a:endParaRPr>
          </a:p>
          <a:p>
            <a:pPr lvl="1" marL="651510" indent="-245745">
              <a:lnSpc>
                <a:spcPct val="100000"/>
              </a:lnSpc>
              <a:spcBef>
                <a:spcPts val="65"/>
              </a:spcBef>
              <a:buFont typeface="Arial MT"/>
              <a:buChar char="•"/>
              <a:tabLst>
                <a:tab pos="651510" algn="l"/>
              </a:tabLst>
            </a:pPr>
            <a:r>
              <a:rPr dirty="0" sz="2800" b="1">
                <a:latin typeface="Calibri"/>
                <a:cs typeface="Calibri"/>
              </a:rPr>
              <a:t>Job </a:t>
            </a:r>
            <a:r>
              <a:rPr dirty="0" sz="2800" spc="-10" b="1">
                <a:latin typeface="Calibri"/>
                <a:cs typeface="Calibri"/>
              </a:rPr>
              <a:t>Title</a:t>
            </a:r>
            <a:endParaRPr sz="2800">
              <a:latin typeface="Calibri"/>
              <a:cs typeface="Calibri"/>
            </a:endParaRPr>
          </a:p>
          <a:p>
            <a:pPr lvl="1" marL="651510" indent="-245745">
              <a:lnSpc>
                <a:spcPct val="100000"/>
              </a:lnSpc>
              <a:spcBef>
                <a:spcPts val="70"/>
              </a:spcBef>
              <a:buFont typeface="Arial MT"/>
              <a:buChar char="•"/>
              <a:tabLst>
                <a:tab pos="651510" algn="l"/>
              </a:tabLst>
            </a:pPr>
            <a:r>
              <a:rPr dirty="0" sz="2800" b="1">
                <a:latin typeface="Calibri"/>
                <a:cs typeface="Calibri"/>
              </a:rPr>
              <a:t>Job </a:t>
            </a:r>
            <a:r>
              <a:rPr dirty="0" sz="2800" spc="-10" b="1">
                <a:latin typeface="Calibri"/>
                <a:cs typeface="Calibri"/>
              </a:rPr>
              <a:t>Summary</a:t>
            </a:r>
            <a:endParaRPr sz="2800">
              <a:latin typeface="Calibri"/>
              <a:cs typeface="Calibri"/>
            </a:endParaRPr>
          </a:p>
          <a:p>
            <a:pPr lvl="1" marL="651510" indent="-245745">
              <a:lnSpc>
                <a:spcPct val="100000"/>
              </a:lnSpc>
              <a:spcBef>
                <a:spcPts val="60"/>
              </a:spcBef>
              <a:buFont typeface="Arial MT"/>
              <a:buChar char="•"/>
              <a:tabLst>
                <a:tab pos="651510" algn="l"/>
              </a:tabLst>
            </a:pPr>
            <a:r>
              <a:rPr dirty="0" sz="2800" b="1">
                <a:latin typeface="Calibri"/>
                <a:cs typeface="Calibri"/>
              </a:rPr>
              <a:t>Job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relationship</a:t>
            </a:r>
            <a:endParaRPr sz="2800">
              <a:latin typeface="Calibri"/>
              <a:cs typeface="Calibri"/>
            </a:endParaRPr>
          </a:p>
          <a:p>
            <a:pPr lvl="1" marL="651510" indent="-245745">
              <a:lnSpc>
                <a:spcPct val="100000"/>
              </a:lnSpc>
              <a:spcBef>
                <a:spcPts val="65"/>
              </a:spcBef>
              <a:buFont typeface="Arial MT"/>
              <a:buChar char="•"/>
              <a:tabLst>
                <a:tab pos="651510" algn="l"/>
              </a:tabLst>
            </a:pPr>
            <a:r>
              <a:rPr dirty="0" sz="2800" spc="-40" b="1">
                <a:latin typeface="Calibri"/>
                <a:cs typeface="Calibri"/>
              </a:rPr>
              <a:t>Tasks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&amp;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Duties</a:t>
            </a:r>
            <a:endParaRPr sz="28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70"/>
              </a:spcBef>
              <a:buFont typeface="Arial MT"/>
              <a:buChar char="•"/>
            </a:pPr>
            <a:endParaRPr sz="2800">
              <a:latin typeface="Calibri"/>
              <a:cs typeface="Calibri"/>
            </a:endParaRPr>
          </a:p>
          <a:p>
            <a:pPr marL="352425" indent="-339725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352425" algn="l"/>
              </a:tabLst>
            </a:pPr>
            <a:r>
              <a:rPr dirty="0" sz="2800" b="1">
                <a:latin typeface="Calibri"/>
                <a:cs typeface="Calibri"/>
              </a:rPr>
              <a:t>Responsibility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statement</a:t>
            </a:r>
            <a:endParaRPr sz="2800">
              <a:latin typeface="Calibri"/>
              <a:cs typeface="Calibri"/>
            </a:endParaRPr>
          </a:p>
          <a:p>
            <a:pPr lvl="1" marL="651510" indent="-245745">
              <a:lnSpc>
                <a:spcPct val="100000"/>
              </a:lnSpc>
              <a:spcBef>
                <a:spcPts val="60"/>
              </a:spcBef>
              <a:buFont typeface="Arial MT"/>
              <a:buChar char="•"/>
              <a:tabLst>
                <a:tab pos="651510" algn="l"/>
              </a:tabLst>
            </a:pPr>
            <a:r>
              <a:rPr dirty="0" sz="2800" spc="-10" b="1">
                <a:latin typeface="Calibri"/>
                <a:cs typeface="Calibri"/>
              </a:rPr>
              <a:t>Qualifications</a:t>
            </a:r>
            <a:endParaRPr sz="2800">
              <a:latin typeface="Calibri"/>
              <a:cs typeface="Calibri"/>
            </a:endParaRPr>
          </a:p>
          <a:p>
            <a:pPr lvl="1" marL="651510" indent="-245745">
              <a:lnSpc>
                <a:spcPct val="100000"/>
              </a:lnSpc>
              <a:spcBef>
                <a:spcPts val="75"/>
              </a:spcBef>
              <a:buFont typeface="Arial MT"/>
              <a:buChar char="•"/>
              <a:tabLst>
                <a:tab pos="651510" algn="l"/>
              </a:tabLst>
            </a:pPr>
            <a:r>
              <a:rPr dirty="0" sz="2800" b="1">
                <a:latin typeface="Calibri"/>
                <a:cs typeface="Calibri"/>
              </a:rPr>
              <a:t>Other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information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msu</dc:creator>
  <dc:title>Writing Job Descriptions</dc:title>
  <dcterms:created xsi:type="dcterms:W3CDTF">2023-11-04T07:48:40Z</dcterms:created>
  <dcterms:modified xsi:type="dcterms:W3CDTF">2023-11-04T07:48:40Z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2021-03-26T00:00:00Z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2023-11-04T00:00:00Z</vt:filetime>
  </property>
  <property fmtid="{D5CDD505-2E9C-101B-9397-08002B2CF9AE}" pid="5" name="Producer">
    <vt:lpwstr>Microsoft® PowerPoint® 2013</vt:lpwstr>
  </property>
</Properties>
</file>