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3886" y="1674952"/>
            <a:ext cx="6796227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9304" y="96702"/>
            <a:ext cx="502539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91" y="2023998"/>
            <a:ext cx="8078216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07542" y="6456980"/>
            <a:ext cx="64135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86" y="1674952"/>
            <a:ext cx="6503034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84400" marR="5080" indent="-2172335">
              <a:lnSpc>
                <a:spcPct val="100000"/>
              </a:lnSpc>
              <a:spcBef>
                <a:spcPts val="95"/>
              </a:spcBef>
            </a:pPr>
            <a:r>
              <a:rPr dirty="0" sz="4000" spc="-15" b="1">
                <a:solidFill>
                  <a:srgbClr val="252525"/>
                </a:solidFill>
                <a:latin typeface="Calibri"/>
                <a:cs typeface="Calibri"/>
              </a:rPr>
              <a:t>Administration</a:t>
            </a:r>
            <a:r>
              <a:rPr dirty="0" sz="4000" spc="1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4000" spc="-10" b="1">
                <a:solidFill>
                  <a:srgbClr val="252525"/>
                </a:solidFill>
                <a:latin typeface="Calibri"/>
                <a:cs typeface="Calibri"/>
              </a:rPr>
              <a:t> Leadership </a:t>
            </a:r>
            <a:r>
              <a:rPr dirty="0" sz="4000" spc="-89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dirty="0" sz="4000" spc="-10" b="1">
                <a:solidFill>
                  <a:srgbClr val="252525"/>
                </a:solidFill>
                <a:latin typeface="Calibri"/>
                <a:cs typeface="Calibri"/>
              </a:rPr>
              <a:t>Nursing</a:t>
            </a:r>
            <a:endParaRPr sz="4000">
              <a:latin typeface="Calibri"/>
              <a:cs typeface="Calibri"/>
            </a:endParaRPr>
          </a:p>
          <a:p>
            <a:pPr marL="2073275" marR="536575" indent="-1252855">
              <a:lnSpc>
                <a:spcPct val="100000"/>
              </a:lnSpc>
              <a:spcBef>
                <a:spcPts val="5"/>
              </a:spcBef>
            </a:pPr>
            <a:r>
              <a:rPr dirty="0" u="heavy" sz="4000" spc="-15" b="1">
                <a:solidFill>
                  <a:srgbClr val="252525"/>
                </a:solidFill>
                <a:uFill>
                  <a:solidFill>
                    <a:srgbClr val="E8D191"/>
                  </a:solidFill>
                </a:uFill>
                <a:latin typeface="Calibri"/>
                <a:cs typeface="Calibri"/>
              </a:rPr>
              <a:t>Management</a:t>
            </a:r>
            <a:r>
              <a:rPr dirty="0" u="heavy" sz="4000" spc="-5" b="1">
                <a:solidFill>
                  <a:srgbClr val="252525"/>
                </a:solidFill>
                <a:uFill>
                  <a:solidFill>
                    <a:srgbClr val="E8D191"/>
                  </a:solidFill>
                </a:uFill>
                <a:latin typeface="Calibri"/>
                <a:cs typeface="Calibri"/>
              </a:rPr>
              <a:t> Functions </a:t>
            </a:r>
            <a:r>
              <a:rPr dirty="0" sz="400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52525"/>
                </a:solidFill>
                <a:latin typeface="Calibri"/>
                <a:cs typeface="Calibri"/>
              </a:rPr>
              <a:t>1-</a:t>
            </a:r>
            <a:r>
              <a:rPr dirty="0" sz="4000" spc="-10" b="1">
                <a:solidFill>
                  <a:srgbClr val="252525"/>
                </a:solidFill>
                <a:latin typeface="Calibri"/>
                <a:cs typeface="Calibri"/>
              </a:rPr>
              <a:t> Planning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2444" y="4510862"/>
            <a:ext cx="40932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C-</a:t>
            </a:r>
            <a:r>
              <a:rPr dirty="0" sz="3600" spc="-35" b="1">
                <a:latin typeface="Calibri"/>
                <a:cs typeface="Calibri"/>
              </a:rPr>
              <a:t> </a:t>
            </a:r>
            <a:r>
              <a:rPr dirty="0" sz="3600" spc="-5" b="1">
                <a:latin typeface="Calibri"/>
                <a:cs typeface="Calibri"/>
              </a:rPr>
              <a:t>Time</a:t>
            </a:r>
            <a:r>
              <a:rPr dirty="0" sz="3600" spc="-30" b="1">
                <a:latin typeface="Calibri"/>
                <a:cs typeface="Calibri"/>
              </a:rPr>
              <a:t> </a:t>
            </a:r>
            <a:r>
              <a:rPr dirty="0" sz="3600" spc="-15" b="1">
                <a:latin typeface="Calibri"/>
                <a:cs typeface="Calibri"/>
              </a:rPr>
              <a:t>Management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9721" y="5021072"/>
            <a:ext cx="5105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000" spc="-35">
                <a:latin typeface="Times New Roman"/>
                <a:cs typeface="Times New Roman"/>
              </a:rPr>
              <a:t>3</a:t>
            </a:r>
            <a:r>
              <a:rPr dirty="0" sz="1000" spc="225">
                <a:latin typeface="Times New Roman"/>
                <a:cs typeface="Times New Roman"/>
              </a:rPr>
              <a:t>/</a:t>
            </a:r>
            <a:r>
              <a:rPr dirty="0" sz="1000" spc="-35">
                <a:latin typeface="Times New Roman"/>
                <a:cs typeface="Times New Roman"/>
              </a:rPr>
              <a:t>19</a:t>
            </a:r>
            <a:r>
              <a:rPr dirty="0" sz="1000" spc="225">
                <a:latin typeface="Times New Roman"/>
                <a:cs typeface="Times New Roman"/>
              </a:rPr>
              <a:t>/</a:t>
            </a:r>
            <a:r>
              <a:rPr dirty="0" sz="1000" spc="-35">
                <a:latin typeface="Times New Roman"/>
                <a:cs typeface="Times New Roman"/>
              </a:rPr>
              <a:t>202</a:t>
            </a:r>
            <a:endParaRPr sz="1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35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404240"/>
            <a:ext cx="22929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3)</a:t>
            </a:r>
            <a:r>
              <a:rPr dirty="0" spc="-55"/>
              <a:t> </a:t>
            </a:r>
            <a:r>
              <a:rPr dirty="0"/>
              <a:t>Prioritizing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308608"/>
            <a:ext cx="8154034" cy="339979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84785" marR="1461770" indent="-172720">
              <a:lnSpc>
                <a:spcPts val="3020"/>
              </a:lnSpc>
              <a:spcBef>
                <a:spcPts val="480"/>
              </a:spcBef>
            </a:pPr>
            <a:r>
              <a:rPr dirty="0" sz="2800" spc="-10" b="1">
                <a:latin typeface="Calibri"/>
                <a:cs typeface="Calibri"/>
              </a:rPr>
              <a:t>Prioritizing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divide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all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activities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into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three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categories: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Calibri"/>
              <a:cs typeface="Calibri"/>
            </a:endParaRPr>
          </a:p>
          <a:p>
            <a:pPr marL="184785" marR="5080" indent="-172720">
              <a:lnSpc>
                <a:spcPct val="903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Don’t</a:t>
            </a:r>
            <a:r>
              <a:rPr dirty="0" u="heavy" sz="32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reflect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problems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that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will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take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care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themselves,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are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already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outdated,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are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better 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accomplished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by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someone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else.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The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manager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either 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throws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away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unnecessary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information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passes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it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on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appropriate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person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timely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fashion.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02437" y="1645437"/>
            <a:ext cx="829754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 </a:t>
            </a:r>
            <a:r>
              <a:rPr dirty="0" u="heavy" sz="2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latter: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Items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reflect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trivial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problems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those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not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have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immediate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deadlines,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so </a:t>
            </a:r>
            <a:r>
              <a:rPr dirty="0" sz="2800" spc="-10" b="1">
                <a:latin typeface="Calibri"/>
                <a:cs typeface="Calibri"/>
              </a:rPr>
              <a:t>they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may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putt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something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until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future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time,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postpone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delay 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needlessly.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692276"/>
            <a:ext cx="22929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3)</a:t>
            </a:r>
            <a:r>
              <a:rPr dirty="0" spc="-55"/>
              <a:t> </a:t>
            </a:r>
            <a:r>
              <a:rPr dirty="0"/>
              <a:t>Prioritizing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02437" y="1572492"/>
            <a:ext cx="8395970" cy="2587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5080" indent="-172720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now: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reflect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day-to-day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operational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needs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such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as;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daily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staffing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needs,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dealing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with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equipment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shortages,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meeting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schedules,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conducting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hiring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interviews,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giving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performance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appraisal.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692276"/>
            <a:ext cx="22929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3)</a:t>
            </a:r>
            <a:r>
              <a:rPr dirty="0" spc="-55"/>
              <a:t> </a:t>
            </a:r>
            <a:r>
              <a:rPr dirty="0"/>
              <a:t>Prioritizing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822" y="104013"/>
            <a:ext cx="44608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Dealing</a:t>
            </a:r>
            <a:r>
              <a:rPr dirty="0" spc="-45"/>
              <a:t> </a:t>
            </a:r>
            <a:r>
              <a:rPr dirty="0" spc="-5"/>
              <a:t>with</a:t>
            </a:r>
            <a:r>
              <a:rPr dirty="0" spc="-15"/>
              <a:t> </a:t>
            </a:r>
            <a:r>
              <a:rPr dirty="0" spc="-10"/>
              <a:t>interruptions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63" y="1896897"/>
            <a:ext cx="3552825" cy="245491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65"/>
              </a:spcBef>
              <a:buFont typeface="Calibri"/>
              <a:buChar char="•"/>
              <a:tabLst>
                <a:tab pos="469900" algn="l"/>
                <a:tab pos="470534" algn="l"/>
              </a:tabLst>
            </a:pPr>
            <a:r>
              <a:rPr dirty="0" sz="2800" spc="-35" b="1">
                <a:latin typeface="Calibri"/>
                <a:cs typeface="Calibri"/>
              </a:rPr>
              <a:t>Telephone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calls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469900" algn="l"/>
                <a:tab pos="470534" algn="l"/>
              </a:tabLst>
            </a:pPr>
            <a:r>
              <a:rPr dirty="0" sz="2800" spc="-5" b="1">
                <a:latin typeface="Calibri"/>
                <a:cs typeface="Calibri"/>
              </a:rPr>
              <a:t>Socializing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469900" algn="l"/>
                <a:tab pos="470534" algn="l"/>
              </a:tabLst>
            </a:pPr>
            <a:r>
              <a:rPr dirty="0" sz="2800" spc="-10" b="1">
                <a:latin typeface="Calibri"/>
                <a:cs typeface="Calibri"/>
              </a:rPr>
              <a:t>Meetings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55"/>
              </a:spcBef>
              <a:buFont typeface="Calibri"/>
              <a:buChar char="•"/>
              <a:tabLst>
                <a:tab pos="469900" algn="l"/>
                <a:tab pos="470534" algn="l"/>
              </a:tabLst>
            </a:pPr>
            <a:r>
              <a:rPr dirty="0" sz="2800" spc="-5" b="1">
                <a:latin typeface="Calibri"/>
                <a:cs typeface="Calibri"/>
              </a:rPr>
              <a:t>Lack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469900" algn="l"/>
                <a:tab pos="470534" algn="l"/>
              </a:tabLst>
            </a:pPr>
            <a:r>
              <a:rPr dirty="0" sz="2800" spc="-20" b="1">
                <a:latin typeface="Calibri"/>
                <a:cs typeface="Calibri"/>
              </a:rPr>
              <a:t>Poor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451985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4451985" algn="l"/>
                <a:tab pos="4452620" algn="l"/>
              </a:tabLst>
            </a:pPr>
            <a:r>
              <a:rPr dirty="0" spc="-5"/>
              <a:t>Lack</a:t>
            </a:r>
            <a:r>
              <a:rPr dirty="0"/>
              <a:t> </a:t>
            </a:r>
            <a:r>
              <a:rPr dirty="0" spc="-5"/>
              <a:t>of</a:t>
            </a:r>
            <a:r>
              <a:rPr dirty="0" spc="-15"/>
              <a:t> feedback</a:t>
            </a:r>
          </a:p>
          <a:p>
            <a:pPr marL="4451985" marR="347345" indent="-342900">
              <a:lnSpc>
                <a:spcPct val="100000"/>
              </a:lnSpc>
              <a:buFont typeface="Calibri"/>
              <a:buChar char="•"/>
              <a:tabLst>
                <a:tab pos="4451985" algn="l"/>
                <a:tab pos="4452620" algn="l"/>
              </a:tabLst>
            </a:pPr>
            <a:r>
              <a:rPr dirty="0" spc="-5"/>
              <a:t>Lack</a:t>
            </a:r>
            <a:r>
              <a:rPr dirty="0" spc="10"/>
              <a:t> </a:t>
            </a:r>
            <a:r>
              <a:rPr dirty="0" spc="-5"/>
              <a:t>of</a:t>
            </a:r>
            <a:r>
              <a:rPr dirty="0" spc="-10"/>
              <a:t> adequately </a:t>
            </a:r>
            <a:r>
              <a:rPr dirty="0" spc="-5"/>
              <a:t> described policies and </a:t>
            </a:r>
            <a:r>
              <a:rPr dirty="0" spc="-620"/>
              <a:t> </a:t>
            </a:r>
            <a:r>
              <a:rPr dirty="0" spc="-10"/>
              <a:t>procedures</a:t>
            </a:r>
          </a:p>
          <a:p>
            <a:pPr marL="4532630" indent="-424180">
              <a:lnSpc>
                <a:spcPct val="100000"/>
              </a:lnSpc>
              <a:buFont typeface="Calibri"/>
              <a:buChar char="•"/>
              <a:tabLst>
                <a:tab pos="4533265" algn="l"/>
                <a:tab pos="4533900" algn="l"/>
              </a:tabLst>
            </a:pPr>
            <a:r>
              <a:rPr dirty="0" spc="-10"/>
              <a:t>Incompetent</a:t>
            </a:r>
            <a:r>
              <a:rPr dirty="0" spc="-15"/>
              <a:t> </a:t>
            </a:r>
            <a:r>
              <a:rPr dirty="0" spc="-20"/>
              <a:t>coworkers</a:t>
            </a:r>
          </a:p>
          <a:p>
            <a:pPr marL="4451985" indent="-342900">
              <a:lnSpc>
                <a:spcPct val="100000"/>
              </a:lnSpc>
              <a:buFont typeface="Calibri"/>
              <a:buChar char="•"/>
              <a:tabLst>
                <a:tab pos="4451985" algn="l"/>
                <a:tab pos="4452620" algn="l"/>
              </a:tabLst>
            </a:pPr>
            <a:r>
              <a:rPr dirty="0" spc="-20"/>
              <a:t>Poor</a:t>
            </a:r>
            <a:r>
              <a:rPr dirty="0" spc="-10"/>
              <a:t> filing </a:t>
            </a:r>
            <a:r>
              <a:rPr dirty="0" spc="-30"/>
              <a:t>system</a:t>
            </a:r>
          </a:p>
          <a:p>
            <a:pPr marL="4451985" indent="-342900">
              <a:lnSpc>
                <a:spcPct val="100000"/>
              </a:lnSpc>
              <a:buFont typeface="Calibri"/>
              <a:buChar char="•"/>
              <a:tabLst>
                <a:tab pos="4451985" algn="l"/>
                <a:tab pos="4452620" algn="l"/>
              </a:tabLst>
            </a:pPr>
            <a:r>
              <a:rPr dirty="0" spc="-20"/>
              <a:t>Paper</a:t>
            </a:r>
            <a:r>
              <a:rPr dirty="0" spc="5"/>
              <a:t> </a:t>
            </a:r>
            <a:r>
              <a:rPr dirty="0" spc="-10"/>
              <a:t>work</a:t>
            </a:r>
            <a:r>
              <a:rPr dirty="0" spc="-5"/>
              <a:t> and</a:t>
            </a:r>
            <a:r>
              <a:rPr dirty="0" spc="-10"/>
              <a:t> reading.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824229"/>
            <a:ext cx="81527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Calibri"/>
                <a:cs typeface="Calibri"/>
              </a:rPr>
              <a:t>There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are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10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external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wasters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that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keep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managers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from</a:t>
            </a:r>
            <a:r>
              <a:rPr dirty="0" sz="2800" spc="-5" b="1">
                <a:latin typeface="Calibri"/>
                <a:cs typeface="Calibri"/>
              </a:rPr>
              <a:t> accomplishing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their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work: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1462" rIns="0" bIns="0" rtlCol="0" vert="horz">
            <a:spAutoFit/>
          </a:bodyPr>
          <a:lstStyle/>
          <a:p>
            <a:pPr marL="1287780" marR="5080" indent="-1186180">
              <a:lnSpc>
                <a:spcPts val="3460"/>
              </a:lnSpc>
              <a:spcBef>
                <a:spcPts val="535"/>
              </a:spcBef>
            </a:pPr>
            <a:r>
              <a:rPr dirty="0" spc="-10"/>
              <a:t>Management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15"/>
              <a:t>Interrupters </a:t>
            </a:r>
            <a:r>
              <a:rPr dirty="0" spc="-710"/>
              <a:t> </a:t>
            </a:r>
            <a:r>
              <a:rPr dirty="0"/>
              <a:t>(Time</a:t>
            </a:r>
            <a:r>
              <a:rPr dirty="0" spc="-10"/>
              <a:t> </a:t>
            </a:r>
            <a:r>
              <a:rPr dirty="0" spc="-30"/>
              <a:t>Wasters)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80743"/>
            <a:ext cx="8637905" cy="312166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Don’t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make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yourself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overly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accessible.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25" b="1">
                <a:latin typeface="Calibri"/>
                <a:cs typeface="Calibri"/>
              </a:rPr>
              <a:t>Avoid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Drop </a:t>
            </a:r>
            <a:r>
              <a:rPr dirty="0" sz="2800" spc="-5" b="1">
                <a:latin typeface="Calibri"/>
                <a:cs typeface="Calibri"/>
              </a:rPr>
              <a:t>in </a:t>
            </a:r>
            <a:r>
              <a:rPr dirty="0" sz="2800" spc="-15" b="1">
                <a:latin typeface="Calibri"/>
                <a:cs typeface="Calibri"/>
              </a:rPr>
              <a:t>visitors</a:t>
            </a:r>
            <a:endParaRPr sz="2800">
              <a:latin typeface="Calibri"/>
              <a:cs typeface="Calibri"/>
            </a:endParaRPr>
          </a:p>
          <a:p>
            <a:pPr marL="184785" marR="43815" indent="-172720">
              <a:lnSpc>
                <a:spcPts val="3030"/>
              </a:lnSpc>
              <a:spcBef>
                <a:spcPts val="844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Establish</a:t>
            </a:r>
            <a:r>
              <a:rPr dirty="0" sz="2800" spc="-5" b="1">
                <a:latin typeface="Calibri"/>
                <a:cs typeface="Calibri"/>
              </a:rPr>
              <a:t> policy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seeing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only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visitors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who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have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made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appointment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ct val="90000"/>
              </a:lnSpc>
              <a:spcBef>
                <a:spcPts val="74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Interrupt,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When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someone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rambling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without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getting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point,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break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say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40" b="1">
                <a:latin typeface="Calibri"/>
                <a:cs typeface="Calibri"/>
              </a:rPr>
              <a:t>gently,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“Excuse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I'm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not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getting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your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message.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What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exactly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are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you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saying?”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8739" y="2356231"/>
            <a:ext cx="8447405" cy="18669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25" b="1">
                <a:latin typeface="Calibri"/>
                <a:cs typeface="Calibri"/>
              </a:rPr>
              <a:t>Avoid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promoting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socialization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Be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35" b="1">
                <a:latin typeface="Calibri"/>
                <a:cs typeface="Calibri"/>
              </a:rPr>
              <a:t>brief.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ts val="3020"/>
              </a:lnSpc>
              <a:spcBef>
                <a:spcPts val="844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If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you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would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like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chat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have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so,</a:t>
            </a:r>
            <a:r>
              <a:rPr dirty="0" sz="2800" spc="-5" b="1">
                <a:latin typeface="Calibri"/>
                <a:cs typeface="Calibri"/>
              </a:rPr>
              <a:t> use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coffee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breaks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lunch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hours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for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socializing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98245" marR="5080" indent="-1186180">
              <a:lnSpc>
                <a:spcPct val="150100"/>
              </a:lnSpc>
              <a:spcBef>
                <a:spcPts val="100"/>
              </a:spcBef>
            </a:pPr>
            <a:r>
              <a:rPr dirty="0" spc="-10"/>
              <a:t>Management </a:t>
            </a:r>
            <a:r>
              <a:rPr dirty="0"/>
              <a:t>of </a:t>
            </a:r>
            <a:r>
              <a:rPr dirty="0" spc="-15"/>
              <a:t>Interrupters </a:t>
            </a:r>
            <a:r>
              <a:rPr dirty="0" spc="-715"/>
              <a:t> </a:t>
            </a:r>
            <a:r>
              <a:rPr dirty="0"/>
              <a:t>(Time</a:t>
            </a:r>
            <a:r>
              <a:rPr dirty="0" spc="-10"/>
              <a:t> </a:t>
            </a:r>
            <a:r>
              <a:rPr dirty="0" spc="-30"/>
              <a:t>Wasters)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1157" rIns="0" bIns="0" rtlCol="0" vert="horz">
            <a:spAutoFit/>
          </a:bodyPr>
          <a:lstStyle/>
          <a:p>
            <a:pPr marL="1287780" marR="5080" indent="-1186180">
              <a:lnSpc>
                <a:spcPts val="3460"/>
              </a:lnSpc>
              <a:spcBef>
                <a:spcPts val="535"/>
              </a:spcBef>
            </a:pPr>
            <a:r>
              <a:rPr dirty="0" spc="-10"/>
              <a:t>Management </a:t>
            </a:r>
            <a:r>
              <a:rPr dirty="0"/>
              <a:t>of </a:t>
            </a:r>
            <a:r>
              <a:rPr dirty="0" spc="-15"/>
              <a:t>Interrupters </a:t>
            </a:r>
            <a:r>
              <a:rPr dirty="0" spc="-710"/>
              <a:t> </a:t>
            </a:r>
            <a:r>
              <a:rPr dirty="0"/>
              <a:t>(Time</a:t>
            </a:r>
            <a:r>
              <a:rPr dirty="0" spc="-5"/>
              <a:t> </a:t>
            </a:r>
            <a:r>
              <a:rPr dirty="0" spc="-30"/>
              <a:t>Wasters)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80742"/>
            <a:ext cx="8447405" cy="340169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3200" spc="-35" b="1">
                <a:latin typeface="Calibri"/>
                <a:cs typeface="Calibri"/>
              </a:rPr>
              <a:t>Telephone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calls</a:t>
            </a:r>
            <a:endParaRPr sz="3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Minimize</a:t>
            </a:r>
            <a:r>
              <a:rPr dirty="0" sz="2800" spc="-5" b="1">
                <a:latin typeface="Calibri"/>
                <a:cs typeface="Calibri"/>
              </a:rPr>
              <a:t> small</a:t>
            </a:r>
            <a:r>
              <a:rPr dirty="0" sz="2800" spc="-15" b="1">
                <a:latin typeface="Calibri"/>
                <a:cs typeface="Calibri"/>
              </a:rPr>
              <a:t> talks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Never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start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by “Hello</a:t>
            </a:r>
            <a:r>
              <a:rPr dirty="0" sz="2800" spc="-5" b="1">
                <a:latin typeface="Calibri"/>
                <a:cs typeface="Calibri"/>
              </a:rPr>
              <a:t> how </a:t>
            </a:r>
            <a:r>
              <a:rPr dirty="0" sz="2800" spc="-15" b="1">
                <a:latin typeface="Calibri"/>
                <a:cs typeface="Calibri"/>
              </a:rPr>
              <a:t>are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you?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0" b="1">
                <a:latin typeface="Calibri"/>
                <a:cs typeface="Calibri"/>
              </a:rPr>
              <a:t>Try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use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“ hello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what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can</a:t>
            </a:r>
            <a:r>
              <a:rPr dirty="0" sz="2800" spc="-5" b="1">
                <a:latin typeface="Calibri"/>
                <a:cs typeface="Calibri"/>
              </a:rPr>
              <a:t> I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for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you?”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Be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35" b="1">
                <a:latin typeface="Calibri"/>
                <a:cs typeface="Calibri"/>
              </a:rPr>
              <a:t>brief.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ts val="3020"/>
              </a:lnSpc>
              <a:spcBef>
                <a:spcPts val="844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If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you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would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like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chat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have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so,</a:t>
            </a:r>
            <a:r>
              <a:rPr dirty="0" sz="2800" spc="-5" b="1">
                <a:latin typeface="Calibri"/>
                <a:cs typeface="Calibri"/>
              </a:rPr>
              <a:t> use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coffee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breaks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lunch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hours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for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socializing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4305" y="450341"/>
            <a:ext cx="4972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Time</a:t>
            </a:r>
            <a:r>
              <a:rPr dirty="0" spc="-30"/>
              <a:t> </a:t>
            </a:r>
            <a:r>
              <a:rPr dirty="0" spc="-10"/>
              <a:t>Management</a:t>
            </a:r>
            <a:r>
              <a:rPr dirty="0" spc="-45"/>
              <a:t> </a:t>
            </a:r>
            <a:r>
              <a:rPr dirty="0" spc="-15"/>
              <a:t>Strategies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1540369"/>
            <a:ext cx="1463040" cy="3788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334" y="1397888"/>
            <a:ext cx="8380730" cy="40817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Calibri"/>
                <a:cs typeface="Calibri"/>
              </a:rPr>
              <a:t>Planning</a:t>
            </a:r>
            <a:endParaRPr sz="3200">
              <a:latin typeface="Calibri"/>
              <a:cs typeface="Calibri"/>
            </a:endParaRPr>
          </a:p>
          <a:p>
            <a:pPr algn="just" marL="184785" indent="-172720">
              <a:lnSpc>
                <a:spcPct val="100000"/>
              </a:lnSpc>
              <a:spcBef>
                <a:spcPts val="272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Setting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priorities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algn="just" marL="184785" marR="118745" indent="-172720">
              <a:lnSpc>
                <a:spcPts val="269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Scheduling: </a:t>
            </a:r>
            <a:r>
              <a:rPr dirty="0" sz="2800" spc="-15" b="1">
                <a:latin typeface="Calibri"/>
                <a:cs typeface="Calibri"/>
              </a:rPr>
              <a:t>By </a:t>
            </a:r>
            <a:r>
              <a:rPr dirty="0" sz="2800" spc="-10" b="1">
                <a:latin typeface="Calibri"/>
                <a:cs typeface="Calibri"/>
              </a:rPr>
              <a:t>which </a:t>
            </a:r>
            <a:r>
              <a:rPr dirty="0" sz="2800" spc="-5" b="1">
                <a:latin typeface="Calibri"/>
                <a:cs typeface="Calibri"/>
              </a:rPr>
              <a:t>one </a:t>
            </a:r>
            <a:r>
              <a:rPr dirty="0" sz="2800" spc="-15" b="1">
                <a:latin typeface="Calibri"/>
                <a:cs typeface="Calibri"/>
              </a:rPr>
              <a:t>determine </a:t>
            </a:r>
            <a:r>
              <a:rPr dirty="0" sz="2800" spc="-5" b="1">
                <a:latin typeface="Calibri"/>
                <a:cs typeface="Calibri"/>
              </a:rPr>
              <a:t>how much time is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spent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specific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activities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algn="just" marL="184785" marR="5080" indent="-172720">
              <a:lnSpc>
                <a:spcPts val="269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Establishing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do </a:t>
            </a:r>
            <a:r>
              <a:rPr dirty="0" sz="2800" spc="-15" b="1">
                <a:latin typeface="Calibri"/>
                <a:cs typeface="Calibri"/>
              </a:rPr>
              <a:t>list: There </a:t>
            </a:r>
            <a:r>
              <a:rPr dirty="0" sz="2800" spc="-5" b="1">
                <a:latin typeface="Calibri"/>
                <a:cs typeface="Calibri"/>
              </a:rPr>
              <a:t>is no </a:t>
            </a:r>
            <a:r>
              <a:rPr dirty="0" sz="2800" spc="-15" b="1">
                <a:latin typeface="Calibri"/>
                <a:cs typeface="Calibri"/>
              </a:rPr>
              <a:t>right </a:t>
            </a:r>
            <a:r>
              <a:rPr dirty="0" sz="2800" spc="-5" b="1">
                <a:latin typeface="Calibri"/>
                <a:cs typeface="Calibri"/>
              </a:rPr>
              <a:t>or </a:t>
            </a:r>
            <a:r>
              <a:rPr dirty="0" sz="2800" spc="-10" b="1">
                <a:latin typeface="Calibri"/>
                <a:cs typeface="Calibri"/>
              </a:rPr>
              <a:t>wrong </a:t>
            </a:r>
            <a:r>
              <a:rPr dirty="0" sz="2800" spc="-30" b="1">
                <a:latin typeface="Calibri"/>
                <a:cs typeface="Calibri"/>
              </a:rPr>
              <a:t>way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make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5" b="1">
                <a:latin typeface="Calibri"/>
                <a:cs typeface="Calibri"/>
              </a:rPr>
              <a:t>do </a:t>
            </a:r>
            <a:r>
              <a:rPr dirty="0" sz="2800" spc="-15" b="1">
                <a:latin typeface="Calibri"/>
                <a:cs typeface="Calibri"/>
              </a:rPr>
              <a:t>list </a:t>
            </a:r>
            <a:r>
              <a:rPr dirty="0" sz="2800" spc="-5" b="1">
                <a:latin typeface="Calibri"/>
                <a:cs typeface="Calibri"/>
              </a:rPr>
              <a:t>( </a:t>
            </a:r>
            <a:r>
              <a:rPr dirty="0" sz="2800" spc="-20" b="1">
                <a:latin typeface="Calibri"/>
                <a:cs typeface="Calibri"/>
              </a:rPr>
              <a:t>pocket </a:t>
            </a:r>
            <a:r>
              <a:rPr dirty="0" sz="2800" spc="-10" b="1">
                <a:latin typeface="Calibri"/>
                <a:cs typeface="Calibri"/>
              </a:rPr>
              <a:t>calendar </a:t>
            </a:r>
            <a:r>
              <a:rPr dirty="0" sz="2800" spc="-15" b="1">
                <a:latin typeface="Calibri"/>
                <a:cs typeface="Calibri"/>
              </a:rPr>
              <a:t>computer) just </a:t>
            </a:r>
            <a:r>
              <a:rPr dirty="0" sz="2800" spc="-5" b="1">
                <a:latin typeface="Calibri"/>
                <a:cs typeface="Calibri"/>
              </a:rPr>
              <a:t>it </a:t>
            </a:r>
            <a:r>
              <a:rPr dirty="0" sz="2800" spc="-15" b="1">
                <a:latin typeface="Calibri"/>
                <a:cs typeface="Calibri"/>
              </a:rPr>
              <a:t>must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accessible.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736" y="363982"/>
            <a:ext cx="4972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Time</a:t>
            </a:r>
            <a:r>
              <a:rPr dirty="0" spc="-40"/>
              <a:t> </a:t>
            </a:r>
            <a:r>
              <a:rPr dirty="0" spc="-10"/>
              <a:t>Management</a:t>
            </a:r>
            <a:r>
              <a:rPr dirty="0" spc="-45"/>
              <a:t> </a:t>
            </a:r>
            <a:r>
              <a:rPr dirty="0" spc="-15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115390"/>
            <a:ext cx="4768215" cy="4913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latin typeface="Calibri"/>
                <a:cs typeface="Calibri"/>
              </a:rPr>
              <a:t>Organizing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184785" indent="-172720">
              <a:lnSpc>
                <a:spcPts val="3229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The</a:t>
            </a:r>
            <a:r>
              <a:rPr dirty="0" sz="2800" spc="-20" b="1">
                <a:latin typeface="Calibri"/>
                <a:cs typeface="Calibri"/>
              </a:rPr>
              <a:t> stacked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desk </a:t>
            </a:r>
            <a:r>
              <a:rPr dirty="0" sz="2800" spc="-15" b="1">
                <a:latin typeface="Calibri"/>
                <a:cs typeface="Calibri"/>
              </a:rPr>
              <a:t>syndrome</a:t>
            </a:r>
            <a:endParaRPr sz="2800">
              <a:latin typeface="Calibri"/>
              <a:cs typeface="Calibri"/>
            </a:endParaRPr>
          </a:p>
          <a:p>
            <a:pPr lvl="1" marL="527685" indent="-173355">
              <a:lnSpc>
                <a:spcPts val="3090"/>
              </a:lnSpc>
              <a:buFont typeface="Arial MT"/>
              <a:buChar char="•"/>
              <a:tabLst>
                <a:tab pos="528320" algn="l"/>
              </a:tabLst>
            </a:pPr>
            <a:r>
              <a:rPr dirty="0" sz="2800" spc="-25" b="1">
                <a:latin typeface="Calibri"/>
                <a:cs typeface="Calibri"/>
              </a:rPr>
              <a:t>stacked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desk</a:t>
            </a:r>
            <a:endParaRPr sz="2800">
              <a:latin typeface="Calibri"/>
              <a:cs typeface="Calibri"/>
            </a:endParaRPr>
          </a:p>
          <a:p>
            <a:pPr lvl="1" marL="354965" marR="2280285">
              <a:lnSpc>
                <a:spcPts val="308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dirty="0" sz="2800" spc="-25" b="1">
                <a:latin typeface="Calibri"/>
                <a:cs typeface="Calibri"/>
              </a:rPr>
              <a:t>stacked </a:t>
            </a:r>
            <a:r>
              <a:rPr dirty="0" sz="2800" spc="-10" b="1">
                <a:latin typeface="Calibri"/>
                <a:cs typeface="Calibri"/>
              </a:rPr>
              <a:t>mind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One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should</a:t>
            </a:r>
            <a:endParaRPr sz="2800">
              <a:latin typeface="Calibri"/>
              <a:cs typeface="Calibri"/>
            </a:endParaRPr>
          </a:p>
          <a:p>
            <a:pPr lvl="1" marL="527685" marR="5080" indent="-172720">
              <a:lnSpc>
                <a:spcPts val="2690"/>
              </a:lnSpc>
              <a:spcBef>
                <a:spcPts val="335"/>
              </a:spcBef>
              <a:buFont typeface="Arial MT"/>
              <a:buChar char="•"/>
              <a:tabLst>
                <a:tab pos="528320" algn="l"/>
                <a:tab pos="1371600" algn="l"/>
              </a:tabLst>
            </a:pPr>
            <a:r>
              <a:rPr dirty="0" sz="2800" spc="-20" b="1">
                <a:latin typeface="Calibri"/>
                <a:cs typeface="Calibri"/>
              </a:rPr>
              <a:t>Remove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everything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from</a:t>
            </a:r>
            <a:r>
              <a:rPr dirty="0" sz="2800" spc="-5" b="1">
                <a:latin typeface="Calibri"/>
                <a:cs typeface="Calibri"/>
              </a:rPr>
              <a:t> the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desk	</a:t>
            </a:r>
            <a:r>
              <a:rPr dirty="0" sz="2800" spc="-10" b="1">
                <a:latin typeface="Calibri"/>
                <a:cs typeface="Calibri"/>
              </a:rPr>
              <a:t>surface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that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does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not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related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-5" b="1">
                <a:latin typeface="Calibri"/>
                <a:cs typeface="Calibri"/>
              </a:rPr>
              <a:t> the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work</a:t>
            </a:r>
            <a:endParaRPr sz="2800">
              <a:latin typeface="Calibri"/>
              <a:cs typeface="Calibri"/>
            </a:endParaRPr>
          </a:p>
          <a:p>
            <a:pPr lvl="1" marL="527685" indent="-173355">
              <a:lnSpc>
                <a:spcPts val="2965"/>
              </a:lnSpc>
              <a:buFont typeface="Arial MT"/>
              <a:buChar char="•"/>
              <a:tabLst>
                <a:tab pos="528320" algn="l"/>
              </a:tabLst>
            </a:pPr>
            <a:r>
              <a:rPr dirty="0" sz="2800" spc="-10" b="1">
                <a:latin typeface="Calibri"/>
                <a:cs typeface="Calibri"/>
              </a:rPr>
              <a:t>Place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phone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out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sight</a:t>
            </a:r>
            <a:endParaRPr sz="2800">
              <a:latin typeface="Calibri"/>
              <a:cs typeface="Calibri"/>
            </a:endParaRPr>
          </a:p>
          <a:p>
            <a:pPr lvl="1" marL="527685" marR="161290" indent="-172720">
              <a:lnSpc>
                <a:spcPts val="2690"/>
              </a:lnSpc>
              <a:spcBef>
                <a:spcPts val="509"/>
              </a:spcBef>
              <a:buFont typeface="Arial MT"/>
              <a:buChar char="•"/>
              <a:tabLst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If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possible </a:t>
            </a:r>
            <a:r>
              <a:rPr dirty="0" sz="2800" spc="-10" b="1">
                <a:latin typeface="Calibri"/>
                <a:cs typeface="Calibri"/>
              </a:rPr>
              <a:t>close</a:t>
            </a:r>
            <a:r>
              <a:rPr dirty="0" sz="2800" spc="-5" b="1">
                <a:latin typeface="Calibri"/>
                <a:cs typeface="Calibri"/>
              </a:rPr>
              <a:t> the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door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work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8082" y="2565654"/>
            <a:ext cx="3479800" cy="31623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84785" marR="894080" indent="-17272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The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art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waste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basketry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750">
              <a:latin typeface="Calibri"/>
              <a:cs typeface="Calibri"/>
            </a:endParaRPr>
          </a:p>
          <a:p>
            <a:pPr marL="184785" marR="291465" indent="-172720">
              <a:lnSpc>
                <a:spcPts val="302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Physical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strategies 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include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filing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Mental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wastebasketry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736" y="368045"/>
            <a:ext cx="4972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Time</a:t>
            </a:r>
            <a:r>
              <a:rPr dirty="0" spc="-40"/>
              <a:t> </a:t>
            </a:r>
            <a:r>
              <a:rPr dirty="0" spc="-10"/>
              <a:t>Management</a:t>
            </a:r>
            <a:r>
              <a:rPr dirty="0" spc="-45"/>
              <a:t> </a:t>
            </a:r>
            <a:r>
              <a:rPr dirty="0" spc="-15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096" y="1227582"/>
            <a:ext cx="5730240" cy="35261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Implementing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15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buFont typeface="Calibri"/>
              <a:buChar char="•"/>
              <a:tabLst>
                <a:tab pos="545465" algn="l"/>
                <a:tab pos="546100" algn="l"/>
              </a:tabLst>
            </a:pPr>
            <a:r>
              <a:rPr dirty="0" sz="2800" spc="-5" b="1">
                <a:latin typeface="Calibri"/>
                <a:cs typeface="Calibri"/>
              </a:rPr>
              <a:t>Handling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paper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work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appropriately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459"/>
              </a:spcBef>
              <a:buFont typeface="Calibri"/>
              <a:buChar char="•"/>
              <a:tabLst>
                <a:tab pos="545465" algn="l"/>
                <a:tab pos="546100" algn="l"/>
              </a:tabLst>
            </a:pPr>
            <a:r>
              <a:rPr dirty="0" sz="2800" spc="-15" b="1">
                <a:latin typeface="Calibri"/>
                <a:cs typeface="Calibri"/>
              </a:rPr>
              <a:t>Delegating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appropriately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465"/>
              </a:spcBef>
              <a:buFont typeface="Calibri"/>
              <a:buChar char="•"/>
              <a:tabLst>
                <a:tab pos="545465" algn="l"/>
                <a:tab pos="546100" algn="l"/>
              </a:tabLst>
            </a:pPr>
            <a:r>
              <a:rPr dirty="0" sz="2800" spc="-10" b="1">
                <a:latin typeface="Calibri"/>
                <a:cs typeface="Calibri"/>
              </a:rPr>
              <a:t>Controlling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interruptions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545465" algn="l"/>
                <a:tab pos="546100" algn="l"/>
              </a:tabLst>
            </a:pPr>
            <a:r>
              <a:rPr dirty="0" sz="2800" spc="-5" b="1">
                <a:latin typeface="Calibri"/>
                <a:cs typeface="Calibri"/>
              </a:rPr>
              <a:t>Learning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art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saying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“No”</a:t>
            </a:r>
            <a:endParaRPr sz="2800">
              <a:latin typeface="Calibri"/>
              <a:cs typeface="Calibri"/>
            </a:endParaRPr>
          </a:p>
          <a:p>
            <a:pPr marL="546100" indent="-533400">
              <a:lnSpc>
                <a:spcPct val="100000"/>
              </a:lnSpc>
              <a:spcBef>
                <a:spcPts val="455"/>
              </a:spcBef>
              <a:buFont typeface="Calibri"/>
              <a:buChar char="•"/>
              <a:tabLst>
                <a:tab pos="545465" algn="l"/>
                <a:tab pos="546100" algn="l"/>
              </a:tabLst>
            </a:pPr>
            <a:r>
              <a:rPr dirty="0" sz="2800" spc="-15" b="1">
                <a:latin typeface="Calibri"/>
                <a:cs typeface="Calibri"/>
              </a:rPr>
              <a:t>Rewarding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oneself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35356"/>
            <a:ext cx="21736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What</a:t>
            </a:r>
            <a:r>
              <a:rPr dirty="0" spc="-60"/>
              <a:t> </a:t>
            </a:r>
            <a:r>
              <a:rPr dirty="0"/>
              <a:t>is</a:t>
            </a:r>
            <a:r>
              <a:rPr dirty="0" spc="-35"/>
              <a:t> </a:t>
            </a:r>
            <a:r>
              <a:rPr dirty="0"/>
              <a:t>time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925474"/>
            <a:ext cx="7868284" cy="451929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2800" spc="-10" b="1">
                <a:latin typeface="Calibri"/>
                <a:cs typeface="Calibri"/>
              </a:rPr>
              <a:t>Time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stuff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which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life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made.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It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most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valuable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man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can</a:t>
            </a:r>
            <a:r>
              <a:rPr dirty="0" sz="2800" spc="-5" b="1">
                <a:latin typeface="Calibri"/>
                <a:cs typeface="Calibri"/>
              </a:rPr>
              <a:t> spend.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spc="-5" b="1">
                <a:latin typeface="Calibri"/>
                <a:cs typeface="Calibri"/>
              </a:rPr>
              <a:t>Time</a:t>
            </a:r>
            <a:r>
              <a:rPr dirty="0" sz="3200" spc="-4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making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optimal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use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available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time.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Because</a:t>
            </a:r>
            <a:endParaRPr sz="2800">
              <a:latin typeface="Calibri"/>
              <a:cs typeface="Calibri"/>
            </a:endParaRPr>
          </a:p>
          <a:p>
            <a:pPr marL="184785" marR="5080">
              <a:lnSpc>
                <a:spcPct val="150000"/>
              </a:lnSpc>
              <a:spcBef>
                <a:spcPts val="5"/>
              </a:spcBef>
            </a:pP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finite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valuable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resource,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learning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how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use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it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wisely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requires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both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leadership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skills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management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functions.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386" y="580770"/>
            <a:ext cx="60579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Steps</a:t>
            </a:r>
            <a:r>
              <a:rPr dirty="0" spc="-10"/>
              <a:t> </a:t>
            </a:r>
            <a:r>
              <a:rPr dirty="0" spc="-20"/>
              <a:t>to</a:t>
            </a:r>
            <a:r>
              <a:rPr dirty="0"/>
              <a:t> </a:t>
            </a:r>
            <a:r>
              <a:rPr dirty="0" spc="-10"/>
              <a:t>ensure</a:t>
            </a:r>
            <a:r>
              <a:rPr dirty="0" spc="-5"/>
              <a:t> </a:t>
            </a:r>
            <a:r>
              <a:rPr dirty="0" spc="-20"/>
              <a:t>effective</a:t>
            </a:r>
            <a:r>
              <a:rPr dirty="0"/>
              <a:t> </a:t>
            </a:r>
            <a:r>
              <a:rPr dirty="0" spc="-10"/>
              <a:t>delegation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380" y="1772539"/>
            <a:ext cx="8287384" cy="35052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393700" algn="l"/>
                <a:tab pos="394335" algn="l"/>
              </a:tabLst>
            </a:pPr>
            <a:r>
              <a:rPr dirty="0" sz="2800" spc="-10" b="1">
                <a:latin typeface="Calibri"/>
                <a:cs typeface="Calibri"/>
              </a:rPr>
              <a:t>Plan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Ahead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when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identifying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task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accomplished</a:t>
            </a:r>
            <a:endParaRPr sz="2800">
              <a:latin typeface="Calibri"/>
              <a:cs typeface="Calibri"/>
            </a:endParaRPr>
          </a:p>
          <a:p>
            <a:pPr marL="393700" marR="89535" indent="-381635">
              <a:lnSpc>
                <a:spcPts val="3030"/>
              </a:lnSpc>
              <a:spcBef>
                <a:spcPts val="845"/>
              </a:spcBef>
              <a:buFont typeface="Arial MT"/>
              <a:buChar char="•"/>
              <a:tabLst>
                <a:tab pos="393700" algn="l"/>
                <a:tab pos="394335" algn="l"/>
              </a:tabLst>
            </a:pPr>
            <a:r>
              <a:rPr dirty="0" sz="2800" spc="-5" b="1">
                <a:latin typeface="Calibri"/>
                <a:cs typeface="Calibri"/>
              </a:rPr>
              <a:t>Identify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skill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educational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level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complete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job.</a:t>
            </a:r>
            <a:endParaRPr sz="2800">
              <a:latin typeface="Calibri"/>
              <a:cs typeface="Calibri"/>
            </a:endParaRPr>
          </a:p>
          <a:p>
            <a:pPr marL="393700" marR="304165" indent="-381635">
              <a:lnSpc>
                <a:spcPts val="3020"/>
              </a:lnSpc>
              <a:spcBef>
                <a:spcPts val="790"/>
              </a:spcBef>
              <a:buFont typeface="Arial MT"/>
              <a:buChar char="•"/>
              <a:tabLst>
                <a:tab pos="393700" algn="l"/>
                <a:tab pos="394335" algn="l"/>
              </a:tabLst>
            </a:pPr>
            <a:r>
              <a:rPr dirty="0" sz="2800" spc="-5" b="1">
                <a:latin typeface="Calibri"/>
                <a:cs typeface="Calibri"/>
              </a:rPr>
              <a:t>Identify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person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best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able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complete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job</a:t>
            </a:r>
            <a:r>
              <a:rPr dirty="0" sz="2800" spc="-5" b="1">
                <a:latin typeface="Calibri"/>
                <a:cs typeface="Calibri"/>
              </a:rPr>
              <a:t> in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terms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capability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freedom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do so.</a:t>
            </a:r>
            <a:endParaRPr sz="2800">
              <a:latin typeface="Calibri"/>
              <a:cs typeface="Calibri"/>
            </a:endParaRPr>
          </a:p>
          <a:p>
            <a:pPr marL="393700" marR="120014" indent="-381635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393700" algn="l"/>
                <a:tab pos="394335" algn="l"/>
              </a:tabLst>
            </a:pPr>
            <a:r>
              <a:rPr dirty="0" sz="2800" spc="-5" b="1">
                <a:latin typeface="Calibri"/>
                <a:cs typeface="Calibri"/>
              </a:rPr>
              <a:t>Clearly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communicate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exactly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what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done,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specify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end-product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desired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,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also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authority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commensurate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assigned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task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9069" rIns="0" bIns="0" rtlCol="0" vert="horz">
            <a:spAutoFit/>
          </a:bodyPr>
          <a:lstStyle/>
          <a:p>
            <a:pPr marL="1780539" marR="5080" indent="-1179830">
              <a:lnSpc>
                <a:spcPts val="3460"/>
              </a:lnSpc>
              <a:spcBef>
                <a:spcPts val="535"/>
              </a:spcBef>
            </a:pPr>
            <a:r>
              <a:rPr dirty="0" spc="-15"/>
              <a:t>Steps</a:t>
            </a:r>
            <a:r>
              <a:rPr dirty="0" spc="-25"/>
              <a:t> </a:t>
            </a:r>
            <a:r>
              <a:rPr dirty="0" spc="-15"/>
              <a:t>to</a:t>
            </a:r>
            <a:r>
              <a:rPr dirty="0" spc="-5"/>
              <a:t> </a:t>
            </a:r>
            <a:r>
              <a:rPr dirty="0" spc="-10"/>
              <a:t>ensure </a:t>
            </a:r>
            <a:r>
              <a:rPr dirty="0" spc="-20"/>
              <a:t>effective </a:t>
            </a:r>
            <a:r>
              <a:rPr dirty="0" spc="-710"/>
              <a:t> </a:t>
            </a:r>
            <a:r>
              <a:rPr dirty="0" spc="-10"/>
              <a:t>delegation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2028824"/>
            <a:ext cx="8618220" cy="25768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93065" marR="1016000" indent="-3810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dirty="0" sz="2800" spc="-15" b="1">
                <a:latin typeface="Calibri"/>
                <a:cs typeface="Calibri"/>
              </a:rPr>
              <a:t>Set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lines,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monitor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how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task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being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accomplished</a:t>
            </a:r>
            <a:endParaRPr sz="2800">
              <a:latin typeface="Calibri"/>
              <a:cs typeface="Calibri"/>
            </a:endParaRPr>
          </a:p>
          <a:p>
            <a:pPr marL="393065" marR="276225" indent="-381000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dirty="0" sz="2800" spc="-25" b="1">
                <a:latin typeface="Calibri"/>
                <a:cs typeface="Calibri"/>
              </a:rPr>
              <a:t>Evaluate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subordinate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performance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after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task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have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been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completed.</a:t>
            </a:r>
            <a:endParaRPr sz="2800">
              <a:latin typeface="Calibri"/>
              <a:cs typeface="Calibri"/>
            </a:endParaRPr>
          </a:p>
          <a:p>
            <a:pPr marL="393065" marR="5080" indent="-381000">
              <a:lnSpc>
                <a:spcPts val="3020"/>
              </a:lnSpc>
              <a:spcBef>
                <a:spcPts val="81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dirty="0" sz="2800" spc="-5" b="1">
                <a:latin typeface="Calibri"/>
                <a:cs typeface="Calibri"/>
              </a:rPr>
              <a:t>Don’t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delegate</a:t>
            </a:r>
            <a:r>
              <a:rPr dirty="0" sz="2800" spc="4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your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signature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orientation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new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employees.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468249"/>
            <a:ext cx="552005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963420" marR="5080" indent="-1951355">
              <a:lnSpc>
                <a:spcPts val="3460"/>
              </a:lnSpc>
              <a:spcBef>
                <a:spcPts val="535"/>
              </a:spcBef>
            </a:pPr>
            <a:r>
              <a:rPr dirty="0" spc="-15"/>
              <a:t>Symptoms </a:t>
            </a:r>
            <a:r>
              <a:rPr dirty="0"/>
              <a:t>of </a:t>
            </a:r>
            <a:r>
              <a:rPr dirty="0" spc="-5"/>
              <a:t>Time </a:t>
            </a:r>
            <a:r>
              <a:rPr dirty="0" spc="-10"/>
              <a:t>Management </a:t>
            </a:r>
            <a:r>
              <a:rPr dirty="0" spc="-710"/>
              <a:t> </a:t>
            </a:r>
            <a:r>
              <a:rPr dirty="0" spc="-5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995297"/>
            <a:ext cx="4525645" cy="39960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Calibri"/>
                <a:cs typeface="Calibri"/>
              </a:rPr>
              <a:t>Being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overbuys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10" b="1">
                <a:latin typeface="Calibri"/>
                <a:cs typeface="Calibri"/>
              </a:rPr>
              <a:t>Not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achieving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40" b="1">
                <a:latin typeface="Calibri"/>
                <a:cs typeface="Calibri"/>
              </a:rPr>
              <a:t>key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results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15" b="1">
                <a:latin typeface="Calibri"/>
                <a:cs typeface="Calibri"/>
              </a:rPr>
              <a:t>Feeling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spc="-10" b="1">
                <a:latin typeface="Calibri"/>
                <a:cs typeface="Calibri"/>
              </a:rPr>
              <a:t>running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late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30" b="1">
                <a:latin typeface="Calibri"/>
                <a:cs typeface="Calibri"/>
              </a:rPr>
              <a:t>Work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longer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hours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at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home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5" b="1">
                <a:latin typeface="Calibri"/>
                <a:cs typeface="Calibri"/>
              </a:rPr>
              <a:t>Go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from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crisis</a:t>
            </a:r>
            <a:r>
              <a:rPr dirty="0" sz="2800" spc="-10" b="1">
                <a:latin typeface="Calibri"/>
                <a:cs typeface="Calibri"/>
              </a:rPr>
              <a:t> to crisis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492" y="609345"/>
            <a:ext cx="65868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Causes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 spc="-5"/>
              <a:t>Time</a:t>
            </a:r>
            <a:r>
              <a:rPr dirty="0" spc="-15"/>
              <a:t> </a:t>
            </a:r>
            <a:r>
              <a:rPr dirty="0" spc="-10"/>
              <a:t>Management</a:t>
            </a:r>
            <a:r>
              <a:rPr dirty="0" spc="-50"/>
              <a:t> </a:t>
            </a:r>
            <a:r>
              <a:rPr dirty="0" spc="-5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712722"/>
            <a:ext cx="6673850" cy="2395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Not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make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effective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planning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Poorly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organized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ineffective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at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planning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Managerial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weakness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213" y="386333"/>
            <a:ext cx="65024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dirty="0" spc="-20"/>
              <a:t> </a:t>
            </a:r>
            <a:r>
              <a:rPr dirty="0"/>
              <a:t>Common</a:t>
            </a:r>
            <a:r>
              <a:rPr dirty="0" spc="-15"/>
              <a:t> </a:t>
            </a:r>
            <a:r>
              <a:rPr dirty="0" spc="-5"/>
              <a:t>Time</a:t>
            </a:r>
            <a:r>
              <a:rPr dirty="0" spc="-20"/>
              <a:t> </a:t>
            </a:r>
            <a:r>
              <a:rPr dirty="0"/>
              <a:t>Consuming</a:t>
            </a:r>
            <a:r>
              <a:rPr dirty="0" spc="-35"/>
              <a:t> </a:t>
            </a:r>
            <a:r>
              <a:rPr dirty="0"/>
              <a:t>Habit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1235734"/>
            <a:ext cx="7595870" cy="322643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Putting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off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difficult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unpleasant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tasks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Starting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but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failing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finish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unpleasant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work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tasks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Being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easily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side </a:t>
            </a:r>
            <a:r>
              <a:rPr dirty="0" sz="2800" spc="-25" b="1">
                <a:latin typeface="Calibri"/>
                <a:cs typeface="Calibri"/>
              </a:rPr>
              <a:t>tracked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Procrastination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necessary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decisions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5" b="1">
                <a:latin typeface="Calibri"/>
                <a:cs typeface="Calibri"/>
              </a:rPr>
              <a:t>Poorly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organized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desk,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filling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layouts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624077"/>
            <a:ext cx="666495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dirty="0" spc="-20"/>
              <a:t> </a:t>
            </a:r>
            <a:r>
              <a:rPr dirty="0"/>
              <a:t>Common</a:t>
            </a:r>
            <a:r>
              <a:rPr dirty="0" spc="-15"/>
              <a:t> </a:t>
            </a:r>
            <a:r>
              <a:rPr dirty="0" spc="-5"/>
              <a:t>Time</a:t>
            </a:r>
            <a:r>
              <a:rPr dirty="0" spc="-20"/>
              <a:t> </a:t>
            </a:r>
            <a:r>
              <a:rPr dirty="0"/>
              <a:t>Consuming</a:t>
            </a:r>
            <a:r>
              <a:rPr dirty="0" spc="-30"/>
              <a:t> </a:t>
            </a:r>
            <a:r>
              <a:rPr dirty="0"/>
              <a:t>Habits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213256"/>
            <a:ext cx="6218555" cy="386651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20" b="1">
                <a:latin typeface="Calibri"/>
                <a:cs typeface="Calibri"/>
              </a:rPr>
              <a:t>Poor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organizing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conducting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meeting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25" b="1">
                <a:latin typeface="Calibri"/>
                <a:cs typeface="Calibri"/>
              </a:rPr>
              <a:t>Attending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too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many</a:t>
            </a:r>
            <a:r>
              <a:rPr dirty="0" sz="2800" spc="-10" b="1">
                <a:latin typeface="Calibri"/>
                <a:cs typeface="Calibri"/>
              </a:rPr>
              <a:t> meetings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35" b="1">
                <a:latin typeface="Calibri"/>
                <a:cs typeface="Calibri"/>
              </a:rPr>
              <a:t>Talking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too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much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(Socializing)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Being </a:t>
            </a:r>
            <a:r>
              <a:rPr dirty="0" sz="2800" spc="-15" b="1">
                <a:latin typeface="Calibri"/>
                <a:cs typeface="Calibri"/>
              </a:rPr>
              <a:t>too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nosy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10" b="1">
                <a:latin typeface="Calibri"/>
                <a:cs typeface="Calibri"/>
              </a:rPr>
              <a:t>Not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being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able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others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request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for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help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Being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too</a:t>
            </a:r>
            <a:r>
              <a:rPr dirty="0" sz="2800" spc="-10" b="1">
                <a:latin typeface="Calibri"/>
                <a:cs typeface="Calibri"/>
              </a:rPr>
              <a:t> visible,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too</a:t>
            </a:r>
            <a:r>
              <a:rPr dirty="0" sz="2800" spc="-10" b="1">
                <a:latin typeface="Calibri"/>
                <a:cs typeface="Calibri"/>
              </a:rPr>
              <a:t> easily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accessible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054" y="512190"/>
            <a:ext cx="53778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Principles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 spc="-5"/>
              <a:t>Time</a:t>
            </a:r>
            <a:r>
              <a:rPr dirty="0" spc="-15"/>
              <a:t> </a:t>
            </a:r>
            <a:r>
              <a:rPr dirty="0" spc="-1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52117"/>
            <a:ext cx="8284209" cy="3547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dirty="0" sz="2800" spc="-5" b="1">
                <a:latin typeface="Calibri"/>
                <a:cs typeface="Calibri"/>
              </a:rPr>
              <a:t>Allow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for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planning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establish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priorities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arenR"/>
            </a:pPr>
            <a:endParaRPr sz="3800">
              <a:latin typeface="Calibri"/>
              <a:cs typeface="Calibri"/>
            </a:endParaRPr>
          </a:p>
          <a:p>
            <a:pPr marL="527685" marR="1009015" indent="-515620">
              <a:lnSpc>
                <a:spcPts val="3020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dirty="0" sz="2800" spc="-15" b="1">
                <a:latin typeface="Calibri"/>
                <a:cs typeface="Calibri"/>
              </a:rPr>
              <a:t>Complete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highest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priority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task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whenever 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possible,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finish</a:t>
            </a:r>
            <a:r>
              <a:rPr dirty="0" sz="2800" spc="-5" b="1">
                <a:latin typeface="Calibri"/>
                <a:cs typeface="Calibri"/>
              </a:rPr>
              <a:t> one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task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before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beginning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35" b="1">
                <a:latin typeface="Calibri"/>
                <a:cs typeface="Calibri"/>
              </a:rPr>
              <a:t>another.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arenR"/>
            </a:pPr>
            <a:endParaRPr sz="3750">
              <a:latin typeface="Calibri"/>
              <a:cs typeface="Calibri"/>
            </a:endParaRPr>
          </a:p>
          <a:p>
            <a:pPr marL="527685" marR="5080" indent="-515620">
              <a:lnSpc>
                <a:spcPts val="3020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dirty="0" sz="2800" spc="-15" b="1">
                <a:latin typeface="Calibri"/>
                <a:cs typeface="Calibri"/>
              </a:rPr>
              <a:t>Reprioritize</a:t>
            </a:r>
            <a:r>
              <a:rPr dirty="0" sz="2800" spc="5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based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upon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remaining</a:t>
            </a:r>
            <a:r>
              <a:rPr dirty="0" sz="2800" spc="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task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upon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new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information that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may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have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been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received.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80440"/>
            <a:ext cx="84588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dirty="0" spc="-5"/>
              <a:t>1)	</a:t>
            </a:r>
            <a:r>
              <a:rPr dirty="0"/>
              <a:t>Allow</a:t>
            </a:r>
            <a:r>
              <a:rPr dirty="0" spc="-25"/>
              <a:t> </a:t>
            </a:r>
            <a:r>
              <a:rPr dirty="0"/>
              <a:t>time </a:t>
            </a:r>
            <a:r>
              <a:rPr dirty="0" spc="-20"/>
              <a:t>for</a:t>
            </a:r>
            <a:r>
              <a:rPr dirty="0"/>
              <a:t> planning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establish</a:t>
            </a:r>
            <a:r>
              <a:rPr dirty="0" spc="-30"/>
              <a:t> </a:t>
            </a:r>
            <a:r>
              <a:rPr dirty="0"/>
              <a:t>priorities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247" y="1475994"/>
            <a:ext cx="7388859" cy="273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3200" spc="-5" b="1">
                <a:latin typeface="Calibri"/>
                <a:cs typeface="Calibri"/>
              </a:rPr>
              <a:t>Daily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plan</a:t>
            </a:r>
            <a:endParaRPr sz="320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145"/>
              </a:spcBef>
            </a:pPr>
            <a:r>
              <a:rPr dirty="0" sz="2800" spc="-40" b="1">
                <a:latin typeface="Calibri"/>
                <a:cs typeface="Calibri"/>
              </a:rPr>
              <a:t>Two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mistakes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common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-5" b="1">
                <a:latin typeface="Calibri"/>
                <a:cs typeface="Calibri"/>
              </a:rPr>
              <a:t> the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managers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dirty="0" sz="2800" spc="-10" b="1">
                <a:latin typeface="Calibri"/>
                <a:cs typeface="Calibri"/>
              </a:rPr>
              <a:t>Underestimating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importance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 a daily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95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dirty="0" sz="2800" spc="-10" b="1">
                <a:latin typeface="Calibri"/>
                <a:cs typeface="Calibri"/>
              </a:rPr>
              <a:t>Not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allowing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adequate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time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for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planning.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8739" y="1224787"/>
            <a:ext cx="8804910" cy="5020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399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Daily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planning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by</a:t>
            </a:r>
            <a:r>
              <a:rPr dirty="0" sz="2800" spc="-5" b="1">
                <a:latin typeface="Calibri"/>
                <a:cs typeface="Calibri"/>
              </a:rPr>
              <a:t> the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40" b="1">
                <a:latin typeface="Calibri"/>
                <a:cs typeface="Calibri"/>
              </a:rPr>
              <a:t>manager.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Calibri"/>
              <a:cs typeface="Calibri"/>
            </a:endParaRPr>
          </a:p>
          <a:p>
            <a:pPr marL="184785" marR="37465" indent="-172720">
              <a:lnSpc>
                <a:spcPts val="269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In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morning,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list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all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actions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to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accomplished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that </a:t>
            </a:r>
            <a:r>
              <a:rPr dirty="0" sz="2800" spc="-615" b="1">
                <a:latin typeface="Calibri"/>
                <a:cs typeface="Calibri"/>
              </a:rPr>
              <a:t> </a:t>
            </a:r>
            <a:r>
              <a:rPr dirty="0" sz="2800" spc="-60" b="1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184785" marR="240665" indent="-172720">
              <a:lnSpc>
                <a:spcPts val="269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Plan ahead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for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meetings.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Prepare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distribute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advance </a:t>
            </a:r>
            <a:r>
              <a:rPr dirty="0" sz="2800" spc="-6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agendas.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184785" marR="102870" indent="-172720">
              <a:lnSpc>
                <a:spcPct val="800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 spc="-5" b="1">
                <a:latin typeface="Calibri"/>
                <a:cs typeface="Calibri"/>
              </a:rPr>
              <a:t>Identify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developing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problems,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put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them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in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 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appropriate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portion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unit’s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short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or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long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term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 spc="-20" b="1">
                <a:latin typeface="Calibri"/>
                <a:cs typeface="Calibri"/>
              </a:rPr>
              <a:t>Review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short</a:t>
            </a:r>
            <a:r>
              <a:rPr dirty="0" sz="280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and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long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term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plans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the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unit</a:t>
            </a:r>
            <a:r>
              <a:rPr dirty="0" sz="2800" spc="1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regularly.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480440"/>
            <a:ext cx="35693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2)</a:t>
            </a:r>
            <a:r>
              <a:rPr dirty="0" spc="-20"/>
              <a:t> </a:t>
            </a:r>
            <a:r>
              <a:rPr dirty="0" spc="-10"/>
              <a:t>Establish</a:t>
            </a:r>
            <a:r>
              <a:rPr dirty="0" spc="-55"/>
              <a:t> </a:t>
            </a:r>
            <a:r>
              <a:rPr dirty="0"/>
              <a:t>priorities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mm</dc:creator>
  <dc:title>الشريحة 1</dc:title>
  <dcterms:created xsi:type="dcterms:W3CDTF">2023-11-04T07:44:10Z</dcterms:created>
  <dcterms:modified xsi:type="dcterms:W3CDTF">2023-11-04T07:44:10Z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2023-11-04T00:00:00Z</vt:filetime>
  </property>
</Properties>
</file>