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07489" y="257302"/>
            <a:ext cx="505460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0284" y="1123466"/>
            <a:ext cx="8601710" cy="4690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323198" y="6466897"/>
            <a:ext cx="14033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0" y="4320631"/>
              <a:ext cx="1371600" cy="782320"/>
            </a:xfrm>
            <a:custGeom>
              <a:avLst/>
              <a:gdLst/>
              <a:ahLst/>
              <a:cxnLst/>
              <a:rect l="l" t="t" r="r" b="b"/>
              <a:pathLst>
                <a:path w="1371600" h="782320">
                  <a:moveTo>
                    <a:pt x="0" y="0"/>
                  </a:moveTo>
                  <a:lnTo>
                    <a:pt x="0" y="780982"/>
                  </a:lnTo>
                  <a:lnTo>
                    <a:pt x="974623" y="781720"/>
                  </a:lnTo>
                  <a:lnTo>
                    <a:pt x="984288" y="780912"/>
                  </a:lnTo>
                  <a:lnTo>
                    <a:pt x="992197" y="778783"/>
                  </a:lnTo>
                  <a:lnTo>
                    <a:pt x="998347" y="775773"/>
                  </a:lnTo>
                  <a:lnTo>
                    <a:pt x="1002741" y="772322"/>
                  </a:lnTo>
                  <a:lnTo>
                    <a:pt x="1002741" y="767623"/>
                  </a:lnTo>
                  <a:lnTo>
                    <a:pt x="1007427" y="767623"/>
                  </a:lnTo>
                  <a:lnTo>
                    <a:pt x="1363980" y="411134"/>
                  </a:lnTo>
                  <a:lnTo>
                    <a:pt x="1369266" y="402564"/>
                  </a:lnTo>
                  <a:lnTo>
                    <a:pt x="1371028" y="391814"/>
                  </a:lnTo>
                  <a:lnTo>
                    <a:pt x="1369266" y="380184"/>
                  </a:lnTo>
                  <a:lnTo>
                    <a:pt x="1363980" y="368970"/>
                  </a:lnTo>
                  <a:lnTo>
                    <a:pt x="1007427" y="17180"/>
                  </a:lnTo>
                  <a:lnTo>
                    <a:pt x="1007427" y="12354"/>
                  </a:lnTo>
                  <a:lnTo>
                    <a:pt x="1002741" y="12354"/>
                  </a:lnTo>
                  <a:lnTo>
                    <a:pt x="998347" y="8977"/>
                  </a:lnTo>
                  <a:lnTo>
                    <a:pt x="992197" y="6004"/>
                  </a:lnTo>
                  <a:lnTo>
                    <a:pt x="984288" y="3889"/>
                  </a:lnTo>
                  <a:lnTo>
                    <a:pt x="974623" y="30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2678429" y="4050919"/>
            <a:ext cx="405574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15" b="1">
                <a:solidFill>
                  <a:srgbClr val="252525"/>
                </a:solidFill>
                <a:latin typeface="Calibri"/>
                <a:cs typeface="Calibri"/>
              </a:rPr>
              <a:t>Controlling</a:t>
            </a:r>
            <a:r>
              <a:rPr dirty="0" sz="4000" spc="1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4000" spc="-15" b="1">
                <a:solidFill>
                  <a:srgbClr val="252525"/>
                </a:solidFill>
                <a:latin typeface="Calibri"/>
                <a:cs typeface="Calibri"/>
              </a:rPr>
              <a:t>Process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5759" y="4546472"/>
            <a:ext cx="16446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FDFFFF"/>
                </a:solidFill>
                <a:latin typeface="Tahoma"/>
                <a:cs typeface="Tahoma"/>
              </a:rPr>
              <a:t>1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035202" y="1168730"/>
            <a:ext cx="6503034" cy="2281555"/>
          </a:xfrm>
          <a:prstGeom prst="rect"/>
        </p:spPr>
        <p:txBody>
          <a:bodyPr wrap="square" lIns="0" tIns="81280" rIns="0" bIns="0" rtlCol="0" vert="horz">
            <a:spAutoFit/>
          </a:bodyPr>
          <a:lstStyle/>
          <a:p>
            <a:pPr marL="2244090" marR="5080" indent="-2232025">
              <a:lnSpc>
                <a:spcPts val="4320"/>
              </a:lnSpc>
              <a:spcBef>
                <a:spcPts val="640"/>
              </a:spcBef>
            </a:pPr>
            <a:r>
              <a:rPr dirty="0" sz="4000" spc="-15"/>
              <a:t>Administration</a:t>
            </a:r>
            <a:r>
              <a:rPr dirty="0" sz="4000" spc="15"/>
              <a:t> </a:t>
            </a:r>
            <a:r>
              <a:rPr dirty="0" sz="4000" spc="-5"/>
              <a:t>and</a:t>
            </a:r>
            <a:r>
              <a:rPr dirty="0" sz="4000" spc="-10"/>
              <a:t> Leadership </a:t>
            </a:r>
            <a:r>
              <a:rPr dirty="0" sz="4000" spc="-890"/>
              <a:t> </a:t>
            </a:r>
            <a:r>
              <a:rPr dirty="0" sz="4000" spc="-5"/>
              <a:t>in </a:t>
            </a:r>
            <a:r>
              <a:rPr dirty="0" sz="4000" spc="-10"/>
              <a:t>Nursing</a:t>
            </a:r>
            <a:endParaRPr sz="4000"/>
          </a:p>
          <a:p>
            <a:pPr marL="1887220" marR="640080" indent="-1009015">
              <a:lnSpc>
                <a:spcPts val="4320"/>
              </a:lnSpc>
              <a:spcBef>
                <a:spcPts val="5"/>
              </a:spcBef>
            </a:pPr>
            <a:r>
              <a:rPr dirty="0" sz="4000" spc="-15"/>
              <a:t>Management </a:t>
            </a:r>
            <a:r>
              <a:rPr dirty="0" sz="4000" spc="-5"/>
              <a:t>Functions </a:t>
            </a:r>
            <a:r>
              <a:rPr dirty="0" sz="4000" spc="-890"/>
              <a:t> </a:t>
            </a:r>
            <a:r>
              <a:rPr dirty="0" sz="4000" spc="-5"/>
              <a:t>4-</a:t>
            </a:r>
            <a:r>
              <a:rPr dirty="0" sz="4000" spc="-10"/>
              <a:t> </a:t>
            </a:r>
            <a:r>
              <a:rPr dirty="0" sz="4000" spc="-15"/>
              <a:t>Controlling</a:t>
            </a:r>
            <a:endParaRPr sz="4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4591" y="6466897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3229" y="510032"/>
            <a:ext cx="433959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Controlling</a:t>
            </a:r>
            <a:r>
              <a:rPr dirty="0" spc="-15"/>
              <a:t> </a:t>
            </a:r>
            <a:r>
              <a:rPr dirty="0" spc="-35"/>
              <a:t>Techniques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4939" y="1342923"/>
            <a:ext cx="8711565" cy="3736340"/>
          </a:xfrm>
          <a:prstGeom prst="rect">
            <a:avLst/>
          </a:prstGeom>
        </p:spPr>
        <p:txBody>
          <a:bodyPr wrap="square" lIns="0" tIns="1606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65"/>
              </a:spcBef>
            </a:pPr>
            <a:r>
              <a:rPr dirty="0" sz="2800" spc="-5" b="1">
                <a:latin typeface="Calibri"/>
                <a:cs typeface="Calibri"/>
              </a:rPr>
              <a:t>Importance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controlling techniques: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1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Many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techniques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virtually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</a:t>
            </a:r>
            <a:endParaRPr sz="2800">
              <a:latin typeface="Calibri"/>
              <a:cs typeface="Calibri"/>
            </a:endParaRPr>
          </a:p>
          <a:p>
            <a:pPr marL="184785">
              <a:lnSpc>
                <a:spcPct val="100000"/>
              </a:lnSpc>
              <a:spcBef>
                <a:spcPts val="1680"/>
              </a:spcBef>
            </a:pPr>
            <a:r>
              <a:rPr dirty="0" sz="2800" spc="-15" b="1">
                <a:latin typeface="Calibri"/>
                <a:cs typeface="Calibri"/>
              </a:rPr>
              <a:t>organizations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so </a:t>
            </a:r>
            <a:r>
              <a:rPr dirty="0" sz="2800" spc="-20" b="1">
                <a:latin typeface="Calibri"/>
                <a:cs typeface="Calibri"/>
              </a:rPr>
              <a:t>represent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standard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business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practice</a:t>
            </a:r>
            <a:endParaRPr sz="2800">
              <a:latin typeface="Calibri"/>
              <a:cs typeface="Calibri"/>
            </a:endParaRPr>
          </a:p>
          <a:p>
            <a:pPr marL="184785" marR="54229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technique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different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levels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management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</a:t>
            </a:r>
            <a:r>
              <a:rPr dirty="0" sz="2800" spc="-5" b="1">
                <a:latin typeface="Calibri"/>
                <a:cs typeface="Calibri"/>
              </a:rPr>
              <a:t> process,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enables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mangers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know </a:t>
            </a:r>
            <a:r>
              <a:rPr dirty="0" sz="2800" spc="-10" b="1">
                <a:latin typeface="Calibri"/>
                <a:cs typeface="Calibri"/>
              </a:rPr>
              <a:t>what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happening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93734" y="6466897"/>
            <a:ext cx="13525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70">
                <a:solidFill>
                  <a:srgbClr val="888888"/>
                </a:solidFill>
                <a:latin typeface="Arial MT"/>
                <a:cs typeface="Arial MT"/>
              </a:rPr>
              <a:t>11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58361" y="174193"/>
            <a:ext cx="137033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Bud</a:t>
            </a:r>
            <a:r>
              <a:rPr dirty="0" spc="-50"/>
              <a:t>g</a:t>
            </a:r>
            <a:r>
              <a:rPr dirty="0" spc="-30"/>
              <a:t>e</a:t>
            </a:r>
            <a:r>
              <a:rPr dirty="0"/>
              <a:t>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4939" y="829456"/>
            <a:ext cx="8843645" cy="5267960"/>
          </a:xfrm>
          <a:prstGeom prst="rect">
            <a:avLst/>
          </a:prstGeom>
        </p:spPr>
        <p:txBody>
          <a:bodyPr wrap="square" lIns="0" tIns="2730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50"/>
              </a:spcBef>
            </a:pPr>
            <a:r>
              <a:rPr dirty="0" sz="3200" spc="-10" b="1">
                <a:latin typeface="Calibri"/>
                <a:cs typeface="Calibri"/>
              </a:rPr>
              <a:t>What</a:t>
            </a:r>
            <a:r>
              <a:rPr dirty="0" sz="3200" spc="-35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is</a:t>
            </a:r>
            <a:r>
              <a:rPr dirty="0" sz="3200" spc="-10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a</a:t>
            </a:r>
            <a:r>
              <a:rPr dirty="0" sz="3200" spc="-25" b="1">
                <a:latin typeface="Calibri"/>
                <a:cs typeface="Calibri"/>
              </a:rPr>
              <a:t> </a:t>
            </a:r>
            <a:r>
              <a:rPr dirty="0" sz="3200" spc="-15" b="1">
                <a:latin typeface="Calibri"/>
                <a:cs typeface="Calibri"/>
              </a:rPr>
              <a:t>budget?</a:t>
            </a:r>
            <a:endParaRPr sz="32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plan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expressed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quantitative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term.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numerical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expression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expected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income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planned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expenditures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organization.</a:t>
            </a:r>
            <a:endParaRPr sz="2800">
              <a:latin typeface="Calibri"/>
              <a:cs typeface="Calibri"/>
            </a:endParaRPr>
          </a:p>
          <a:p>
            <a:pPr marL="184785" marR="434975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financial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plan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ensures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resources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accordance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organization’s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intentions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facilitate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obtaining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results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operations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consistent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organization’s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plan.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4591" y="6466897"/>
            <a:ext cx="1790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2814" y="243332"/>
            <a:ext cx="30556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/>
              <a:t>Types </a:t>
            </a:r>
            <a:r>
              <a:rPr dirty="0" spc="-10"/>
              <a:t>of</a:t>
            </a:r>
            <a:r>
              <a:rPr dirty="0" spc="-30"/>
              <a:t> </a:t>
            </a:r>
            <a:r>
              <a:rPr dirty="0" spc="-15"/>
              <a:t>Budget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058056"/>
            <a:ext cx="8875395" cy="2066925"/>
          </a:xfrm>
          <a:prstGeom prst="rect">
            <a:avLst/>
          </a:prstGeom>
        </p:spPr>
        <p:txBody>
          <a:bodyPr wrap="square" lIns="0" tIns="2730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50"/>
              </a:spcBef>
            </a:pPr>
            <a:r>
              <a:rPr dirty="0" sz="3200" spc="-5" b="1">
                <a:latin typeface="Calibri"/>
                <a:cs typeface="Calibri"/>
              </a:rPr>
              <a:t>1.</a:t>
            </a:r>
            <a:r>
              <a:rPr dirty="0" sz="3200" spc="-10" b="1">
                <a:latin typeface="Calibri"/>
                <a:cs typeface="Calibri"/>
              </a:rPr>
              <a:t> </a:t>
            </a:r>
            <a:r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Capital</a:t>
            </a:r>
            <a:r>
              <a:rPr dirty="0" u="heavy" sz="32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expenditure</a:t>
            </a:r>
            <a:r>
              <a:rPr dirty="0" u="heavy" sz="32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budget:</a:t>
            </a:r>
            <a:endParaRPr sz="3200">
              <a:latin typeface="Calibri"/>
              <a:cs typeface="Calibri"/>
            </a:endParaRPr>
          </a:p>
          <a:p>
            <a:pPr marL="184785" marR="5080">
              <a:lnSpc>
                <a:spcPct val="150000"/>
              </a:lnSpc>
              <a:spcBef>
                <a:spcPts val="100"/>
              </a:spcBef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plan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acquisition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such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major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assets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equipment,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entire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plants,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land.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4591" y="6466897"/>
            <a:ext cx="1790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3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2814" y="243332"/>
            <a:ext cx="30556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/>
              <a:t>Types </a:t>
            </a:r>
            <a:r>
              <a:rPr dirty="0" spc="-10"/>
              <a:t>of</a:t>
            </a:r>
            <a:r>
              <a:rPr dirty="0" spc="-30"/>
              <a:t> </a:t>
            </a:r>
            <a:r>
              <a:rPr dirty="0" spc="-15"/>
              <a:t>Budget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058056"/>
            <a:ext cx="8952865" cy="3987800"/>
          </a:xfrm>
          <a:prstGeom prst="rect">
            <a:avLst/>
          </a:prstGeom>
        </p:spPr>
        <p:txBody>
          <a:bodyPr wrap="square" lIns="0" tIns="2730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50"/>
              </a:spcBef>
            </a:pPr>
            <a:r>
              <a:rPr dirty="0" sz="3200" spc="-5" b="1">
                <a:latin typeface="Calibri"/>
                <a:cs typeface="Calibri"/>
              </a:rPr>
              <a:t>2.</a:t>
            </a:r>
            <a:r>
              <a:rPr dirty="0" sz="3200" spc="-25" b="1">
                <a:latin typeface="Calibri"/>
                <a:cs typeface="Calibri"/>
              </a:rPr>
              <a:t> </a:t>
            </a:r>
            <a:r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Operation</a:t>
            </a:r>
            <a:r>
              <a:rPr dirty="0" u="heavy" sz="32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32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budget:</a:t>
            </a:r>
            <a:endParaRPr sz="3200">
              <a:latin typeface="Calibri"/>
              <a:cs typeface="Calibri"/>
            </a:endParaRPr>
          </a:p>
          <a:p>
            <a:pPr marL="184785" marR="5080">
              <a:lnSpc>
                <a:spcPct val="150000"/>
              </a:lnSpc>
              <a:spcBef>
                <a:spcPts val="100"/>
              </a:spcBef>
            </a:pPr>
            <a:r>
              <a:rPr dirty="0" sz="2800" spc="-15" b="1">
                <a:latin typeface="Calibri"/>
                <a:cs typeface="Calibri"/>
              </a:rPr>
              <a:t>They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represent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various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details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operations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financial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terms.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Expenses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services,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drugs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pharmacetical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supplis,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repair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maintenance,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inservice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travel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professional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meetings,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educational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leaves,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books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periodicals.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4591" y="6466897"/>
            <a:ext cx="1790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4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4698" y="684352"/>
            <a:ext cx="305816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Types</a:t>
            </a:r>
            <a:r>
              <a:rPr dirty="0" spc="-35"/>
              <a:t> </a:t>
            </a:r>
            <a:r>
              <a:rPr dirty="0"/>
              <a:t>of</a:t>
            </a:r>
            <a:r>
              <a:rPr dirty="0" spc="-35"/>
              <a:t> </a:t>
            </a:r>
            <a:r>
              <a:rPr dirty="0" spc="-15"/>
              <a:t>Budget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722247"/>
            <a:ext cx="7953375" cy="40417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heavy" sz="3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3-</a:t>
            </a:r>
            <a:r>
              <a:rPr dirty="0" u="heavy" sz="32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Personnel</a:t>
            </a:r>
            <a:r>
              <a:rPr dirty="0" u="heavy" sz="32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32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budget:</a:t>
            </a:r>
            <a:endParaRPr sz="3200">
              <a:latin typeface="Calibri"/>
              <a:cs typeface="Calibri"/>
            </a:endParaRPr>
          </a:p>
          <a:p>
            <a:pPr marL="184785" marR="5080">
              <a:lnSpc>
                <a:spcPct val="150000"/>
              </a:lnSpc>
              <a:spcBef>
                <a:spcPts val="2570"/>
              </a:spcBef>
              <a:tabLst>
                <a:tab pos="4303395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largest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type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budget,	</a:t>
            </a:r>
            <a:r>
              <a:rPr dirty="0" sz="2800" spc="-5" b="1">
                <a:latin typeface="Calibri"/>
                <a:cs typeface="Calibri"/>
              </a:rPr>
              <a:t>It 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workforce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personnel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budget,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because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labor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intensive.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includes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actual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worked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(productive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time)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nonproductive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Leaves,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holidays,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orientation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inservice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4591" y="6466897"/>
            <a:ext cx="1790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5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0642" y="456946"/>
            <a:ext cx="29095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Budget</a:t>
            </a:r>
            <a:r>
              <a:rPr dirty="0" spc="-40"/>
              <a:t> </a:t>
            </a:r>
            <a:r>
              <a:rPr dirty="0" spc="-10"/>
              <a:t>Process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549146"/>
            <a:ext cx="4999355" cy="33661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15" b="1">
                <a:latin typeface="Calibri"/>
                <a:cs typeface="Calibri"/>
              </a:rPr>
              <a:t>Development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alibri"/>
              <a:buAutoNum type="arabicPeriod"/>
            </a:pPr>
            <a:endParaRPr sz="35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10" b="1">
                <a:latin typeface="Calibri"/>
                <a:cs typeface="Calibri"/>
              </a:rPr>
              <a:t>Adoption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Calibri"/>
              <a:buAutoNum type="arabicPeriod"/>
            </a:pPr>
            <a:endParaRPr sz="35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10" b="1">
                <a:latin typeface="Calibri"/>
                <a:cs typeface="Calibri"/>
              </a:rPr>
              <a:t>Amendment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Calibri"/>
              <a:buAutoNum type="arabicPeriod"/>
            </a:pPr>
            <a:endParaRPr sz="35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10" b="1">
                <a:latin typeface="Calibri"/>
                <a:cs typeface="Calibri"/>
              </a:rPr>
              <a:t>Implementation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 </a:t>
            </a:r>
            <a:r>
              <a:rPr dirty="0" sz="2800" spc="-10" b="1">
                <a:latin typeface="Calibri"/>
                <a:cs typeface="Calibri"/>
              </a:rPr>
              <a:t>Monitoring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4591" y="6466897"/>
            <a:ext cx="1790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6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7152" y="380746"/>
            <a:ext cx="44094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1-Budget</a:t>
            </a:r>
            <a:r>
              <a:rPr dirty="0" spc="-40"/>
              <a:t> </a:t>
            </a:r>
            <a:r>
              <a:rPr dirty="0" spc="-15"/>
              <a:t>Development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1315063"/>
            <a:ext cx="8734425" cy="3227705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85"/>
              </a:spcBef>
            </a:pPr>
            <a:r>
              <a:rPr dirty="0" sz="2800" spc="-15" b="1">
                <a:latin typeface="Calibri"/>
                <a:cs typeface="Calibri"/>
              </a:rPr>
              <a:t>Step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1.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Priority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Setting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50000"/>
              </a:lnSpc>
              <a:spcBef>
                <a:spcPts val="5"/>
              </a:spcBef>
            </a:pPr>
            <a:r>
              <a:rPr dirty="0" sz="2800" spc="-15" b="1">
                <a:latin typeface="Calibri"/>
                <a:cs typeface="Calibri"/>
              </a:rPr>
              <a:t>Step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2.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Priorities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Organizational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Units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Step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3.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Budget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Development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Units</a:t>
            </a:r>
            <a:endParaRPr sz="2800">
              <a:latin typeface="Calibri"/>
              <a:cs typeface="Calibri"/>
            </a:endParaRPr>
          </a:p>
          <a:p>
            <a:pPr marL="12700" marR="73025">
              <a:lnSpc>
                <a:spcPct val="150000"/>
              </a:lnSpc>
            </a:pPr>
            <a:r>
              <a:rPr dirty="0" sz="2800" spc="-15" b="1">
                <a:latin typeface="Calibri"/>
                <a:cs typeface="Calibri"/>
              </a:rPr>
              <a:t>Step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4.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Analysis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Budget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Submissions,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Recommendations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Step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5.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Budget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Hearings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4591" y="6466897"/>
            <a:ext cx="1790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7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1614" y="635253"/>
            <a:ext cx="36207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2-Budget</a:t>
            </a:r>
            <a:r>
              <a:rPr dirty="0" spc="-60"/>
              <a:t> </a:t>
            </a:r>
            <a:r>
              <a:rPr dirty="0" spc="-5"/>
              <a:t>Adoption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2860" marR="5080" indent="-10795">
              <a:lnSpc>
                <a:spcPct val="150100"/>
              </a:lnSpc>
              <a:spcBef>
                <a:spcPts val="100"/>
              </a:spcBef>
              <a:tabLst>
                <a:tab pos="7102475" algn="l"/>
              </a:tabLst>
            </a:pPr>
            <a:r>
              <a:rPr dirty="0" spc="-15"/>
              <a:t>Budget</a:t>
            </a:r>
            <a:r>
              <a:rPr dirty="0" spc="45"/>
              <a:t> </a:t>
            </a:r>
            <a:r>
              <a:rPr dirty="0" spc="-15"/>
              <a:t>approval</a:t>
            </a:r>
            <a:r>
              <a:rPr dirty="0" spc="45"/>
              <a:t> </a:t>
            </a:r>
            <a:r>
              <a:rPr dirty="0" spc="-10"/>
              <a:t>by</a:t>
            </a:r>
            <a:r>
              <a:rPr dirty="0" spc="30"/>
              <a:t> </a:t>
            </a:r>
            <a:r>
              <a:rPr dirty="0" spc="-5"/>
              <a:t>the</a:t>
            </a:r>
            <a:r>
              <a:rPr dirty="0" spc="35"/>
              <a:t> </a:t>
            </a:r>
            <a:r>
              <a:rPr dirty="0" spc="-20"/>
              <a:t>organization</a:t>
            </a:r>
            <a:r>
              <a:rPr dirty="0" spc="50"/>
              <a:t> </a:t>
            </a:r>
            <a:r>
              <a:rPr dirty="0" spc="-15"/>
              <a:t>president.	</a:t>
            </a:r>
            <a:r>
              <a:rPr dirty="0" spc="-10"/>
              <a:t>often</a:t>
            </a:r>
            <a:r>
              <a:rPr dirty="0" spc="-45"/>
              <a:t> </a:t>
            </a:r>
            <a:r>
              <a:rPr dirty="0" spc="-10"/>
              <a:t>by</a:t>
            </a:r>
            <a:r>
              <a:rPr dirty="0" spc="-45"/>
              <a:t> </a:t>
            </a:r>
            <a:r>
              <a:rPr dirty="0" spc="-5"/>
              <a:t>a </a:t>
            </a:r>
            <a:r>
              <a:rPr dirty="0" spc="-620"/>
              <a:t> </a:t>
            </a:r>
            <a:r>
              <a:rPr dirty="0" spc="-10"/>
              <a:t>certain</a:t>
            </a:r>
            <a:r>
              <a:rPr dirty="0" spc="15"/>
              <a:t> </a:t>
            </a:r>
            <a:r>
              <a:rPr dirty="0" spc="-20"/>
              <a:t>date</a:t>
            </a: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150"/>
          </a:p>
          <a:p>
            <a:pPr algn="ctr" marL="60960">
              <a:lnSpc>
                <a:spcPct val="100000"/>
              </a:lnSpc>
              <a:spcBef>
                <a:spcPts val="5"/>
              </a:spcBef>
            </a:pPr>
            <a:r>
              <a:rPr dirty="0" sz="3600"/>
              <a:t>3-</a:t>
            </a:r>
            <a:r>
              <a:rPr dirty="0" sz="3600" spc="-30"/>
              <a:t> </a:t>
            </a:r>
            <a:r>
              <a:rPr dirty="0" sz="3600" spc="-15"/>
              <a:t>Budget</a:t>
            </a:r>
            <a:r>
              <a:rPr dirty="0" sz="3600" spc="-10"/>
              <a:t> </a:t>
            </a:r>
            <a:r>
              <a:rPr dirty="0" sz="3600" spc="-5"/>
              <a:t>Amendment</a:t>
            </a:r>
            <a:endParaRPr sz="3600"/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900"/>
          </a:p>
          <a:p>
            <a:pPr marL="190500" indent="-171450">
              <a:lnSpc>
                <a:spcPct val="100000"/>
              </a:lnSpc>
              <a:buFont typeface="Arial MT"/>
              <a:buChar char="•"/>
              <a:tabLst>
                <a:tab pos="191135" algn="l"/>
              </a:tabLst>
            </a:pPr>
            <a:r>
              <a:rPr dirty="0" spc="-10"/>
              <a:t>Appropriation</a:t>
            </a:r>
            <a:r>
              <a:rPr dirty="0" spc="20"/>
              <a:t> </a:t>
            </a:r>
            <a:r>
              <a:rPr dirty="0" spc="-5"/>
              <a:t>of </a:t>
            </a:r>
            <a:r>
              <a:rPr dirty="0" spc="-10"/>
              <a:t>new</a:t>
            </a:r>
            <a:r>
              <a:rPr dirty="0" spc="5"/>
              <a:t> </a:t>
            </a:r>
            <a:r>
              <a:rPr dirty="0" spc="-15"/>
              <a:t>money</a:t>
            </a:r>
          </a:p>
          <a:p>
            <a:pPr marL="190500" indent="-17145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91135" algn="l"/>
              </a:tabLst>
            </a:pPr>
            <a:r>
              <a:rPr dirty="0" spc="-40"/>
              <a:t>Transfers</a:t>
            </a:r>
            <a:r>
              <a:rPr dirty="0" spc="20"/>
              <a:t> </a:t>
            </a:r>
            <a:r>
              <a:rPr dirty="0" spc="-15"/>
              <a:t>between</a:t>
            </a:r>
            <a:r>
              <a:rPr dirty="0" spc="25"/>
              <a:t> </a:t>
            </a:r>
            <a:r>
              <a:rPr dirty="0" spc="-10"/>
              <a:t>funds</a:t>
            </a:r>
            <a:r>
              <a:rPr dirty="0" spc="-5"/>
              <a:t> /</a:t>
            </a:r>
            <a:r>
              <a:rPr dirty="0"/>
              <a:t> </a:t>
            </a:r>
            <a:r>
              <a:rPr dirty="0" spc="-10"/>
              <a:t>entities</a:t>
            </a:r>
          </a:p>
          <a:p>
            <a:pPr marL="190500" indent="-17145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91135" algn="l"/>
              </a:tabLst>
            </a:pPr>
            <a:r>
              <a:rPr dirty="0" spc="-15"/>
              <a:t>Changes</a:t>
            </a:r>
            <a:r>
              <a:rPr dirty="0" spc="-5"/>
              <a:t> in</a:t>
            </a:r>
            <a:r>
              <a:rPr dirty="0" spc="-20"/>
              <a:t> </a:t>
            </a:r>
            <a:r>
              <a:rPr dirty="0" spc="-5"/>
              <a:t>needs</a:t>
            </a:r>
          </a:p>
          <a:p>
            <a:pPr marL="190500" indent="-17145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91135" algn="l"/>
              </a:tabLst>
            </a:pPr>
            <a:r>
              <a:rPr dirty="0" spc="-10"/>
              <a:t>Other</a:t>
            </a:r>
            <a:r>
              <a:rPr dirty="0"/>
              <a:t> </a:t>
            </a:r>
            <a:r>
              <a:rPr dirty="0" spc="-15"/>
              <a:t>budget</a:t>
            </a:r>
            <a:r>
              <a:rPr dirty="0"/>
              <a:t> </a:t>
            </a:r>
            <a:r>
              <a:rPr dirty="0" spc="-15"/>
              <a:t>changes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4591" y="6466897"/>
            <a:ext cx="1790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8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4-</a:t>
            </a:r>
            <a:r>
              <a:rPr dirty="0" spc="-30"/>
              <a:t> </a:t>
            </a:r>
            <a:r>
              <a:rPr dirty="0" spc="-15"/>
              <a:t>Budget</a:t>
            </a:r>
            <a:r>
              <a:rPr dirty="0" spc="305"/>
              <a:t> </a:t>
            </a:r>
            <a:r>
              <a:rPr dirty="0" spc="-10"/>
              <a:t>Implementation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733704"/>
            <a:ext cx="8649970" cy="5016500"/>
          </a:xfrm>
          <a:prstGeom prst="rect">
            <a:avLst/>
          </a:prstGeom>
        </p:spPr>
        <p:txBody>
          <a:bodyPr wrap="square" lIns="0" tIns="1606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65"/>
              </a:spcBef>
            </a:pPr>
            <a:r>
              <a:rPr dirty="0" sz="2800" spc="-15" b="1">
                <a:latin typeface="Calibri"/>
                <a:cs typeface="Calibri"/>
              </a:rPr>
              <a:t>Budget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Monitoring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involves:</a:t>
            </a:r>
            <a:endParaRPr sz="2800">
              <a:latin typeface="Calibri"/>
              <a:cs typeface="Calibri"/>
            </a:endParaRPr>
          </a:p>
          <a:p>
            <a:pPr marL="363855" indent="-351790">
              <a:lnSpc>
                <a:spcPct val="100000"/>
              </a:lnSpc>
              <a:spcBef>
                <a:spcPts val="1160"/>
              </a:spcBef>
              <a:buAutoNum type="alphaLcPeriod"/>
              <a:tabLst>
                <a:tab pos="364490" algn="l"/>
              </a:tabLst>
            </a:pPr>
            <a:r>
              <a:rPr dirty="0" sz="2800" spc="-10" b="1">
                <a:latin typeface="Calibri"/>
                <a:cs typeface="Calibri"/>
              </a:rPr>
              <a:t>Monitoring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budget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implementation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ensure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endParaRPr sz="2800">
              <a:latin typeface="Calibri"/>
              <a:cs typeface="Calibri"/>
            </a:endParaRPr>
          </a:p>
          <a:p>
            <a:pPr marL="184785" marR="5080">
              <a:lnSpc>
                <a:spcPct val="150000"/>
              </a:lnSpc>
              <a:spcBef>
                <a:spcPts val="5"/>
              </a:spcBef>
            </a:pPr>
            <a:r>
              <a:rPr dirty="0" sz="2800" spc="-5" b="1">
                <a:latin typeface="Calibri"/>
                <a:cs typeface="Calibri"/>
              </a:rPr>
              <a:t>policy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financial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accounting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audit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standards,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followed.</a:t>
            </a:r>
            <a:endParaRPr sz="2800">
              <a:latin typeface="Calibri"/>
              <a:cs typeface="Calibri"/>
            </a:endParaRPr>
          </a:p>
          <a:p>
            <a:pPr marL="184785" marR="153035" indent="-172720">
              <a:lnSpc>
                <a:spcPct val="150000"/>
              </a:lnSpc>
              <a:buAutoNum type="alphaLcPeriod" startAt="2"/>
              <a:tabLst>
                <a:tab pos="379730" algn="l"/>
              </a:tabLst>
            </a:pPr>
            <a:r>
              <a:rPr dirty="0" sz="2800" spc="-15" b="1">
                <a:latin typeface="Calibri"/>
                <a:cs typeface="Calibri"/>
              </a:rPr>
              <a:t>Regular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reporting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spending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revenue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realization,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including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factors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caused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deviations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goals.</a:t>
            </a:r>
            <a:endParaRPr sz="2800">
              <a:latin typeface="Calibri"/>
              <a:cs typeface="Calibri"/>
            </a:endParaRPr>
          </a:p>
          <a:p>
            <a:pPr marL="418465" indent="-325755">
              <a:lnSpc>
                <a:spcPct val="100000"/>
              </a:lnSpc>
              <a:spcBef>
                <a:spcPts val="1685"/>
              </a:spcBef>
              <a:buAutoNum type="alphaLcPeriod" startAt="2"/>
              <a:tabLst>
                <a:tab pos="419100" algn="l"/>
              </a:tabLst>
            </a:pPr>
            <a:r>
              <a:rPr dirty="0" sz="2800" spc="-10" b="1">
                <a:latin typeface="Calibri"/>
                <a:cs typeface="Calibri"/>
              </a:rPr>
              <a:t>Recommendations</a:t>
            </a:r>
            <a:r>
              <a:rPr dirty="0" sz="2800" spc="-5" b="1">
                <a:latin typeface="Calibri"/>
                <a:cs typeface="Calibri"/>
              </a:rPr>
              <a:t> on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budget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amendment,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if </a:t>
            </a:r>
            <a:r>
              <a:rPr dirty="0" sz="2800" spc="-20" b="1">
                <a:latin typeface="Calibri"/>
                <a:cs typeface="Calibri"/>
              </a:rPr>
              <a:t>necessary.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4471" y="684352"/>
            <a:ext cx="211582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Controlling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309603"/>
            <a:ext cx="7178675" cy="3824604"/>
          </a:xfrm>
          <a:prstGeom prst="rect">
            <a:avLst/>
          </a:prstGeom>
        </p:spPr>
        <p:txBody>
          <a:bodyPr wrap="square" lIns="0" tIns="1860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65"/>
              </a:spcBef>
            </a:pPr>
            <a:r>
              <a:rPr dirty="0" sz="3200" spc="-5" b="1">
                <a:latin typeface="Calibri"/>
                <a:cs typeface="Calibri"/>
              </a:rPr>
              <a:t>Definition</a:t>
            </a:r>
            <a:r>
              <a:rPr dirty="0" sz="2100" spc="-5">
                <a:latin typeface="Calibri"/>
                <a:cs typeface="Calibri"/>
              </a:rPr>
              <a:t>:</a:t>
            </a:r>
            <a:endParaRPr sz="21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18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Is 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last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step</a:t>
            </a:r>
            <a:r>
              <a:rPr dirty="0" sz="2800" spc="-5" b="1">
                <a:latin typeface="Calibri"/>
                <a:cs typeface="Calibri"/>
              </a:rPr>
              <a:t> 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management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elements.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Is 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measurement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correction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performance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order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make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organizational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objectives and plans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designed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attain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accomplished.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1005" y="684352"/>
            <a:ext cx="422402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Importance</a:t>
            </a:r>
            <a:r>
              <a:rPr dirty="0" spc="-25"/>
              <a:t> </a:t>
            </a:r>
            <a:r>
              <a:rPr dirty="0"/>
              <a:t>of</a:t>
            </a:r>
            <a:r>
              <a:rPr dirty="0" spc="-35"/>
              <a:t> </a:t>
            </a:r>
            <a:r>
              <a:rPr dirty="0" spc="-15"/>
              <a:t>Control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849653"/>
            <a:ext cx="7709534" cy="1305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Control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only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means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know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weather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met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8079" y="404876"/>
            <a:ext cx="365506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Controlling</a:t>
            </a:r>
            <a:r>
              <a:rPr dirty="0" spc="-45"/>
              <a:t> </a:t>
            </a:r>
            <a:r>
              <a:rPr dirty="0" spc="-10"/>
              <a:t>Process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315063"/>
            <a:ext cx="8058150" cy="4507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23241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Establish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standards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elements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0" b="1">
                <a:latin typeface="Calibri"/>
                <a:cs typeface="Calibri"/>
              </a:rPr>
              <a:t>management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terms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expected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measurable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outcomes.</a:t>
            </a:r>
            <a:endParaRPr sz="2800">
              <a:latin typeface="Calibri"/>
              <a:cs typeface="Calibri"/>
            </a:endParaRPr>
          </a:p>
          <a:p>
            <a:pPr marL="184785" marR="48387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Apply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standards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collecting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data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measuring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objectives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management,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comparing </a:t>
            </a:r>
            <a:r>
              <a:rPr dirty="0" sz="2800" spc="-15" b="1">
                <a:latin typeface="Calibri"/>
                <a:cs typeface="Calibri"/>
              </a:rPr>
              <a:t>standards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 </a:t>
            </a:r>
            <a:r>
              <a:rPr dirty="0" sz="2800" b="1">
                <a:latin typeface="Calibri"/>
                <a:cs typeface="Calibri"/>
              </a:rPr>
              <a:t>actual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5" b="1">
                <a:latin typeface="Calibri"/>
                <a:cs typeface="Calibri"/>
              </a:rPr>
              <a:t>Make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any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improvements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deemed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necessary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feedback.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0849" y="510032"/>
            <a:ext cx="8071484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Characteristics</a:t>
            </a:r>
            <a:r>
              <a:rPr dirty="0" spc="-25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 spc="-5"/>
              <a:t>Good</a:t>
            </a:r>
            <a:r>
              <a:rPr dirty="0" spc="10"/>
              <a:t> </a:t>
            </a:r>
            <a:r>
              <a:rPr dirty="0" spc="-10"/>
              <a:t>Controlling</a:t>
            </a:r>
            <a:r>
              <a:rPr dirty="0" spc="-45"/>
              <a:t> </a:t>
            </a:r>
            <a:r>
              <a:rPr dirty="0" spc="-30"/>
              <a:t>System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132821"/>
            <a:ext cx="7616190" cy="4464050"/>
          </a:xfrm>
          <a:prstGeom prst="rect">
            <a:avLst/>
          </a:prstGeom>
        </p:spPr>
        <p:txBody>
          <a:bodyPr wrap="square" lIns="0" tIns="1854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dirty="0" sz="3200" spc="-5" b="1">
                <a:latin typeface="Calibri"/>
                <a:cs typeface="Calibri"/>
              </a:rPr>
              <a:t>Good</a:t>
            </a:r>
            <a:r>
              <a:rPr dirty="0" sz="3200" spc="-30" b="1">
                <a:latin typeface="Calibri"/>
                <a:cs typeface="Calibri"/>
              </a:rPr>
              <a:t> </a:t>
            </a:r>
            <a:r>
              <a:rPr dirty="0" sz="3200" spc="-5" b="1">
                <a:latin typeface="Calibri"/>
                <a:cs typeface="Calibri"/>
              </a:rPr>
              <a:t>Controlling</a:t>
            </a:r>
            <a:r>
              <a:rPr dirty="0" sz="3200" spc="-45" b="1">
                <a:latin typeface="Calibri"/>
                <a:cs typeface="Calibri"/>
              </a:rPr>
              <a:t> </a:t>
            </a:r>
            <a:r>
              <a:rPr dirty="0" sz="3200" spc="-25" b="1">
                <a:latin typeface="Calibri"/>
                <a:cs typeface="Calibri"/>
              </a:rPr>
              <a:t>system</a:t>
            </a:r>
            <a:r>
              <a:rPr dirty="0" sz="3200" spc="-20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Should:</a:t>
            </a:r>
            <a:endParaRPr sz="32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18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Reflect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15" b="1">
                <a:latin typeface="Calibri"/>
                <a:cs typeface="Calibri"/>
              </a:rPr>
              <a:t>organizational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pattern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Reflects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nature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activity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Report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error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promptly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Point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out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exceptions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critical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points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objective,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economical,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flexible,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understandable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Indicate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corrective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02457" y="434721"/>
            <a:ext cx="31127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/>
              <a:t>Types</a:t>
            </a:r>
            <a:r>
              <a:rPr dirty="0" spc="-30"/>
              <a:t> </a:t>
            </a:r>
            <a:r>
              <a:rPr dirty="0" spc="-10"/>
              <a:t>of</a:t>
            </a:r>
            <a:r>
              <a:rPr dirty="0" spc="-35"/>
              <a:t> </a:t>
            </a:r>
            <a:r>
              <a:rPr dirty="0" spc="-15"/>
              <a:t>Control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0323" y="1309603"/>
            <a:ext cx="7931784" cy="3824604"/>
          </a:xfrm>
          <a:prstGeom prst="rect">
            <a:avLst/>
          </a:prstGeom>
        </p:spPr>
        <p:txBody>
          <a:bodyPr wrap="square" lIns="0" tIns="1860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65"/>
              </a:spcBef>
            </a:pPr>
            <a:r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1-Feed-Forward</a:t>
            </a:r>
            <a:r>
              <a:rPr dirty="0" u="heavy" sz="3200" spc="-7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Control:</a:t>
            </a:r>
            <a:endParaRPr sz="32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18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Is 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type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focuses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 </a:t>
            </a:r>
            <a:r>
              <a:rPr dirty="0" sz="2800" spc="-15" b="1">
                <a:latin typeface="Calibri"/>
                <a:cs typeface="Calibri"/>
              </a:rPr>
              <a:t>preventing</a:t>
            </a:r>
            <a:endParaRPr sz="2800">
              <a:latin typeface="Calibri"/>
              <a:cs typeface="Calibri"/>
            </a:endParaRPr>
          </a:p>
          <a:p>
            <a:pPr marL="184785" marR="5080">
              <a:lnSpc>
                <a:spcPts val="5040"/>
              </a:lnSpc>
              <a:spcBef>
                <a:spcPts val="445"/>
              </a:spcBef>
            </a:pPr>
            <a:r>
              <a:rPr dirty="0" sz="2800" spc="-15" b="1">
                <a:latin typeface="Calibri"/>
                <a:cs typeface="Calibri"/>
              </a:rPr>
              <a:t>anticipated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since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takes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place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advance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actual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activity.</a:t>
            </a:r>
            <a:endParaRPr sz="2800">
              <a:latin typeface="Calibri"/>
              <a:cs typeface="Calibri"/>
            </a:endParaRPr>
          </a:p>
          <a:p>
            <a:pPr marL="184785" marR="406400" indent="-172720">
              <a:lnSpc>
                <a:spcPts val="504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prevents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anticipated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because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takes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place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advance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actual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activity.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6257" y="190880"/>
            <a:ext cx="31127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/>
              <a:t>Types</a:t>
            </a:r>
            <a:r>
              <a:rPr dirty="0" spc="-30"/>
              <a:t> </a:t>
            </a:r>
            <a:r>
              <a:rPr dirty="0" spc="-10"/>
              <a:t>of</a:t>
            </a:r>
            <a:r>
              <a:rPr dirty="0" spc="-35"/>
              <a:t> </a:t>
            </a:r>
            <a:r>
              <a:rPr dirty="0" spc="-15"/>
              <a:t>Control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701300"/>
            <a:ext cx="8163559" cy="5103495"/>
          </a:xfrm>
          <a:prstGeom prst="rect">
            <a:avLst/>
          </a:prstGeom>
        </p:spPr>
        <p:txBody>
          <a:bodyPr wrap="square" lIns="0" tIns="184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55"/>
              </a:spcBef>
            </a:pPr>
            <a:r>
              <a:rPr dirty="0" u="heavy" sz="3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2-</a:t>
            </a:r>
            <a:r>
              <a:rPr dirty="0" u="heavy" sz="32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Concurrent</a:t>
            </a:r>
            <a:r>
              <a:rPr dirty="0" u="heavy" sz="3200" spc="-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3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Control:</a:t>
            </a:r>
            <a:endParaRPr sz="32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1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type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takes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place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while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endParaRPr sz="2800">
              <a:latin typeface="Calibri"/>
              <a:cs typeface="Calibri"/>
            </a:endParaRPr>
          </a:p>
          <a:p>
            <a:pPr marL="184785">
              <a:lnSpc>
                <a:spcPct val="100000"/>
              </a:lnSpc>
              <a:spcBef>
                <a:spcPts val="1680"/>
              </a:spcBef>
            </a:pPr>
            <a:r>
              <a:rPr dirty="0" sz="2800" spc="-5" b="1">
                <a:latin typeface="Calibri"/>
                <a:cs typeface="Calibri"/>
              </a:rPr>
              <a:t>activity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progress.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enacted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performed.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Management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correct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become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costly.</a:t>
            </a:r>
            <a:endParaRPr sz="2800">
              <a:latin typeface="Calibri"/>
              <a:cs typeface="Calibri"/>
            </a:endParaRPr>
          </a:p>
          <a:p>
            <a:pPr marL="184785" marR="38481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best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known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form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concurrent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direct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supervision.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42361" y="290576"/>
            <a:ext cx="31127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/>
              <a:t>Types</a:t>
            </a:r>
            <a:r>
              <a:rPr dirty="0" spc="-30"/>
              <a:t> </a:t>
            </a:r>
            <a:r>
              <a:rPr dirty="0" spc="-10"/>
              <a:t>of</a:t>
            </a:r>
            <a:r>
              <a:rPr dirty="0" spc="-35"/>
              <a:t> </a:t>
            </a:r>
            <a:r>
              <a:rPr dirty="0" spc="-15"/>
              <a:t>Control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0103" y="1309603"/>
            <a:ext cx="8357870" cy="3824604"/>
          </a:xfrm>
          <a:prstGeom prst="rect">
            <a:avLst/>
          </a:prstGeom>
        </p:spPr>
        <p:txBody>
          <a:bodyPr wrap="square" lIns="0" tIns="1860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65"/>
              </a:spcBef>
            </a:pPr>
            <a:r>
              <a:rPr dirty="0" u="heavy" sz="3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3-</a:t>
            </a:r>
            <a:r>
              <a:rPr dirty="0" u="heavy" sz="32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Feedback</a:t>
            </a:r>
            <a:r>
              <a:rPr dirty="0" u="heavy" sz="32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Control</a:t>
            </a:r>
            <a:r>
              <a:rPr dirty="0" sz="3200" spc="-10" b="1">
                <a:latin typeface="Calibri"/>
                <a:cs typeface="Calibri"/>
              </a:rPr>
              <a:t>:</a:t>
            </a:r>
            <a:endParaRPr sz="32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18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most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popular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type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relies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feedback.</a:t>
            </a:r>
            <a:endParaRPr sz="2800">
              <a:latin typeface="Calibri"/>
              <a:cs typeface="Calibri"/>
            </a:endParaRPr>
          </a:p>
          <a:p>
            <a:pPr marL="184785">
              <a:lnSpc>
                <a:spcPct val="100000"/>
              </a:lnSpc>
              <a:spcBef>
                <a:spcPts val="1680"/>
              </a:spcBef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takes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place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after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activity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done.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major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drawback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type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already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occurred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waste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damage.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6705" y="662127"/>
            <a:ext cx="433641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Controlling</a:t>
            </a:r>
            <a:r>
              <a:rPr dirty="0" spc="-55"/>
              <a:t> </a:t>
            </a:r>
            <a:r>
              <a:rPr dirty="0" spc="-35"/>
              <a:t>Techniques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467463"/>
            <a:ext cx="8545195" cy="3227705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marL="294640">
              <a:lnSpc>
                <a:spcPct val="100000"/>
              </a:lnSpc>
              <a:spcBef>
                <a:spcPts val="1785"/>
              </a:spcBef>
            </a:pPr>
            <a:r>
              <a:rPr dirty="0" sz="2800" spc="-5" b="1">
                <a:latin typeface="Calibri"/>
                <a:cs typeface="Calibri"/>
              </a:rPr>
              <a:t>Importance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controlling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techniques:</a:t>
            </a:r>
            <a:endParaRPr sz="2800">
              <a:latin typeface="Calibri"/>
              <a:cs typeface="Calibri"/>
            </a:endParaRPr>
          </a:p>
          <a:p>
            <a:pPr marL="294640">
              <a:lnSpc>
                <a:spcPct val="100000"/>
              </a:lnSpc>
              <a:spcBef>
                <a:spcPts val="1685"/>
              </a:spcBef>
            </a:pPr>
            <a:r>
              <a:rPr dirty="0" sz="2800" spc="-15" b="1">
                <a:latin typeface="Calibri"/>
                <a:cs typeface="Calibri"/>
              </a:rPr>
              <a:t>Adequate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important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numerous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reasons: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proper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right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technique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facilitates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control.</a:t>
            </a:r>
            <a:endParaRPr sz="2800">
              <a:latin typeface="Calibri"/>
              <a:cs typeface="Calibri"/>
            </a:endParaRPr>
          </a:p>
          <a:p>
            <a:pPr marL="184785" marR="27305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Helps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managers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communicate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others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both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inside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outside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malkh</dc:creator>
  <dc:title>PowerPoint Presentation</dc:title>
  <dcterms:created xsi:type="dcterms:W3CDTF">2023-11-04T07:53:14Z</dcterms:created>
  <dcterms:modified xsi:type="dcterms:W3CDTF">2023-11-04T07:53:14Z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2021-05-07T00:00:00Z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</Properties>
</file>