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2325" y="1530222"/>
            <a:ext cx="769934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67001" y="568197"/>
            <a:ext cx="565340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058672"/>
            <a:ext cx="7912100" cy="4091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07542" y="6466592"/>
            <a:ext cx="473709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592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8321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Roles</a:t>
            </a:r>
            <a:r>
              <a:rPr dirty="0" spc="-40"/>
              <a:t>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Functions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5"/>
              <a:t> </a:t>
            </a:r>
            <a:r>
              <a:rPr dirty="0" spc="-10"/>
              <a:t>Directing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6844" y="2756103"/>
            <a:ext cx="628777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 b="1">
                <a:latin typeface="Calibri"/>
                <a:cs typeface="Calibri"/>
              </a:rPr>
              <a:t>Conflict</a:t>
            </a:r>
            <a:r>
              <a:rPr dirty="0" sz="3600" b="1">
                <a:latin typeface="Calibri"/>
                <a:cs typeface="Calibri"/>
              </a:rPr>
              <a:t> </a:t>
            </a:r>
            <a:r>
              <a:rPr dirty="0" sz="3600" spc="-10" b="1">
                <a:latin typeface="Calibri"/>
                <a:cs typeface="Calibri"/>
              </a:rPr>
              <a:t>resolution</a:t>
            </a:r>
            <a:r>
              <a:rPr dirty="0" sz="3600" spc="-5" b="1">
                <a:latin typeface="Calibri"/>
                <a:cs typeface="Calibri"/>
              </a:rPr>
              <a:t> </a:t>
            </a:r>
            <a:r>
              <a:rPr dirty="0" sz="3600" b="1">
                <a:latin typeface="Calibri"/>
                <a:cs typeface="Calibri"/>
              </a:rPr>
              <a:t>&amp; </a:t>
            </a:r>
            <a:r>
              <a:rPr dirty="0" sz="3600" spc="-10" b="1">
                <a:latin typeface="Calibri"/>
                <a:cs typeface="Calibri"/>
              </a:rPr>
              <a:t>Negotiation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101" y="339597"/>
            <a:ext cx="619061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pc="-5"/>
              <a:t>Conflict</a:t>
            </a:r>
            <a:r>
              <a:rPr dirty="0" u="none" spc="-25"/>
              <a:t> </a:t>
            </a:r>
            <a:r>
              <a:rPr dirty="0" u="none" spc="-15"/>
              <a:t>related</a:t>
            </a:r>
            <a:r>
              <a:rPr dirty="0" u="none" spc="-45"/>
              <a:t> </a:t>
            </a:r>
            <a:r>
              <a:rPr dirty="0" u="none" spc="-20"/>
              <a:t>to</a:t>
            </a:r>
            <a:r>
              <a:rPr dirty="0" u="none" spc="25"/>
              <a:t> </a:t>
            </a:r>
            <a:r>
              <a:rPr dirty="0" u="none" spc="-30"/>
              <a:t>Values</a:t>
            </a:r>
            <a:r>
              <a:rPr dirty="0" u="none" spc="-40"/>
              <a:t> </a:t>
            </a:r>
            <a:r>
              <a:rPr dirty="0" u="none"/>
              <a:t>and</a:t>
            </a:r>
            <a:r>
              <a:rPr dirty="0" u="none" spc="-35"/>
              <a:t> </a:t>
            </a:r>
            <a:r>
              <a:rPr dirty="0" u="none" spc="-10"/>
              <a:t>Beliefs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1054"/>
            <a:ext cx="8075930" cy="37503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differences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opinion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beliefs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2800" spc="-5" b="1">
                <a:latin typeface="Calibri"/>
                <a:cs typeface="Calibri"/>
              </a:rPr>
              <a:t>Ex.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2800" spc="-5" b="1">
                <a:latin typeface="Calibri"/>
                <a:cs typeface="Calibri"/>
              </a:rPr>
              <a:t>1-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-5" b="1">
                <a:latin typeface="Calibri"/>
                <a:cs typeface="Calibri"/>
              </a:rPr>
              <a:t> issues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abortion,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Stem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treatment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Gene</a:t>
            </a:r>
            <a:r>
              <a:rPr dirty="0" sz="2800" spc="-15" b="1">
                <a:latin typeface="Calibri"/>
                <a:cs typeface="Calibri"/>
              </a:rPr>
              <a:t> therapy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Order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withdraw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withhold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92210" y="6466592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3201" y="491997"/>
            <a:ext cx="61906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25"/>
              <a:t> </a:t>
            </a:r>
            <a:r>
              <a:rPr dirty="0" u="none" spc="-15"/>
              <a:t>related</a:t>
            </a:r>
            <a:r>
              <a:rPr dirty="0" u="none" spc="-45"/>
              <a:t> </a:t>
            </a:r>
            <a:r>
              <a:rPr dirty="0" u="none" spc="-20"/>
              <a:t>to</a:t>
            </a:r>
            <a:r>
              <a:rPr dirty="0" u="none" spc="25"/>
              <a:t> </a:t>
            </a:r>
            <a:r>
              <a:rPr dirty="0" u="none" spc="-30"/>
              <a:t>Values</a:t>
            </a:r>
            <a:r>
              <a:rPr dirty="0" u="none" spc="-40"/>
              <a:t> </a:t>
            </a:r>
            <a:r>
              <a:rPr dirty="0" u="none"/>
              <a:t>and</a:t>
            </a:r>
            <a:r>
              <a:rPr dirty="0" u="none" spc="-35"/>
              <a:t> </a:t>
            </a:r>
            <a:r>
              <a:rPr dirty="0" u="none" spc="-10"/>
              <a:t>Beliefs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469415"/>
            <a:ext cx="7525384" cy="29387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384175" indent="-372110">
              <a:lnSpc>
                <a:spcPct val="100000"/>
              </a:lnSpc>
              <a:spcBef>
                <a:spcPts val="560"/>
              </a:spcBef>
              <a:buAutoNum type="arabicPlain" startAt="2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Changing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  <a:p>
            <a:pPr marL="659765" marR="5080" indent="80645">
              <a:lnSpc>
                <a:spcPts val="3829"/>
              </a:lnSpc>
              <a:spcBef>
                <a:spcPts val="195"/>
              </a:spcBef>
            </a:pPr>
            <a:r>
              <a:rPr dirty="0" sz="2800" spc="-5" b="1">
                <a:latin typeface="Calibri"/>
                <a:cs typeface="Calibri"/>
              </a:rPr>
              <a:t>Downsizing,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restructuring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policies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procedures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50">
              <a:latin typeface="Calibri"/>
              <a:cs typeface="Calibri"/>
            </a:endParaRPr>
          </a:p>
          <a:p>
            <a:pPr marL="384810" marR="2062480" indent="-384810">
              <a:lnSpc>
                <a:spcPct val="113999"/>
              </a:lnSpc>
              <a:spcBef>
                <a:spcPts val="5"/>
              </a:spcBef>
              <a:buAutoNum type="arabicPlain" startAt="3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Discrimination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age,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culture,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5" b="1">
                <a:latin typeface="Calibri"/>
                <a:cs typeface="Calibri"/>
              </a:rPr>
              <a:t>gender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082" y="720597"/>
            <a:ext cx="48310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Present-Day</a:t>
            </a:r>
            <a:r>
              <a:rPr dirty="0" spc="-55"/>
              <a:t> </a:t>
            </a:r>
            <a:r>
              <a:rPr dirty="0" spc="-5"/>
              <a:t>View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42857"/>
            <a:ext cx="5770245" cy="148209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functional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dysfunctional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10" b="1">
                <a:latin typeface="Calibri"/>
                <a:cs typeface="Calibri"/>
              </a:rPr>
              <a:t>beneficial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destructive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10" b="1">
                <a:latin typeface="Calibri"/>
                <a:cs typeface="Calibri"/>
              </a:rPr>
              <a:t>constructive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destructive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1053" y="769365"/>
            <a:ext cx="6497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Conflict</a:t>
            </a:r>
            <a:r>
              <a:rPr dirty="0" spc="-15"/>
              <a:t> </a:t>
            </a:r>
            <a:r>
              <a:rPr dirty="0"/>
              <a:t>as Functional</a:t>
            </a:r>
            <a:r>
              <a:rPr dirty="0" spc="-15"/>
              <a:t> </a:t>
            </a:r>
            <a:r>
              <a:rPr dirty="0"/>
              <a:t>or</a:t>
            </a:r>
            <a:r>
              <a:rPr dirty="0" spc="-25"/>
              <a:t> </a:t>
            </a:r>
            <a:r>
              <a:rPr dirty="0" spc="-10"/>
              <a:t>Dysfunctional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05381"/>
            <a:ext cx="7528559" cy="219329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25844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As Functional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spc="-10" b="1">
                <a:latin typeface="Calibri"/>
                <a:cs typeface="Calibri"/>
              </a:rPr>
              <a:t>dysfunctional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561" y="720597"/>
            <a:ext cx="599249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30"/>
              <a:t> </a:t>
            </a:r>
            <a:r>
              <a:rPr dirty="0" u="none"/>
              <a:t>as</a:t>
            </a:r>
            <a:r>
              <a:rPr dirty="0" u="none" spc="-15"/>
              <a:t> </a:t>
            </a:r>
            <a:r>
              <a:rPr dirty="0" u="none" spc="-5"/>
              <a:t>Beneficial</a:t>
            </a:r>
            <a:r>
              <a:rPr dirty="0" u="none" spc="-20"/>
              <a:t> </a:t>
            </a:r>
            <a:r>
              <a:rPr dirty="0" u="none"/>
              <a:t>or</a:t>
            </a:r>
            <a:r>
              <a:rPr dirty="0" u="none" spc="-15"/>
              <a:t> </a:t>
            </a:r>
            <a:r>
              <a:rPr dirty="0" u="none" spc="-5"/>
              <a:t>Destructive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01749"/>
            <a:ext cx="7957820" cy="219138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240665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beneficial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results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equitable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allocation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political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economic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destructive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recognition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mutual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results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0113" y="872997"/>
            <a:ext cx="64573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20"/>
              <a:t> </a:t>
            </a:r>
            <a:r>
              <a:rPr dirty="0" u="none"/>
              <a:t>as </a:t>
            </a:r>
            <a:r>
              <a:rPr dirty="0" u="none" spc="-5"/>
              <a:t>Constructive</a:t>
            </a:r>
            <a:r>
              <a:rPr dirty="0" u="none" spc="-40"/>
              <a:t> </a:t>
            </a:r>
            <a:r>
              <a:rPr dirty="0" u="none"/>
              <a:t>or</a:t>
            </a:r>
            <a:r>
              <a:rPr dirty="0" u="none" spc="-5"/>
              <a:t> </a:t>
            </a:r>
            <a:r>
              <a:rPr dirty="0" u="none" spc="-10"/>
              <a:t>Destructive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854149"/>
            <a:ext cx="7950834" cy="295973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785" marR="396875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Constructive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kept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focused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direct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taken.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might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compromise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Destructive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identified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broadly 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begins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escalate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reactions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8729" y="491997"/>
            <a:ext cx="45675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10"/>
              <a:t>Positive</a:t>
            </a:r>
            <a:r>
              <a:rPr dirty="0" u="none" spc="-35"/>
              <a:t> </a:t>
            </a:r>
            <a:r>
              <a:rPr dirty="0" u="none"/>
              <a:t>Aspects</a:t>
            </a:r>
            <a:r>
              <a:rPr dirty="0" u="none" spc="-20"/>
              <a:t> </a:t>
            </a:r>
            <a:r>
              <a:rPr dirty="0" u="none"/>
              <a:t>of</a:t>
            </a:r>
            <a:r>
              <a:rPr dirty="0" u="none" spc="-15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1555" y="1414551"/>
            <a:ext cx="7400290" cy="29387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329565" indent="-317500">
              <a:lnSpc>
                <a:spcPct val="100000"/>
              </a:lnSpc>
              <a:spcBef>
                <a:spcPts val="560"/>
              </a:spcBef>
              <a:buSzPct val="85714"/>
              <a:buAutoNum type="arabicPlain"/>
              <a:tabLst>
                <a:tab pos="33020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impetus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375285" marR="446405" indent="-325120">
              <a:lnSpc>
                <a:spcPts val="3829"/>
              </a:lnSpc>
              <a:spcBef>
                <a:spcPts val="195"/>
              </a:spcBef>
              <a:buFont typeface="Calibri"/>
              <a:buAutoNum type="arabicPlain"/>
              <a:tabLst>
                <a:tab pos="422909" algn="l"/>
              </a:tabLst>
            </a:pPr>
            <a:r>
              <a:rPr dirty="0"/>
              <a:t>	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others’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responsibilities</a:t>
            </a:r>
            <a:endParaRPr sz="2800">
              <a:latin typeface="Calibri"/>
              <a:cs typeface="Calibri"/>
            </a:endParaRPr>
          </a:p>
          <a:p>
            <a:pPr marL="50800" marR="5080">
              <a:lnSpc>
                <a:spcPts val="3820"/>
              </a:lnSpc>
              <a:buAutoNum type="arabicPlain"/>
              <a:tabLst>
                <a:tab pos="422909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opens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channels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4-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energizer</a:t>
            </a:r>
            <a:endParaRPr sz="28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265"/>
              </a:spcBef>
            </a:pPr>
            <a:r>
              <a:rPr dirty="0" sz="2800" spc="-5" b="1">
                <a:latin typeface="Calibri"/>
                <a:cs typeface="Calibri"/>
              </a:rPr>
              <a:t>5-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unifier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6389" y="299415"/>
            <a:ext cx="3561079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Outcomes</a:t>
            </a:r>
            <a:r>
              <a:rPr dirty="0" u="none" spc="-50"/>
              <a:t> </a:t>
            </a:r>
            <a:r>
              <a:rPr dirty="0" u="none"/>
              <a:t>of</a:t>
            </a:r>
            <a:r>
              <a:rPr dirty="0" u="none" spc="-65"/>
              <a:t> </a:t>
            </a:r>
            <a:r>
              <a:rPr dirty="0" u="none" spc="-5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078737"/>
            <a:ext cx="8446135" cy="49193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1-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Win-Lose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Outcomes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-5" b="1">
                <a:latin typeface="Calibri"/>
                <a:cs typeface="Calibri"/>
              </a:rPr>
              <a:t> 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obtain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ends </a:t>
            </a:r>
            <a:r>
              <a:rPr dirty="0" sz="2800" spc="-5" b="1">
                <a:latin typeface="Calibri"/>
                <a:cs typeface="Calibri"/>
              </a:rPr>
              <a:t> 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fails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obtain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desired.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2-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Lose-Lose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Outcomes</a:t>
            </a:r>
            <a:endParaRPr sz="2800">
              <a:latin typeface="Calibri"/>
              <a:cs typeface="Calibri"/>
            </a:endParaRPr>
          </a:p>
          <a:p>
            <a:pPr marL="184785" marR="353695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resolution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unsatisfactory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Win-Win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Outcomes</a:t>
            </a:r>
            <a:endParaRPr sz="2800">
              <a:latin typeface="Calibri"/>
              <a:cs typeface="Calibri"/>
            </a:endParaRPr>
          </a:p>
          <a:p>
            <a:pPr marL="184785" marR="1216025" indent="-172720">
              <a:lnSpc>
                <a:spcPct val="8000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walk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away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having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4266" y="940053"/>
            <a:ext cx="53911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 spc="-25"/>
              <a:t>Types</a:t>
            </a:r>
            <a:r>
              <a:rPr dirty="0" u="none" sz="3600" spc="-10"/>
              <a:t> </a:t>
            </a:r>
            <a:r>
              <a:rPr dirty="0" u="none" sz="3600" spc="-5"/>
              <a:t>and Causes</a:t>
            </a:r>
            <a:r>
              <a:rPr dirty="0" u="none" sz="3600" spc="-15"/>
              <a:t> </a:t>
            </a:r>
            <a:r>
              <a:rPr dirty="0" u="none" sz="3600"/>
              <a:t>of</a:t>
            </a:r>
            <a:r>
              <a:rPr dirty="0" u="none" sz="3600" spc="-10"/>
              <a:t> Conflict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881352"/>
            <a:ext cx="6413500" cy="1647189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200" spc="-10" b="1">
                <a:latin typeface="Calibri"/>
                <a:cs typeface="Calibri"/>
              </a:rPr>
              <a:t>Intrapersonal</a:t>
            </a:r>
            <a:r>
              <a:rPr dirty="0" sz="3200" spc="-65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conflict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200" spc="-10" b="1">
                <a:latin typeface="Calibri"/>
                <a:cs typeface="Calibri"/>
              </a:rPr>
              <a:t>Interpersonal</a:t>
            </a:r>
            <a:r>
              <a:rPr dirty="0" sz="3200" spc="-8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conflict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200" spc="-15" b="1">
                <a:latin typeface="Calibri"/>
                <a:cs typeface="Calibri"/>
              </a:rPr>
              <a:t>Organizational</a:t>
            </a:r>
            <a:r>
              <a:rPr dirty="0" sz="320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conflict</a:t>
            </a:r>
            <a:r>
              <a:rPr dirty="0" sz="3200" spc="-4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and</a:t>
            </a:r>
            <a:r>
              <a:rPr dirty="0" sz="3200" spc="-10" b="1">
                <a:latin typeface="Calibri"/>
                <a:cs typeface="Calibri"/>
              </a:rPr>
              <a:t> </a:t>
            </a:r>
            <a:r>
              <a:rPr dirty="0" sz="3200" b="1">
                <a:latin typeface="Calibri"/>
                <a:cs typeface="Calibri"/>
              </a:rPr>
              <a:t>its </a:t>
            </a:r>
            <a:r>
              <a:rPr dirty="0" sz="3200" spc="-5" b="1">
                <a:latin typeface="Calibri"/>
                <a:cs typeface="Calibri"/>
              </a:rPr>
              <a:t>causes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287892"/>
            <a:ext cx="7965440" cy="5268595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Intrapersonal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conflict</a:t>
            </a:r>
            <a:endParaRPr sz="2800">
              <a:latin typeface="Calibri"/>
              <a:cs typeface="Calibri"/>
            </a:endParaRPr>
          </a:p>
          <a:p>
            <a:pPr marL="184785" marR="283845" indent="-172720">
              <a:lnSpc>
                <a:spcPts val="3020"/>
              </a:lnSpc>
              <a:spcBef>
                <a:spcPts val="855"/>
              </a:spcBef>
            </a:pP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choose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2800" spc="-5" b="1">
                <a:latin typeface="Calibri"/>
                <a:cs typeface="Calibri"/>
              </a:rPr>
              <a:t>Ex.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watch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favorite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95" b="1">
                <a:latin typeface="Calibri"/>
                <a:cs typeface="Calibri"/>
              </a:rPr>
              <a:t>TV.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Interpersonal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conflict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two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1495425" algn="l"/>
              </a:tabLst>
            </a:pPr>
            <a:r>
              <a:rPr dirty="0" sz="2800" spc="-20" b="1">
                <a:latin typeface="Calibri"/>
                <a:cs typeface="Calibri"/>
              </a:rPr>
              <a:t>Different	</a:t>
            </a:r>
            <a:r>
              <a:rPr dirty="0" sz="2800" spc="-10" b="1">
                <a:latin typeface="Calibri"/>
                <a:cs typeface="Calibri"/>
              </a:rPr>
              <a:t>values,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perceptions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kind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big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source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controversy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027" y="330453"/>
            <a:ext cx="8185784" cy="10680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4105"/>
              </a:lnSpc>
              <a:spcBef>
                <a:spcPts val="100"/>
              </a:spcBef>
            </a:pPr>
            <a:r>
              <a:rPr dirty="0" u="none" sz="3600" spc="-5"/>
              <a:t>The</a:t>
            </a:r>
            <a:r>
              <a:rPr dirty="0" u="none" sz="3600" spc="-15"/>
              <a:t> </a:t>
            </a:r>
            <a:r>
              <a:rPr dirty="0" u="none" sz="3600" spc="-10"/>
              <a:t>Nurse</a:t>
            </a:r>
            <a:r>
              <a:rPr dirty="0" u="none" sz="3600" spc="-5"/>
              <a:t> </a:t>
            </a:r>
            <a:r>
              <a:rPr dirty="0" u="none" sz="3600"/>
              <a:t>As</a:t>
            </a:r>
            <a:r>
              <a:rPr dirty="0" u="none" sz="3600" spc="5"/>
              <a:t> </a:t>
            </a:r>
            <a:r>
              <a:rPr dirty="0" u="none" sz="3600" spc="-10"/>
              <a:t>Conflict</a:t>
            </a:r>
            <a:r>
              <a:rPr dirty="0" u="none" sz="3600" spc="5"/>
              <a:t> </a:t>
            </a:r>
            <a:r>
              <a:rPr dirty="0" u="none" sz="3600" spc="-45"/>
              <a:t>Manager,</a:t>
            </a:r>
            <a:r>
              <a:rPr dirty="0" u="none" sz="3600" spc="-5"/>
              <a:t> </a:t>
            </a:r>
            <a:r>
              <a:rPr dirty="0" u="none" sz="3600" spc="-35"/>
              <a:t>Negotiator,</a:t>
            </a:r>
            <a:endParaRPr sz="3600"/>
          </a:p>
          <a:p>
            <a:pPr algn="ctr" marL="172720">
              <a:lnSpc>
                <a:spcPts val="4105"/>
              </a:lnSpc>
            </a:pPr>
            <a:r>
              <a:rPr dirty="0" u="none" sz="3600"/>
              <a:t>and</a:t>
            </a:r>
            <a:r>
              <a:rPr dirty="0" u="none" sz="3600" spc="-30"/>
              <a:t> </a:t>
            </a:r>
            <a:r>
              <a:rPr dirty="0" u="none" sz="3600" spc="-15"/>
              <a:t>Mediator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828241"/>
            <a:ext cx="8371205" cy="40328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dissension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interests,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things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perspective.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30162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arises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disagreement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45" b="1">
                <a:latin typeface="Calibri"/>
                <a:cs typeface="Calibri"/>
              </a:rPr>
              <a:t>view.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  <a:tab pos="376809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	need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resolved</a:t>
            </a:r>
            <a:endParaRPr sz="2800">
              <a:latin typeface="Calibri"/>
              <a:cs typeface="Calibri"/>
            </a:endParaRPr>
          </a:p>
          <a:p>
            <a:pPr marL="3009265">
              <a:lnSpc>
                <a:spcPct val="100000"/>
              </a:lnSpc>
              <a:spcBef>
                <a:spcPts val="470"/>
              </a:spcBef>
            </a:pP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negotiation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1400" y="5170932"/>
            <a:ext cx="457200" cy="173990"/>
          </a:xfrm>
          <a:custGeom>
            <a:avLst/>
            <a:gdLst/>
            <a:ahLst/>
            <a:cxnLst/>
            <a:rect l="l" t="t" r="r" b="b"/>
            <a:pathLst>
              <a:path w="457200" h="173989">
                <a:moveTo>
                  <a:pt x="283463" y="0"/>
                </a:moveTo>
                <a:lnTo>
                  <a:pt x="283463" y="173736"/>
                </a:lnTo>
                <a:lnTo>
                  <a:pt x="399288" y="115824"/>
                </a:lnTo>
                <a:lnTo>
                  <a:pt x="312420" y="115824"/>
                </a:lnTo>
                <a:lnTo>
                  <a:pt x="312420" y="57912"/>
                </a:lnTo>
                <a:lnTo>
                  <a:pt x="399288" y="57912"/>
                </a:lnTo>
                <a:lnTo>
                  <a:pt x="283463" y="0"/>
                </a:lnTo>
                <a:close/>
              </a:path>
              <a:path w="457200" h="173989">
                <a:moveTo>
                  <a:pt x="283463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283463" y="115824"/>
                </a:lnTo>
                <a:lnTo>
                  <a:pt x="283463" y="57912"/>
                </a:lnTo>
                <a:close/>
              </a:path>
              <a:path w="457200" h="173989">
                <a:moveTo>
                  <a:pt x="399288" y="57912"/>
                </a:moveTo>
                <a:lnTo>
                  <a:pt x="312420" y="57912"/>
                </a:lnTo>
                <a:lnTo>
                  <a:pt x="312420" y="115824"/>
                </a:lnTo>
                <a:lnTo>
                  <a:pt x="399288" y="115824"/>
                </a:lnTo>
                <a:lnTo>
                  <a:pt x="457200" y="86868"/>
                </a:lnTo>
                <a:lnTo>
                  <a:pt x="399288" y="57912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209800" y="5628132"/>
            <a:ext cx="914400" cy="173990"/>
          </a:xfrm>
          <a:custGeom>
            <a:avLst/>
            <a:gdLst/>
            <a:ahLst/>
            <a:cxnLst/>
            <a:rect l="l" t="t" r="r" b="b"/>
            <a:pathLst>
              <a:path w="914400" h="173989">
                <a:moveTo>
                  <a:pt x="740663" y="0"/>
                </a:moveTo>
                <a:lnTo>
                  <a:pt x="740663" y="173736"/>
                </a:lnTo>
                <a:lnTo>
                  <a:pt x="856488" y="115824"/>
                </a:lnTo>
                <a:lnTo>
                  <a:pt x="769619" y="115824"/>
                </a:lnTo>
                <a:lnTo>
                  <a:pt x="769619" y="57912"/>
                </a:lnTo>
                <a:lnTo>
                  <a:pt x="856488" y="57912"/>
                </a:lnTo>
                <a:lnTo>
                  <a:pt x="740663" y="0"/>
                </a:lnTo>
                <a:close/>
              </a:path>
              <a:path w="914400" h="173989">
                <a:moveTo>
                  <a:pt x="740663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740663" y="115824"/>
                </a:lnTo>
                <a:lnTo>
                  <a:pt x="740663" y="57912"/>
                </a:lnTo>
                <a:close/>
              </a:path>
              <a:path w="914400" h="173989">
                <a:moveTo>
                  <a:pt x="856488" y="57912"/>
                </a:moveTo>
                <a:lnTo>
                  <a:pt x="769619" y="57912"/>
                </a:lnTo>
                <a:lnTo>
                  <a:pt x="769619" y="115824"/>
                </a:lnTo>
                <a:lnTo>
                  <a:pt x="856488" y="115824"/>
                </a:lnTo>
                <a:lnTo>
                  <a:pt x="914400" y="86868"/>
                </a:lnTo>
                <a:lnTo>
                  <a:pt x="856488" y="57912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415797"/>
            <a:ext cx="62376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Organizational</a:t>
            </a:r>
            <a:r>
              <a:rPr dirty="0" spc="-10"/>
              <a:t> conflict</a:t>
            </a:r>
            <a:r>
              <a:rPr dirty="0" spc="-40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its </a:t>
            </a:r>
            <a:r>
              <a:rPr dirty="0" spc="-5"/>
              <a:t>causes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7254"/>
            <a:ext cx="7359015" cy="39300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76073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differing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perceptions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goals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1035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intrapersonal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interpersonal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resolved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constructive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maintain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team’s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motivation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9717" y="339597"/>
            <a:ext cx="623760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pc="-15"/>
              <a:t>Organizational</a:t>
            </a:r>
            <a:r>
              <a:rPr dirty="0" u="none" spc="-10"/>
              <a:t> conflict</a:t>
            </a:r>
            <a:r>
              <a:rPr dirty="0" u="none" spc="-40"/>
              <a:t> </a:t>
            </a:r>
            <a:r>
              <a:rPr dirty="0" u="none"/>
              <a:t>and</a:t>
            </a:r>
            <a:r>
              <a:rPr dirty="0" u="none" spc="-20"/>
              <a:t> </a:t>
            </a:r>
            <a:r>
              <a:rPr dirty="0" u="none"/>
              <a:t>its </a:t>
            </a:r>
            <a:r>
              <a:rPr dirty="0" u="none" spc="-5"/>
              <a:t>causes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279905"/>
            <a:ext cx="8056880" cy="344551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469900" marR="493395" indent="-457200">
              <a:lnSpc>
                <a:spcPct val="90000"/>
              </a:lnSpc>
              <a:spcBef>
                <a:spcPts val="430"/>
              </a:spcBef>
              <a:buAutoNum type="arabicPlain"/>
              <a:tabLst>
                <a:tab pos="464820" algn="l"/>
                <a:tab pos="465455" algn="l"/>
              </a:tabLst>
            </a:pP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ambiguity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do,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, 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(could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competition)</a:t>
            </a:r>
            <a:endParaRPr sz="2800">
              <a:latin typeface="Calibri"/>
              <a:cs typeface="Calibri"/>
            </a:endParaRPr>
          </a:p>
          <a:p>
            <a:pPr marL="464820" marR="5080" indent="-464820">
              <a:lnSpc>
                <a:spcPts val="3020"/>
              </a:lnSpc>
              <a:spcBef>
                <a:spcPts val="840"/>
              </a:spcBef>
              <a:buAutoNum type="arabicPlain"/>
              <a:tabLst>
                <a:tab pos="464820" algn="l"/>
                <a:tab pos="465455" algn="l"/>
              </a:tabLst>
            </a:pP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structure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(increases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grow)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lain"/>
            </a:pPr>
            <a:endParaRPr sz="3450">
              <a:latin typeface="Calibri"/>
              <a:cs typeface="Calibri"/>
            </a:endParaRPr>
          </a:p>
          <a:p>
            <a:pPr marL="464820" indent="-452755">
              <a:lnSpc>
                <a:spcPct val="100000"/>
              </a:lnSpc>
              <a:buAutoNum type="arabicPlain"/>
              <a:tabLst>
                <a:tab pos="464820" algn="l"/>
                <a:tab pos="465455" algn="l"/>
              </a:tabLst>
            </a:pPr>
            <a:r>
              <a:rPr dirty="0" sz="2800" spc="-10" b="1">
                <a:latin typeface="Calibri"/>
                <a:cs typeface="Calibri"/>
              </a:rPr>
              <a:t>Scarcity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3058" y="491997"/>
            <a:ext cx="67354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10"/>
              <a:t>Personal</a:t>
            </a:r>
            <a:r>
              <a:rPr dirty="0" u="none" spc="-45"/>
              <a:t> </a:t>
            </a:r>
            <a:r>
              <a:rPr dirty="0" u="none"/>
              <a:t>Styles </a:t>
            </a:r>
            <a:r>
              <a:rPr dirty="0" u="none" spc="-20"/>
              <a:t>for</a:t>
            </a:r>
            <a:r>
              <a:rPr dirty="0" u="none" spc="-5"/>
              <a:t> Dealing</a:t>
            </a:r>
            <a:r>
              <a:rPr dirty="0" u="none" spc="-25"/>
              <a:t> </a:t>
            </a:r>
            <a:r>
              <a:rPr dirty="0" u="none" spc="-5"/>
              <a:t>with</a:t>
            </a:r>
            <a:r>
              <a:rPr dirty="0" u="none" spc="-20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281429"/>
            <a:ext cx="7491730" cy="413448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84785" marR="5080" indent="31750">
              <a:lnSpc>
                <a:spcPct val="90000"/>
              </a:lnSpc>
              <a:spcBef>
                <a:spcPts val="430"/>
              </a:spcBef>
              <a:tabLst>
                <a:tab pos="4333240" algn="l"/>
              </a:tabLst>
            </a:pPr>
            <a:r>
              <a:rPr dirty="0" sz="2800" spc="-5" b="1">
                <a:latin typeface="Calibri"/>
                <a:cs typeface="Calibri"/>
              </a:rPr>
              <a:t>Individuals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predispositions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styles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handing	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resolving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fall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categories.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20" b="1">
                <a:latin typeface="Calibri"/>
                <a:cs typeface="Calibri"/>
              </a:rPr>
              <a:t>Avoiding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Withdrawing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5" b="1">
                <a:latin typeface="Calibri"/>
                <a:cs typeface="Calibri"/>
              </a:rPr>
              <a:t>Accommodating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Smoothing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5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20" b="1">
                <a:latin typeface="Calibri"/>
                <a:cs typeface="Calibri"/>
              </a:rPr>
              <a:t>Forcing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Competing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Compromising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Negotiating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Solving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Controlling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796" y="644397"/>
            <a:ext cx="7005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1-</a:t>
            </a:r>
            <a:r>
              <a:rPr dirty="0" u="none"/>
              <a:t> </a:t>
            </a:r>
            <a:r>
              <a:rPr dirty="0" u="none" spc="-15"/>
              <a:t>Avoiding</a:t>
            </a:r>
            <a:r>
              <a:rPr dirty="0" u="none"/>
              <a:t> or</a:t>
            </a:r>
            <a:r>
              <a:rPr dirty="0" u="none" spc="-20"/>
              <a:t> </a:t>
            </a:r>
            <a:r>
              <a:rPr dirty="0" u="none" spc="-15"/>
              <a:t>Withdrawing</a:t>
            </a:r>
            <a:r>
              <a:rPr dirty="0" u="none" spc="-5"/>
              <a:t> </a:t>
            </a:r>
            <a:r>
              <a:rPr dirty="0" u="none" spc="-10"/>
              <a:t>From</a:t>
            </a:r>
            <a:r>
              <a:rPr dirty="0" u="none" spc="-25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25549"/>
            <a:ext cx="7811770" cy="326453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5080" indent="-172720">
              <a:lnSpc>
                <a:spcPts val="3030"/>
              </a:lnSpc>
              <a:spcBef>
                <a:spcPts val="475"/>
              </a:spcBef>
            </a:pPr>
            <a:r>
              <a:rPr dirty="0" sz="2800" spc="-20" b="1">
                <a:latin typeface="Calibri"/>
                <a:cs typeface="Calibri"/>
              </a:rPr>
              <a:t>Avoiding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withdrawing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chooses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address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25" b="1">
                <a:latin typeface="Calibri"/>
                <a:cs typeface="Calibri"/>
              </a:rPr>
              <a:t>referred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as</a:t>
            </a:r>
            <a:endParaRPr sz="2800">
              <a:latin typeface="Calibri"/>
              <a:cs typeface="Calibri"/>
            </a:endParaRPr>
          </a:p>
          <a:p>
            <a:pPr marL="265430" indent="-25336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 sz="2800" spc="-15" b="1">
                <a:latin typeface="Calibri"/>
                <a:cs typeface="Calibri"/>
              </a:rPr>
              <a:t>denying</a:t>
            </a:r>
            <a:r>
              <a:rPr dirty="0" sz="2800" spc="-10" b="1">
                <a:latin typeface="Calibri"/>
                <a:cs typeface="Calibri"/>
              </a:rPr>
              <a:t> conflict,</a:t>
            </a:r>
            <a:endParaRPr sz="2800">
              <a:latin typeface="Calibri"/>
              <a:cs typeface="Calibri"/>
            </a:endParaRPr>
          </a:p>
          <a:p>
            <a:pPr marL="265430" indent="-25336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 sz="2800" spc="-10" b="1">
                <a:latin typeface="Calibri"/>
                <a:cs typeface="Calibri"/>
              </a:rPr>
              <a:t>believing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acknowledged,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doesn’t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exist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away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696" y="722121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1-</a:t>
            </a:r>
            <a:r>
              <a:rPr dirty="0" u="none"/>
              <a:t> </a:t>
            </a:r>
            <a:r>
              <a:rPr dirty="0" u="none" spc="-15"/>
              <a:t>Avoiding</a:t>
            </a:r>
            <a:r>
              <a:rPr dirty="0" u="none" spc="10"/>
              <a:t> </a:t>
            </a:r>
            <a:r>
              <a:rPr dirty="0" u="none"/>
              <a:t>or</a:t>
            </a:r>
            <a:r>
              <a:rPr dirty="0" u="none" spc="-30"/>
              <a:t> </a:t>
            </a:r>
            <a:r>
              <a:rPr dirty="0" u="none" spc="-15"/>
              <a:t>Withdrawing</a:t>
            </a:r>
            <a:r>
              <a:rPr dirty="0" u="none" spc="-5"/>
              <a:t> </a:t>
            </a:r>
            <a:r>
              <a:rPr dirty="0" u="none" spc="-10"/>
              <a:t>From</a:t>
            </a:r>
            <a:r>
              <a:rPr dirty="0" u="none" spc="-25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39367"/>
            <a:ext cx="8428990" cy="30613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939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20" b="1">
                <a:latin typeface="Calibri"/>
                <a:cs typeface="Calibri"/>
              </a:rPr>
              <a:t>Avoiding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gather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adequate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endParaRPr sz="2800">
              <a:latin typeface="Calibri"/>
              <a:cs typeface="Calibri"/>
            </a:endParaRPr>
          </a:p>
          <a:p>
            <a:pPr marL="184785" marR="1123315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only 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symptom</a:t>
            </a:r>
            <a:r>
              <a:rPr dirty="0" sz="2800" spc="-5" b="1">
                <a:latin typeface="Calibri"/>
                <a:cs typeface="Calibri"/>
              </a:rPr>
              <a:t> of 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larger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concern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nothing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2796" y="491997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1-</a:t>
            </a:r>
            <a:r>
              <a:rPr dirty="0" u="none"/>
              <a:t> </a:t>
            </a:r>
            <a:r>
              <a:rPr dirty="0" u="none" spc="-15"/>
              <a:t>Avoiding</a:t>
            </a:r>
            <a:r>
              <a:rPr dirty="0" u="none" spc="10"/>
              <a:t> </a:t>
            </a:r>
            <a:r>
              <a:rPr dirty="0" u="none"/>
              <a:t>or</a:t>
            </a:r>
            <a:r>
              <a:rPr dirty="0" u="none" spc="-30"/>
              <a:t> </a:t>
            </a:r>
            <a:r>
              <a:rPr dirty="0" u="none" spc="-15"/>
              <a:t>Withdrawing</a:t>
            </a:r>
            <a:r>
              <a:rPr dirty="0" u="none" spc="-5"/>
              <a:t> </a:t>
            </a:r>
            <a:r>
              <a:rPr dirty="0" u="none" spc="-10"/>
              <a:t>From</a:t>
            </a:r>
            <a:r>
              <a:rPr dirty="0" u="none" spc="-25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473454"/>
            <a:ext cx="7748270" cy="29597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itself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wait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750">
              <a:latin typeface="Calibri"/>
              <a:cs typeface="Calibri"/>
            </a:endParaRPr>
          </a:p>
          <a:p>
            <a:pPr marL="184785" marR="52069" indent="-172720">
              <a:lnSpc>
                <a:spcPct val="90000"/>
              </a:lnSpc>
            </a:pPr>
            <a:r>
              <a:rPr dirty="0" sz="2800" spc="-5" b="1">
                <a:latin typeface="Calibri"/>
                <a:cs typeface="Calibri"/>
              </a:rPr>
              <a:t>Ex.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disagree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says</a:t>
            </a:r>
            <a:r>
              <a:rPr dirty="0" sz="2800" spc="-5" b="1">
                <a:latin typeface="Calibri"/>
                <a:cs typeface="Calibri"/>
              </a:rPr>
              <a:t> nothing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believe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 </a:t>
            </a:r>
            <a:r>
              <a:rPr dirty="0" sz="2800" spc="-15" b="1">
                <a:latin typeface="Calibri"/>
                <a:cs typeface="Calibri"/>
              </a:rPr>
              <a:t> difference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396" y="491997"/>
            <a:ext cx="700659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1-</a:t>
            </a:r>
            <a:r>
              <a:rPr dirty="0" u="none"/>
              <a:t> </a:t>
            </a:r>
            <a:r>
              <a:rPr dirty="0" u="none" spc="-15"/>
              <a:t>Avoiding</a:t>
            </a:r>
            <a:r>
              <a:rPr dirty="0" u="none" spc="10"/>
              <a:t> </a:t>
            </a:r>
            <a:r>
              <a:rPr dirty="0" u="none"/>
              <a:t>or</a:t>
            </a:r>
            <a:r>
              <a:rPr dirty="0" u="none" spc="-30"/>
              <a:t> </a:t>
            </a:r>
            <a:r>
              <a:rPr dirty="0" u="none" spc="-15"/>
              <a:t>Withdrawing</a:t>
            </a:r>
            <a:r>
              <a:rPr dirty="0" u="none" spc="-5"/>
              <a:t> </a:t>
            </a:r>
            <a:r>
              <a:rPr dirty="0" u="none" spc="-10"/>
              <a:t>From</a:t>
            </a:r>
            <a:r>
              <a:rPr dirty="0" u="none" spc="-25"/>
              <a:t> </a:t>
            </a:r>
            <a:r>
              <a:rPr dirty="0" u="none" spc="-10"/>
              <a:t>Conflict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28317"/>
            <a:ext cx="7973695" cy="35464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Although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avoiding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produce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upset,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also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loss 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13608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Each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brings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abilities,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perceptions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10033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shared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426" y="415797"/>
            <a:ext cx="557784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2-</a:t>
            </a:r>
            <a:r>
              <a:rPr dirty="0" spc="-10"/>
              <a:t> </a:t>
            </a:r>
            <a:r>
              <a:rPr dirty="0" spc="-5"/>
              <a:t>Accommodating</a:t>
            </a:r>
            <a:r>
              <a:rPr dirty="0" spc="-55"/>
              <a:t> </a:t>
            </a:r>
            <a:r>
              <a:rPr dirty="0"/>
              <a:t>or Smoothing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7254"/>
            <a:ext cx="7668895" cy="2677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Accommodating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Smoothing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800">
              <a:latin typeface="Calibri"/>
              <a:cs typeface="Calibri"/>
            </a:endParaRPr>
          </a:p>
          <a:p>
            <a:pPr marL="184785" marR="850265" indent="-172720">
              <a:lnSpc>
                <a:spcPts val="3020"/>
              </a:lnSpc>
              <a:buAutoNum type="arabicPlain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trying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eliminate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anger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expressions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addressing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itself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05"/>
              </a:spcBef>
              <a:buAutoNum type="arabicPlain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6626" y="491997"/>
            <a:ext cx="557657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2-</a:t>
            </a:r>
            <a:r>
              <a:rPr dirty="0" spc="-10"/>
              <a:t> </a:t>
            </a:r>
            <a:r>
              <a:rPr dirty="0" spc="-5"/>
              <a:t>Accommodating</a:t>
            </a:r>
            <a:r>
              <a:rPr dirty="0" spc="-60"/>
              <a:t> </a:t>
            </a:r>
            <a:r>
              <a:rPr dirty="0"/>
              <a:t>or</a:t>
            </a:r>
            <a:r>
              <a:rPr dirty="0" spc="-5"/>
              <a:t> </a:t>
            </a:r>
            <a:r>
              <a:rPr dirty="0"/>
              <a:t>Smoothing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73454"/>
            <a:ext cx="7934959" cy="34455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AutoNum type="arabicPlain" startAt="3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wrong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right,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unimportant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endParaRPr sz="2800">
              <a:latin typeface="Calibri"/>
              <a:cs typeface="Calibri"/>
            </a:endParaRPr>
          </a:p>
          <a:p>
            <a:pPr marL="184785" marR="561975" indent="150495">
              <a:lnSpc>
                <a:spcPts val="3020"/>
              </a:lnSpc>
              <a:spcBef>
                <a:spcPts val="800"/>
              </a:spcBef>
            </a:pP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gain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later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giving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184785" marR="391160" indent="-172720">
              <a:lnSpc>
                <a:spcPts val="3020"/>
              </a:lnSpc>
              <a:buAutoNum type="arabicPlain" startAt="4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anger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disrupting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interfering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-5" b="1">
                <a:latin typeface="Calibri"/>
                <a:cs typeface="Calibri"/>
              </a:rPr>
              <a:t> 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immediate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426" y="339597"/>
            <a:ext cx="55765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2-</a:t>
            </a:r>
            <a:r>
              <a:rPr dirty="0" spc="-10"/>
              <a:t> </a:t>
            </a:r>
            <a:r>
              <a:rPr dirty="0" spc="-5"/>
              <a:t>Accommodating</a:t>
            </a:r>
            <a:r>
              <a:rPr dirty="0" spc="-60"/>
              <a:t> </a:t>
            </a:r>
            <a:r>
              <a:rPr dirty="0"/>
              <a:t>or</a:t>
            </a:r>
            <a:r>
              <a:rPr dirty="0" spc="-5"/>
              <a:t> </a:t>
            </a:r>
            <a:r>
              <a:rPr dirty="0"/>
              <a:t>Smoothing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29029"/>
            <a:ext cx="7912734" cy="490283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20" b="1">
                <a:latin typeface="Calibri"/>
                <a:cs typeface="Calibri"/>
              </a:rPr>
              <a:t>People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choose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accommodating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soothing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also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800" spc="-5" b="1">
                <a:latin typeface="Calibri"/>
                <a:cs typeface="Calibri"/>
              </a:rPr>
              <a:t>--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solving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marL="184785" marR="198755" indent="-172720">
              <a:lnSpc>
                <a:spcPts val="3020"/>
              </a:lnSpc>
              <a:spcBef>
                <a:spcPts val="850"/>
              </a:spcBef>
            </a:pPr>
            <a:r>
              <a:rPr dirty="0" sz="2800" spc="-5" b="1">
                <a:latin typeface="Calibri"/>
                <a:cs typeface="Calibri"/>
              </a:rPr>
              <a:t>--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having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strong</a:t>
            </a:r>
            <a:r>
              <a:rPr dirty="0" sz="2800" spc="-5" b="1">
                <a:latin typeface="Calibri"/>
                <a:cs typeface="Calibri"/>
              </a:rPr>
              <a:t> need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liked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concern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welfare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marL="184785" marR="250825" indent="-172720">
              <a:lnSpc>
                <a:spcPts val="3020"/>
              </a:lnSpc>
            </a:pPr>
            <a:r>
              <a:rPr dirty="0" sz="2800" spc="-5" b="1">
                <a:latin typeface="Calibri"/>
                <a:cs typeface="Calibri"/>
              </a:rPr>
              <a:t>--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They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striving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maintain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peaceful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environment,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sacrifice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184785" marR="1011555" indent="-172720">
              <a:lnSpc>
                <a:spcPts val="3020"/>
              </a:lnSpc>
            </a:pPr>
            <a:r>
              <a:rPr dirty="0" sz="2800" spc="-5" b="1">
                <a:latin typeface="Calibri"/>
                <a:cs typeface="Calibri"/>
              </a:rPr>
              <a:t>--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described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self-sacrificing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resolution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577342"/>
            <a:ext cx="8323580" cy="52870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328930" indent="-172720">
              <a:lnSpc>
                <a:spcPts val="3020"/>
              </a:lnSpc>
              <a:spcBef>
                <a:spcPts val="480"/>
              </a:spcBef>
            </a:pP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Negotiation: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“communication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spc="-5" b="1">
                <a:latin typeface="Calibri"/>
                <a:cs typeface="Calibri"/>
              </a:rPr>
              <a:t> 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determine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nature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future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behavior”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5"/>
              </a:spcBef>
            </a:pP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Mediation: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“negotiation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moderated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neutral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resolve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address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concerns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ways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meet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interest”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750">
              <a:latin typeface="Calibri"/>
              <a:cs typeface="Calibri"/>
            </a:endParaRPr>
          </a:p>
          <a:p>
            <a:pPr marL="184785" marR="59372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friendly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diplomatic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intervention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intended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settle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disputes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20955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mediator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settlement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agree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arrangements.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001" y="491997"/>
            <a:ext cx="565531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3-</a:t>
            </a:r>
            <a:r>
              <a:rPr dirty="0" spc="-10"/>
              <a:t> </a:t>
            </a:r>
            <a:r>
              <a:rPr dirty="0" spc="-15"/>
              <a:t>Forcing </a:t>
            </a:r>
            <a:r>
              <a:rPr dirty="0"/>
              <a:t>the</a:t>
            </a:r>
            <a:r>
              <a:rPr dirty="0" spc="-5"/>
              <a:t> Issue</a:t>
            </a:r>
            <a:r>
              <a:rPr dirty="0" spc="-30"/>
              <a:t> </a:t>
            </a:r>
            <a:r>
              <a:rPr dirty="0"/>
              <a:t>or</a:t>
            </a:r>
            <a:r>
              <a:rPr dirty="0" spc="-5"/>
              <a:t> Competing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473454"/>
            <a:ext cx="8062595" cy="26777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83248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working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particular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exclusively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80" b="1">
                <a:latin typeface="Calibri"/>
                <a:cs typeface="Calibri"/>
              </a:rPr>
              <a:t>You</a:t>
            </a:r>
            <a:r>
              <a:rPr dirty="0" sz="2800" spc="-10" b="1">
                <a:latin typeface="Calibri"/>
                <a:cs typeface="Calibri"/>
              </a:rPr>
              <a:t> choose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strategy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589915" algn="l"/>
                <a:tab pos="59118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believe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3-</a:t>
            </a:r>
            <a:r>
              <a:rPr dirty="0" spc="-10"/>
              <a:t> </a:t>
            </a:r>
            <a:r>
              <a:rPr dirty="0" spc="-15"/>
              <a:t>Forcing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5"/>
              <a:t> Issue</a:t>
            </a:r>
            <a:r>
              <a:rPr dirty="0" spc="-30"/>
              <a:t> </a:t>
            </a:r>
            <a:r>
              <a:rPr dirty="0"/>
              <a:t>or</a:t>
            </a:r>
            <a:r>
              <a:rPr dirty="0" spc="-5"/>
              <a:t> Competing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175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20"/>
              <a:t>People</a:t>
            </a:r>
            <a:r>
              <a:rPr dirty="0" spc="30"/>
              <a:t> </a:t>
            </a:r>
            <a:r>
              <a:rPr dirty="0" spc="-10"/>
              <a:t>who</a:t>
            </a:r>
            <a:r>
              <a:rPr dirty="0" spc="-5"/>
              <a:t> choose</a:t>
            </a:r>
            <a:r>
              <a:rPr dirty="0" spc="10"/>
              <a:t> </a:t>
            </a:r>
            <a:r>
              <a:rPr dirty="0" spc="-10"/>
              <a:t>conflict</a:t>
            </a:r>
            <a:r>
              <a:rPr dirty="0" spc="5"/>
              <a:t> </a:t>
            </a:r>
            <a:r>
              <a:rPr dirty="0" spc="-5"/>
              <a:t>in</a:t>
            </a:r>
            <a:r>
              <a:rPr dirty="0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10"/>
              <a:t>competitive</a:t>
            </a:r>
            <a:r>
              <a:rPr dirty="0" spc="30"/>
              <a:t> </a:t>
            </a:r>
            <a:r>
              <a:rPr dirty="0" spc="-10"/>
              <a:t>manner</a:t>
            </a:r>
          </a:p>
          <a:p>
            <a:pPr lvl="1" marL="608330" indent="-191135">
              <a:lnSpc>
                <a:spcPct val="100000"/>
              </a:lnSpc>
              <a:spcBef>
                <a:spcPts val="465"/>
              </a:spcBef>
              <a:buChar char="-"/>
              <a:tabLst>
                <a:tab pos="608965" algn="l"/>
              </a:tabLst>
            </a:pPr>
            <a:r>
              <a:rPr dirty="0" sz="2800" spc="-15" b="1">
                <a:latin typeface="Calibri"/>
                <a:cs typeface="Calibri"/>
              </a:rPr>
              <a:t>emphasize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goals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 </a:t>
            </a:r>
            <a:r>
              <a:rPr dirty="0" sz="2800" spc="-10" b="1">
                <a:latin typeface="Calibri"/>
                <a:cs typeface="Calibri"/>
              </a:rPr>
              <a:t>desires</a:t>
            </a:r>
            <a:endParaRPr sz="2800">
              <a:latin typeface="Calibri"/>
              <a:cs typeface="Calibri"/>
            </a:endParaRPr>
          </a:p>
          <a:p>
            <a:pPr lvl="1" marL="608330" indent="-191135">
              <a:lnSpc>
                <a:spcPct val="100000"/>
              </a:lnSpc>
              <a:spcBef>
                <a:spcPts val="459"/>
              </a:spcBef>
              <a:buChar char="-"/>
              <a:tabLst>
                <a:tab pos="608965" algn="l"/>
              </a:tabLst>
            </a:pPr>
            <a:r>
              <a:rPr dirty="0" sz="2800" spc="-10" b="1">
                <a:latin typeface="Calibri"/>
                <a:cs typeface="Calibri"/>
              </a:rPr>
              <a:t>failing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consider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opinions of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Calibri"/>
              <a:buChar char="-"/>
            </a:pPr>
            <a:endParaRPr sz="3800"/>
          </a:p>
          <a:p>
            <a:pPr marL="184785" marR="5080" indent="-172720">
              <a:lnSpc>
                <a:spcPts val="302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10"/>
              <a:t>Those</a:t>
            </a:r>
            <a:r>
              <a:rPr dirty="0" spc="5"/>
              <a:t> </a:t>
            </a:r>
            <a:r>
              <a:rPr dirty="0" spc="-5"/>
              <a:t>people</a:t>
            </a:r>
            <a:r>
              <a:rPr dirty="0" spc="20"/>
              <a:t> </a:t>
            </a:r>
            <a:r>
              <a:rPr dirty="0" spc="-20"/>
              <a:t>have</a:t>
            </a:r>
            <a:r>
              <a:rPr dirty="0" spc="5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15"/>
              <a:t>strong</a:t>
            </a:r>
            <a:r>
              <a:rPr dirty="0" spc="10"/>
              <a:t> </a:t>
            </a:r>
            <a:r>
              <a:rPr dirty="0" spc="-5"/>
              <a:t>need</a:t>
            </a:r>
            <a:r>
              <a:rPr dirty="0" spc="5"/>
              <a:t> </a:t>
            </a:r>
            <a:r>
              <a:rPr dirty="0" spc="-15"/>
              <a:t>to</a:t>
            </a:r>
            <a:r>
              <a:rPr dirty="0" spc="-5"/>
              <a:t> </a:t>
            </a:r>
            <a:r>
              <a:rPr dirty="0" spc="-10"/>
              <a:t>come</a:t>
            </a:r>
            <a:r>
              <a:rPr dirty="0" spc="-5"/>
              <a:t> out</a:t>
            </a:r>
            <a:r>
              <a:rPr dirty="0" spc="10"/>
              <a:t> </a:t>
            </a:r>
            <a:r>
              <a:rPr dirty="0" spc="-5"/>
              <a:t>of</a:t>
            </a:r>
            <a:r>
              <a:rPr dirty="0"/>
              <a:t> </a:t>
            </a:r>
            <a:r>
              <a:rPr dirty="0" spc="-20"/>
              <a:t>any </a:t>
            </a:r>
            <a:r>
              <a:rPr dirty="0" spc="-620"/>
              <a:t> </a:t>
            </a:r>
            <a:r>
              <a:rPr dirty="0" spc="-10"/>
              <a:t>conflict </a:t>
            </a:r>
            <a:r>
              <a:rPr dirty="0" spc="-5"/>
              <a:t>as</a:t>
            </a:r>
            <a:r>
              <a:rPr dirty="0" spc="15"/>
              <a:t> </a:t>
            </a:r>
            <a:r>
              <a:rPr dirty="0" spc="-5"/>
              <a:t>the</a:t>
            </a:r>
            <a:r>
              <a:rPr dirty="0" spc="5"/>
              <a:t> </a:t>
            </a:r>
            <a:r>
              <a:rPr dirty="0" spc="-10"/>
              <a:t>winner</a:t>
            </a:r>
          </a:p>
          <a:p>
            <a:pPr marL="184785" marR="26034" indent="150495">
              <a:lnSpc>
                <a:spcPts val="3020"/>
              </a:lnSpc>
              <a:spcBef>
                <a:spcPts val="800"/>
              </a:spcBef>
            </a:pPr>
            <a:r>
              <a:rPr dirty="0" spc="-5"/>
              <a:t>although</a:t>
            </a:r>
            <a:r>
              <a:rPr dirty="0" spc="30"/>
              <a:t> </a:t>
            </a:r>
            <a:r>
              <a:rPr dirty="0" spc="-5"/>
              <a:t>this</a:t>
            </a:r>
            <a:r>
              <a:rPr dirty="0" spc="20"/>
              <a:t> </a:t>
            </a:r>
            <a:r>
              <a:rPr dirty="0" spc="-10"/>
              <a:t>aggressive</a:t>
            </a:r>
            <a:r>
              <a:rPr dirty="0" spc="40"/>
              <a:t> </a:t>
            </a:r>
            <a:r>
              <a:rPr dirty="0" spc="-10"/>
              <a:t>approach</a:t>
            </a:r>
            <a:r>
              <a:rPr dirty="0" spc="25"/>
              <a:t> </a:t>
            </a:r>
            <a:r>
              <a:rPr dirty="0" spc="-20"/>
              <a:t>may</a:t>
            </a:r>
            <a:r>
              <a:rPr dirty="0" spc="10"/>
              <a:t> </a:t>
            </a:r>
            <a:r>
              <a:rPr dirty="0" spc="-5"/>
              <a:t>serve</a:t>
            </a:r>
            <a:r>
              <a:rPr dirty="0" spc="15"/>
              <a:t> </a:t>
            </a:r>
            <a:r>
              <a:rPr dirty="0" spc="-15"/>
              <a:t>to </a:t>
            </a:r>
            <a:r>
              <a:rPr dirty="0" spc="-10"/>
              <a:t> </a:t>
            </a:r>
            <a:r>
              <a:rPr dirty="0" spc="-15"/>
              <a:t>move</a:t>
            </a:r>
            <a:r>
              <a:rPr dirty="0" spc="5"/>
              <a:t> </a:t>
            </a:r>
            <a:r>
              <a:rPr dirty="0" spc="-5"/>
              <a:t>issue</a:t>
            </a:r>
            <a:r>
              <a:rPr dirty="0" spc="5"/>
              <a:t> </a:t>
            </a:r>
            <a:r>
              <a:rPr dirty="0" spc="-10"/>
              <a:t>that</a:t>
            </a:r>
            <a:r>
              <a:rPr dirty="0" spc="15"/>
              <a:t> </a:t>
            </a:r>
            <a:r>
              <a:rPr dirty="0" spc="-15"/>
              <a:t>are</a:t>
            </a:r>
            <a:r>
              <a:rPr dirty="0" spc="15"/>
              <a:t> </a:t>
            </a:r>
            <a:r>
              <a:rPr dirty="0" spc="-15"/>
              <a:t>deadlocked,</a:t>
            </a:r>
            <a:r>
              <a:rPr dirty="0" spc="30"/>
              <a:t> </a:t>
            </a:r>
            <a:r>
              <a:rPr dirty="0" spc="-5"/>
              <a:t>it</a:t>
            </a:r>
            <a:r>
              <a:rPr dirty="0"/>
              <a:t> </a:t>
            </a:r>
            <a:r>
              <a:rPr dirty="0" spc="-10"/>
              <a:t>can</a:t>
            </a:r>
            <a:r>
              <a:rPr dirty="0" spc="5"/>
              <a:t> </a:t>
            </a:r>
            <a:r>
              <a:rPr dirty="0" spc="-20"/>
              <a:t>prevent</a:t>
            </a:r>
            <a:r>
              <a:rPr dirty="0" spc="25"/>
              <a:t> </a:t>
            </a:r>
            <a:r>
              <a:rPr dirty="0" spc="-15"/>
              <a:t>good </a:t>
            </a:r>
            <a:r>
              <a:rPr dirty="0" spc="-615"/>
              <a:t> </a:t>
            </a:r>
            <a:r>
              <a:rPr dirty="0" spc="-10"/>
              <a:t>problem</a:t>
            </a:r>
            <a:r>
              <a:rPr dirty="0" spc="10"/>
              <a:t> </a:t>
            </a:r>
            <a:r>
              <a:rPr dirty="0" spc="-10"/>
              <a:t>solving</a:t>
            </a:r>
            <a:r>
              <a:rPr dirty="0"/>
              <a:t> </a:t>
            </a:r>
            <a:r>
              <a:rPr dirty="0" spc="-5"/>
              <a:t>and</a:t>
            </a:r>
            <a:r>
              <a:rPr dirty="0" spc="5"/>
              <a:t> </a:t>
            </a:r>
            <a:r>
              <a:rPr dirty="0" spc="-10"/>
              <a:t>results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5"/>
              <a:t> </a:t>
            </a:r>
            <a:r>
              <a:rPr dirty="0" spc="-5"/>
              <a:t>a</a:t>
            </a:r>
            <a:r>
              <a:rPr dirty="0" spc="5"/>
              <a:t> </a:t>
            </a:r>
            <a:r>
              <a:rPr dirty="0" spc="-5"/>
              <a:t>win-lose</a:t>
            </a:r>
            <a:r>
              <a:rPr dirty="0" spc="20"/>
              <a:t> </a:t>
            </a:r>
            <a:r>
              <a:rPr dirty="0" spc="-10"/>
              <a:t>situation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001" y="568197"/>
            <a:ext cx="56534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3-</a:t>
            </a:r>
            <a:r>
              <a:rPr dirty="0" spc="-10"/>
              <a:t> </a:t>
            </a:r>
            <a:r>
              <a:rPr dirty="0" spc="-15"/>
              <a:t>Forcing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5"/>
              <a:t> Issue</a:t>
            </a:r>
            <a:r>
              <a:rPr dirty="0" spc="-30"/>
              <a:t> </a:t>
            </a:r>
            <a:r>
              <a:rPr dirty="0"/>
              <a:t>or</a:t>
            </a:r>
            <a:r>
              <a:rPr dirty="0" spc="-5"/>
              <a:t> Competing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5320"/>
            <a:ext cx="7365365" cy="235267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2800" spc="-15" b="1">
                <a:latin typeface="Calibri"/>
                <a:cs typeface="Calibri"/>
              </a:rPr>
              <a:t>Competitors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Outtalking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colleagues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Discounting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presented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attacking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name-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calling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threats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1322" y="568197"/>
            <a:ext cx="54146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4-</a:t>
            </a:r>
            <a:r>
              <a:rPr dirty="0" spc="-15"/>
              <a:t> </a:t>
            </a:r>
            <a:r>
              <a:rPr dirty="0" spc="-5"/>
              <a:t>Compromising</a:t>
            </a:r>
            <a:r>
              <a:rPr dirty="0" spc="-15"/>
              <a:t> </a:t>
            </a:r>
            <a:r>
              <a:rPr dirty="0"/>
              <a:t>or</a:t>
            </a:r>
            <a:r>
              <a:rPr dirty="0" spc="-35"/>
              <a:t> </a:t>
            </a:r>
            <a:r>
              <a:rPr dirty="0" spc="-5"/>
              <a:t>Negotiating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385061"/>
            <a:ext cx="8011159" cy="4135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30" b="1">
                <a:latin typeface="Calibri"/>
                <a:cs typeface="Calibri"/>
              </a:rPr>
              <a:t>take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Compromise</a:t>
            </a:r>
            <a:endParaRPr sz="2800">
              <a:latin typeface="Calibri"/>
              <a:cs typeface="Calibri"/>
            </a:endParaRPr>
          </a:p>
          <a:p>
            <a:pPr marL="184785" marR="1251585" indent="150495">
              <a:lnSpc>
                <a:spcPts val="3020"/>
              </a:lnSpc>
              <a:spcBef>
                <a:spcPts val="850"/>
              </a:spcBef>
            </a:pP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resolution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which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each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gets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something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she</a:t>
            </a:r>
            <a:r>
              <a:rPr dirty="0" sz="2800" spc="-10" b="1">
                <a:latin typeface="Calibri"/>
                <a:cs typeface="Calibri"/>
              </a:rPr>
              <a:t> desired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Negotiation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4"/>
              </a:spcBef>
            </a:pP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compromise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acceptable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both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1822" y="262839"/>
            <a:ext cx="541401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4-</a:t>
            </a:r>
            <a:r>
              <a:rPr dirty="0" spc="-15"/>
              <a:t> </a:t>
            </a:r>
            <a:r>
              <a:rPr dirty="0" spc="-5"/>
              <a:t>Compromising</a:t>
            </a:r>
            <a:r>
              <a:rPr dirty="0" spc="-20"/>
              <a:t> </a:t>
            </a:r>
            <a:r>
              <a:rPr dirty="0"/>
              <a:t>or</a:t>
            </a:r>
            <a:r>
              <a:rPr dirty="0" spc="-45"/>
              <a:t> </a:t>
            </a:r>
            <a:r>
              <a:rPr dirty="0" spc="-5"/>
              <a:t>Negotiating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299717"/>
            <a:ext cx="8216900" cy="413448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84785" marR="377190" indent="-172720">
              <a:lnSpc>
                <a:spcPct val="90000"/>
              </a:lnSpc>
              <a:spcBef>
                <a:spcPts val="430"/>
              </a:spcBef>
            </a:pPr>
            <a:r>
              <a:rPr dirty="0" sz="2800" spc="-10" b="1">
                <a:latin typeface="Calibri"/>
                <a:cs typeface="Calibri"/>
              </a:rPr>
              <a:t>Compromising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resolution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works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minimizes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losses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gain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It is</a:t>
            </a:r>
            <a:r>
              <a:rPr dirty="0" sz="2800" spc="-15" b="1">
                <a:latin typeface="Calibri"/>
                <a:cs typeface="Calibri"/>
              </a:rPr>
              <a:t> appropriate</a:t>
            </a:r>
            <a:endParaRPr sz="2800">
              <a:latin typeface="Calibri"/>
              <a:cs typeface="Calibri"/>
            </a:endParaRPr>
          </a:p>
          <a:p>
            <a:pPr marL="109347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109347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sides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incompatible</a:t>
            </a:r>
            <a:endParaRPr sz="2800">
              <a:latin typeface="Calibri"/>
              <a:cs typeface="Calibri"/>
            </a:endParaRPr>
          </a:p>
          <a:p>
            <a:pPr marL="109347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1093470" algn="l"/>
              </a:tabLst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 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constraints</a:t>
            </a:r>
            <a:endParaRPr sz="2800">
              <a:latin typeface="Calibri"/>
              <a:cs typeface="Calibri"/>
            </a:endParaRPr>
          </a:p>
          <a:p>
            <a:pPr marL="1065530" marR="1165860" indent="-163195">
              <a:lnSpc>
                <a:spcPct val="113900"/>
              </a:lnSpc>
              <a:buFont typeface="Calibri"/>
              <a:buChar char="-"/>
              <a:tabLst>
                <a:tab pos="1093470" algn="l"/>
              </a:tabLst>
            </a:pPr>
            <a:r>
              <a:rPr dirty="0"/>
              <a:t>	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settlement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earlier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stalled.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2722" y="415797"/>
            <a:ext cx="541274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4-</a:t>
            </a:r>
            <a:r>
              <a:rPr dirty="0" spc="-15"/>
              <a:t> </a:t>
            </a:r>
            <a:r>
              <a:rPr dirty="0" spc="-5"/>
              <a:t>Compromising</a:t>
            </a:r>
            <a:r>
              <a:rPr dirty="0" spc="-20"/>
              <a:t> </a:t>
            </a:r>
            <a:r>
              <a:rPr dirty="0"/>
              <a:t>or</a:t>
            </a:r>
            <a:r>
              <a:rPr dirty="0" spc="-40"/>
              <a:t> </a:t>
            </a:r>
            <a:r>
              <a:rPr dirty="0" spc="-5"/>
              <a:t>Negotiating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5751" y="1397254"/>
            <a:ext cx="7459345" cy="344551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 marR="5080" indent="100330">
              <a:lnSpc>
                <a:spcPct val="90000"/>
              </a:lnSpc>
              <a:spcBef>
                <a:spcPts val="430"/>
              </a:spcBef>
            </a:pPr>
            <a:r>
              <a:rPr dirty="0" sz="2800" spc="-10" b="1">
                <a:latin typeface="Calibri"/>
                <a:cs typeface="Calibri"/>
              </a:rPr>
              <a:t>Compromise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taking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offering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behavior-----in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-----</a:t>
            </a:r>
            <a:endParaRPr sz="2800">
              <a:latin typeface="Calibri"/>
              <a:cs typeface="Calibri"/>
            </a:endParaRPr>
          </a:p>
          <a:p>
            <a:pPr marL="12700" marR="432434" indent="313690">
              <a:lnSpc>
                <a:spcPts val="3020"/>
              </a:lnSpc>
              <a:spcBef>
                <a:spcPts val="840"/>
              </a:spcBef>
            </a:pP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behavior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12700" marR="855344" indent="150495">
              <a:lnSpc>
                <a:spcPts val="3020"/>
              </a:lnSpc>
            </a:pPr>
            <a:r>
              <a:rPr dirty="0" sz="2800" spc="-5" b="1">
                <a:latin typeface="Calibri"/>
                <a:cs typeface="Calibri"/>
              </a:rPr>
              <a:t>Identifying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also help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facilitate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compromise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1010" y="491997"/>
            <a:ext cx="59899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5-</a:t>
            </a:r>
            <a:r>
              <a:rPr dirty="0" spc="-15"/>
              <a:t> </a:t>
            </a:r>
            <a:r>
              <a:rPr dirty="0" spc="-5"/>
              <a:t>Problem</a:t>
            </a:r>
            <a:r>
              <a:rPr dirty="0" spc="-30"/>
              <a:t> </a:t>
            </a:r>
            <a:r>
              <a:rPr dirty="0"/>
              <a:t>Solving</a:t>
            </a:r>
            <a:r>
              <a:rPr dirty="0" spc="-25"/>
              <a:t> </a:t>
            </a:r>
            <a:r>
              <a:rPr dirty="0"/>
              <a:t>or</a:t>
            </a:r>
            <a:r>
              <a:rPr dirty="0" spc="-5"/>
              <a:t> </a:t>
            </a:r>
            <a:r>
              <a:rPr dirty="0" spc="-10"/>
              <a:t>Collaborating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69415"/>
            <a:ext cx="7629525" cy="28371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encourage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win-win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situation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8610" y="415797"/>
            <a:ext cx="59912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5-</a:t>
            </a:r>
            <a:r>
              <a:rPr dirty="0" spc="-15"/>
              <a:t> </a:t>
            </a:r>
            <a:r>
              <a:rPr dirty="0" spc="-5"/>
              <a:t>Problem</a:t>
            </a:r>
            <a:r>
              <a:rPr dirty="0" spc="-20"/>
              <a:t> </a:t>
            </a:r>
            <a:r>
              <a:rPr dirty="0"/>
              <a:t>Solving</a:t>
            </a:r>
            <a:r>
              <a:rPr dirty="0" spc="-25"/>
              <a:t> </a:t>
            </a:r>
            <a:r>
              <a:rPr dirty="0"/>
              <a:t>or</a:t>
            </a:r>
            <a:r>
              <a:rPr dirty="0" spc="-5"/>
              <a:t> </a:t>
            </a:r>
            <a:r>
              <a:rPr dirty="0" spc="-10"/>
              <a:t>Collaborating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93215"/>
            <a:ext cx="7535545" cy="3707129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2800" spc="-10" b="1">
                <a:latin typeface="Calibri"/>
                <a:cs typeface="Calibri"/>
              </a:rPr>
              <a:t>The </a:t>
            </a:r>
            <a:r>
              <a:rPr dirty="0" sz="2800" spc="-15" b="1">
                <a:latin typeface="Calibri"/>
                <a:cs typeface="Calibri"/>
              </a:rPr>
              <a:t>collaborative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endParaRPr sz="2800">
              <a:latin typeface="Calibri"/>
              <a:cs typeface="Calibri"/>
            </a:endParaRPr>
          </a:p>
          <a:p>
            <a:pPr marL="526415" indent="-191770">
              <a:lnSpc>
                <a:spcPct val="100000"/>
              </a:lnSpc>
              <a:spcBef>
                <a:spcPts val="455"/>
              </a:spcBef>
              <a:buChar char="-"/>
              <a:tabLst>
                <a:tab pos="527050" algn="l"/>
              </a:tabLst>
            </a:pP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table</a:t>
            </a:r>
            <a:endParaRPr sz="2800">
              <a:latin typeface="Calibri"/>
              <a:cs typeface="Calibri"/>
            </a:endParaRPr>
          </a:p>
          <a:p>
            <a:pPr marL="184785" marR="598170" indent="150495">
              <a:lnSpc>
                <a:spcPts val="3020"/>
              </a:lnSpc>
              <a:spcBef>
                <a:spcPts val="855"/>
              </a:spcBef>
              <a:buChar char="-"/>
              <a:tabLst>
                <a:tab pos="527050" algn="l"/>
              </a:tabLst>
            </a:pP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task-oriented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fashion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endParaRPr sz="2800">
              <a:latin typeface="Calibri"/>
              <a:cs typeface="Calibri"/>
            </a:endParaRPr>
          </a:p>
          <a:p>
            <a:pPr marL="526415" indent="-191770">
              <a:lnSpc>
                <a:spcPct val="100000"/>
              </a:lnSpc>
              <a:spcBef>
                <a:spcPts val="425"/>
              </a:spcBef>
              <a:buChar char="-"/>
              <a:tabLst>
                <a:tab pos="527050" algn="l"/>
              </a:tabLst>
            </a:pPr>
            <a:r>
              <a:rPr dirty="0" sz="2800" spc="-20" b="1">
                <a:latin typeface="Calibri"/>
                <a:cs typeface="Calibri"/>
              </a:rPr>
              <a:t>considerate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 another</a:t>
            </a:r>
            <a:endParaRPr sz="2800">
              <a:latin typeface="Calibri"/>
              <a:cs typeface="Calibri"/>
            </a:endParaRPr>
          </a:p>
          <a:p>
            <a:pPr marL="526415" indent="-191770">
              <a:lnSpc>
                <a:spcPct val="100000"/>
              </a:lnSpc>
              <a:spcBef>
                <a:spcPts val="459"/>
              </a:spcBef>
              <a:buChar char="-"/>
              <a:tabLst>
                <a:tab pos="527050" algn="l"/>
              </a:tabLst>
            </a:pP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listen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endParaRPr sz="2800">
              <a:latin typeface="Calibri"/>
              <a:cs typeface="Calibri"/>
            </a:endParaRPr>
          </a:p>
          <a:p>
            <a:pPr marL="184785" marR="5080" indent="150495">
              <a:lnSpc>
                <a:spcPts val="3020"/>
              </a:lnSpc>
              <a:spcBef>
                <a:spcPts val="850"/>
              </a:spcBef>
              <a:buChar char="-"/>
              <a:tabLst>
                <a:tab pos="527050" algn="l"/>
              </a:tabLst>
            </a:pP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try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person’s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point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8610" y="491997"/>
            <a:ext cx="599122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5-</a:t>
            </a:r>
            <a:r>
              <a:rPr dirty="0" spc="-15"/>
              <a:t> </a:t>
            </a:r>
            <a:r>
              <a:rPr dirty="0" spc="-5"/>
              <a:t>Problem</a:t>
            </a:r>
            <a:r>
              <a:rPr dirty="0" spc="-20"/>
              <a:t> </a:t>
            </a:r>
            <a:r>
              <a:rPr dirty="0"/>
              <a:t>Solving</a:t>
            </a:r>
            <a:r>
              <a:rPr dirty="0" spc="-25"/>
              <a:t> </a:t>
            </a:r>
            <a:r>
              <a:rPr dirty="0"/>
              <a:t>or</a:t>
            </a:r>
            <a:r>
              <a:rPr dirty="0" spc="-5"/>
              <a:t> </a:t>
            </a:r>
            <a:r>
              <a:rPr dirty="0" spc="-10"/>
              <a:t>Collaborating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69415"/>
            <a:ext cx="7957184" cy="1971039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2800" spc="-5" b="1">
                <a:latin typeface="Calibri"/>
                <a:cs typeface="Calibri"/>
              </a:rPr>
              <a:t>It </a:t>
            </a:r>
            <a:r>
              <a:rPr dirty="0" sz="2800" spc="-10" b="1">
                <a:latin typeface="Calibri"/>
                <a:cs typeface="Calibri"/>
              </a:rPr>
              <a:t>demands------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awareness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sensitivity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open 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honest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noncompetitive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participants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3845" y="568197"/>
            <a:ext cx="40335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Conflict</a:t>
            </a:r>
            <a:r>
              <a:rPr dirty="0" spc="-30"/>
              <a:t> </a:t>
            </a:r>
            <a:r>
              <a:rPr dirty="0" spc="-5"/>
              <a:t>Within</a:t>
            </a:r>
            <a:r>
              <a:rPr dirty="0" spc="-50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 spc="-1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1412493"/>
            <a:ext cx="8103234" cy="43148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15" b="1">
                <a:latin typeface="Calibri"/>
                <a:cs typeface="Calibri"/>
              </a:rPr>
              <a:t>Groups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affected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endParaRPr sz="2800">
              <a:latin typeface="Calibri"/>
              <a:cs typeface="Calibri"/>
            </a:endParaRPr>
          </a:p>
          <a:p>
            <a:pPr marL="184785" marR="1968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Winning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-----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cohesiveness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among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create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relaxed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climate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function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39179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Losing ----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tendency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losing</a:t>
            </a:r>
            <a:endParaRPr sz="2800">
              <a:latin typeface="Calibri"/>
              <a:cs typeface="Calibri"/>
            </a:endParaRPr>
          </a:p>
          <a:p>
            <a:pPr marL="184785" marR="333375" indent="-172720">
              <a:lnSpc>
                <a:spcPts val="303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Internal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blame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defeat.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381000"/>
            <a:ext cx="8763000" cy="6096000"/>
          </a:xfrm>
          <a:custGeom>
            <a:avLst/>
            <a:gdLst/>
            <a:ahLst/>
            <a:cxnLst/>
            <a:rect l="l" t="t" r="r" b="b"/>
            <a:pathLst>
              <a:path w="8763000" h="6096000">
                <a:moveTo>
                  <a:pt x="0" y="6096000"/>
                </a:moveTo>
                <a:lnTo>
                  <a:pt x="8763000" y="6096000"/>
                </a:lnTo>
                <a:lnTo>
                  <a:pt x="8763000" y="0"/>
                </a:lnTo>
                <a:lnTo>
                  <a:pt x="0" y="0"/>
                </a:lnTo>
                <a:lnTo>
                  <a:pt x="0" y="6096000"/>
                </a:lnTo>
                <a:close/>
              </a:path>
            </a:pathLst>
          </a:custGeom>
          <a:ln w="9144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83054" y="299415"/>
            <a:ext cx="505333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 Situation</a:t>
            </a:r>
            <a:r>
              <a:rPr dirty="0" u="none" spc="-45"/>
              <a:t> </a:t>
            </a:r>
            <a:r>
              <a:rPr dirty="0" u="none"/>
              <a:t>and</a:t>
            </a:r>
            <a:r>
              <a:rPr dirty="0" u="none" spc="-40"/>
              <a:t> </a:t>
            </a:r>
            <a:r>
              <a:rPr dirty="0" u="none" spc="-5"/>
              <a:t>Nursing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1176273"/>
            <a:ext cx="8329295" cy="423672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184785" marR="5080" indent="-172720">
              <a:lnSpc>
                <a:spcPts val="2690"/>
              </a:lnSpc>
              <a:spcBef>
                <a:spcPts val="740"/>
              </a:spcBef>
            </a:pP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enable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her/him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with:</a:t>
            </a:r>
            <a:endParaRPr sz="2800">
              <a:latin typeface="Calibri"/>
              <a:cs typeface="Calibri"/>
            </a:endParaRPr>
          </a:p>
          <a:p>
            <a:pPr marL="384175" indent="-372110">
              <a:lnSpc>
                <a:spcPct val="100000"/>
              </a:lnSpc>
              <a:spcBef>
                <a:spcPts val="160"/>
              </a:spcBef>
              <a:buAutoNum type="arabicPlain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verbal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abuse</a:t>
            </a:r>
            <a:endParaRPr sz="2800">
              <a:latin typeface="Calibri"/>
              <a:cs typeface="Calibri"/>
            </a:endParaRPr>
          </a:p>
          <a:p>
            <a:pPr lvl="1" marL="464820" indent="-372110">
              <a:lnSpc>
                <a:spcPct val="100000"/>
              </a:lnSpc>
              <a:spcBef>
                <a:spcPts val="130"/>
              </a:spcBef>
              <a:buAutoNum type="arabicPlain" startAt="2"/>
              <a:tabLst>
                <a:tab pos="465455" algn="l"/>
              </a:tabLst>
            </a:pP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-15" b="1">
                <a:latin typeface="Calibri"/>
                <a:cs typeface="Calibri"/>
              </a:rPr>
              <a:t> figures</a:t>
            </a:r>
            <a:endParaRPr sz="2800">
              <a:latin typeface="Calibri"/>
              <a:cs typeface="Calibri"/>
            </a:endParaRPr>
          </a:p>
          <a:p>
            <a:pPr lvl="1" marL="93345" marR="1908810">
              <a:lnSpc>
                <a:spcPts val="3490"/>
              </a:lnSpc>
              <a:spcBef>
                <a:spcPts val="130"/>
              </a:spcBef>
              <a:buAutoNum type="arabicPlain" startAt="2"/>
              <a:tabLst>
                <a:tab pos="465455" algn="l"/>
              </a:tabLst>
            </a:pPr>
            <a:r>
              <a:rPr dirty="0" sz="2800" spc="-5" b="1">
                <a:latin typeface="Calibri"/>
                <a:cs typeface="Calibri"/>
              </a:rPr>
              <a:t>assignment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prefer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decline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4-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fulfill</a:t>
            </a:r>
            <a:endParaRPr sz="2800">
              <a:latin typeface="Calibri"/>
              <a:cs typeface="Calibri"/>
            </a:endParaRPr>
          </a:p>
          <a:p>
            <a:pPr marL="93345">
              <a:lnSpc>
                <a:spcPts val="3360"/>
              </a:lnSpc>
            </a:pPr>
            <a:r>
              <a:rPr dirty="0" sz="2800" spc="-5" b="1">
                <a:latin typeface="Calibri"/>
                <a:cs typeface="Calibri"/>
              </a:rPr>
              <a:t>5-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endParaRPr sz="2800">
              <a:latin typeface="Calibri"/>
              <a:cs typeface="Calibri"/>
            </a:endParaRPr>
          </a:p>
          <a:p>
            <a:pPr marL="411480" marR="721995" indent="-399415">
              <a:lnSpc>
                <a:spcPts val="2690"/>
              </a:lnSpc>
              <a:spcBef>
                <a:spcPts val="765"/>
              </a:spcBef>
            </a:pPr>
            <a:r>
              <a:rPr dirty="0" sz="2800" spc="-5" b="1">
                <a:latin typeface="Calibri"/>
                <a:cs typeface="Calibri"/>
              </a:rPr>
              <a:t>6-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colleagues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suffering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chemical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dependent</a:t>
            </a:r>
            <a:endParaRPr sz="2800">
              <a:latin typeface="Calibri"/>
              <a:cs typeface="Calibri"/>
            </a:endParaRPr>
          </a:p>
          <a:p>
            <a:pPr marL="93345">
              <a:lnSpc>
                <a:spcPct val="100000"/>
              </a:lnSpc>
              <a:spcBef>
                <a:spcPts val="155"/>
              </a:spcBef>
            </a:pPr>
            <a:r>
              <a:rPr dirty="0" sz="2800" spc="-5" b="1">
                <a:latin typeface="Calibri"/>
                <a:cs typeface="Calibri"/>
              </a:rPr>
              <a:t>7-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encourage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disharmony.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24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Conflict</a:t>
            </a:r>
            <a:r>
              <a:rPr dirty="0" spc="-30"/>
              <a:t> </a:t>
            </a:r>
            <a:r>
              <a:rPr dirty="0" spc="-5"/>
              <a:t>Within</a:t>
            </a:r>
            <a:r>
              <a:rPr dirty="0" spc="-50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 spc="-1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75917"/>
            <a:ext cx="8348345" cy="39300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5" b="1">
                <a:latin typeface="Calibri"/>
                <a:cs typeface="Calibri"/>
              </a:rPr>
              <a:t>Member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also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harder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marL="184785" marR="88265" indent="-172720">
              <a:lnSpc>
                <a:spcPts val="3020"/>
              </a:lnSpc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working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certain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characteristics.</a:t>
            </a:r>
            <a:endParaRPr sz="2800">
              <a:latin typeface="Calibri"/>
              <a:cs typeface="Calibri"/>
            </a:endParaRPr>
          </a:p>
          <a:p>
            <a:pPr marL="184785" marR="651510" indent="-172720">
              <a:lnSpc>
                <a:spcPts val="3020"/>
              </a:lnSpc>
              <a:spcBef>
                <a:spcPts val="815"/>
              </a:spcBef>
              <a:buFont typeface="Calibri"/>
              <a:buChar char="-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15" b="1">
                <a:latin typeface="Calibri"/>
                <a:cs typeface="Calibri"/>
              </a:rPr>
              <a:t> tendency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decide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majority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vote</a:t>
            </a:r>
            <a:endParaRPr sz="2800">
              <a:latin typeface="Calibri"/>
              <a:cs typeface="Calibri"/>
            </a:endParaRPr>
          </a:p>
          <a:p>
            <a:pPr marL="184785" marR="982344" indent="-172720">
              <a:lnSpc>
                <a:spcPts val="3020"/>
              </a:lnSpc>
              <a:spcBef>
                <a:spcPts val="800"/>
              </a:spcBef>
              <a:buFont typeface="Calibri"/>
              <a:buChar char="-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conduct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62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Conflict</a:t>
            </a:r>
            <a:r>
              <a:rPr dirty="0" spc="-30"/>
              <a:t> </a:t>
            </a:r>
            <a:r>
              <a:rPr dirty="0" spc="-5"/>
              <a:t>Within</a:t>
            </a:r>
            <a:r>
              <a:rPr dirty="0" spc="-50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 spc="-1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129029"/>
            <a:ext cx="8015605" cy="48006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108204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-5" b="1">
                <a:latin typeface="Calibri"/>
                <a:cs typeface="Calibri"/>
              </a:rPr>
              <a:t> 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trying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goals,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Working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consensus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(agreement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members)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harmony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deciding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majority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vote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58610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Consensus building </a:t>
            </a:r>
            <a:r>
              <a:rPr dirty="0" sz="2800" spc="-25" b="1">
                <a:latin typeface="Calibri"/>
                <a:cs typeface="Calibri"/>
              </a:rPr>
              <a:t>takes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interpersonal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leader,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49339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easier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acceptance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8645" y="262839"/>
            <a:ext cx="4034154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Conflict</a:t>
            </a:r>
            <a:r>
              <a:rPr dirty="0" spc="-25"/>
              <a:t> </a:t>
            </a:r>
            <a:r>
              <a:rPr dirty="0" spc="-5"/>
              <a:t>Within</a:t>
            </a:r>
            <a:r>
              <a:rPr dirty="0" spc="-55"/>
              <a:t> </a:t>
            </a:r>
            <a:r>
              <a:rPr dirty="0"/>
              <a:t>A</a:t>
            </a:r>
            <a:r>
              <a:rPr dirty="0" spc="-15"/>
              <a:t> </a:t>
            </a:r>
            <a:r>
              <a:rPr dirty="0" spc="-1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186687"/>
            <a:ext cx="7812405" cy="46774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2800" spc="-20" b="1">
                <a:latin typeface="Calibri"/>
                <a:cs typeface="Calibri"/>
              </a:rPr>
              <a:t>Working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consensus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avoids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184785" marR="5080" indent="69850">
              <a:lnSpc>
                <a:spcPts val="3030"/>
              </a:lnSpc>
              <a:spcBef>
                <a:spcPts val="830"/>
              </a:spcBef>
            </a:pPr>
            <a:r>
              <a:rPr dirty="0" sz="2800" spc="-5" b="1">
                <a:latin typeface="Calibri"/>
                <a:cs typeface="Calibri"/>
              </a:rPr>
              <a:t>“we-they”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positions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win-lose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lose-lose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strategies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marL="184785" marR="307340" indent="-172720">
              <a:lnSpc>
                <a:spcPts val="3020"/>
              </a:lnSpc>
              <a:spcBef>
                <a:spcPts val="5"/>
              </a:spcBef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allows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sides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look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problem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resolution,</a:t>
            </a:r>
            <a:endParaRPr sz="2800">
              <a:latin typeface="Calibri"/>
              <a:cs typeface="Calibri"/>
            </a:endParaRPr>
          </a:p>
          <a:p>
            <a:pPr marL="12700" marR="2770505">
              <a:lnSpc>
                <a:spcPts val="7650"/>
              </a:lnSpc>
              <a:spcBef>
                <a:spcPts val="725"/>
              </a:spcBef>
            </a:pPr>
            <a:r>
              <a:rPr dirty="0" sz="2800" spc="-15" b="1">
                <a:latin typeface="Calibri"/>
                <a:cs typeface="Calibri"/>
              </a:rPr>
              <a:t>tend to</a:t>
            </a:r>
            <a:r>
              <a:rPr dirty="0" sz="2800" spc="-10" b="1">
                <a:latin typeface="Calibri"/>
                <a:cs typeface="Calibri"/>
              </a:rPr>
              <a:t> depersonalized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issues,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emphasizes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1/1/2022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245" y="339597"/>
            <a:ext cx="40335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Conflict</a:t>
            </a:r>
            <a:r>
              <a:rPr dirty="0" spc="-30"/>
              <a:t> </a:t>
            </a:r>
            <a:r>
              <a:rPr dirty="0" spc="-5"/>
              <a:t>Within</a:t>
            </a:r>
            <a:r>
              <a:rPr dirty="0" spc="-50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 spc="-10"/>
              <a:t>Group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29029"/>
            <a:ext cx="8065770" cy="500316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95580" marR="655955" indent="-182880">
              <a:lnSpc>
                <a:spcPts val="3020"/>
              </a:lnSpc>
              <a:spcBef>
                <a:spcPts val="480"/>
              </a:spcBef>
            </a:pPr>
            <a:r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2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-----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polarized.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5"/>
              </a:spcBef>
              <a:tabLst>
                <a:tab pos="6998970" algn="l"/>
              </a:tabLst>
            </a:pPr>
            <a:r>
              <a:rPr dirty="0" sz="2800" spc="-310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10" b="1">
                <a:latin typeface="Calibri"/>
                <a:cs typeface="Calibri"/>
              </a:rPr>
              <a:t>Th</a:t>
            </a:r>
            <a:r>
              <a:rPr dirty="0" sz="2800" spc="-4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</a:t>
            </a:r>
            <a:r>
              <a:rPr dirty="0" sz="2800" spc="-5" b="1">
                <a:latin typeface="Calibri"/>
                <a:cs typeface="Calibri"/>
              </a:rPr>
              <a:t>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</a:t>
            </a:r>
            <a:r>
              <a:rPr dirty="0" sz="2800" spc="-30" b="1">
                <a:latin typeface="Calibri"/>
                <a:cs typeface="Calibri"/>
              </a:rPr>
              <a:t>e</a:t>
            </a:r>
            <a:r>
              <a:rPr dirty="0" sz="2800" spc="-5" b="1">
                <a:latin typeface="Calibri"/>
                <a:cs typeface="Calibri"/>
              </a:rPr>
              <a:t>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diam</a:t>
            </a:r>
            <a:r>
              <a:rPr dirty="0" sz="2800" spc="-30" b="1">
                <a:latin typeface="Calibri"/>
                <a:cs typeface="Calibri"/>
              </a:rPr>
              <a:t>e</a:t>
            </a:r>
            <a:r>
              <a:rPr dirty="0" sz="2800" spc="-5" b="1">
                <a:latin typeface="Calibri"/>
                <a:cs typeface="Calibri"/>
              </a:rPr>
              <a:t>trical</a:t>
            </a:r>
            <a:r>
              <a:rPr dirty="0" sz="2800" spc="-20" b="1">
                <a:latin typeface="Calibri"/>
                <a:cs typeface="Calibri"/>
              </a:rPr>
              <a:t>l</a:t>
            </a:r>
            <a:r>
              <a:rPr dirty="0" sz="2800" spc="-5" b="1">
                <a:latin typeface="Calibri"/>
                <a:cs typeface="Calibri"/>
              </a:rPr>
              <a:t>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opp</a:t>
            </a:r>
            <a:r>
              <a:rPr dirty="0" sz="2800" spc="-20" b="1">
                <a:latin typeface="Calibri"/>
                <a:cs typeface="Calibri"/>
              </a:rPr>
              <a:t>o</a:t>
            </a:r>
            <a:r>
              <a:rPr dirty="0" sz="2800" spc="-5" b="1">
                <a:latin typeface="Calibri"/>
                <a:cs typeface="Calibri"/>
              </a:rPr>
              <a:t>sed(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385" b="1">
                <a:latin typeface="Arial"/>
                <a:cs typeface="Arial"/>
              </a:rPr>
              <a:t>ىنع</a:t>
            </a:r>
            <a:r>
              <a:rPr dirty="0" sz="2800" spc="-240" b="1">
                <a:latin typeface="Arial"/>
                <a:cs typeface="Arial"/>
              </a:rPr>
              <a:t>م</a:t>
            </a:r>
            <a:r>
              <a:rPr dirty="0" sz="2800" spc="15" b="1">
                <a:latin typeface="Arial"/>
                <a:cs typeface="Arial"/>
              </a:rPr>
              <a:t> </a:t>
            </a:r>
            <a:r>
              <a:rPr dirty="0" sz="2800" spc="-530" b="1">
                <a:latin typeface="Arial"/>
                <a:cs typeface="Arial"/>
              </a:rPr>
              <a:t>لكب</a:t>
            </a:r>
            <a:endParaRPr sz="2800">
              <a:latin typeface="Arial"/>
              <a:cs typeface="Arial"/>
            </a:endParaRPr>
          </a:p>
          <a:p>
            <a:pPr marL="193675">
              <a:lnSpc>
                <a:spcPts val="3190"/>
              </a:lnSpc>
            </a:pPr>
            <a:r>
              <a:rPr dirty="0" sz="2800" spc="-114" b="1">
                <a:latin typeface="Arial"/>
                <a:cs typeface="Arial"/>
              </a:rPr>
              <a:t>)امامت</a:t>
            </a:r>
            <a:r>
              <a:rPr dirty="0" sz="2800" spc="-5" b="1">
                <a:latin typeface="Arial"/>
                <a:cs typeface="Arial"/>
              </a:rPr>
              <a:t> </a:t>
            </a:r>
            <a:r>
              <a:rPr dirty="0" sz="2800" spc="-195" b="1">
                <a:latin typeface="Arial"/>
                <a:cs typeface="Arial"/>
              </a:rPr>
              <a:t>ةملكلا</a:t>
            </a:r>
            <a:r>
              <a:rPr dirty="0" sz="2800" spc="-195" b="1">
                <a:latin typeface="Calibri"/>
                <a:cs typeface="Calibri"/>
              </a:rPr>
              <a:t>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opposite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ends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continuum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instances,</a:t>
            </a:r>
            <a:endParaRPr sz="2800">
              <a:latin typeface="Calibri"/>
              <a:cs typeface="Calibri"/>
            </a:endParaRPr>
          </a:p>
          <a:p>
            <a:pPr marL="195580" marR="504825" indent="-182880">
              <a:lnSpc>
                <a:spcPts val="3020"/>
              </a:lnSpc>
              <a:spcBef>
                <a:spcPts val="850"/>
              </a:spcBef>
            </a:pPr>
            <a:r>
              <a:rPr dirty="0" sz="2800" spc="-95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105">
                <a:solidFill>
                  <a:srgbClr val="2D75B6"/>
                </a:solidFill>
                <a:latin typeface="Microsoft Sans Serif"/>
                <a:cs typeface="Microsoft Sans Serif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focusing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resolving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rather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desirable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25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25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known as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u="heavy" sz="2800" spc="-1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integrative</a:t>
            </a:r>
            <a:r>
              <a:rPr dirty="0" u="heavy" sz="2800" spc="3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decision making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0616" y="491997"/>
            <a:ext cx="7613650" cy="9531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365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15"/>
              <a:t> </a:t>
            </a:r>
            <a:r>
              <a:rPr dirty="0" u="none" spc="-10"/>
              <a:t>Between</a:t>
            </a:r>
            <a:r>
              <a:rPr dirty="0" u="none" spc="-15"/>
              <a:t> </a:t>
            </a:r>
            <a:r>
              <a:rPr dirty="0" u="none" spc="-5"/>
              <a:t>Member</a:t>
            </a:r>
            <a:r>
              <a:rPr dirty="0" u="none"/>
              <a:t> of</a:t>
            </a:r>
            <a:r>
              <a:rPr dirty="0" u="none" spc="-5"/>
              <a:t> </a:t>
            </a:r>
            <a:r>
              <a:rPr dirty="0" u="none"/>
              <a:t>the</a:t>
            </a:r>
            <a:r>
              <a:rPr dirty="0" u="none" spc="-15"/>
              <a:t> </a:t>
            </a:r>
            <a:r>
              <a:rPr dirty="0" u="none" spc="-5"/>
              <a:t>Health</a:t>
            </a:r>
            <a:r>
              <a:rPr dirty="0" u="none" spc="-10"/>
              <a:t> </a:t>
            </a:r>
            <a:r>
              <a:rPr dirty="0" u="none" spc="-15"/>
              <a:t>Care</a:t>
            </a:r>
          </a:p>
          <a:p>
            <a:pPr algn="ctr" marL="175895">
              <a:lnSpc>
                <a:spcPts val="3650"/>
              </a:lnSpc>
            </a:pPr>
            <a:r>
              <a:rPr dirty="0" u="none" spc="-75"/>
              <a:t>Team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912061"/>
            <a:ext cx="7771130" cy="33667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88595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physicians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  <a:p>
            <a:pPr marL="1315720" marR="902969" indent="1480185">
              <a:lnSpc>
                <a:spcPct val="227599"/>
              </a:lnSpc>
            </a:pPr>
            <a:r>
              <a:rPr dirty="0" sz="2800" spc="-10" b="1">
                <a:latin typeface="Calibri"/>
                <a:cs typeface="Calibri"/>
              </a:rPr>
              <a:t>very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stressful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6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play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significant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satisfaction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5" b="1">
                <a:latin typeface="Calibri"/>
                <a:cs typeface="Calibri"/>
              </a:rPr>
              <a:t>negatively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impacted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satisfaction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20" b="1">
                <a:latin typeface="Calibri"/>
                <a:cs typeface="Calibri"/>
              </a:rPr>
              <a:t>retention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85132" y="2438400"/>
            <a:ext cx="173990" cy="533400"/>
          </a:xfrm>
          <a:custGeom>
            <a:avLst/>
            <a:gdLst/>
            <a:ahLst/>
            <a:cxnLst/>
            <a:rect l="l" t="t" r="r" b="b"/>
            <a:pathLst>
              <a:path w="173989" h="533400">
                <a:moveTo>
                  <a:pt x="57912" y="359663"/>
                </a:moveTo>
                <a:lnTo>
                  <a:pt x="0" y="359663"/>
                </a:lnTo>
                <a:lnTo>
                  <a:pt x="86867" y="533400"/>
                </a:lnTo>
                <a:lnTo>
                  <a:pt x="159257" y="388620"/>
                </a:lnTo>
                <a:lnTo>
                  <a:pt x="57912" y="388620"/>
                </a:lnTo>
                <a:lnTo>
                  <a:pt x="57912" y="359663"/>
                </a:lnTo>
                <a:close/>
              </a:path>
              <a:path w="173989" h="533400">
                <a:moveTo>
                  <a:pt x="115823" y="0"/>
                </a:moveTo>
                <a:lnTo>
                  <a:pt x="57912" y="0"/>
                </a:lnTo>
                <a:lnTo>
                  <a:pt x="57912" y="388620"/>
                </a:lnTo>
                <a:lnTo>
                  <a:pt x="115823" y="388620"/>
                </a:lnTo>
                <a:lnTo>
                  <a:pt x="115823" y="0"/>
                </a:lnTo>
                <a:close/>
              </a:path>
              <a:path w="173989" h="533400">
                <a:moveTo>
                  <a:pt x="173735" y="359663"/>
                </a:moveTo>
                <a:lnTo>
                  <a:pt x="115823" y="359663"/>
                </a:lnTo>
                <a:lnTo>
                  <a:pt x="115823" y="388620"/>
                </a:lnTo>
                <a:lnTo>
                  <a:pt x="159257" y="388620"/>
                </a:lnTo>
                <a:lnTo>
                  <a:pt x="173735" y="35966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485132" y="3442715"/>
            <a:ext cx="173990" cy="381000"/>
          </a:xfrm>
          <a:custGeom>
            <a:avLst/>
            <a:gdLst/>
            <a:ahLst/>
            <a:cxnLst/>
            <a:rect l="l" t="t" r="r" b="b"/>
            <a:pathLst>
              <a:path w="173989" h="381000">
                <a:moveTo>
                  <a:pt x="57912" y="207264"/>
                </a:moveTo>
                <a:lnTo>
                  <a:pt x="0" y="207264"/>
                </a:lnTo>
                <a:lnTo>
                  <a:pt x="86867" y="381000"/>
                </a:lnTo>
                <a:lnTo>
                  <a:pt x="159257" y="236220"/>
                </a:lnTo>
                <a:lnTo>
                  <a:pt x="57912" y="236220"/>
                </a:lnTo>
                <a:lnTo>
                  <a:pt x="57912" y="207264"/>
                </a:lnTo>
                <a:close/>
              </a:path>
              <a:path w="173989" h="381000">
                <a:moveTo>
                  <a:pt x="115823" y="0"/>
                </a:moveTo>
                <a:lnTo>
                  <a:pt x="57912" y="0"/>
                </a:lnTo>
                <a:lnTo>
                  <a:pt x="57912" y="236220"/>
                </a:lnTo>
                <a:lnTo>
                  <a:pt x="115823" y="236220"/>
                </a:lnTo>
                <a:lnTo>
                  <a:pt x="115823" y="0"/>
                </a:lnTo>
                <a:close/>
              </a:path>
              <a:path w="173989" h="381000">
                <a:moveTo>
                  <a:pt x="173735" y="207264"/>
                </a:moveTo>
                <a:lnTo>
                  <a:pt x="115823" y="207264"/>
                </a:lnTo>
                <a:lnTo>
                  <a:pt x="115823" y="236220"/>
                </a:lnTo>
                <a:lnTo>
                  <a:pt x="159257" y="236220"/>
                </a:lnTo>
                <a:lnTo>
                  <a:pt x="173735" y="2072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85132" y="4419600"/>
            <a:ext cx="173990" cy="381000"/>
          </a:xfrm>
          <a:custGeom>
            <a:avLst/>
            <a:gdLst/>
            <a:ahLst/>
            <a:cxnLst/>
            <a:rect l="l" t="t" r="r" b="b"/>
            <a:pathLst>
              <a:path w="173989" h="381000">
                <a:moveTo>
                  <a:pt x="57912" y="207263"/>
                </a:moveTo>
                <a:lnTo>
                  <a:pt x="0" y="207263"/>
                </a:lnTo>
                <a:lnTo>
                  <a:pt x="86867" y="381000"/>
                </a:lnTo>
                <a:lnTo>
                  <a:pt x="159257" y="236219"/>
                </a:lnTo>
                <a:lnTo>
                  <a:pt x="57912" y="236219"/>
                </a:lnTo>
                <a:lnTo>
                  <a:pt x="57912" y="207263"/>
                </a:lnTo>
                <a:close/>
              </a:path>
              <a:path w="173989" h="381000">
                <a:moveTo>
                  <a:pt x="115823" y="0"/>
                </a:moveTo>
                <a:lnTo>
                  <a:pt x="57912" y="0"/>
                </a:lnTo>
                <a:lnTo>
                  <a:pt x="57912" y="236219"/>
                </a:lnTo>
                <a:lnTo>
                  <a:pt x="115823" y="236219"/>
                </a:lnTo>
                <a:lnTo>
                  <a:pt x="115823" y="0"/>
                </a:lnTo>
                <a:close/>
              </a:path>
              <a:path w="173989" h="381000">
                <a:moveTo>
                  <a:pt x="173735" y="207263"/>
                </a:moveTo>
                <a:lnTo>
                  <a:pt x="115823" y="207263"/>
                </a:lnTo>
                <a:lnTo>
                  <a:pt x="115823" y="236219"/>
                </a:lnTo>
                <a:lnTo>
                  <a:pt x="159257" y="236219"/>
                </a:lnTo>
                <a:lnTo>
                  <a:pt x="173735" y="20726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844" y="415797"/>
            <a:ext cx="86125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10"/>
              <a:t> Between</a:t>
            </a:r>
            <a:r>
              <a:rPr dirty="0" u="none" spc="-15"/>
              <a:t> </a:t>
            </a:r>
            <a:r>
              <a:rPr dirty="0" u="none" spc="-5"/>
              <a:t>Member</a:t>
            </a:r>
            <a:r>
              <a:rPr dirty="0" u="none"/>
              <a:t> of the</a:t>
            </a:r>
            <a:r>
              <a:rPr dirty="0" u="none" spc="-5"/>
              <a:t> </a:t>
            </a:r>
            <a:r>
              <a:rPr dirty="0" u="none"/>
              <a:t>Health </a:t>
            </a:r>
            <a:r>
              <a:rPr dirty="0" u="none" spc="-15"/>
              <a:t>Care</a:t>
            </a:r>
            <a:r>
              <a:rPr dirty="0" u="none" spc="-5"/>
              <a:t> </a:t>
            </a:r>
            <a:r>
              <a:rPr dirty="0" u="none" spc="-75"/>
              <a:t>Team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2216" y="1452117"/>
            <a:ext cx="8541385" cy="46196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95580" marR="614045" indent="-18288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also occur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Ex.</a:t>
            </a:r>
            <a:endParaRPr sz="2800">
              <a:latin typeface="Calibri"/>
              <a:cs typeface="Calibri"/>
            </a:endParaRPr>
          </a:p>
          <a:p>
            <a:pPr marL="195580" marR="1737360" indent="-182880">
              <a:lnSpc>
                <a:spcPts val="3030"/>
              </a:lnSpc>
              <a:spcBef>
                <a:spcPts val="845"/>
              </a:spcBef>
              <a:tabLst>
                <a:tab pos="3985895" algn="l"/>
              </a:tabLst>
            </a:pPr>
            <a:r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20" b="1">
                <a:latin typeface="Calibri"/>
                <a:cs typeface="Calibri"/>
              </a:rPr>
              <a:t>Emergency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Department	</a:t>
            </a:r>
            <a:r>
              <a:rPr dirty="0" sz="2800" spc="-5" b="1">
                <a:latin typeface="Calibri"/>
                <a:cs typeface="Calibri"/>
              </a:rPr>
              <a:t>(ED)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arrive </a:t>
            </a:r>
            <a:r>
              <a:rPr dirty="0" sz="2800" spc="-5" b="1">
                <a:latin typeface="Calibri"/>
                <a:cs typeface="Calibri"/>
              </a:rPr>
              <a:t> unannounced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20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20" b="1">
                <a:latin typeface="Calibri"/>
                <a:cs typeface="Calibri"/>
              </a:rPr>
              <a:t>Lack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timeliness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provision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housekeeping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35">
                <a:solidFill>
                  <a:srgbClr val="2D75B6"/>
                </a:solidFill>
                <a:latin typeface="Microsoft Sans Serif"/>
                <a:cs typeface="Microsoft Sans Serif"/>
              </a:rPr>
              <a:t>🠶</a:t>
            </a:r>
            <a:r>
              <a:rPr dirty="0" sz="2800" spc="-3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scheduling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therapy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session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820" y="299415"/>
            <a:ext cx="7616190" cy="9048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3454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15"/>
              <a:t> </a:t>
            </a:r>
            <a:r>
              <a:rPr dirty="0" u="none" spc="-10"/>
              <a:t>Between</a:t>
            </a:r>
            <a:r>
              <a:rPr dirty="0" u="none" spc="-5"/>
              <a:t> Member</a:t>
            </a:r>
            <a:r>
              <a:rPr dirty="0" u="none" spc="-10"/>
              <a:t> </a:t>
            </a:r>
            <a:r>
              <a:rPr dirty="0" u="none" spc="5"/>
              <a:t>of</a:t>
            </a:r>
            <a:r>
              <a:rPr dirty="0" u="none" spc="-20"/>
              <a:t> </a:t>
            </a:r>
            <a:r>
              <a:rPr dirty="0" u="none"/>
              <a:t>the</a:t>
            </a:r>
            <a:r>
              <a:rPr dirty="0" u="none" spc="-15"/>
              <a:t> </a:t>
            </a:r>
            <a:r>
              <a:rPr dirty="0" u="none"/>
              <a:t>Health</a:t>
            </a:r>
            <a:r>
              <a:rPr dirty="0" u="none" spc="-5"/>
              <a:t> </a:t>
            </a:r>
            <a:r>
              <a:rPr dirty="0" u="none" spc="-15"/>
              <a:t>Care</a:t>
            </a:r>
          </a:p>
          <a:p>
            <a:pPr algn="ctr" marL="182245">
              <a:lnSpc>
                <a:spcPts val="3454"/>
              </a:lnSpc>
            </a:pPr>
            <a:r>
              <a:rPr dirty="0" u="none" spc="-75"/>
              <a:t>Team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88033"/>
            <a:ext cx="8501380" cy="433959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94945" marR="282575" indent="-182880">
              <a:lnSpc>
                <a:spcPts val="2690"/>
              </a:lnSpc>
              <a:spcBef>
                <a:spcPts val="745"/>
              </a:spcBef>
            </a:pPr>
            <a:r>
              <a:rPr dirty="0" sz="2800" spc="-15" b="1">
                <a:latin typeface="Calibri"/>
                <a:cs typeface="Calibri"/>
              </a:rPr>
              <a:t>Defiant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0" b="1">
                <a:latin typeface="Calibri"/>
                <a:cs typeface="Calibri"/>
              </a:rPr>
              <a:t>(</a:t>
            </a:r>
            <a:r>
              <a:rPr dirty="0" sz="2800" spc="-100" b="1">
                <a:latin typeface="Arial"/>
                <a:cs typeface="Arial"/>
              </a:rPr>
              <a:t>باتهم</a:t>
            </a:r>
            <a:r>
              <a:rPr dirty="0" sz="2800" spc="5" b="1">
                <a:latin typeface="Arial"/>
                <a:cs typeface="Arial"/>
              </a:rPr>
              <a:t> </a:t>
            </a:r>
            <a:r>
              <a:rPr dirty="0" sz="2800" spc="-350" b="1">
                <a:latin typeface="Arial"/>
                <a:cs typeface="Arial"/>
              </a:rPr>
              <a:t>ريغ</a:t>
            </a:r>
            <a:r>
              <a:rPr dirty="0" sz="2800" spc="15" b="1">
                <a:latin typeface="Arial"/>
                <a:cs typeface="Arial"/>
              </a:rPr>
              <a:t> </a:t>
            </a:r>
            <a:r>
              <a:rPr dirty="0" sz="2800" spc="-45" b="1">
                <a:latin typeface="Arial"/>
                <a:cs typeface="Arial"/>
              </a:rPr>
              <a:t>ءيرج</a:t>
            </a:r>
            <a:r>
              <a:rPr dirty="0" sz="2800" spc="-114" b="1">
                <a:latin typeface="Arial"/>
                <a:cs typeface="Arial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----by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coworker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among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causes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50">
              <a:latin typeface="Calibri"/>
              <a:cs typeface="Calibri"/>
            </a:endParaRPr>
          </a:p>
          <a:p>
            <a:pPr algn="ctr" marR="4634230">
              <a:lnSpc>
                <a:spcPct val="100000"/>
              </a:lnSpc>
            </a:pPr>
            <a:r>
              <a:rPr dirty="0" sz="2800" spc="-15" b="1">
                <a:latin typeface="Calibri"/>
                <a:cs typeface="Calibri"/>
              </a:rPr>
              <a:t>Defiant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include:-</a:t>
            </a:r>
            <a:endParaRPr sz="2800">
              <a:latin typeface="Calibri"/>
              <a:cs typeface="Calibri"/>
            </a:endParaRPr>
          </a:p>
          <a:p>
            <a:pPr marL="850900" marR="4569460" indent="-851535">
              <a:lnSpc>
                <a:spcPct val="100000"/>
              </a:lnSpc>
              <a:spcBef>
                <a:spcPts val="120"/>
              </a:spcBef>
              <a:buChar char="-"/>
              <a:tabLst>
                <a:tab pos="851535" algn="l"/>
              </a:tabLst>
            </a:pPr>
            <a:r>
              <a:rPr dirty="0" sz="2800" spc="-15" b="1">
                <a:latin typeface="Calibri"/>
                <a:cs typeface="Calibri"/>
              </a:rPr>
              <a:t>refusing to </a:t>
            </a:r>
            <a:r>
              <a:rPr dirty="0" sz="2800" spc="-10" b="1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821690" marR="5080" indent="-161925">
              <a:lnSpc>
                <a:spcPct val="103899"/>
              </a:lnSpc>
              <a:spcBef>
                <a:spcPts val="5"/>
              </a:spcBef>
              <a:buFont typeface="Calibri"/>
              <a:buChar char="-"/>
              <a:tabLst>
                <a:tab pos="85153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those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mockingly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contempt</a:t>
            </a:r>
            <a:endParaRPr sz="2800">
              <a:latin typeface="Calibri"/>
              <a:cs typeface="Calibri"/>
            </a:endParaRPr>
          </a:p>
          <a:p>
            <a:pPr marL="850900" indent="-191135">
              <a:lnSpc>
                <a:spcPct val="100000"/>
              </a:lnSpc>
              <a:spcBef>
                <a:spcPts val="120"/>
              </a:spcBef>
              <a:buChar char="-"/>
              <a:tabLst>
                <a:tab pos="851535" algn="l"/>
              </a:tabLst>
            </a:pPr>
            <a:r>
              <a:rPr dirty="0" sz="2800" spc="-5" b="1">
                <a:latin typeface="Calibri"/>
                <a:cs typeface="Calibri"/>
              </a:rPr>
              <a:t>those who </a:t>
            </a:r>
            <a:r>
              <a:rPr dirty="0" sz="2800" spc="-20" b="1">
                <a:latin typeface="Calibri"/>
                <a:cs typeface="Calibri"/>
              </a:rPr>
              <a:t>avoid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commitment</a:t>
            </a:r>
            <a:r>
              <a:rPr dirty="0" sz="2800" spc="-5" b="1">
                <a:latin typeface="Calibri"/>
                <a:cs typeface="Calibri"/>
              </a:rPr>
              <a:t> 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5" b="1">
                <a:latin typeface="Calibri"/>
                <a:cs typeface="Calibri"/>
              </a:rPr>
              <a:t>Defiant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represent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challenge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busy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2866" y="339597"/>
            <a:ext cx="532257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pc="-5"/>
              <a:t>Conflict</a:t>
            </a:r>
            <a:r>
              <a:rPr dirty="0" u="none" spc="-25"/>
              <a:t> </a:t>
            </a:r>
            <a:r>
              <a:rPr dirty="0" u="none" spc="-5"/>
              <a:t>with</a:t>
            </a:r>
            <a:r>
              <a:rPr dirty="0" u="none" spc="-30"/>
              <a:t> </a:t>
            </a:r>
            <a:r>
              <a:rPr dirty="0" u="none"/>
              <a:t>the</a:t>
            </a:r>
            <a:r>
              <a:rPr dirty="0" u="none" spc="15"/>
              <a:t> </a:t>
            </a:r>
            <a:r>
              <a:rPr dirty="0" u="none" spc="-15"/>
              <a:t>Patient Family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21054"/>
            <a:ext cx="8406130" cy="35464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361315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5" b="1">
                <a:latin typeface="Calibri"/>
                <a:cs typeface="Calibri"/>
              </a:rPr>
              <a:t>Emotion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feeling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often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frayed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illness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hospitalization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750">
              <a:latin typeface="Calibri"/>
              <a:cs typeface="Calibri"/>
            </a:endParaRPr>
          </a:p>
          <a:p>
            <a:pPr marL="184785" marR="243204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Anger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 </a:t>
            </a:r>
            <a:r>
              <a:rPr dirty="0" sz="2800" spc="-10" b="1">
                <a:latin typeface="Calibri"/>
                <a:cs typeface="Calibri"/>
              </a:rPr>
              <a:t>healthy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reaction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situation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 </a:t>
            </a:r>
            <a:r>
              <a:rPr dirty="0" sz="2800" spc="-15" b="1">
                <a:latin typeface="Calibri"/>
                <a:cs typeface="Calibri"/>
              </a:rPr>
              <a:t>circumstances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directed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35" b="1">
                <a:latin typeface="Calibri"/>
                <a:cs typeface="Calibri"/>
              </a:rPr>
              <a:t>Value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belief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forced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304800"/>
            <a:ext cx="8382000" cy="6172200"/>
          </a:xfrm>
          <a:custGeom>
            <a:avLst/>
            <a:gdLst/>
            <a:ahLst/>
            <a:cxnLst/>
            <a:rect l="l" t="t" r="r" b="b"/>
            <a:pathLst>
              <a:path w="8382000" h="6172200">
                <a:moveTo>
                  <a:pt x="0" y="6172200"/>
                </a:moveTo>
                <a:lnTo>
                  <a:pt x="8382000" y="6172200"/>
                </a:lnTo>
                <a:lnTo>
                  <a:pt x="8382000" y="0"/>
                </a:lnTo>
                <a:lnTo>
                  <a:pt x="0" y="0"/>
                </a:lnTo>
                <a:lnTo>
                  <a:pt x="0" y="617220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51505" y="262839"/>
            <a:ext cx="4145279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pc="-5"/>
              <a:t>Conflict</a:t>
            </a:r>
            <a:r>
              <a:rPr dirty="0" u="none" spc="-35"/>
              <a:t> </a:t>
            </a:r>
            <a:r>
              <a:rPr dirty="0" u="none" spc="-15"/>
              <a:t>between</a:t>
            </a:r>
            <a:r>
              <a:rPr dirty="0" u="none"/>
              <a:t> </a:t>
            </a:r>
            <a:r>
              <a:rPr dirty="0" u="none" spc="-5"/>
              <a:t>Nurses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6466592"/>
            <a:ext cx="47244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1/1/2022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1244854"/>
            <a:ext cx="7404734" cy="46196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32766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  <a:tab pos="1667510" algn="l"/>
              </a:tabLst>
            </a:pPr>
            <a:r>
              <a:rPr dirty="0" sz="2800" spc="-20" b="1">
                <a:latin typeface="Calibri"/>
                <a:cs typeface="Calibri"/>
              </a:rPr>
              <a:t>Different	</a:t>
            </a:r>
            <a:r>
              <a:rPr dirty="0" sz="2800" spc="-5" b="1">
                <a:latin typeface="Calibri"/>
                <a:cs typeface="Calibri"/>
              </a:rPr>
              <a:t>opinion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regarding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philosophy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delivery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Best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modality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Desired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charting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Work-shift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assignment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Time</a:t>
            </a:r>
            <a:r>
              <a:rPr dirty="0" sz="2800" spc="-5" b="1">
                <a:latin typeface="Calibri"/>
                <a:cs typeface="Calibri"/>
              </a:rPr>
              <a:t> off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holidays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Organize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supplies in </a:t>
            </a:r>
            <a:r>
              <a:rPr dirty="0" sz="2800" spc="-15" b="1">
                <a:latin typeface="Calibri"/>
                <a:cs typeface="Calibri"/>
              </a:rPr>
              <a:t>cupboard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Differences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educational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3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myriad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arise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 people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together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closely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userrrs</dc:creator>
  <dc:title>Managing and Coordinating Nursing Care Fourth edition  Nur. 403  The Nurse As Conflict Manager, Negotiator, and Mediator</dc:title>
  <dcterms:created xsi:type="dcterms:W3CDTF">2023-11-04T07:52:16Z</dcterms:created>
  <dcterms:modified xsi:type="dcterms:W3CDTF">2023-11-04T07:52:16Z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2023-11-04T00:00:00Z</vt:filetime>
  </property>
</Properties>
</file>