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2742" y="889202"/>
            <a:ext cx="833851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41603" y="0"/>
            <a:ext cx="1365885" cy="3971925"/>
          </a:xfrm>
          <a:custGeom>
            <a:avLst/>
            <a:gdLst/>
            <a:ahLst/>
            <a:cxnLst/>
            <a:rect l="l" t="t" r="r" b="b"/>
            <a:pathLst>
              <a:path w="1365885" h="3971925">
                <a:moveTo>
                  <a:pt x="1365503" y="0"/>
                </a:moveTo>
                <a:lnTo>
                  <a:pt x="984376" y="0"/>
                </a:lnTo>
                <a:lnTo>
                  <a:pt x="0" y="3881120"/>
                </a:lnTo>
                <a:lnTo>
                  <a:pt x="362013" y="3971544"/>
                </a:lnTo>
                <a:lnTo>
                  <a:pt x="1365503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02692" y="0"/>
            <a:ext cx="1336675" cy="3862070"/>
          </a:xfrm>
          <a:custGeom>
            <a:avLst/>
            <a:gdLst/>
            <a:ahLst/>
            <a:cxnLst/>
            <a:rect l="l" t="t" r="r" b="b"/>
            <a:pathLst>
              <a:path w="1336675" h="3862070">
                <a:moveTo>
                  <a:pt x="1336548" y="0"/>
                </a:moveTo>
                <a:lnTo>
                  <a:pt x="955586" y="0"/>
                </a:lnTo>
                <a:lnTo>
                  <a:pt x="0" y="3771392"/>
                </a:lnTo>
                <a:lnTo>
                  <a:pt x="361911" y="3861816"/>
                </a:lnTo>
                <a:lnTo>
                  <a:pt x="1336548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07264" y="3776471"/>
            <a:ext cx="1937385" cy="3081655"/>
          </a:xfrm>
          <a:custGeom>
            <a:avLst/>
            <a:gdLst/>
            <a:ahLst/>
            <a:cxnLst/>
            <a:rect l="l" t="t" r="r" b="b"/>
            <a:pathLst>
              <a:path w="1937385" h="3081654">
                <a:moveTo>
                  <a:pt x="0" y="0"/>
                </a:moveTo>
                <a:lnTo>
                  <a:pt x="1851279" y="3081527"/>
                </a:lnTo>
                <a:lnTo>
                  <a:pt x="1937004" y="308152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46176" y="3886200"/>
            <a:ext cx="2372995" cy="2971800"/>
          </a:xfrm>
          <a:custGeom>
            <a:avLst/>
            <a:gdLst/>
            <a:ahLst/>
            <a:cxnLst/>
            <a:rect l="l" t="t" r="r" b="b"/>
            <a:pathLst>
              <a:path w="2372995" h="2971800">
                <a:moveTo>
                  <a:pt x="0" y="0"/>
                </a:moveTo>
                <a:lnTo>
                  <a:pt x="2288794" y="2971799"/>
                </a:lnTo>
                <a:lnTo>
                  <a:pt x="2372868" y="2971799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41603" y="3881628"/>
            <a:ext cx="3340735" cy="2976880"/>
          </a:xfrm>
          <a:custGeom>
            <a:avLst/>
            <a:gdLst/>
            <a:ahLst/>
            <a:cxnLst/>
            <a:rect l="l" t="t" r="r" b="b"/>
            <a:pathLst>
              <a:path w="3340735" h="2976879">
                <a:moveTo>
                  <a:pt x="0" y="0"/>
                </a:moveTo>
                <a:lnTo>
                  <a:pt x="4762" y="4699"/>
                </a:lnTo>
                <a:lnTo>
                  <a:pt x="2378456" y="2976371"/>
                </a:lnTo>
                <a:lnTo>
                  <a:pt x="3340608" y="2976371"/>
                </a:lnTo>
                <a:lnTo>
                  <a:pt x="362000" y="90424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02692" y="3771900"/>
            <a:ext cx="2661285" cy="3086100"/>
          </a:xfrm>
          <a:custGeom>
            <a:avLst/>
            <a:gdLst/>
            <a:ahLst/>
            <a:cxnLst/>
            <a:rect l="l" t="t" r="r" b="b"/>
            <a:pathLst>
              <a:path w="2661285" h="3086100">
                <a:moveTo>
                  <a:pt x="0" y="0"/>
                </a:moveTo>
                <a:lnTo>
                  <a:pt x="4762" y="4699"/>
                </a:lnTo>
                <a:lnTo>
                  <a:pt x="1941702" y="3086099"/>
                </a:lnTo>
                <a:lnTo>
                  <a:pt x="2660904" y="3086099"/>
                </a:lnTo>
                <a:lnTo>
                  <a:pt x="419138" y="176148"/>
                </a:lnTo>
                <a:lnTo>
                  <a:pt x="357225" y="95250"/>
                </a:lnTo>
                <a:lnTo>
                  <a:pt x="364401" y="95250"/>
                </a:lnTo>
                <a:lnTo>
                  <a:pt x="361988" y="90424"/>
                </a:lnTo>
                <a:lnTo>
                  <a:pt x="352463" y="85725"/>
                </a:lnTo>
                <a:lnTo>
                  <a:pt x="0" y="0"/>
                </a:lnTo>
                <a:close/>
              </a:path>
              <a:path w="2661285" h="3086100">
                <a:moveTo>
                  <a:pt x="370245" y="106938"/>
                </a:moveTo>
                <a:lnTo>
                  <a:pt x="371513" y="109474"/>
                </a:lnTo>
                <a:lnTo>
                  <a:pt x="419138" y="176148"/>
                </a:lnTo>
                <a:lnTo>
                  <a:pt x="370245" y="106938"/>
                </a:lnTo>
                <a:close/>
              </a:path>
              <a:path w="2661285" h="3086100">
                <a:moveTo>
                  <a:pt x="364401" y="95250"/>
                </a:moveTo>
                <a:lnTo>
                  <a:pt x="361988" y="95250"/>
                </a:lnTo>
                <a:lnTo>
                  <a:pt x="370245" y="106938"/>
                </a:lnTo>
                <a:lnTo>
                  <a:pt x="364401" y="9525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02692" y="3771900"/>
            <a:ext cx="419100" cy="177165"/>
          </a:xfrm>
          <a:custGeom>
            <a:avLst/>
            <a:gdLst/>
            <a:ahLst/>
            <a:cxnLst/>
            <a:rect l="l" t="t" r="r" b="b"/>
            <a:pathLst>
              <a:path w="419100" h="177164">
                <a:moveTo>
                  <a:pt x="362712" y="89916"/>
                </a:moveTo>
                <a:lnTo>
                  <a:pt x="353161" y="85217"/>
                </a:lnTo>
                <a:lnTo>
                  <a:pt x="0" y="0"/>
                </a:lnTo>
                <a:lnTo>
                  <a:pt x="362712" y="89916"/>
                </a:lnTo>
                <a:close/>
              </a:path>
              <a:path w="419100" h="177164">
                <a:moveTo>
                  <a:pt x="419100" y="176784"/>
                </a:moveTo>
                <a:lnTo>
                  <a:pt x="362826" y="96012"/>
                </a:lnTo>
                <a:lnTo>
                  <a:pt x="358140" y="96012"/>
                </a:lnTo>
                <a:lnTo>
                  <a:pt x="419100" y="176784"/>
                </a:lnTo>
                <a:close/>
              </a:path>
            </a:pathLst>
          </a:custGeom>
          <a:solidFill>
            <a:srgbClr val="29AB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108" y="528573"/>
            <a:ext cx="8523782" cy="134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690" y="2869818"/>
            <a:ext cx="8068945" cy="3163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3067" y="6466897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149220" y="4050919"/>
            <a:ext cx="5108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D-</a:t>
            </a:r>
            <a:r>
              <a:rPr sz="40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252525"/>
                </a:solidFill>
                <a:latin typeface="Calibri"/>
                <a:cs typeface="Calibri"/>
              </a:rPr>
              <a:t>Staffing</a:t>
            </a:r>
            <a:r>
              <a:rPr sz="4000" b="1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&amp;</a:t>
            </a:r>
            <a:r>
              <a:rPr sz="40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Scheduling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66964" y="6236004"/>
            <a:ext cx="495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Times New Roman"/>
                <a:cs typeface="Times New Roman"/>
              </a:rPr>
              <a:t>3/30/2021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503034" cy="228155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algn="ctr">
              <a:lnSpc>
                <a:spcPts val="4320"/>
              </a:lnSpc>
              <a:spcBef>
                <a:spcPts val="640"/>
              </a:spcBef>
            </a:pPr>
            <a:r>
              <a:rPr sz="4000" spc="-15" dirty="0"/>
              <a:t>Administration</a:t>
            </a:r>
            <a:r>
              <a:rPr sz="4000" spc="15" dirty="0"/>
              <a:t> </a:t>
            </a:r>
            <a:r>
              <a:rPr sz="4000" spc="-5" dirty="0"/>
              <a:t>and</a:t>
            </a:r>
            <a:r>
              <a:rPr sz="4000" spc="-10" dirty="0"/>
              <a:t> Leadership </a:t>
            </a:r>
            <a:r>
              <a:rPr sz="4000" spc="-890" dirty="0"/>
              <a:t> </a:t>
            </a:r>
            <a:r>
              <a:rPr sz="4000" spc="-5" dirty="0"/>
              <a:t>in </a:t>
            </a:r>
            <a:r>
              <a:rPr sz="4000" spc="-10" dirty="0"/>
              <a:t>Nursing</a:t>
            </a:r>
            <a:endParaRPr sz="4000"/>
          </a:p>
          <a:p>
            <a:pPr marL="819785" marR="697865" algn="ctr">
              <a:lnSpc>
                <a:spcPts val="4320"/>
              </a:lnSpc>
              <a:spcBef>
                <a:spcPts val="5"/>
              </a:spcBef>
            </a:pPr>
            <a:r>
              <a:rPr sz="4000" spc="-15" dirty="0"/>
              <a:t>Management </a:t>
            </a:r>
            <a:r>
              <a:rPr sz="4000" spc="-5" dirty="0"/>
              <a:t>Functions </a:t>
            </a:r>
            <a:r>
              <a:rPr sz="4000" spc="-890" dirty="0"/>
              <a:t> </a:t>
            </a:r>
            <a:r>
              <a:rPr sz="4000" spc="-5" dirty="0"/>
              <a:t>2-</a:t>
            </a:r>
            <a:r>
              <a:rPr sz="4000" spc="-10" dirty="0"/>
              <a:t> </a:t>
            </a:r>
            <a:r>
              <a:rPr sz="4000" spc="-20" dirty="0"/>
              <a:t>Organizing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9788" y="963879"/>
            <a:ext cx="29565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Staffing</a:t>
            </a:r>
            <a:r>
              <a:rPr spc="-4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5" dirty="0"/>
              <a:t>Units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2041677"/>
            <a:ext cx="8286115" cy="3121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5280" marR="39370" indent="-323215">
              <a:lnSpc>
                <a:spcPct val="113900"/>
              </a:lnSpc>
              <a:spcBef>
                <a:spcPts val="100"/>
              </a:spcBef>
              <a:buFont typeface="Calibri"/>
              <a:buAutoNum type="alphaLcPeriod"/>
              <a:tabLst>
                <a:tab pos="365125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Borrowing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Method: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borrowing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most,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help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those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too</a:t>
            </a:r>
            <a:r>
              <a:rPr sz="2800" b="1" spc="-10" dirty="0">
                <a:latin typeface="Calibri"/>
                <a:cs typeface="Calibri"/>
              </a:rPr>
              <a:t> little.</a:t>
            </a:r>
            <a:endParaRPr sz="2800">
              <a:latin typeface="Calibri"/>
              <a:cs typeface="Calibri"/>
            </a:endParaRPr>
          </a:p>
          <a:p>
            <a:pPr marL="335280" marR="5080" indent="-323215">
              <a:lnSpc>
                <a:spcPct val="90000"/>
              </a:lnSpc>
              <a:spcBef>
                <a:spcPts val="805"/>
              </a:spcBef>
              <a:buFont typeface="Calibri"/>
              <a:buAutoNum type="alphaLcPeriod"/>
              <a:tabLst>
                <a:tab pos="380365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Float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staff: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pool 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permanent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workers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but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belong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special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used.</a:t>
            </a:r>
            <a:endParaRPr sz="2800">
              <a:latin typeface="Calibri"/>
              <a:cs typeface="Calibri"/>
            </a:endParaRPr>
          </a:p>
          <a:p>
            <a:pPr marL="335280" marR="23495" indent="-323215">
              <a:lnSpc>
                <a:spcPts val="3030"/>
              </a:lnSpc>
              <a:spcBef>
                <a:spcPts val="830"/>
              </a:spcBef>
              <a:buAutoNum type="alphaLcPeriod"/>
              <a:tabLst>
                <a:tab pos="338455" algn="l"/>
              </a:tabLst>
            </a:pPr>
            <a:r>
              <a:rPr sz="2800" b="1" spc="-5" dirty="0">
                <a:latin typeface="Calibri"/>
                <a:cs typeface="Calibri"/>
              </a:rPr>
              <a:t>On </a:t>
            </a:r>
            <a:r>
              <a:rPr sz="2800" b="1" spc="-10" dirty="0">
                <a:latin typeface="Calibri"/>
                <a:cs typeface="Calibri"/>
              </a:rPr>
              <a:t>call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staff: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regular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employees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receive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extra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whether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called.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5019" y="446659"/>
            <a:ext cx="75514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Methods</a:t>
            </a:r>
            <a:r>
              <a:rPr sz="3600" dirty="0"/>
              <a:t> of</a:t>
            </a:r>
            <a:r>
              <a:rPr sz="3600" spc="-20" dirty="0"/>
              <a:t> </a:t>
            </a:r>
            <a:r>
              <a:rPr sz="3600" spc="-10" dirty="0"/>
              <a:t>Determining</a:t>
            </a:r>
            <a:r>
              <a:rPr sz="3600" spc="-15" dirty="0"/>
              <a:t> </a:t>
            </a:r>
            <a:r>
              <a:rPr sz="3600" spc="-10" dirty="0"/>
              <a:t>Staffing </a:t>
            </a:r>
            <a:r>
              <a:rPr sz="3600" dirty="0"/>
              <a:t>Needs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560956"/>
            <a:ext cx="4142104" cy="39274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39065" marR="1247775" indent="-127000">
              <a:lnSpc>
                <a:spcPct val="83800"/>
              </a:lnSpc>
              <a:spcBef>
                <a:spcPts val="640"/>
              </a:spcBef>
            </a:pPr>
            <a:r>
              <a:rPr sz="2800" b="1" spc="-25" dirty="0">
                <a:latin typeface="Calibri"/>
                <a:cs typeface="Calibri"/>
              </a:rPr>
              <a:t>Traditional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 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Determine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No.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beds/units</a:t>
            </a:r>
            <a:endParaRPr sz="2800">
              <a:latin typeface="Calibri"/>
              <a:cs typeface="Calibri"/>
            </a:endParaRPr>
          </a:p>
          <a:p>
            <a:pPr marL="12700" marR="981710">
              <a:lnSpc>
                <a:spcPts val="2820"/>
              </a:lnSpc>
              <a:spcBef>
                <a:spcPts val="5"/>
              </a:spcBef>
            </a:pPr>
            <a:r>
              <a:rPr sz="2200" b="1" spc="-10" dirty="0">
                <a:latin typeface="Calibri"/>
                <a:cs typeface="Calibri"/>
              </a:rPr>
              <a:t>(</a:t>
            </a:r>
            <a:r>
              <a:rPr sz="2800" b="1" spc="-10" dirty="0">
                <a:latin typeface="Calibri"/>
                <a:cs typeface="Calibri"/>
              </a:rPr>
              <a:t>One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nurse/4-6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pts.)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Day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: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45% 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2535"/>
              </a:lnSpc>
            </a:pPr>
            <a:r>
              <a:rPr sz="2800" b="1" spc="-20" dirty="0">
                <a:latin typeface="Calibri"/>
                <a:cs typeface="Calibri"/>
              </a:rPr>
              <a:t>Evening: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37% 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090"/>
              </a:lnSpc>
              <a:tabLst>
                <a:tab pos="1316990" algn="l"/>
              </a:tabLst>
            </a:pPr>
            <a:r>
              <a:rPr sz="2800" b="1" spc="-15" dirty="0">
                <a:latin typeface="Calibri"/>
                <a:cs typeface="Calibri"/>
              </a:rPr>
              <a:t>Night:	</a:t>
            </a:r>
            <a:r>
              <a:rPr sz="2800" b="1" spc="-10" dirty="0">
                <a:latin typeface="Calibri"/>
                <a:cs typeface="Calibri"/>
              </a:rPr>
              <a:t>18%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marL="184785" marR="5080" indent="-172720">
              <a:lnSpc>
                <a:spcPct val="60000"/>
              </a:lnSpc>
            </a:pPr>
            <a:r>
              <a:rPr sz="2800" b="1" spc="-10" dirty="0">
                <a:latin typeface="Calibri"/>
                <a:cs typeface="Calibri"/>
              </a:rPr>
              <a:t>Calculation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 hours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2820"/>
              </a:lnSpc>
            </a:pP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category/shift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4141" y="1560956"/>
            <a:ext cx="2787650" cy="223964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92759" marR="127635" indent="51435">
              <a:lnSpc>
                <a:spcPts val="2820"/>
              </a:lnSpc>
              <a:spcBef>
                <a:spcPts val="640"/>
              </a:spcBef>
            </a:pPr>
            <a:r>
              <a:rPr sz="2800" b="1" spc="-10" dirty="0">
                <a:latin typeface="Calibri"/>
                <a:cs typeface="Calibri"/>
              </a:rPr>
              <a:t>New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Patients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endParaRPr sz="2800">
              <a:latin typeface="Calibri"/>
              <a:cs typeface="Calibri"/>
            </a:endParaRPr>
          </a:p>
          <a:p>
            <a:pPr marL="158750">
              <a:lnSpc>
                <a:spcPts val="2535"/>
              </a:lnSpc>
            </a:pPr>
            <a:r>
              <a:rPr sz="2800" b="1" spc="-5" dirty="0">
                <a:latin typeface="Calibri"/>
                <a:cs typeface="Calibri"/>
              </a:rPr>
              <a:t>during a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586740" marR="5080" indent="-574675">
              <a:lnSpc>
                <a:spcPts val="2820"/>
              </a:lnSpc>
              <a:spcBef>
                <a:spcPts val="275"/>
              </a:spcBef>
            </a:pPr>
            <a:r>
              <a:rPr sz="2800" b="1" spc="-10" dirty="0">
                <a:latin typeface="Calibri"/>
                <a:cs typeface="Calibri"/>
              </a:rPr>
              <a:t>nursing </a:t>
            </a:r>
            <a:r>
              <a:rPr sz="2800" b="1" spc="-15" dirty="0">
                <a:latin typeface="Calibri"/>
                <a:cs typeface="Calibri"/>
              </a:rPr>
              <a:t>tasks to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performed</a:t>
            </a:r>
            <a:endParaRPr sz="2800">
              <a:latin typeface="Calibri"/>
              <a:cs typeface="Calibri"/>
            </a:endParaRPr>
          </a:p>
          <a:p>
            <a:pPr marR="273050" algn="ctr">
              <a:lnSpc>
                <a:spcPts val="2805"/>
              </a:lnSpc>
            </a:pPr>
            <a:r>
              <a:rPr sz="2800" spc="-5" dirty="0">
                <a:latin typeface="Wingdings"/>
                <a:cs typeface="Wingdings"/>
              </a:rPr>
              <a:t></a:t>
            </a:r>
            <a:endParaRPr sz="28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31738" y="4065523"/>
            <a:ext cx="1471295" cy="1423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3495" algn="r">
              <a:lnSpc>
                <a:spcPts val="3085"/>
              </a:lnSpc>
              <a:spcBef>
                <a:spcPts val="95"/>
              </a:spcBef>
            </a:pPr>
            <a:r>
              <a:rPr sz="2800" b="1" spc="-15" dirty="0">
                <a:latin typeface="Calibri"/>
                <a:cs typeface="Calibri"/>
              </a:rPr>
              <a:t>Through</a:t>
            </a:r>
            <a:endParaRPr sz="2800">
              <a:latin typeface="Calibri"/>
              <a:cs typeface="Calibri"/>
            </a:endParaRPr>
          </a:p>
          <a:p>
            <a:pPr marR="60960" algn="r">
              <a:lnSpc>
                <a:spcPts val="3085"/>
              </a:lnSpc>
            </a:pPr>
            <a:r>
              <a:rPr sz="2200" spc="-5" dirty="0">
                <a:latin typeface="Wingdings"/>
                <a:cs typeface="Wingdings"/>
              </a:rPr>
              <a:t></a:t>
            </a:r>
            <a:r>
              <a:rPr sz="2200" spc="-12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Patient</a:t>
            </a:r>
            <a:endParaRPr sz="2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1475"/>
              </a:spcBef>
            </a:pPr>
            <a:r>
              <a:rPr sz="2800" b="1" spc="-30" dirty="0">
                <a:latin typeface="Calibri"/>
                <a:cs typeface="Calibri"/>
              </a:rPr>
              <a:t>system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1890775"/>
            <a:ext cx="8129905" cy="2500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Three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major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predict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number,</a:t>
            </a:r>
            <a:endParaRPr sz="2800">
              <a:latin typeface="Calibri"/>
              <a:cs typeface="Calibri"/>
            </a:endParaRPr>
          </a:p>
          <a:p>
            <a:pPr marL="184785" marR="680720">
              <a:lnSpc>
                <a:spcPct val="160000"/>
              </a:lnSpc>
            </a:pPr>
            <a:r>
              <a:rPr sz="2800" b="1" spc="-15" dirty="0">
                <a:latin typeface="Calibri"/>
                <a:cs typeface="Calibri"/>
              </a:rPr>
              <a:t>level,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mix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staffing,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standards,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formulas.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7301" y="840994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Methods</a:t>
            </a:r>
            <a:r>
              <a:rPr sz="3600" dirty="0"/>
              <a:t> </a:t>
            </a:r>
            <a:r>
              <a:rPr sz="3600" spc="-20" dirty="0"/>
              <a:t>to </a:t>
            </a:r>
            <a:r>
              <a:rPr sz="3600" spc="-15" dirty="0"/>
              <a:t>calculate staffing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2504" y="1517903"/>
            <a:ext cx="4706620" cy="789940"/>
            <a:chOff x="222504" y="1517903"/>
            <a:chExt cx="4706620" cy="7899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988" y="1792223"/>
              <a:ext cx="123443" cy="1234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2504" y="1517903"/>
              <a:ext cx="4706112" cy="78943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58267" y="1447952"/>
            <a:ext cx="8197850" cy="437642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2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  <a:tabLst>
                <a:tab pos="4311650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	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  <a:p>
            <a:pPr marL="12700" marR="758190">
              <a:lnSpc>
                <a:spcPct val="150000"/>
              </a:lnSpc>
            </a:pPr>
            <a:r>
              <a:rPr sz="2800" b="1" spc="-5" dirty="0">
                <a:latin typeface="Calibri"/>
                <a:cs typeface="Calibri"/>
              </a:rPr>
              <a:t>objectively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determine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workload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spc="-5" dirty="0">
                <a:latin typeface="Calibri"/>
                <a:cs typeface="Calibri"/>
              </a:rPr>
              <a:t> needs.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grouping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according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amount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complexity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 </a:t>
            </a:r>
            <a:r>
              <a:rPr sz="2800" b="1" spc="-15" dirty="0">
                <a:latin typeface="Calibri"/>
                <a:cs typeface="Calibri"/>
              </a:rPr>
              <a:t> requirement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over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given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period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time.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46223" y="553592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Methods</a:t>
            </a:r>
            <a:r>
              <a:rPr sz="3600" dirty="0"/>
              <a:t> </a:t>
            </a:r>
            <a:r>
              <a:rPr sz="3600" spc="-20" dirty="0"/>
              <a:t>to </a:t>
            </a:r>
            <a:r>
              <a:rPr sz="3600" spc="-15" dirty="0"/>
              <a:t>calculate staffing</a:t>
            </a:r>
            <a:endParaRPr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5759" y="1085088"/>
            <a:ext cx="4706620" cy="789940"/>
            <a:chOff x="365759" y="1085088"/>
            <a:chExt cx="4706620" cy="7899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43" y="1359408"/>
              <a:ext cx="123443" cy="1234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5759" y="1085088"/>
              <a:ext cx="4706112" cy="78943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02742" y="1015898"/>
            <a:ext cx="8379459" cy="373634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2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system:</a:t>
            </a:r>
            <a:endParaRPr sz="2800">
              <a:latin typeface="Calibri"/>
              <a:cs typeface="Calibri"/>
            </a:endParaRPr>
          </a:p>
          <a:p>
            <a:pPr marL="173990">
              <a:lnSpc>
                <a:spcPct val="100000"/>
              </a:lnSpc>
              <a:spcBef>
                <a:spcPts val="1170"/>
              </a:spcBef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primary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aim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endParaRPr sz="2800">
              <a:latin typeface="Calibri"/>
              <a:cs typeface="Calibri"/>
            </a:endParaRPr>
          </a:p>
          <a:p>
            <a:pPr marL="184785" marR="517525">
              <a:lnSpc>
                <a:spcPct val="150000"/>
              </a:lnSpc>
            </a:pPr>
            <a:r>
              <a:rPr sz="2800" b="1" spc="-5" dirty="0">
                <a:latin typeface="Calibri"/>
                <a:cs typeface="Calibri"/>
              </a:rPr>
              <a:t>able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respond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constant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variation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patient.</a:t>
            </a:r>
            <a:endParaRPr sz="2800">
              <a:latin typeface="Calibri"/>
              <a:cs typeface="Calibri"/>
            </a:endParaRPr>
          </a:p>
          <a:p>
            <a:pPr marL="184785" marR="401320" indent="-91440">
              <a:lnSpc>
                <a:spcPct val="150000"/>
              </a:lnSpc>
            </a:pPr>
            <a:r>
              <a:rPr sz="2800" b="1" spc="-15" dirty="0">
                <a:latin typeface="Calibri"/>
                <a:cs typeface="Calibri"/>
              </a:rPr>
              <a:t>There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three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system;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descriptive,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checklist,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standards.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46223" y="553592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Methods</a:t>
            </a:r>
            <a:r>
              <a:rPr sz="3600" dirty="0"/>
              <a:t> </a:t>
            </a:r>
            <a:r>
              <a:rPr sz="3600" spc="-20" dirty="0"/>
              <a:t>to </a:t>
            </a:r>
            <a:r>
              <a:rPr sz="3600" spc="-15" dirty="0"/>
              <a:t>calculate staffing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851" y="840854"/>
            <a:ext cx="7100316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71183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Types</a:t>
            </a:r>
            <a:r>
              <a:rPr sz="3600" spc="-15" dirty="0"/>
              <a:t> </a:t>
            </a:r>
            <a:r>
              <a:rPr sz="3600" dirty="0"/>
              <a:t>of </a:t>
            </a:r>
            <a:r>
              <a:rPr sz="3600" spc="-25" dirty="0"/>
              <a:t>Patient</a:t>
            </a:r>
            <a:r>
              <a:rPr sz="3600" spc="5" dirty="0"/>
              <a:t> </a:t>
            </a:r>
            <a:r>
              <a:rPr sz="3600" spc="-10" dirty="0"/>
              <a:t>Classification</a:t>
            </a:r>
            <a:r>
              <a:rPr sz="3600" spc="-15" dirty="0"/>
              <a:t> </a:t>
            </a:r>
            <a:r>
              <a:rPr sz="3600" spc="-30" dirty="0"/>
              <a:t>System</a:t>
            </a:r>
            <a:endParaRPr sz="36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1850" y="2695568"/>
            <a:ext cx="4212180" cy="3422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8040" y="1347342"/>
            <a:ext cx="7974330" cy="416496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84785" marR="754380" indent="-172720" algn="just">
              <a:lnSpc>
                <a:spcPts val="2690"/>
              </a:lnSpc>
              <a:spcBef>
                <a:spcPts val="740"/>
              </a:spcBef>
            </a:pPr>
            <a:r>
              <a:rPr sz="2800" b="1" spc="-15" dirty="0">
                <a:latin typeface="Calibri"/>
                <a:cs typeface="Calibri"/>
              </a:rPr>
              <a:t>There are </a:t>
            </a:r>
            <a:r>
              <a:rPr sz="2800" b="1" spc="-10" dirty="0">
                <a:latin typeface="Calibri"/>
                <a:cs typeface="Calibri"/>
              </a:rPr>
              <a:t>two </a:t>
            </a:r>
            <a:r>
              <a:rPr sz="2800" b="1" spc="-5" dirty="0">
                <a:latin typeface="Calibri"/>
                <a:cs typeface="Calibri"/>
              </a:rPr>
              <a:t>types of </a:t>
            </a:r>
            <a:r>
              <a:rPr sz="2800" b="1" spc="-10" dirty="0">
                <a:latin typeface="Calibri"/>
                <a:cs typeface="Calibri"/>
              </a:rPr>
              <a:t>PCS, prototype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5" dirty="0">
                <a:latin typeface="Calibri"/>
                <a:cs typeface="Calibri"/>
              </a:rPr>
              <a:t>factor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evaluation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800" b="1" spc="-15" dirty="0">
                <a:latin typeface="Calibri"/>
                <a:cs typeface="Calibri"/>
              </a:rPr>
              <a:t>Prototype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evaluation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090"/>
              </a:spcBef>
            </a:pPr>
            <a:r>
              <a:rPr sz="2800" b="1" spc="-15" dirty="0">
                <a:latin typeface="Calibri"/>
                <a:cs typeface="Calibri"/>
              </a:rPr>
              <a:t>Characteristics</a:t>
            </a:r>
            <a:r>
              <a:rPr sz="2800" b="1" spc="159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5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158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typical</a:t>
            </a:r>
            <a:r>
              <a:rPr sz="2800" b="1" spc="15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  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158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50000"/>
              </a:lnSpc>
            </a:pPr>
            <a:r>
              <a:rPr sz="2800" b="1" spc="-15" dirty="0">
                <a:latin typeface="Calibri"/>
                <a:cs typeface="Calibri"/>
              </a:rPr>
              <a:t>category are listed </a:t>
            </a:r>
            <a:r>
              <a:rPr sz="2800" b="1" spc="-10" dirty="0">
                <a:latin typeface="Calibri"/>
                <a:cs typeface="Calibri"/>
              </a:rPr>
              <a:t>and patients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5" dirty="0">
                <a:latin typeface="Calibri"/>
                <a:cs typeface="Calibri"/>
              </a:rPr>
              <a:t>classified </a:t>
            </a:r>
            <a:r>
              <a:rPr sz="2800" b="1" dirty="0">
                <a:latin typeface="Calibri"/>
                <a:cs typeface="Calibri"/>
              </a:rPr>
              <a:t>on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basis of their </a:t>
            </a:r>
            <a:r>
              <a:rPr sz="2800" b="1" spc="-10" dirty="0">
                <a:latin typeface="Calibri"/>
                <a:cs typeface="Calibri"/>
              </a:rPr>
              <a:t>resemblance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typical </a:t>
            </a:r>
            <a:r>
              <a:rPr sz="2800" b="1" spc="-10" dirty="0">
                <a:latin typeface="Calibri"/>
                <a:cs typeface="Calibri"/>
              </a:rPr>
              <a:t>patient </a:t>
            </a:r>
            <a:r>
              <a:rPr sz="2800" b="1" spc="-5" dirty="0">
                <a:latin typeface="Calibri"/>
                <a:cs typeface="Calibri"/>
              </a:rPr>
              <a:t>in one </a:t>
            </a:r>
            <a:r>
              <a:rPr sz="2800" b="1" dirty="0">
                <a:latin typeface="Calibri"/>
                <a:cs typeface="Calibri"/>
              </a:rPr>
              <a:t>of 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 </a:t>
            </a:r>
            <a:r>
              <a:rPr sz="2800" b="1" spc="-15" dirty="0">
                <a:latin typeface="Calibri"/>
                <a:cs typeface="Calibri"/>
              </a:rPr>
              <a:t>categories.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851" y="840854"/>
            <a:ext cx="7100316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71183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Types</a:t>
            </a:r>
            <a:r>
              <a:rPr sz="3600" spc="-15" dirty="0"/>
              <a:t> </a:t>
            </a:r>
            <a:r>
              <a:rPr sz="3600" dirty="0"/>
              <a:t>of </a:t>
            </a:r>
            <a:r>
              <a:rPr sz="3600" spc="-25" dirty="0"/>
              <a:t>Patient</a:t>
            </a:r>
            <a:r>
              <a:rPr sz="3600" spc="5" dirty="0"/>
              <a:t> </a:t>
            </a:r>
            <a:r>
              <a:rPr sz="3600" spc="-10" dirty="0"/>
              <a:t>Classification</a:t>
            </a:r>
            <a:r>
              <a:rPr sz="3600" spc="-15" dirty="0"/>
              <a:t> </a:t>
            </a:r>
            <a:r>
              <a:rPr sz="3600" spc="-30" dirty="0"/>
              <a:t>System</a:t>
            </a:r>
            <a:endParaRPr sz="3600"/>
          </a:p>
        </p:txBody>
      </p:sp>
      <p:grpSp>
        <p:nvGrpSpPr>
          <p:cNvPr id="4" name="object 4"/>
          <p:cNvGrpSpPr/>
          <p:nvPr/>
        </p:nvGrpSpPr>
        <p:grpSpPr>
          <a:xfrm>
            <a:off x="461772" y="1711451"/>
            <a:ext cx="3892550" cy="789940"/>
            <a:chOff x="461772" y="1711451"/>
            <a:chExt cx="3892550" cy="78994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1772" y="1930485"/>
              <a:ext cx="923544" cy="26466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7676" y="1711451"/>
              <a:ext cx="2025395" cy="78943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59023" y="1711451"/>
              <a:ext cx="1495044" cy="78943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28040" y="1651957"/>
            <a:ext cx="7973695" cy="42335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90"/>
              </a:spcBef>
            </a:pPr>
            <a:r>
              <a:rPr sz="2800" b="1" spc="-20" dirty="0">
                <a:latin typeface="Calibri"/>
                <a:cs typeface="Calibri"/>
              </a:rPr>
              <a:t>Factor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evaluation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090"/>
              </a:spcBef>
            </a:pP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3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3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critical</a:t>
            </a:r>
            <a:r>
              <a:rPr sz="2800" b="1" spc="3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3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descriptions</a:t>
            </a:r>
            <a:r>
              <a:rPr sz="2800" b="1" spc="3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are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identified,</a:t>
            </a:r>
            <a:endParaRPr sz="2800">
              <a:latin typeface="Calibri"/>
              <a:cs typeface="Calibri"/>
            </a:endParaRPr>
          </a:p>
          <a:p>
            <a:pPr marL="70485" marR="5715" algn="just">
              <a:lnSpc>
                <a:spcPct val="150000"/>
              </a:lnSpc>
            </a:pPr>
            <a:r>
              <a:rPr sz="2800" b="1" spc="-15" dirty="0">
                <a:latin typeface="Calibri"/>
                <a:cs typeface="Calibri"/>
              </a:rPr>
              <a:t>against </a:t>
            </a:r>
            <a:r>
              <a:rPr sz="2800" b="1" spc="-5" dirty="0">
                <a:latin typeface="Calibri"/>
                <a:cs typeface="Calibri"/>
              </a:rPr>
              <a:t>each of </a:t>
            </a:r>
            <a:r>
              <a:rPr sz="2800" b="1" spc="-10" dirty="0">
                <a:latin typeface="Calibri"/>
                <a:cs typeface="Calibri"/>
              </a:rPr>
              <a:t>which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patient’s </a:t>
            </a:r>
            <a:r>
              <a:rPr sz="2800" b="1" spc="-5" dirty="0">
                <a:latin typeface="Calibri"/>
                <a:cs typeface="Calibri"/>
              </a:rPr>
              <a:t>need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0" dirty="0">
                <a:latin typeface="Calibri"/>
                <a:cs typeface="Calibri"/>
              </a:rPr>
              <a:t>care is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measured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yield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subscore. This sub-score when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combined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-5" dirty="0">
                <a:latin typeface="Calibri"/>
                <a:cs typeface="Calibri"/>
              </a:rPr>
              <a:t> other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sub-score</a:t>
            </a:r>
            <a:r>
              <a:rPr sz="2800" b="1" spc="-5" dirty="0">
                <a:latin typeface="Calibri"/>
                <a:cs typeface="Calibri"/>
              </a:rPr>
              <a:t> yields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score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designates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dependency.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800" b="1" spc="-5" dirty="0">
                <a:latin typeface="Calibri"/>
                <a:cs typeface="Calibri"/>
              </a:rPr>
              <a:t>‘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454" y="684352"/>
            <a:ext cx="54330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/>
              <a:t>Patient</a:t>
            </a:r>
            <a:r>
              <a:rPr sz="3600" dirty="0"/>
              <a:t> </a:t>
            </a:r>
            <a:r>
              <a:rPr sz="3600" spc="-10" dirty="0"/>
              <a:t>Classification</a:t>
            </a:r>
            <a:r>
              <a:rPr sz="3600" dirty="0"/>
              <a:t> </a:t>
            </a:r>
            <a:r>
              <a:rPr sz="3600" spc="-30" dirty="0"/>
              <a:t>System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7217" y="1452117"/>
            <a:ext cx="7827009" cy="16046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most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classification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divided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three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four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categories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 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basis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dependency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satisfying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28167" y="3678682"/>
          <a:ext cx="6671309" cy="1812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0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862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Level</a:t>
                      </a:r>
                      <a:r>
                        <a:rPr sz="28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I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5130">
                        <a:lnSpc>
                          <a:spcPts val="2655"/>
                        </a:lnSpc>
                      </a:pPr>
                      <a:r>
                        <a:rPr sz="2800" b="1" spc="-5" dirty="0">
                          <a:latin typeface="Calibri"/>
                          <a:cs typeface="Calibri"/>
                        </a:rPr>
                        <a:t>Minimal</a:t>
                      </a:r>
                      <a:r>
                        <a:rPr sz="2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Care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55"/>
                        </a:lnSpc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1.5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394">
                <a:tc>
                  <a:txBody>
                    <a:bodyPr/>
                    <a:lstStyle/>
                    <a:p>
                      <a:pPr marL="31750">
                        <a:lnSpc>
                          <a:spcPts val="316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Level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II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ts val="316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Intermediate</a:t>
                      </a:r>
                      <a:r>
                        <a:rPr sz="28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Care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0640" algn="r">
                        <a:lnSpc>
                          <a:spcPts val="3165"/>
                        </a:lnSpc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3.0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46">
                <a:tc>
                  <a:txBody>
                    <a:bodyPr/>
                    <a:lstStyle/>
                    <a:p>
                      <a:pPr marL="31750">
                        <a:lnSpc>
                          <a:spcPts val="317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Level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III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ts val="317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Intensive</a:t>
                      </a:r>
                      <a:r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40" dirty="0">
                          <a:latin typeface="Calibri"/>
                          <a:cs typeface="Calibri"/>
                        </a:rPr>
                        <a:t>Care/Total</a:t>
                      </a:r>
                      <a:r>
                        <a:rPr sz="28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Care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0640" algn="r">
                        <a:lnSpc>
                          <a:spcPts val="3175"/>
                        </a:lnSpc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4.5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814">
                <a:tc>
                  <a:txBody>
                    <a:bodyPr/>
                    <a:lstStyle/>
                    <a:p>
                      <a:pPr marL="31750">
                        <a:lnSpc>
                          <a:spcPts val="3175"/>
                        </a:lnSpc>
                      </a:pPr>
                      <a:r>
                        <a:rPr sz="2800" b="1" spc="-15" dirty="0">
                          <a:latin typeface="Calibri"/>
                          <a:cs typeface="Calibri"/>
                        </a:rPr>
                        <a:t>Level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IV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ts val="3175"/>
                        </a:lnSpc>
                      </a:pPr>
                      <a:r>
                        <a:rPr sz="2800" b="1" spc="-5" dirty="0">
                          <a:latin typeface="Calibri"/>
                          <a:cs typeface="Calibri"/>
                        </a:rPr>
                        <a:t>Highly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Specialized</a:t>
                      </a:r>
                      <a:r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5" dirty="0">
                          <a:latin typeface="Calibri"/>
                          <a:cs typeface="Calibri"/>
                        </a:rPr>
                        <a:t>Care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3175"/>
                        </a:lnSpc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6.0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065" y="785875"/>
            <a:ext cx="8234045" cy="55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85" marR="5080" indent="-58419" algn="just">
              <a:lnSpc>
                <a:spcPct val="15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A Self </a:t>
            </a:r>
            <a:r>
              <a:rPr sz="2400" b="1" spc="-10" dirty="0">
                <a:latin typeface="Calibri"/>
                <a:cs typeface="Calibri"/>
              </a:rPr>
              <a:t>care patient </a:t>
            </a:r>
            <a:r>
              <a:rPr sz="2400" b="1" spc="-5" dirty="0">
                <a:latin typeface="Calibri"/>
                <a:cs typeface="Calibri"/>
              </a:rPr>
              <a:t>who </a:t>
            </a:r>
            <a:r>
              <a:rPr sz="2400" b="1" spc="-15" dirty="0">
                <a:latin typeface="Calibri"/>
                <a:cs typeface="Calibri"/>
              </a:rPr>
              <a:t>requires </a:t>
            </a:r>
            <a:r>
              <a:rPr sz="2400" b="1" spc="-5" dirty="0">
                <a:latin typeface="Calibri"/>
                <a:cs typeface="Calibri"/>
              </a:rPr>
              <a:t>only minimal amount </a:t>
            </a:r>
            <a:r>
              <a:rPr sz="2400" b="1" dirty="0">
                <a:latin typeface="Calibri"/>
                <a:cs typeface="Calibri"/>
              </a:rPr>
              <a:t>of </a:t>
            </a:r>
            <a:r>
              <a:rPr sz="2400" b="1" spc="-10" dirty="0">
                <a:latin typeface="Calibri"/>
                <a:cs typeface="Calibri"/>
              </a:rPr>
              <a:t>nursing 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care. </a:t>
            </a:r>
            <a:r>
              <a:rPr sz="2400" b="1" dirty="0">
                <a:latin typeface="Calibri"/>
                <a:cs typeface="Calibri"/>
              </a:rPr>
              <a:t>A </a:t>
            </a:r>
            <a:r>
              <a:rPr sz="2400" b="1" spc="-10" dirty="0">
                <a:latin typeface="Calibri"/>
                <a:cs typeface="Calibri"/>
              </a:rPr>
              <a:t>patient </a:t>
            </a:r>
            <a:r>
              <a:rPr sz="2400" b="1" spc="-5" dirty="0">
                <a:latin typeface="Calibri"/>
                <a:cs typeface="Calibri"/>
              </a:rPr>
              <a:t>who </a:t>
            </a:r>
            <a:r>
              <a:rPr sz="2400" b="1" spc="-20" dirty="0">
                <a:latin typeface="Calibri"/>
                <a:cs typeface="Calibri"/>
              </a:rPr>
              <a:t>enters </a:t>
            </a:r>
            <a:r>
              <a:rPr sz="2400" b="1" dirty="0">
                <a:latin typeface="Calibri"/>
                <a:cs typeface="Calibri"/>
              </a:rPr>
              <a:t>a </a:t>
            </a:r>
            <a:r>
              <a:rPr sz="2400" b="1" spc="-5" dirty="0">
                <a:latin typeface="Calibri"/>
                <a:cs typeface="Calibri"/>
              </a:rPr>
              <a:t>hospital </a:t>
            </a:r>
            <a:r>
              <a:rPr sz="2400" b="1" spc="-15" dirty="0">
                <a:latin typeface="Calibri"/>
                <a:cs typeface="Calibri"/>
              </a:rPr>
              <a:t>for </a:t>
            </a:r>
            <a:r>
              <a:rPr sz="2400" b="1" spc="-5" dirty="0">
                <a:latin typeface="Calibri"/>
                <a:cs typeface="Calibri"/>
              </a:rPr>
              <a:t>diagnostic work-up </a:t>
            </a:r>
            <a:r>
              <a:rPr sz="2400" b="1" spc="-10" dirty="0">
                <a:latin typeface="Calibri"/>
                <a:cs typeface="Calibri"/>
              </a:rPr>
              <a:t>that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includes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numerous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laboratories, </a:t>
            </a:r>
            <a:r>
              <a:rPr sz="2400" b="1" spc="-20" dirty="0">
                <a:latin typeface="Calibri"/>
                <a:cs typeface="Calibri"/>
              </a:rPr>
              <a:t>x-ray</a:t>
            </a:r>
            <a:r>
              <a:rPr sz="2400" b="1" dirty="0">
                <a:latin typeface="Calibri"/>
                <a:cs typeface="Calibri"/>
              </a:rPr>
              <a:t> and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other </a:t>
            </a:r>
            <a:r>
              <a:rPr sz="2400" b="1" spc="-15" dirty="0">
                <a:latin typeface="Calibri"/>
                <a:cs typeface="Calibri"/>
              </a:rPr>
              <a:t>invasive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tests.</a:t>
            </a:r>
            <a:endParaRPr sz="2400">
              <a:latin typeface="Calibri"/>
              <a:cs typeface="Calibri"/>
            </a:endParaRPr>
          </a:p>
          <a:p>
            <a:pPr marL="622300" indent="-6102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935" algn="l"/>
              </a:tabLst>
            </a:pPr>
            <a:r>
              <a:rPr sz="2400" b="1" spc="-5" dirty="0">
                <a:latin typeface="Calibri"/>
                <a:cs typeface="Calibri"/>
              </a:rPr>
              <a:t>Ambulant</a:t>
            </a:r>
            <a:endParaRPr sz="2400">
              <a:latin typeface="Calibri"/>
              <a:cs typeface="Calibri"/>
            </a:endParaRPr>
          </a:p>
          <a:p>
            <a:pPr marL="622300" indent="-6102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935" algn="l"/>
              </a:tabLst>
            </a:pPr>
            <a:r>
              <a:rPr sz="2400" b="1" dirty="0">
                <a:latin typeface="Calibri"/>
                <a:cs typeface="Calibri"/>
              </a:rPr>
              <a:t>Bed</a:t>
            </a:r>
            <a:r>
              <a:rPr sz="2400" b="1" spc="-5" dirty="0">
                <a:latin typeface="Calibri"/>
                <a:cs typeface="Calibri"/>
              </a:rPr>
              <a:t> made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when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unoccupied.</a:t>
            </a:r>
            <a:endParaRPr sz="2400">
              <a:latin typeface="Calibri"/>
              <a:cs typeface="Calibri"/>
            </a:endParaRPr>
          </a:p>
          <a:p>
            <a:pPr marL="622300" indent="-610235" algn="just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622935" algn="l"/>
              </a:tabLst>
            </a:pPr>
            <a:r>
              <a:rPr sz="2400" b="1" spc="-5" dirty="0">
                <a:latin typeface="Calibri"/>
                <a:cs typeface="Calibri"/>
              </a:rPr>
              <a:t>Capable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all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other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services.</a:t>
            </a:r>
            <a:endParaRPr sz="24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400" b="1" spc="-15" dirty="0">
                <a:latin typeface="Calibri"/>
                <a:cs typeface="Calibri"/>
              </a:rPr>
              <a:t>Requires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minimal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observation.</a:t>
            </a:r>
            <a:endParaRPr sz="24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400" b="1" dirty="0">
                <a:latin typeface="Calibri"/>
                <a:cs typeface="Calibri"/>
              </a:rPr>
              <a:t>No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assistance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required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toilet.</a:t>
            </a:r>
            <a:endParaRPr sz="24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400" b="1" dirty="0">
                <a:latin typeface="Calibri"/>
                <a:cs typeface="Calibri"/>
              </a:rPr>
              <a:t>Self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feed.</a:t>
            </a:r>
            <a:endParaRPr sz="24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400" b="1" dirty="0">
                <a:latin typeface="Calibri"/>
                <a:cs typeface="Calibri"/>
              </a:rPr>
              <a:t>No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assistance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required </a:t>
            </a:r>
            <a:r>
              <a:rPr sz="2400" b="1" dirty="0">
                <a:latin typeface="Calibri"/>
                <a:cs typeface="Calibri"/>
              </a:rPr>
              <a:t>in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bathing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83459" y="391286"/>
            <a:ext cx="264947" cy="27073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2438" y="252221"/>
            <a:ext cx="37496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Level</a:t>
            </a:r>
            <a:r>
              <a:rPr spc="-25" dirty="0"/>
              <a:t> </a:t>
            </a:r>
            <a:r>
              <a:rPr dirty="0"/>
              <a:t>1</a:t>
            </a:r>
            <a:r>
              <a:rPr spc="-35" dirty="0"/>
              <a:t> </a:t>
            </a:r>
            <a:r>
              <a:rPr dirty="0"/>
              <a:t>(Minimal</a:t>
            </a:r>
            <a:r>
              <a:rPr spc="-25" dirty="0"/>
              <a:t> </a:t>
            </a:r>
            <a:r>
              <a:rPr spc="-15" dirty="0"/>
              <a:t>care)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925474"/>
            <a:ext cx="7747634" cy="514731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20" dirty="0">
                <a:latin typeface="Calibri"/>
                <a:cs typeface="Calibri"/>
              </a:rPr>
              <a:t>Intermediate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moderate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moderate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category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partially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confined</a:t>
            </a:r>
            <a:r>
              <a:rPr sz="2800" b="1" spc="-15" dirty="0">
                <a:latin typeface="Calibri"/>
                <a:cs typeface="Calibri"/>
              </a:rPr>
              <a:t> to</a:t>
            </a:r>
            <a:r>
              <a:rPr sz="2800" b="1" spc="-5" dirty="0">
                <a:latin typeface="Calibri"/>
                <a:cs typeface="Calibri"/>
              </a:rPr>
              <a:t> bed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15" dirty="0">
                <a:latin typeface="Calibri"/>
                <a:cs typeface="Calibri"/>
              </a:rPr>
              <a:t>Requires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made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unoccupied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5" dirty="0">
                <a:latin typeface="Calibri"/>
                <a:cs typeface="Calibri"/>
              </a:rPr>
              <a:t>No</a:t>
            </a:r>
            <a:r>
              <a:rPr sz="2800" b="1" spc="-10" dirty="0">
                <a:latin typeface="Calibri"/>
                <a:cs typeface="Calibri"/>
              </a:rPr>
              <a:t> assistance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washing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15" dirty="0">
                <a:latin typeface="Calibri"/>
                <a:cs typeface="Calibri"/>
              </a:rPr>
              <a:t>Requires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frequent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and/or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treatment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15" dirty="0">
                <a:latin typeface="Calibri"/>
                <a:cs typeface="Calibri"/>
              </a:rPr>
              <a:t>Requires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moderate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observation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5" dirty="0">
                <a:latin typeface="Calibri"/>
                <a:cs typeface="Calibri"/>
              </a:rPr>
              <a:t>Can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feed </a:t>
            </a:r>
            <a:r>
              <a:rPr sz="2800" b="1" spc="-5" dirty="0">
                <a:latin typeface="Calibri"/>
                <a:cs typeface="Calibri"/>
              </a:rPr>
              <a:t>self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</a:pP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require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assistance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bathing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4176" y="295147"/>
            <a:ext cx="34550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Level</a:t>
            </a:r>
            <a:r>
              <a:rPr spc="-30" dirty="0"/>
              <a:t> </a:t>
            </a:r>
            <a:r>
              <a:rPr dirty="0"/>
              <a:t>II</a:t>
            </a:r>
            <a:r>
              <a:rPr spc="-35" dirty="0"/>
              <a:t> </a:t>
            </a:r>
            <a:r>
              <a:rPr dirty="0"/>
              <a:t>(partial</a:t>
            </a:r>
            <a:r>
              <a:rPr spc="-55" dirty="0"/>
              <a:t> </a:t>
            </a:r>
            <a:r>
              <a:rPr spc="-15" dirty="0"/>
              <a:t>care)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74136" y="2220467"/>
            <a:ext cx="2426208" cy="111861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5126" y="2338197"/>
            <a:ext cx="179006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orbel"/>
                <a:cs typeface="Corbel"/>
              </a:rPr>
              <a:t>Staffing</a:t>
            </a:r>
            <a:endParaRPr sz="4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264" y="925474"/>
            <a:ext cx="8220075" cy="578739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622300" indent="-61023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25" dirty="0">
                <a:latin typeface="Calibri"/>
                <a:cs typeface="Calibri"/>
              </a:rPr>
              <a:t>Wound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dressing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15" dirty="0">
                <a:latin typeface="Calibri"/>
                <a:cs typeface="Calibri"/>
              </a:rPr>
              <a:t>Catheterization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&amp;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Colostomy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irrigation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20" dirty="0">
                <a:latin typeface="Calibri"/>
                <a:cs typeface="Calibri"/>
              </a:rPr>
              <a:t>Intravenous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therapy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10" dirty="0">
                <a:latin typeface="Calibri"/>
                <a:cs typeface="Calibri"/>
              </a:rPr>
              <a:t>Intramuscular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subcutaneous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15" dirty="0">
                <a:latin typeface="Calibri"/>
                <a:cs typeface="Calibri"/>
              </a:rPr>
              <a:t>Chest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physiotherapy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prepared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surgery</a:t>
            </a:r>
            <a:endParaRPr sz="2800">
              <a:latin typeface="Calibri"/>
              <a:cs typeface="Calibri"/>
            </a:endParaRPr>
          </a:p>
          <a:p>
            <a:pPr marL="622300" marR="5080" indent="-610235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just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passed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through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acute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operative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period</a:t>
            </a:r>
            <a:endParaRPr sz="280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convalescing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surgery.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4176" y="295147"/>
            <a:ext cx="34550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Level</a:t>
            </a:r>
            <a:r>
              <a:rPr spc="-30" dirty="0"/>
              <a:t> </a:t>
            </a:r>
            <a:r>
              <a:rPr dirty="0"/>
              <a:t>II</a:t>
            </a:r>
            <a:r>
              <a:rPr spc="-35" dirty="0"/>
              <a:t> </a:t>
            </a:r>
            <a:r>
              <a:rPr dirty="0"/>
              <a:t>(partial</a:t>
            </a:r>
            <a:r>
              <a:rPr spc="-55" dirty="0"/>
              <a:t> </a:t>
            </a:r>
            <a:r>
              <a:rPr spc="-15" dirty="0"/>
              <a:t>care)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221435"/>
            <a:ext cx="7466330" cy="452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3200" b="1" spc="-10" dirty="0">
                <a:latin typeface="Calibri"/>
                <a:cs typeface="Calibri"/>
              </a:rPr>
              <a:t>Level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III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Total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Care/Intensive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spc="-35" dirty="0">
                <a:latin typeface="Calibri"/>
                <a:cs typeface="Calibri"/>
              </a:rPr>
              <a:t>Category.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Calibri"/>
              <a:cs typeface="Calibri"/>
            </a:endParaRPr>
          </a:p>
          <a:p>
            <a:pPr marL="184785" marR="5080">
              <a:lnSpc>
                <a:spcPct val="140000"/>
              </a:lnSpc>
            </a:pPr>
            <a:r>
              <a:rPr sz="2800" b="1" spc="-5" dirty="0">
                <a:latin typeface="Calibri"/>
                <a:cs typeface="Calibri"/>
              </a:rPr>
              <a:t>Under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category,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bed-ridden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patient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lacks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strength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mobility,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assistance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-5" dirty="0">
                <a:latin typeface="Calibri"/>
                <a:cs typeface="Calibri"/>
              </a:rPr>
              <a:t> all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his/her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daily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feeding,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bathing,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dressing,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moving,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positioning,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eliminating,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comfort-seeking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injury 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avoidance.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727962"/>
            <a:ext cx="3706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Level</a:t>
            </a:r>
            <a:r>
              <a:rPr spc="-25" dirty="0"/>
              <a:t> </a:t>
            </a:r>
            <a:r>
              <a:rPr dirty="0"/>
              <a:t>IV</a:t>
            </a:r>
            <a:r>
              <a:rPr spc="-25" dirty="0"/>
              <a:t> </a:t>
            </a:r>
            <a:r>
              <a:rPr dirty="0"/>
              <a:t>(Critical</a:t>
            </a:r>
            <a:r>
              <a:rPr spc="-15" dirty="0"/>
              <a:t> Care)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2692759"/>
            <a:ext cx="7458075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acute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critically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constant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danger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death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serious</a:t>
            </a:r>
            <a:r>
              <a:rPr sz="2800" b="1" dirty="0">
                <a:latin typeface="Calibri"/>
                <a:cs typeface="Calibri"/>
              </a:rPr>
              <a:t> injury </a:t>
            </a:r>
            <a:r>
              <a:rPr sz="2800" b="1" spc="-10" dirty="0">
                <a:latin typeface="Calibri"/>
                <a:cs typeface="Calibri"/>
              </a:rPr>
              <a:t>would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require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critical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2997" y="2104136"/>
            <a:ext cx="2314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Scheduling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442706" y="620552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23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8186" y="684352"/>
            <a:ext cx="20891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Scheduling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929880" cy="258699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Definition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Components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5" dirty="0">
                <a:latin typeface="Calibri"/>
                <a:cs typeface="Calibri"/>
              </a:rPr>
              <a:t>Factors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determining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Staffing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316" y="720597"/>
            <a:ext cx="18205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Definition: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0316" y="1144803"/>
            <a:ext cx="7936230" cy="500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2725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advance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determination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on-and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off-duty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hours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workers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particular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section,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division.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85"/>
              </a:spcBef>
            </a:pPr>
            <a:r>
              <a:rPr sz="3200" b="1" spc="-5" dirty="0">
                <a:latin typeface="Calibri"/>
                <a:cs typeface="Calibri"/>
              </a:rPr>
              <a:t>Goal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goal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minimize</a:t>
            </a:r>
            <a:endParaRPr sz="2800">
              <a:latin typeface="Calibri"/>
              <a:cs typeface="Calibri"/>
            </a:endParaRPr>
          </a:p>
          <a:p>
            <a:pPr marL="12700" marR="611505">
              <a:lnSpc>
                <a:spcPct val="150000"/>
              </a:lnSpc>
              <a:spcBef>
                <a:spcPts val="5"/>
              </a:spcBef>
            </a:pPr>
            <a:r>
              <a:rPr sz="2800" b="1" spc="-10" dirty="0">
                <a:latin typeface="Calibri"/>
                <a:cs typeface="Calibri"/>
              </a:rPr>
              <a:t>variability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ratio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size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workload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category.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555497"/>
            <a:ext cx="7689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Principles</a:t>
            </a:r>
            <a:r>
              <a:rPr spc="-45" dirty="0"/>
              <a:t> </a:t>
            </a:r>
            <a:r>
              <a:rPr dirty="0"/>
              <a:t>of </a:t>
            </a:r>
            <a:r>
              <a:rPr spc="-5" dirty="0"/>
              <a:t>Time </a:t>
            </a:r>
            <a:r>
              <a:rPr dirty="0"/>
              <a:t>Scheduling</a:t>
            </a:r>
            <a:r>
              <a:rPr spc="-25" dirty="0"/>
              <a:t> </a:t>
            </a:r>
            <a:r>
              <a:rPr dirty="0"/>
              <a:t>(Time</a:t>
            </a:r>
            <a:r>
              <a:rPr spc="-10" dirty="0"/>
              <a:t> </a:t>
            </a:r>
            <a:r>
              <a:rPr spc="-5" dirty="0"/>
              <a:t>Planning)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589" y="1668272"/>
            <a:ext cx="8316595" cy="43154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21336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schedule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enable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meet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objectives,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standards,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policies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Rotation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inform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consecutive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weeks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duty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50165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plan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flexibility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meeting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(sick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leaves,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vacations,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holidays)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865" y="665734"/>
            <a:ext cx="8658860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673475" marR="5080" indent="-3661410">
              <a:lnSpc>
                <a:spcPts val="3890"/>
              </a:lnSpc>
              <a:spcBef>
                <a:spcPts val="585"/>
              </a:spcBef>
            </a:pPr>
            <a:r>
              <a:rPr sz="3600" dirty="0"/>
              <a:t>Principles of </a:t>
            </a:r>
            <a:r>
              <a:rPr sz="3600" spc="-5" dirty="0"/>
              <a:t>Time </a:t>
            </a:r>
            <a:r>
              <a:rPr sz="3600" dirty="0"/>
              <a:t>Scheduling (Time Planning) </a:t>
            </a:r>
            <a:r>
              <a:rPr sz="3600" spc="-800" dirty="0"/>
              <a:t> </a:t>
            </a:r>
            <a:r>
              <a:rPr sz="3600" spc="-15" dirty="0"/>
              <a:t>Cont</a:t>
            </a:r>
            <a:r>
              <a:rPr sz="3600" b="0" spc="-15" dirty="0">
                <a:latin typeface="Calibri Light"/>
                <a:cs typeface="Calibri Light"/>
              </a:rPr>
              <a:t>….</a:t>
            </a:r>
            <a:endParaRPr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741169"/>
            <a:ext cx="8659495" cy="43160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 algn="just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5" dirty="0">
                <a:latin typeface="Calibri"/>
                <a:cs typeface="Calibri"/>
              </a:rPr>
              <a:t>Days </a:t>
            </a:r>
            <a:r>
              <a:rPr sz="2800" b="1" spc="-5" dirty="0">
                <a:latin typeface="Calibri"/>
                <a:cs typeface="Calibri"/>
              </a:rPr>
              <a:t>off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5" dirty="0">
                <a:latin typeface="Calibri"/>
                <a:cs typeface="Calibri"/>
              </a:rPr>
              <a:t>so planned </a:t>
            </a:r>
            <a:r>
              <a:rPr sz="2800" b="1" spc="-10" dirty="0">
                <a:latin typeface="Calibri"/>
                <a:cs typeface="Calibri"/>
              </a:rPr>
              <a:t>that there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enough </a:t>
            </a:r>
            <a:r>
              <a:rPr sz="2800" b="1" spc="-20" dirty="0">
                <a:latin typeface="Calibri"/>
                <a:cs typeface="Calibri"/>
              </a:rPr>
              <a:t>staff </a:t>
            </a:r>
            <a:r>
              <a:rPr sz="2800" b="1" spc="-15" dirty="0">
                <a:latin typeface="Calibri"/>
                <a:cs typeface="Calibri"/>
              </a:rPr>
              <a:t>present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each </a:t>
            </a:r>
            <a:r>
              <a:rPr sz="2800" b="1" spc="-20" dirty="0">
                <a:latin typeface="Calibri"/>
                <a:cs typeface="Calibri"/>
              </a:rPr>
              <a:t>day </a:t>
            </a:r>
            <a:r>
              <a:rPr sz="2800" b="1" spc="-5" dirty="0">
                <a:latin typeface="Calibri"/>
                <a:cs typeface="Calibri"/>
              </a:rPr>
              <a:t>during each shift of the </a:t>
            </a:r>
            <a:r>
              <a:rPr sz="2800" b="1" spc="-20" dirty="0">
                <a:latin typeface="Calibri"/>
                <a:cs typeface="Calibri"/>
              </a:rPr>
              <a:t>day </a:t>
            </a:r>
            <a:r>
              <a:rPr sz="2800" b="1" spc="-15" dirty="0">
                <a:latin typeface="Calibri"/>
                <a:cs typeface="Calibri"/>
              </a:rPr>
              <a:t>to provide </a:t>
            </a:r>
            <a:r>
              <a:rPr sz="2800" b="1" spc="-10" dirty="0">
                <a:latin typeface="Calibri"/>
                <a:cs typeface="Calibri"/>
              </a:rPr>
              <a:t>essential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177165" indent="-172720" algn="just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 head </a:t>
            </a:r>
            <a:r>
              <a:rPr sz="2800" b="1" spc="-10" dirty="0">
                <a:latin typeface="Calibri"/>
                <a:cs typeface="Calibri"/>
              </a:rPr>
              <a:t>nurse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20" dirty="0">
                <a:latin typeface="Calibri"/>
                <a:cs typeface="Calibri"/>
              </a:rPr>
              <a:t>rarely </a:t>
            </a:r>
            <a:r>
              <a:rPr sz="2800" b="1" spc="-5" dirty="0">
                <a:latin typeface="Calibri"/>
                <a:cs typeface="Calibri"/>
              </a:rPr>
              <a:t>off </a:t>
            </a:r>
            <a:r>
              <a:rPr sz="2800" b="1" spc="-15" dirty="0">
                <a:latin typeface="Calibri"/>
                <a:cs typeface="Calibri"/>
              </a:rPr>
              <a:t>at </a:t>
            </a:r>
            <a:r>
              <a:rPr sz="2800" b="1" spc="-5" dirty="0">
                <a:latin typeface="Calibri"/>
                <a:cs typeface="Calibri"/>
              </a:rPr>
              <a:t>the beginning of the </a:t>
            </a:r>
            <a:r>
              <a:rPr sz="2800" b="1" spc="-10" dirty="0">
                <a:latin typeface="Calibri"/>
                <a:cs typeface="Calibri"/>
              </a:rPr>
              <a:t>work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week,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post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operative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00">
              <a:latin typeface="Calibri"/>
              <a:cs typeface="Calibri"/>
            </a:endParaRPr>
          </a:p>
          <a:p>
            <a:pPr marL="184785" marR="225425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One </a:t>
            </a:r>
            <a:r>
              <a:rPr sz="2800" b="1" spc="-20" dirty="0">
                <a:latin typeface="Calibri"/>
                <a:cs typeface="Calibri"/>
              </a:rPr>
              <a:t>day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apart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must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planned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between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days</a:t>
            </a:r>
            <a:r>
              <a:rPr sz="2800" b="1" spc="-5" dirty="0">
                <a:latin typeface="Calibri"/>
                <a:cs typeface="Calibri"/>
              </a:rPr>
              <a:t> off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assistant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adequate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reporting.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5765" rIns="0" bIns="0" rtlCol="0">
            <a:spAutoFit/>
          </a:bodyPr>
          <a:lstStyle/>
          <a:p>
            <a:pPr marL="3676650" marR="5080" indent="-3236595">
              <a:lnSpc>
                <a:spcPts val="3460"/>
              </a:lnSpc>
              <a:spcBef>
                <a:spcPts val="535"/>
              </a:spcBef>
            </a:pPr>
            <a:r>
              <a:rPr spc="-5" dirty="0"/>
              <a:t>Principles </a:t>
            </a:r>
            <a:r>
              <a:rPr dirty="0"/>
              <a:t>of </a:t>
            </a:r>
            <a:r>
              <a:rPr spc="-5" dirty="0"/>
              <a:t>Time </a:t>
            </a:r>
            <a:r>
              <a:rPr dirty="0"/>
              <a:t>Scheduling (Time </a:t>
            </a:r>
            <a:r>
              <a:rPr spc="-5" dirty="0"/>
              <a:t>Planning) </a:t>
            </a:r>
            <a:r>
              <a:rPr spc="-710" dirty="0"/>
              <a:t> </a:t>
            </a:r>
            <a:r>
              <a:rPr spc="-5" dirty="0"/>
              <a:t>Cont….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7690" y="2101723"/>
            <a:ext cx="3885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2300" indent="-6102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622300" algn="l"/>
                <a:tab pos="622935" algn="l"/>
                <a:tab pos="1845945" algn="l"/>
                <a:tab pos="3378200" algn="l"/>
              </a:tabLst>
            </a:pPr>
            <a:r>
              <a:rPr sz="2800" b="1" spc="-10" dirty="0">
                <a:latin typeface="Calibri"/>
                <a:cs typeface="Calibri"/>
              </a:rPr>
              <a:t>Whe</a:t>
            </a:r>
            <a:r>
              <a:rPr sz="2800" b="1" spc="-20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	p</a:t>
            </a:r>
            <a:r>
              <a:rPr sz="2800" b="1" spc="-5" dirty="0">
                <a:latin typeface="Calibri"/>
                <a:cs typeface="Calibri"/>
              </a:rPr>
              <a:t>ossi</a:t>
            </a:r>
            <a:r>
              <a:rPr sz="2800" b="1" spc="-15" dirty="0">
                <a:latin typeface="Calibri"/>
                <a:cs typeface="Calibri"/>
              </a:rPr>
              <a:t>b</a:t>
            </a:r>
            <a:r>
              <a:rPr sz="2800" b="1" spc="-5" dirty="0">
                <a:latin typeface="Calibri"/>
                <a:cs typeface="Calibri"/>
              </a:rPr>
              <a:t>le,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5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7595" y="2485770"/>
            <a:ext cx="32956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06805" algn="l"/>
                <a:tab pos="1938655" algn="l"/>
              </a:tabLst>
            </a:pPr>
            <a:r>
              <a:rPr sz="2800" b="1" spc="-5" dirty="0">
                <a:latin typeface="Calibri"/>
                <a:cs typeface="Calibri"/>
              </a:rPr>
              <a:t>nu</a:t>
            </a:r>
            <a:r>
              <a:rPr sz="2800" b="1" spc="-4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se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w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70" dirty="0">
                <a:latin typeface="Calibri"/>
                <a:cs typeface="Calibri"/>
              </a:rPr>
              <a:t>k</a:t>
            </a:r>
            <a:r>
              <a:rPr sz="2800" b="1" spc="-5" dirty="0">
                <a:latin typeface="Calibri"/>
                <a:cs typeface="Calibri"/>
              </a:rPr>
              <a:t>end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7446" y="2101723"/>
            <a:ext cx="2928620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74930" marR="5080" indent="-62865">
              <a:lnSpc>
                <a:spcPts val="3020"/>
              </a:lnSpc>
              <a:spcBef>
                <a:spcPts val="480"/>
              </a:spcBef>
              <a:tabLst>
                <a:tab pos="762000" algn="l"/>
                <a:tab pos="888365" algn="l"/>
                <a:tab pos="1798955" algn="l"/>
                <a:tab pos="2109470" algn="l"/>
              </a:tabLst>
            </a:pPr>
            <a:r>
              <a:rPr sz="2800" b="1" spc="-5" dirty="0">
                <a:latin typeface="Calibri"/>
                <a:cs typeface="Calibri"/>
              </a:rPr>
              <a:t>plan		shou</a:t>
            </a:r>
            <a:r>
              <a:rPr sz="2800" b="1" spc="-20" dirty="0">
                <a:latin typeface="Calibri"/>
                <a:cs typeface="Calibri"/>
              </a:rPr>
              <a:t>l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allow  off	</a:t>
            </a:r>
            <a:r>
              <a:rPr sz="2800" b="1" spc="-10" dirty="0">
                <a:latin typeface="Calibri"/>
                <a:cs typeface="Calibri"/>
              </a:rPr>
              <a:t>per	week,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99146" y="2101723"/>
            <a:ext cx="103631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indent="191770">
              <a:lnSpc>
                <a:spcPts val="3020"/>
              </a:lnSpc>
              <a:spcBef>
                <a:spcPts val="480"/>
              </a:spcBef>
            </a:pPr>
            <a:r>
              <a:rPr sz="2800" b="1" spc="-25" dirty="0">
                <a:latin typeface="Calibri"/>
                <a:cs typeface="Calibri"/>
              </a:rPr>
              <a:t>e</a:t>
            </a:r>
            <a:r>
              <a:rPr sz="2800" b="1" spc="-20" dirty="0">
                <a:latin typeface="Calibri"/>
                <a:cs typeface="Calibri"/>
              </a:rPr>
              <a:t>v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1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y  spec</a:t>
            </a:r>
            <a:r>
              <a:rPr sz="2800" b="1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requests</a:t>
            </a:r>
            <a:r>
              <a:rPr spc="25" dirty="0"/>
              <a:t> </a:t>
            </a:r>
            <a:r>
              <a:rPr spc="-5" dirty="0"/>
              <a:t>could</a:t>
            </a:r>
            <a:r>
              <a:rPr dirty="0"/>
              <a:t> </a:t>
            </a:r>
            <a:r>
              <a:rPr spc="-5" dirty="0"/>
              <a:t>be</a:t>
            </a:r>
            <a:r>
              <a:rPr spc="-10" dirty="0"/>
              <a:t> </a:t>
            </a:r>
            <a:r>
              <a:rPr spc="-5" dirty="0"/>
              <a:t>if</a:t>
            </a:r>
            <a:r>
              <a:rPr spc="5" dirty="0"/>
              <a:t> </a:t>
            </a:r>
            <a:r>
              <a:rPr spc="-10" dirty="0"/>
              <a:t>they</a:t>
            </a:r>
            <a:r>
              <a:rPr spc="-5" dirty="0"/>
              <a:t> </a:t>
            </a:r>
            <a:r>
              <a:rPr spc="-15" dirty="0"/>
              <a:t>are</a:t>
            </a:r>
            <a:r>
              <a:rPr spc="15" dirty="0"/>
              <a:t> </a:t>
            </a:r>
            <a:r>
              <a:rPr spc="-10" dirty="0"/>
              <a:t>reasonable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/>
          </a:p>
          <a:p>
            <a:pPr marL="622300" marR="5080" indent="-610235" algn="just">
              <a:lnSpc>
                <a:spcPts val="3020"/>
              </a:lnSpc>
              <a:spcBef>
                <a:spcPts val="5"/>
              </a:spcBef>
              <a:buFont typeface="Arial MT"/>
              <a:buChar char="•"/>
              <a:tabLst>
                <a:tab pos="622935" algn="l"/>
              </a:tabLst>
            </a:pPr>
            <a:r>
              <a:rPr spc="-25" dirty="0"/>
              <a:t>Day </a:t>
            </a:r>
            <a:r>
              <a:rPr spc="-5" dirty="0"/>
              <a:t>off </a:t>
            </a:r>
            <a:r>
              <a:rPr spc="-15" dirty="0"/>
              <a:t>must </a:t>
            </a:r>
            <a:r>
              <a:rPr spc="-5" dirty="0"/>
              <a:t>be planned </a:t>
            </a:r>
            <a:r>
              <a:rPr spc="-15" dirty="0"/>
              <a:t>to </a:t>
            </a:r>
            <a:r>
              <a:rPr spc="-10" dirty="0"/>
              <a:t>assure enough </a:t>
            </a:r>
            <a:r>
              <a:rPr spc="-20" dirty="0"/>
              <a:t>staff </a:t>
            </a:r>
            <a:r>
              <a:rPr spc="-10" dirty="0"/>
              <a:t>in </a:t>
            </a:r>
            <a:r>
              <a:rPr spc="-5" dirty="0"/>
              <a:t> the</a:t>
            </a:r>
            <a:r>
              <a:rPr dirty="0"/>
              <a:t> </a:t>
            </a:r>
            <a:r>
              <a:rPr spc="-10" dirty="0"/>
              <a:t>afternoon,</a:t>
            </a:r>
            <a:r>
              <a:rPr spc="-5" dirty="0"/>
              <a:t> and</a:t>
            </a:r>
            <a:r>
              <a:rPr dirty="0"/>
              <a:t> </a:t>
            </a:r>
            <a:r>
              <a:rPr spc="-10" dirty="0"/>
              <a:t>evening</a:t>
            </a:r>
            <a:r>
              <a:rPr spc="-5" dirty="0"/>
              <a:t> shifts</a:t>
            </a:r>
            <a:r>
              <a:rPr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5" dirty="0"/>
              <a:t>the </a:t>
            </a:r>
            <a:r>
              <a:rPr dirty="0"/>
              <a:t> </a:t>
            </a:r>
            <a:r>
              <a:rPr spc="-20" dirty="0"/>
              <a:t>preoperative</a:t>
            </a:r>
            <a:r>
              <a:rPr spc="45" dirty="0"/>
              <a:t> </a:t>
            </a:r>
            <a:r>
              <a:rPr spc="-60" dirty="0"/>
              <a:t>day,</a:t>
            </a:r>
            <a:r>
              <a:rPr spc="2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20" dirty="0"/>
              <a:t>first</a:t>
            </a:r>
            <a:r>
              <a:rPr spc="20" dirty="0"/>
              <a:t> </a:t>
            </a:r>
            <a:r>
              <a:rPr spc="-20" dirty="0"/>
              <a:t>day</a:t>
            </a:r>
            <a:r>
              <a:rPr spc="10" dirty="0"/>
              <a:t> </a:t>
            </a:r>
            <a:r>
              <a:rPr spc="-15" dirty="0"/>
              <a:t>post</a:t>
            </a:r>
            <a:r>
              <a:rPr dirty="0"/>
              <a:t> </a:t>
            </a:r>
            <a:r>
              <a:rPr spc="-20" dirty="0"/>
              <a:t>operative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/>
          </a:p>
          <a:p>
            <a:pPr marL="12700">
              <a:lnSpc>
                <a:spcPct val="100000"/>
              </a:lnSpc>
            </a:pPr>
            <a:r>
              <a:rPr b="0" spc="-5" dirty="0">
                <a:latin typeface="Arial MT"/>
                <a:cs typeface="Arial MT"/>
              </a:rPr>
              <a:t>•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239" rIns="0" bIns="0" rtlCol="0">
            <a:spAutoFit/>
          </a:bodyPr>
          <a:lstStyle/>
          <a:p>
            <a:pPr marL="3667125" marR="5080" indent="-3236595">
              <a:lnSpc>
                <a:spcPts val="3460"/>
              </a:lnSpc>
              <a:spcBef>
                <a:spcPts val="535"/>
              </a:spcBef>
            </a:pPr>
            <a:r>
              <a:rPr spc="-5" dirty="0"/>
              <a:t>Principles </a:t>
            </a:r>
            <a:r>
              <a:rPr dirty="0"/>
              <a:t>of </a:t>
            </a:r>
            <a:r>
              <a:rPr spc="-5" dirty="0"/>
              <a:t>Time </a:t>
            </a:r>
            <a:r>
              <a:rPr dirty="0"/>
              <a:t>Scheduling (Time </a:t>
            </a:r>
            <a:r>
              <a:rPr spc="-5" dirty="0"/>
              <a:t>Planning) </a:t>
            </a:r>
            <a:r>
              <a:rPr spc="-710" dirty="0"/>
              <a:t> </a:t>
            </a:r>
            <a:r>
              <a:rPr spc="-5" dirty="0"/>
              <a:t>Cont….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468" y="2028570"/>
            <a:ext cx="8067040" cy="21926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622300" marR="6985" indent="-6096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621665" algn="l"/>
                <a:tab pos="622300" algn="l"/>
                <a:tab pos="1176655" algn="l"/>
                <a:tab pos="3303270" algn="l"/>
                <a:tab pos="3736340" algn="l"/>
                <a:tab pos="4533265" algn="l"/>
                <a:tab pos="5080635" algn="l"/>
                <a:tab pos="5520690" algn="l"/>
                <a:tab pos="6655434" algn="l"/>
              </a:tabLst>
            </a:pP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ac</a:t>
            </a:r>
            <a:r>
              <a:rPr sz="2800" b="1" spc="5" dirty="0">
                <a:latin typeface="Calibri"/>
                <a:cs typeface="Calibri"/>
              </a:rPr>
              <a:t>c</a:t>
            </a:r>
            <a:r>
              <a:rPr sz="2800" b="1" spc="-5" dirty="0">
                <a:latin typeface="Calibri"/>
                <a:cs typeface="Calibri"/>
              </a:rPr>
              <a:t>umul</a:t>
            </a:r>
            <a:r>
              <a:rPr sz="2800" b="1" spc="-30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tion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f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spc="-55" dirty="0">
                <a:latin typeface="Calibri"/>
                <a:cs typeface="Calibri"/>
              </a:rPr>
              <a:t>a</a:t>
            </a:r>
            <a:r>
              <a:rPr sz="2800" b="1" spc="-25" dirty="0">
                <a:latin typeface="Calibri"/>
                <a:cs typeface="Calibri"/>
              </a:rPr>
              <a:t>y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off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3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ensu</a:t>
            </a:r>
            <a:r>
              <a:rPr sz="2800" b="1" spc="-3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d</a:t>
            </a:r>
            <a:r>
              <a:rPr sz="2800" b="1" spc="-10" dirty="0">
                <a:latin typeface="Calibri"/>
                <a:cs typeface="Calibri"/>
              </a:rPr>
              <a:t>equ</a:t>
            </a:r>
            <a:r>
              <a:rPr sz="2800" b="1" spc="-40" dirty="0">
                <a:latin typeface="Calibri"/>
                <a:cs typeface="Calibri"/>
              </a:rPr>
              <a:t>a</a:t>
            </a:r>
            <a:r>
              <a:rPr sz="2800" b="1" spc="-3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e  </a:t>
            </a:r>
            <a:r>
              <a:rPr sz="2800" b="1" spc="-25" dirty="0">
                <a:latin typeface="Calibri"/>
                <a:cs typeface="Calibri"/>
              </a:rPr>
              <a:t>rest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relaxation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members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622300" marR="5080" indent="-609600">
              <a:lnSpc>
                <a:spcPts val="3020"/>
              </a:lnSpc>
              <a:buFont typeface="Arial MT"/>
              <a:buChar char="•"/>
              <a:tabLst>
                <a:tab pos="621665" algn="l"/>
                <a:tab pos="622300" algn="l"/>
                <a:tab pos="1564005" algn="l"/>
                <a:tab pos="3158490" algn="l"/>
                <a:tab pos="4295140" algn="l"/>
                <a:tab pos="4810760" algn="l"/>
                <a:tab pos="5964555" algn="l"/>
                <a:tab pos="6522720" algn="l"/>
                <a:tab pos="7776845" algn="l"/>
              </a:tabLst>
            </a:pPr>
            <a:r>
              <a:rPr sz="2800" b="1" spc="-114" dirty="0">
                <a:latin typeface="Calibri"/>
                <a:cs typeface="Calibri"/>
              </a:rPr>
              <a:t>W</a:t>
            </a:r>
            <a:r>
              <a:rPr sz="2800" b="1" spc="-5" dirty="0">
                <a:latin typeface="Calibri"/>
                <a:cs typeface="Calibri"/>
              </a:rPr>
              <a:t>ork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schedu</a:t>
            </a:r>
            <a:r>
              <a:rPr sz="2800" b="1" dirty="0">
                <a:latin typeface="Calibri"/>
                <a:cs typeface="Calibri"/>
              </a:rPr>
              <a:t>l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h</a:t>
            </a:r>
            <a:r>
              <a:rPr sz="2800" b="1" spc="-5" dirty="0">
                <a:latin typeface="Calibri"/>
                <a:cs typeface="Calibri"/>
              </a:rPr>
              <a:t>ou</a:t>
            </a:r>
            <a:r>
              <a:rPr sz="2800" b="1" spc="-15" dirty="0">
                <a:latin typeface="Calibri"/>
                <a:cs typeface="Calibri"/>
              </a:rPr>
              <a:t>l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5" dirty="0">
                <a:latin typeface="Calibri"/>
                <a:cs typeface="Calibri"/>
              </a:rPr>
              <a:t>b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	p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spc="-45" dirty="0">
                <a:latin typeface="Calibri"/>
                <a:cs typeface="Calibri"/>
              </a:rPr>
              <a:t>s</a:t>
            </a:r>
            <a:r>
              <a:rPr sz="2800" b="1" spc="-40" dirty="0">
                <a:latin typeface="Calibri"/>
                <a:cs typeface="Calibri"/>
              </a:rPr>
              <a:t>t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40" dirty="0">
                <a:latin typeface="Calibri"/>
                <a:cs typeface="Calibri"/>
              </a:rPr>
              <a:t>f</a:t>
            </a:r>
            <a:r>
              <a:rPr sz="2800" b="1" spc="-5" dirty="0">
                <a:latin typeface="Calibri"/>
                <a:cs typeface="Calibri"/>
              </a:rPr>
              <a:t>ar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eno</a:t>
            </a:r>
            <a:r>
              <a:rPr sz="2800" b="1" spc="-15" dirty="0">
                <a:latin typeface="Calibri"/>
                <a:cs typeface="Calibri"/>
              </a:rPr>
              <a:t>u</a:t>
            </a:r>
            <a:r>
              <a:rPr sz="2800" b="1" spc="-10" dirty="0">
                <a:latin typeface="Calibri"/>
                <a:cs typeface="Calibri"/>
              </a:rPr>
              <a:t>g</a:t>
            </a:r>
            <a:r>
              <a:rPr sz="2800" b="1" spc="-5" dirty="0">
                <a:latin typeface="Calibri"/>
                <a:cs typeface="Calibri"/>
              </a:rPr>
              <a:t>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in  advance.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Changes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must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30" dirty="0">
                <a:latin typeface="Calibri"/>
                <a:cs typeface="Calibri"/>
              </a:rPr>
              <a:t>kept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minimum.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203" y="719714"/>
            <a:ext cx="3091971" cy="4167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29590" y="597788"/>
            <a:ext cx="31172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Arial"/>
                <a:cs typeface="Arial"/>
              </a:rPr>
              <a:t>Staffing</a:t>
            </a:r>
            <a:r>
              <a:rPr sz="3200" b="1" spc="-8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Factors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590" y="1830222"/>
            <a:ext cx="770826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Although </a:t>
            </a:r>
            <a:r>
              <a:rPr sz="2800" b="1" spc="-15" dirty="0">
                <a:latin typeface="Calibri"/>
                <a:cs typeface="Calibri"/>
              </a:rPr>
              <a:t>organizational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nursing philosophy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objectives </a:t>
            </a:r>
            <a:r>
              <a:rPr sz="2800" b="1" spc="-10" dirty="0">
                <a:latin typeface="Calibri"/>
                <a:cs typeface="Calibri"/>
              </a:rPr>
              <a:t>guide staffing, various patients, </a:t>
            </a:r>
            <a:r>
              <a:rPr sz="2800" b="1" spc="-40" dirty="0">
                <a:latin typeface="Calibri"/>
                <a:cs typeface="Calibri"/>
              </a:rPr>
              <a:t>staff,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environmental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factors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affect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4950" y="684352"/>
            <a:ext cx="359600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Scheduling</a:t>
            </a:r>
            <a:r>
              <a:rPr sz="3600" spc="-55" dirty="0"/>
              <a:t> </a:t>
            </a:r>
            <a:r>
              <a:rPr sz="3600" spc="-30" dirty="0"/>
              <a:t>Pattern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33804"/>
            <a:ext cx="5964555" cy="196913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800" b="1" spc="-15" dirty="0">
                <a:latin typeface="Calibri"/>
                <a:cs typeface="Calibri"/>
              </a:rPr>
              <a:t>There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three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main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Centralized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Decentralized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Cyclical.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416" y="286588"/>
            <a:ext cx="51784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Centralized</a:t>
            </a:r>
            <a:r>
              <a:rPr spc="-40" dirty="0"/>
              <a:t> </a:t>
            </a:r>
            <a:r>
              <a:rPr spc="-5" dirty="0"/>
              <a:t>Scheduling</a:t>
            </a:r>
            <a:r>
              <a:rPr spc="-25" dirty="0"/>
              <a:t> Pattern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3890" y="1109370"/>
            <a:ext cx="756602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office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representative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as: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assistant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matron,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supervisor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centralized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secretary.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concerned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floors.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8739" y="271983"/>
            <a:ext cx="1737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244854"/>
            <a:ext cx="3663950" cy="3162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Central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control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27051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Balanced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distribution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among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different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Minimal </a:t>
            </a:r>
            <a:r>
              <a:rPr sz="2800" b="1" spc="-20" dirty="0">
                <a:latin typeface="Calibri"/>
                <a:cs typeface="Calibri"/>
              </a:rPr>
              <a:t>overstaffing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understaffing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24527" y="271983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</a:rPr>
              <a:t>Disadvantages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4724527" y="1244854"/>
            <a:ext cx="4241800" cy="29597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150495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30" dirty="0">
                <a:latin typeface="Calibri"/>
                <a:cs typeface="Calibri"/>
              </a:rPr>
              <a:t>Weak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contact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between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members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  <a:tab pos="354584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5" dirty="0">
                <a:latin typeface="Calibri"/>
                <a:cs typeface="Calibri"/>
              </a:rPr>
              <a:t>charge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c</a:t>
            </a:r>
            <a:r>
              <a:rPr sz="2800" b="1" spc="-5" dirty="0">
                <a:latin typeface="Calibri"/>
                <a:cs typeface="Calibri"/>
              </a:rPr>
              <a:t>heduling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know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v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y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li</a:t>
            </a:r>
            <a:r>
              <a:rPr sz="2800" b="1" spc="-45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tle  about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402742" y="271983"/>
            <a:ext cx="1737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244854"/>
            <a:ext cx="4130040" cy="39306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Relief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 time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consuming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task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38100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Availability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-20" dirty="0">
                <a:latin typeface="Calibri"/>
                <a:cs typeface="Calibri"/>
              </a:rPr>
              <a:t> overall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picture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situation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1115695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easy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25" dirty="0">
                <a:latin typeface="Calibri"/>
                <a:cs typeface="Calibri"/>
              </a:rPr>
              <a:t> make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adjustment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81753" y="271983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</a:rPr>
              <a:t>Disadvantages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4881753" y="1244854"/>
            <a:ext cx="4201160" cy="41122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3810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  <a:tab pos="3943350" algn="l"/>
              </a:tabLst>
            </a:pPr>
            <a:r>
              <a:rPr sz="2800" b="1" spc="-5" dirty="0">
                <a:latin typeface="Calibri"/>
                <a:cs typeface="Calibri"/>
              </a:rPr>
              <a:t>Someone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must</a:t>
            </a:r>
            <a:r>
              <a:rPr sz="2800" b="1" spc="-5" dirty="0">
                <a:latin typeface="Calibri"/>
                <a:cs typeface="Calibri"/>
              </a:rPr>
              <a:t> check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</a:t>
            </a:r>
            <a:r>
              <a:rPr sz="2800" b="1" spc="-20" dirty="0">
                <a:latin typeface="Calibri"/>
                <a:cs typeface="Calibri"/>
              </a:rPr>
              <a:t>l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see </a:t>
            </a:r>
            <a:r>
              <a:rPr sz="2800" b="1" spc="-20" dirty="0">
                <a:latin typeface="Calibri"/>
                <a:cs typeface="Calibri"/>
              </a:rPr>
              <a:t>w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40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ther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it  actually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meets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patient’s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case 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secretary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its</a:t>
            </a:r>
            <a:r>
              <a:rPr sz="2800" b="1" spc="-10" dirty="0">
                <a:latin typeface="Calibri"/>
                <a:cs typeface="Calibri"/>
              </a:rPr>
              <a:t> feasibility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must</a:t>
            </a:r>
            <a:r>
              <a:rPr sz="2800" b="1" spc="-5" dirty="0">
                <a:latin typeface="Calibri"/>
                <a:cs typeface="Calibri"/>
              </a:rPr>
              <a:t> be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evaluated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-5" dirty="0">
                <a:latin typeface="Calibri"/>
                <a:cs typeface="Calibri"/>
              </a:rPr>
              <a:t> someone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-5" dirty="0">
                <a:latin typeface="Calibri"/>
                <a:cs typeface="Calibri"/>
              </a:rPr>
              <a:t> 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402742" y="889202"/>
            <a:ext cx="42538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5" dirty="0">
                <a:latin typeface="Calibri"/>
                <a:cs typeface="Calibri"/>
              </a:rPr>
              <a:t>Decentralized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Scheduling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803552"/>
            <a:ext cx="7830184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85" marR="5080" indent="-58419" algn="just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Calibri"/>
                <a:cs typeface="Calibri"/>
              </a:rPr>
              <a:t>In this type the head </a:t>
            </a:r>
            <a:r>
              <a:rPr sz="2800" b="1" spc="-10" dirty="0">
                <a:latin typeface="Calibri"/>
                <a:cs typeface="Calibri"/>
              </a:rPr>
              <a:t>nurse </a:t>
            </a:r>
            <a:r>
              <a:rPr sz="2800" b="1" spc="-5" dirty="0">
                <a:latin typeface="Calibri"/>
                <a:cs typeface="Calibri"/>
              </a:rPr>
              <a:t>or unit </a:t>
            </a:r>
            <a:r>
              <a:rPr sz="2800" b="1" spc="-40" dirty="0">
                <a:latin typeface="Calibri"/>
                <a:cs typeface="Calibri"/>
              </a:rPr>
              <a:t>manager,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5" dirty="0">
                <a:latin typeface="Calibri"/>
                <a:cs typeface="Calibri"/>
              </a:rPr>
              <a:t>every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 of the </a:t>
            </a:r>
            <a:r>
              <a:rPr sz="2800" b="1" spc="-10" dirty="0">
                <a:latin typeface="Calibri"/>
                <a:cs typeface="Calibri"/>
              </a:rPr>
              <a:t>hospital </a:t>
            </a:r>
            <a:r>
              <a:rPr sz="2800" b="1" spc="-5" dirty="0">
                <a:latin typeface="Calibri"/>
                <a:cs typeface="Calibri"/>
              </a:rPr>
              <a:t>plans the </a:t>
            </a:r>
            <a:r>
              <a:rPr sz="2800" b="1" spc="-10" dirty="0">
                <a:latin typeface="Calibri"/>
                <a:cs typeface="Calibri"/>
              </a:rPr>
              <a:t>work </a:t>
            </a:r>
            <a:r>
              <a:rPr sz="2800" b="1" spc="-5" dirty="0">
                <a:latin typeface="Calibri"/>
                <a:cs typeface="Calibri"/>
              </a:rPr>
              <a:t>time schedule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07340" y="195783"/>
            <a:ext cx="3209925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5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Decentralized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Pattern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552397"/>
            <a:ext cx="3351529" cy="16059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>
              <a:lnSpc>
                <a:spcPct val="901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 head </a:t>
            </a:r>
            <a:r>
              <a:rPr sz="2800" b="1" spc="-10" dirty="0">
                <a:latin typeface="Calibri"/>
                <a:cs typeface="Calibri"/>
              </a:rPr>
              <a:t>nurse </a:t>
            </a:r>
            <a:r>
              <a:rPr sz="2800" b="1" spc="-5" dirty="0">
                <a:latin typeface="Calibri"/>
                <a:cs typeface="Calibri"/>
              </a:rPr>
              <a:t>is 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most </a:t>
            </a:r>
            <a:r>
              <a:rPr sz="2800" b="1" spc="-10" dirty="0">
                <a:latin typeface="Calibri"/>
                <a:cs typeface="Calibri"/>
              </a:rPr>
              <a:t>knowledgeable </a:t>
            </a:r>
            <a:r>
              <a:rPr sz="2800" b="1" spc="-5" dirty="0">
                <a:latin typeface="Calibri"/>
                <a:cs typeface="Calibri"/>
              </a:rPr>
              <a:t> one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about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3676269"/>
            <a:ext cx="3429635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feels </a:t>
            </a:r>
            <a:r>
              <a:rPr sz="2800" b="1" spc="-15" dirty="0">
                <a:latin typeface="Calibri"/>
                <a:cs typeface="Calibri"/>
              </a:rPr>
              <a:t> more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5" dirty="0">
                <a:latin typeface="Calibri"/>
                <a:cs typeface="Calibri"/>
              </a:rPr>
              <a:t>control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her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7828" y="162255"/>
            <a:ext cx="320992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2690"/>
              </a:lnSpc>
              <a:spcBef>
                <a:spcPts val="745"/>
              </a:spcBef>
            </a:pP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Disadvantages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Decentralized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Pattern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7828" y="1389634"/>
            <a:ext cx="3638550" cy="79311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Each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unit is self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sufficient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7828" y="2618358"/>
            <a:ext cx="4121150" cy="11347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Difficulty 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coverage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among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 </a:t>
            </a:r>
            <a:r>
              <a:rPr sz="2800" b="1" spc="-10" dirty="0">
                <a:latin typeface="Calibri"/>
                <a:cs typeface="Calibri"/>
              </a:rPr>
              <a:t>personnel,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case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emergencies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7828" y="4186809"/>
            <a:ext cx="4030979" cy="181737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office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authority </a:t>
            </a:r>
            <a:r>
              <a:rPr sz="2800" b="1" spc="-15" dirty="0">
                <a:latin typeface="Calibri"/>
                <a:cs typeface="Calibri"/>
              </a:rPr>
              <a:t>to move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nurse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another, 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according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patient’s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62255"/>
            <a:ext cx="3382010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5"/>
              </a:spcBef>
            </a:pPr>
            <a:r>
              <a:rPr sz="2800" u="heavy" spc="-20" dirty="0">
                <a:uFill>
                  <a:solidFill>
                    <a:srgbClr val="000000"/>
                  </a:solidFill>
                </a:uFill>
              </a:rPr>
              <a:t>Advantages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of </a:t>
            </a:r>
            <a:r>
              <a:rPr sz="2800" dirty="0"/>
              <a:t>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</a:rPr>
              <a:t>Decentralized</a:t>
            </a:r>
            <a:r>
              <a:rPr sz="2800" u="heavy" spc="-30" dirty="0">
                <a:uFill>
                  <a:solidFill>
                    <a:srgbClr val="000000"/>
                  </a:solidFill>
                </a:uFill>
              </a:rPr>
              <a:t> Pattern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39" y="1389634"/>
            <a:ext cx="4021454" cy="30460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easier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less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complicates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when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done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small</a:t>
            </a:r>
            <a:r>
              <a:rPr sz="2800" b="1" spc="-15" dirty="0">
                <a:latin typeface="Calibri"/>
                <a:cs typeface="Calibri"/>
              </a:rPr>
              <a:t> area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instead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agency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30099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Personnel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feel</a:t>
            </a:r>
            <a:r>
              <a:rPr sz="2800" b="1" spc="-10" dirty="0">
                <a:latin typeface="Calibri"/>
                <a:cs typeface="Calibri"/>
              </a:rPr>
              <a:t> that they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get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personalized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attention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23028" y="162255"/>
            <a:ext cx="463105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5"/>
              </a:spcBef>
            </a:pP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Disadvantages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Decentralized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Pattern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3028" y="1389634"/>
            <a:ext cx="4523740" cy="495617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84785" marR="28702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office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maintain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reserve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coverage.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Lack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objectivity;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tend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overstaff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their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presence.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220979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Each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tend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-10" dirty="0">
                <a:latin typeface="Calibri"/>
                <a:cs typeface="Calibri"/>
              </a:rPr>
              <a:t> utilize </a:t>
            </a:r>
            <a:r>
              <a:rPr sz="2800" b="1" spc="-5" dirty="0">
                <a:latin typeface="Calibri"/>
                <a:cs typeface="Calibri"/>
              </a:rPr>
              <a:t>her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own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pattern.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When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5" dirty="0">
                <a:latin typeface="Calibri"/>
                <a:cs typeface="Calibri"/>
              </a:rPr>
              <a:t> different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compare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these </a:t>
            </a:r>
            <a:r>
              <a:rPr sz="2800" b="1" spc="-20" dirty="0">
                <a:latin typeface="Calibri"/>
                <a:cs typeface="Calibri"/>
              </a:rPr>
              <a:t>pattern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5240" y="6235700"/>
            <a:ext cx="24790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dissatisfied.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83067" y="6456070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36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653034"/>
            <a:ext cx="2895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Self</a:t>
            </a:r>
            <a:r>
              <a:rPr sz="3600" spc="-90" dirty="0"/>
              <a:t> </a:t>
            </a:r>
            <a:r>
              <a:rPr sz="3600" dirty="0"/>
              <a:t>Scheduling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925853"/>
            <a:ext cx="776224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process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which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collectively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implement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schedule,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taking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policies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variables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affecting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staffing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into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consideration.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58267" y="443865"/>
            <a:ext cx="275145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of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Self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Scheduling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800605"/>
            <a:ext cx="3689350" cy="34455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49974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Coordinated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20" dirty="0">
                <a:latin typeface="Calibri"/>
                <a:cs typeface="Calibri"/>
              </a:rPr>
              <a:t>staff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nurses.</a:t>
            </a:r>
            <a:endParaRPr sz="2800">
              <a:latin typeface="Calibri"/>
              <a:cs typeface="Calibri"/>
            </a:endParaRPr>
          </a:p>
          <a:p>
            <a:pPr marL="184785" marR="116332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Saves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manager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endParaRPr sz="2800">
              <a:latin typeface="Calibri"/>
              <a:cs typeface="Calibri"/>
            </a:endParaRPr>
          </a:p>
          <a:p>
            <a:pPr marL="184785" marR="132207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.Helps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accountability.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Increased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perception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autonomy.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628" y="660018"/>
            <a:ext cx="316293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Disadvantages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Self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Scheduling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1628" y="2016632"/>
            <a:ext cx="4180204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Increased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amount</a:t>
            </a:r>
            <a:r>
              <a:rPr sz="2800" b="1" spc="-5" dirty="0">
                <a:latin typeface="Calibri"/>
                <a:cs typeface="Calibri"/>
              </a:rPr>
              <a:t> 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 </a:t>
            </a:r>
            <a:r>
              <a:rPr sz="2800" b="1" spc="-5" dirty="0">
                <a:latin typeface="Calibri"/>
                <a:cs typeface="Calibri"/>
              </a:rPr>
              <a:t>spends on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54939" y="300990"/>
            <a:ext cx="44348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Self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Scheduling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939" y="1273555"/>
            <a:ext cx="4325620" cy="4518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Increased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job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satisfaction.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10858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Improved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morale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spirit.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Decreased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absenteeism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turnover.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445134" indent="-172720">
              <a:lnSpc>
                <a:spcPts val="3030"/>
              </a:lnSpc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20" dirty="0">
                <a:latin typeface="Calibri"/>
                <a:cs typeface="Calibri"/>
              </a:rPr>
              <a:t>Effective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recruitment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retention.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04028" y="177495"/>
            <a:ext cx="3956685" cy="106870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84785" marR="5080" indent="-172720">
              <a:lnSpc>
                <a:spcPts val="3890"/>
              </a:lnSpc>
              <a:spcBef>
                <a:spcPts val="590"/>
              </a:spcBef>
            </a:pPr>
            <a:r>
              <a:rPr sz="3600" b="0" spc="-15" dirty="0">
                <a:latin typeface="Calibri"/>
                <a:cs typeface="Calibri"/>
              </a:rPr>
              <a:t>Disadvantages</a:t>
            </a:r>
            <a:r>
              <a:rPr sz="3600" b="0" spc="-60" dirty="0">
                <a:latin typeface="Calibri"/>
                <a:cs typeface="Calibri"/>
              </a:rPr>
              <a:t> </a:t>
            </a:r>
            <a:r>
              <a:rPr sz="3600" b="0" spc="-5" dirty="0">
                <a:latin typeface="Calibri"/>
                <a:cs typeface="Calibri"/>
              </a:rPr>
              <a:t>of</a:t>
            </a:r>
            <a:r>
              <a:rPr sz="3600" b="0" spc="-35" dirty="0">
                <a:latin typeface="Calibri"/>
                <a:cs typeface="Calibri"/>
              </a:rPr>
              <a:t> </a:t>
            </a:r>
            <a:r>
              <a:rPr sz="3600" b="0" spc="-5" dirty="0">
                <a:latin typeface="Calibri"/>
                <a:cs typeface="Calibri"/>
              </a:rPr>
              <a:t>Self </a:t>
            </a:r>
            <a:r>
              <a:rPr sz="3600" b="0" spc="-800" dirty="0">
                <a:latin typeface="Calibri"/>
                <a:cs typeface="Calibri"/>
              </a:rPr>
              <a:t> </a:t>
            </a:r>
            <a:r>
              <a:rPr sz="3600" b="0" spc="-5" dirty="0">
                <a:latin typeface="Calibri"/>
                <a:cs typeface="Calibri"/>
              </a:rPr>
              <a:t>Scheduling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4028" y="1862454"/>
            <a:ext cx="4032250" cy="15621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84785" marR="5080" indent="-172720" algn="just">
              <a:lnSpc>
                <a:spcPts val="3890"/>
              </a:lnSpc>
              <a:spcBef>
                <a:spcPts val="585"/>
              </a:spcBef>
              <a:buFont typeface="Arial MT"/>
              <a:buChar char="•"/>
              <a:tabLst>
                <a:tab pos="185420" algn="l"/>
              </a:tabLst>
            </a:pPr>
            <a:r>
              <a:rPr sz="3600" spc="-5" dirty="0">
                <a:latin typeface="Calibri"/>
                <a:cs typeface="Calibri"/>
              </a:rPr>
              <a:t>Increased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amount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time </a:t>
            </a:r>
            <a:r>
              <a:rPr sz="3600" spc="-30" dirty="0">
                <a:latin typeface="Calibri"/>
                <a:cs typeface="Calibri"/>
              </a:rPr>
              <a:t>staff </a:t>
            </a:r>
            <a:r>
              <a:rPr sz="3600" spc="-5" dirty="0">
                <a:latin typeface="Calibri"/>
                <a:cs typeface="Calibri"/>
              </a:rPr>
              <a:t>spends on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scheduling.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1627505"/>
            <a:ext cx="7201534" cy="283908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Patients’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Fluctuations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numbers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,acuity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variety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admission.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General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status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goals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Length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60" dirty="0">
                <a:latin typeface="Calibri"/>
                <a:cs typeface="Calibri"/>
              </a:rPr>
              <a:t>stay.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Complexity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5" dirty="0">
                <a:latin typeface="Calibri"/>
                <a:cs typeface="Calibri"/>
              </a:rPr>
              <a:t> care.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3238" y="440816"/>
            <a:ext cx="35579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"/>
                <a:cs typeface="Arial"/>
              </a:rPr>
              <a:t>Patients’</a:t>
            </a:r>
            <a:r>
              <a:rPr sz="3600" spc="-22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factors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52304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Block</a:t>
            </a:r>
            <a:r>
              <a:rPr sz="3600" spc="-20" dirty="0"/>
              <a:t> </a:t>
            </a:r>
            <a:r>
              <a:rPr sz="3600" dirty="0"/>
              <a:t>or</a:t>
            </a:r>
            <a:r>
              <a:rPr sz="3600" spc="-30" dirty="0"/>
              <a:t> </a:t>
            </a:r>
            <a:r>
              <a:rPr sz="3600" spc="-15" dirty="0"/>
              <a:t>Cyclical </a:t>
            </a:r>
            <a:r>
              <a:rPr sz="3600" dirty="0"/>
              <a:t>Scheduling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7217" y="1634214"/>
            <a:ext cx="7849234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technique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assigning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repeats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itself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regularly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while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taking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proper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mix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Cyclic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done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four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eight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weeks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" y="339090"/>
            <a:ext cx="3810000" cy="1919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Personnel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know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-10" dirty="0">
                <a:latin typeface="Calibri"/>
                <a:cs typeface="Calibri"/>
              </a:rPr>
              <a:t> advance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can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personal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lives.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541" y="2692399"/>
            <a:ext cx="4248785" cy="27031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absenteeism, </a:t>
            </a:r>
            <a:r>
              <a:rPr sz="2800" b="1" spc="-10" dirty="0">
                <a:latin typeface="Calibri"/>
                <a:cs typeface="Calibri"/>
              </a:rPr>
              <a:t> conflict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over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preferred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problems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marR="579755" indent="-172720">
              <a:lnSpc>
                <a:spcPts val="269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Stable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groups</a:t>
            </a:r>
            <a:r>
              <a:rPr sz="2800" b="1" spc="-5" dirty="0">
                <a:latin typeface="Calibri"/>
                <a:cs typeface="Calibri"/>
              </a:rPr>
              <a:t> and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floating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541" y="5830620"/>
            <a:ext cx="407098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Promoting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spirit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continuity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86553" y="238455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</a:rPr>
              <a:t>Disadvantages</a:t>
            </a:r>
            <a:endParaRPr sz="2800"/>
          </a:p>
        </p:txBody>
      </p:sp>
      <p:sp>
        <p:nvSpPr>
          <p:cNvPr id="6" name="object 6"/>
          <p:cNvSpPr txBox="1"/>
          <p:nvPr/>
        </p:nvSpPr>
        <p:spPr>
          <a:xfrm>
            <a:off x="5186553" y="1075690"/>
            <a:ext cx="3378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Decrease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flexibility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83067" y="6456070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41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3685" y="948690"/>
            <a:ext cx="2365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Staff</a:t>
            </a:r>
            <a:r>
              <a:rPr sz="3600" spc="-65" dirty="0"/>
              <a:t> </a:t>
            </a:r>
            <a:r>
              <a:rPr sz="3600" spc="-30" dirty="0"/>
              <a:t>Factors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74065" y="1720066"/>
            <a:ext cx="6518275" cy="386778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Personnel </a:t>
            </a:r>
            <a:r>
              <a:rPr sz="2800" b="1" spc="-5" dirty="0">
                <a:latin typeface="Calibri"/>
                <a:cs typeface="Calibri"/>
              </a:rPr>
              <a:t>policies.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Educational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experiential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40" dirty="0">
                <a:latin typeface="Calibri"/>
                <a:cs typeface="Calibri"/>
              </a:rPr>
              <a:t>staff.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Job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descriptions.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Mix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titles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Hours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rotation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policies.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Absenteeism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0905" y="1200988"/>
            <a:ext cx="61106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Health</a:t>
            </a:r>
            <a:r>
              <a:rPr sz="3600" spc="-15" dirty="0"/>
              <a:t> care</a:t>
            </a:r>
            <a:r>
              <a:rPr sz="3600" spc="-20" dirty="0"/>
              <a:t> organization</a:t>
            </a:r>
            <a:r>
              <a:rPr sz="3600" spc="-15" dirty="0"/>
              <a:t> </a:t>
            </a:r>
            <a:r>
              <a:rPr sz="3600" spc="-25" dirty="0"/>
              <a:t>Factors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63016" y="1735988"/>
            <a:ext cx="6029325" cy="3272154"/>
          </a:xfrm>
          <a:prstGeom prst="rect">
            <a:avLst/>
          </a:prstGeom>
        </p:spPr>
        <p:txBody>
          <a:bodyPr vert="horz" wrap="square" lIns="0" tIns="248920" rIns="0" bIns="0" rtlCol="0">
            <a:spAutoFit/>
          </a:bodyPr>
          <a:lstStyle/>
          <a:p>
            <a:pPr marL="257810" indent="-245745">
              <a:lnSpc>
                <a:spcPct val="100000"/>
              </a:lnSpc>
              <a:spcBef>
                <a:spcPts val="1960"/>
              </a:spcBef>
              <a:buSzPct val="114285"/>
              <a:buFont typeface="Times New Roman"/>
              <a:buChar char="•"/>
              <a:tabLst>
                <a:tab pos="258445" algn="l"/>
              </a:tabLst>
            </a:pP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0" dirty="0">
                <a:latin typeface="Calibri"/>
                <a:cs typeface="Calibri"/>
              </a:rPr>
              <a:t> patients’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beds.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860"/>
              </a:spcBef>
              <a:buFont typeface="Calibri"/>
              <a:buChar char="•"/>
              <a:tabLst>
                <a:tab pos="271780" algn="l"/>
              </a:tabLst>
            </a:pPr>
            <a:r>
              <a:rPr sz="2800" b="1" spc="-15" dirty="0">
                <a:latin typeface="Calibri"/>
                <a:cs typeface="Calibri"/>
              </a:rPr>
              <a:t>Availability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supplies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equipment.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271780" algn="l"/>
              </a:tabLst>
            </a:pPr>
            <a:r>
              <a:rPr sz="2800" b="1" spc="-15" dirty="0">
                <a:latin typeface="Calibri"/>
                <a:cs typeface="Calibri"/>
              </a:rPr>
              <a:t>Organizational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structure.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271780" algn="l"/>
              </a:tabLst>
            </a:pPr>
            <a:r>
              <a:rPr sz="2800" b="1" spc="-10" dirty="0">
                <a:latin typeface="Calibri"/>
                <a:cs typeface="Calibri"/>
              </a:rPr>
              <a:t>Supportive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services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agencies.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</a:pPr>
            <a:r>
              <a:rPr sz="2800" b="1" spc="-15" dirty="0">
                <a:latin typeface="Calibri"/>
                <a:cs typeface="Calibri"/>
              </a:rPr>
              <a:t>Interdepartmental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interactions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614" y="491109"/>
            <a:ext cx="3232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Staffing</a:t>
            </a:r>
            <a:r>
              <a:rPr sz="3600" spc="-90" dirty="0"/>
              <a:t> </a:t>
            </a:r>
            <a:r>
              <a:rPr sz="3600" dirty="0"/>
              <a:t>Planning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53567" y="1431620"/>
            <a:ext cx="7273925" cy="309499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800" b="1" spc="-12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plan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staffing,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manager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Analyze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existing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resources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through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0"/>
              </a:spcBef>
            </a:pP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records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inventories.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Estimation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20" dirty="0">
                <a:latin typeface="Calibri"/>
                <a:cs typeface="Calibri"/>
              </a:rPr>
              <a:t>any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could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happen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 </a:t>
            </a:r>
            <a:r>
              <a:rPr sz="2800" b="1" spc="-10" dirty="0">
                <a:latin typeface="Calibri"/>
                <a:cs typeface="Calibri"/>
              </a:rPr>
              <a:t>as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turnover,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attrition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(losses).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2938" y="521334"/>
            <a:ext cx="3232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Staffing</a:t>
            </a:r>
            <a:r>
              <a:rPr sz="3600" spc="-90" dirty="0"/>
              <a:t> </a:t>
            </a:r>
            <a:r>
              <a:rPr sz="3600" dirty="0"/>
              <a:t>Planning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91667" y="1161694"/>
            <a:ext cx="7600950" cy="4805680"/>
          </a:xfrm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800" b="1" spc="-12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plan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staffing,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manager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should:</a:t>
            </a:r>
            <a:endParaRPr sz="2800">
              <a:latin typeface="Calibri"/>
              <a:cs typeface="Calibri"/>
            </a:endParaRPr>
          </a:p>
          <a:p>
            <a:pPr marL="184785" marR="93345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Forecasting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5" dirty="0">
                <a:latin typeface="Calibri"/>
                <a:cs typeface="Calibri"/>
              </a:rPr>
              <a:t>staffing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achieve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organizational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goals</a:t>
            </a:r>
            <a:r>
              <a:rPr sz="2800" b="1" dirty="0">
                <a:latin typeface="Calibri"/>
                <a:cs typeface="Calibri"/>
              </a:rPr>
              <a:t> e.g.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establishing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new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specialty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number.</a:t>
            </a:r>
            <a:endParaRPr sz="2800">
              <a:latin typeface="Calibri"/>
              <a:cs typeface="Calibri"/>
            </a:endParaRPr>
          </a:p>
          <a:p>
            <a:pPr marL="184785" marR="447675" indent="-172720">
              <a:lnSpc>
                <a:spcPts val="4710"/>
              </a:lnSpc>
              <a:spcBef>
                <a:spcPts val="37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Ensure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available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Consider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environmental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factors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 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supply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345"/>
              </a:spcBef>
            </a:pP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demands,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educational.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">
              <a:lnSpc>
                <a:spcPts val="4175"/>
              </a:lnSpc>
              <a:spcBef>
                <a:spcPts val="100"/>
              </a:spcBef>
            </a:pPr>
            <a:r>
              <a:rPr sz="3600" spc="-10" dirty="0"/>
              <a:t>Staffing</a:t>
            </a:r>
            <a:r>
              <a:rPr sz="3600" spc="-20" dirty="0"/>
              <a:t> </a:t>
            </a:r>
            <a:r>
              <a:rPr sz="3600" dirty="0"/>
              <a:t>the</a:t>
            </a:r>
            <a:r>
              <a:rPr sz="3600" spc="-30" dirty="0"/>
              <a:t> </a:t>
            </a:r>
            <a:r>
              <a:rPr sz="3600" dirty="0"/>
              <a:t>Units</a:t>
            </a:r>
            <a:endParaRPr sz="3600"/>
          </a:p>
          <a:p>
            <a:pPr marL="68580" marR="5080">
              <a:lnSpc>
                <a:spcPts val="3020"/>
              </a:lnSpc>
              <a:spcBef>
                <a:spcPts val="235"/>
              </a:spcBef>
              <a:tabLst>
                <a:tab pos="4758690" algn="l"/>
              </a:tabLst>
            </a:pPr>
            <a:r>
              <a:rPr sz="2800" spc="-15" dirty="0"/>
              <a:t>Each</a:t>
            </a:r>
            <a:r>
              <a:rPr sz="2800" spc="5" dirty="0"/>
              <a:t> </a:t>
            </a:r>
            <a:r>
              <a:rPr sz="2800" spc="-15" dirty="0"/>
              <a:t>patient</a:t>
            </a:r>
            <a:r>
              <a:rPr sz="2800" spc="30" dirty="0"/>
              <a:t> </a:t>
            </a:r>
            <a:r>
              <a:rPr sz="2800" spc="-5" dirty="0"/>
              <a:t>unit</a:t>
            </a:r>
            <a:r>
              <a:rPr sz="2800" spc="10" dirty="0"/>
              <a:t> </a:t>
            </a:r>
            <a:r>
              <a:rPr sz="2800" spc="-5" dirty="0"/>
              <a:t>should</a:t>
            </a:r>
            <a:r>
              <a:rPr sz="2800" spc="5" dirty="0"/>
              <a:t> </a:t>
            </a:r>
            <a:r>
              <a:rPr sz="2800" spc="-20" dirty="0"/>
              <a:t>have</a:t>
            </a:r>
            <a:r>
              <a:rPr sz="2800" spc="10" dirty="0"/>
              <a:t> </a:t>
            </a:r>
            <a:r>
              <a:rPr sz="2800" spc="-5" dirty="0"/>
              <a:t>a</a:t>
            </a:r>
            <a:r>
              <a:rPr sz="2800" spc="15" dirty="0"/>
              <a:t> </a:t>
            </a:r>
            <a:r>
              <a:rPr sz="2800" spc="-20" dirty="0"/>
              <a:t>master</a:t>
            </a:r>
            <a:r>
              <a:rPr sz="2800" spc="25" dirty="0"/>
              <a:t> </a:t>
            </a:r>
            <a:r>
              <a:rPr sz="2800" spc="-5" dirty="0"/>
              <a:t>plan</a:t>
            </a:r>
            <a:r>
              <a:rPr sz="2800" spc="5" dirty="0"/>
              <a:t> </a:t>
            </a:r>
            <a:r>
              <a:rPr sz="2800" spc="-10" dirty="0"/>
              <a:t>that</a:t>
            </a:r>
            <a:r>
              <a:rPr sz="2800" spc="15" dirty="0"/>
              <a:t> </a:t>
            </a:r>
            <a:r>
              <a:rPr sz="2800" spc="-5" dirty="0"/>
              <a:t>includes </a:t>
            </a:r>
            <a:r>
              <a:rPr sz="2800" spc="-620" dirty="0"/>
              <a:t> </a:t>
            </a:r>
            <a:r>
              <a:rPr sz="2800" spc="-5" dirty="0"/>
              <a:t>the</a:t>
            </a:r>
            <a:r>
              <a:rPr sz="2800" spc="15" dirty="0"/>
              <a:t> </a:t>
            </a:r>
            <a:r>
              <a:rPr sz="2800" spc="-5" dirty="0"/>
              <a:t>basic</a:t>
            </a:r>
            <a:r>
              <a:rPr sz="2800" spc="25" dirty="0"/>
              <a:t> </a:t>
            </a:r>
            <a:r>
              <a:rPr sz="2800" spc="-20" dirty="0"/>
              <a:t>staff</a:t>
            </a:r>
            <a:r>
              <a:rPr sz="2800" spc="5" dirty="0"/>
              <a:t> </a:t>
            </a:r>
            <a:r>
              <a:rPr sz="2800" spc="-5" dirty="0"/>
              <a:t>needed</a:t>
            </a:r>
            <a:r>
              <a:rPr sz="2800" spc="25" dirty="0"/>
              <a:t> </a:t>
            </a:r>
            <a:r>
              <a:rPr sz="2800" spc="-15" dirty="0"/>
              <a:t>to</a:t>
            </a:r>
            <a:r>
              <a:rPr sz="2800" spc="10" dirty="0"/>
              <a:t> </a:t>
            </a:r>
            <a:r>
              <a:rPr sz="2800" spc="-15" dirty="0"/>
              <a:t>cover	</a:t>
            </a:r>
            <a:r>
              <a:rPr sz="2800" spc="-5" dirty="0"/>
              <a:t>unit</a:t>
            </a:r>
            <a:r>
              <a:rPr sz="2800" spc="10" dirty="0"/>
              <a:t> </a:t>
            </a:r>
            <a:r>
              <a:rPr sz="2800" spc="-20" dirty="0"/>
              <a:t>for</a:t>
            </a:r>
            <a:r>
              <a:rPr sz="2800" spc="5" dirty="0"/>
              <a:t> </a:t>
            </a:r>
            <a:r>
              <a:rPr sz="2800" spc="-10" dirty="0"/>
              <a:t>each</a:t>
            </a:r>
            <a:r>
              <a:rPr sz="2800" spc="5" dirty="0"/>
              <a:t> </a:t>
            </a:r>
            <a:r>
              <a:rPr sz="2800" spc="-5" dirty="0"/>
              <a:t>shift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29590" y="2389123"/>
            <a:ext cx="8228330" cy="32429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172085" indent="-172720">
              <a:lnSpc>
                <a:spcPts val="3020"/>
              </a:lnSpc>
              <a:spcBef>
                <a:spcPts val="480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Basic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staff</a:t>
            </a:r>
            <a:r>
              <a:rPr sz="2800" b="1" spc="-20" dirty="0">
                <a:latin typeface="Calibri"/>
                <a:cs typeface="Calibri"/>
              </a:rPr>
              <a:t>: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minimum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lowest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full-time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part-time.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770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Complementary</a:t>
            </a:r>
            <a:r>
              <a:rPr sz="2800" b="1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staff: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scheduled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addition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45" dirty="0">
                <a:latin typeface="Calibri"/>
                <a:cs typeface="Calibri"/>
              </a:rPr>
              <a:t>staff.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This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demands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 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exceed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capabilities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flexibility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meet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short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unexpected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1848</Words>
  <Application>Microsoft Office PowerPoint</Application>
  <PresentationFormat>On-screen Show (4:3)</PresentationFormat>
  <Paragraphs>264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Arial MT</vt:lpstr>
      <vt:lpstr>Calibri</vt:lpstr>
      <vt:lpstr>Calibri Light</vt:lpstr>
      <vt:lpstr>Corbel</vt:lpstr>
      <vt:lpstr>Tahoma</vt:lpstr>
      <vt:lpstr>Times New Roman</vt:lpstr>
      <vt:lpstr>Wingdings</vt:lpstr>
      <vt:lpstr>Office Theme</vt:lpstr>
      <vt:lpstr>Administration and Leadership  in Nursing Management Functions  2- Organizing</vt:lpstr>
      <vt:lpstr>Staffing</vt:lpstr>
      <vt:lpstr>PowerPoint Presentation</vt:lpstr>
      <vt:lpstr>Patients’ factors</vt:lpstr>
      <vt:lpstr>Staff Factors</vt:lpstr>
      <vt:lpstr>Health care organization Factors</vt:lpstr>
      <vt:lpstr>Staffing Planning</vt:lpstr>
      <vt:lpstr>Staffing Planning</vt:lpstr>
      <vt:lpstr>Staffing the Units Each patient unit should have a master plan that includes  the basic staff needed to cover unit for each shift</vt:lpstr>
      <vt:lpstr>Staffing the Units</vt:lpstr>
      <vt:lpstr>Methods of Determining Staffing Needs</vt:lpstr>
      <vt:lpstr>Methods to calculate staffing</vt:lpstr>
      <vt:lpstr>Methods to calculate staffing</vt:lpstr>
      <vt:lpstr>Methods to calculate staffing</vt:lpstr>
      <vt:lpstr>Types of Patient Classification System</vt:lpstr>
      <vt:lpstr>Types of Patient Classification System</vt:lpstr>
      <vt:lpstr>Patient Classification System</vt:lpstr>
      <vt:lpstr>Level 1 (Minimal care)</vt:lpstr>
      <vt:lpstr>Level II (partial care)</vt:lpstr>
      <vt:lpstr>Level II (partial care)</vt:lpstr>
      <vt:lpstr>PowerPoint Presentation</vt:lpstr>
      <vt:lpstr>Level IV (Critical Care)</vt:lpstr>
      <vt:lpstr>Scheduling</vt:lpstr>
      <vt:lpstr>Scheduling</vt:lpstr>
      <vt:lpstr>Definition:</vt:lpstr>
      <vt:lpstr>Principles of Time Scheduling (Time Planning)</vt:lpstr>
      <vt:lpstr>Principles of Time Scheduling (Time Planning)  Cont….</vt:lpstr>
      <vt:lpstr>Principles of Time Scheduling (Time Planning)  Cont….</vt:lpstr>
      <vt:lpstr>Principles of Time Scheduling (Time Planning)  Cont….</vt:lpstr>
      <vt:lpstr>Scheduling Pattern</vt:lpstr>
      <vt:lpstr>Centralized Scheduling Pattern</vt:lpstr>
      <vt:lpstr>Disadvantages</vt:lpstr>
      <vt:lpstr>Disadvantages</vt:lpstr>
      <vt:lpstr>PowerPoint Presentation</vt:lpstr>
      <vt:lpstr>PowerPoint Presentation</vt:lpstr>
      <vt:lpstr>Advantages of  Decentralized Pattern</vt:lpstr>
      <vt:lpstr>Self Scheduling</vt:lpstr>
      <vt:lpstr>PowerPoint Presentation</vt:lpstr>
      <vt:lpstr>Disadvantages of Self  Scheduling</vt:lpstr>
      <vt:lpstr>Block or Cyclical Scheduling</vt:lpstr>
      <vt:lpstr>Disadvantages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إنجازات وحدة ضمان الجودة والاعتماد لعام 2006/2007</dc:title>
  <dc:creator>Dr. Amina El-Nemer</dc:creator>
  <cp:lastModifiedBy>عبدالرؤوف عمار حسينات</cp:lastModifiedBy>
  <cp:revision>1</cp:revision>
  <dcterms:created xsi:type="dcterms:W3CDTF">2023-11-04T07:50:33Z</dcterms:created>
  <dcterms:modified xsi:type="dcterms:W3CDTF">2023-11-04T07:51:04Z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