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13126" y="918717"/>
            <a:ext cx="3317747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29333" y="4455998"/>
            <a:ext cx="6085332" cy="1068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9010" y="432307"/>
            <a:ext cx="3125978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353159"/>
            <a:ext cx="7510780" cy="3592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66897"/>
            <a:ext cx="53784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2888" y="1488440"/>
            <a:ext cx="6510020" cy="22809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algn="ctr" marL="12700" marR="5080">
              <a:lnSpc>
                <a:spcPts val="4320"/>
              </a:lnSpc>
              <a:spcBef>
                <a:spcPts val="640"/>
              </a:spcBef>
            </a:pPr>
            <a:r>
              <a:rPr dirty="0" sz="4000" spc="-15" b="1">
                <a:latin typeface="Calibri"/>
                <a:cs typeface="Calibri"/>
              </a:rPr>
              <a:t>Administration</a:t>
            </a:r>
            <a:r>
              <a:rPr dirty="0" sz="4000" spc="35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and</a:t>
            </a:r>
            <a:r>
              <a:rPr dirty="0" sz="4000" spc="5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Leadership </a:t>
            </a:r>
            <a:r>
              <a:rPr dirty="0" sz="4000" spc="-89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in </a:t>
            </a:r>
            <a:r>
              <a:rPr dirty="0" sz="4000" spc="-10" b="1">
                <a:latin typeface="Calibri"/>
                <a:cs typeface="Calibri"/>
              </a:rPr>
              <a:t>Nursing</a:t>
            </a:r>
            <a:endParaRPr sz="4000">
              <a:latin typeface="Calibri"/>
              <a:cs typeface="Calibri"/>
            </a:endParaRPr>
          </a:p>
          <a:p>
            <a:pPr algn="ctr" marL="820419" marR="705485">
              <a:lnSpc>
                <a:spcPts val="4320"/>
              </a:lnSpc>
            </a:pPr>
            <a:r>
              <a:rPr dirty="0" sz="4000" spc="-15" b="1">
                <a:latin typeface="Calibri"/>
                <a:cs typeface="Calibri"/>
              </a:rPr>
              <a:t>Management </a:t>
            </a:r>
            <a:r>
              <a:rPr dirty="0" sz="4000" spc="-5" b="1">
                <a:latin typeface="Calibri"/>
                <a:cs typeface="Calibri"/>
              </a:rPr>
              <a:t>Functions </a:t>
            </a:r>
            <a:r>
              <a:rPr dirty="0" sz="4000" spc="-89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1-</a:t>
            </a:r>
            <a:r>
              <a:rPr dirty="0" sz="4000" spc="-10" b="1">
                <a:latin typeface="Calibri"/>
                <a:cs typeface="Calibri"/>
              </a:rPr>
              <a:t> Planning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2115820" marR="5080" indent="-2103755">
              <a:lnSpc>
                <a:spcPts val="3890"/>
              </a:lnSpc>
              <a:spcBef>
                <a:spcPts val="590"/>
              </a:spcBef>
            </a:pPr>
            <a:r>
              <a:rPr dirty="0" spc="-5"/>
              <a:t>D- Decision Making /Problem </a:t>
            </a:r>
            <a:r>
              <a:rPr dirty="0" spc="-800"/>
              <a:t> </a:t>
            </a:r>
            <a:r>
              <a:rPr dirty="0"/>
              <a:t>Solving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3782" y="456946"/>
            <a:ext cx="69342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Kinds</a:t>
            </a:r>
            <a:r>
              <a:rPr dirty="0" sz="3600" spc="5"/>
              <a:t> </a:t>
            </a:r>
            <a:r>
              <a:rPr dirty="0" sz="3600"/>
              <a:t>of</a:t>
            </a:r>
            <a:r>
              <a:rPr dirty="0" sz="3600" spc="-5"/>
              <a:t> Decisions</a:t>
            </a:r>
            <a:r>
              <a:rPr dirty="0" sz="3600"/>
              <a:t> a</a:t>
            </a:r>
            <a:r>
              <a:rPr dirty="0" sz="3600" spc="-15"/>
              <a:t> Manager</a:t>
            </a:r>
            <a:r>
              <a:rPr dirty="0" sz="3600" spc="5"/>
              <a:t> </a:t>
            </a:r>
            <a:r>
              <a:rPr dirty="0" sz="3600" spc="-25"/>
              <a:t>Makes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21640" y="1309776"/>
            <a:ext cx="7654290" cy="4132579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Routine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based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Serious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 </a:t>
            </a:r>
            <a:r>
              <a:rPr dirty="0" sz="2800" spc="-15" b="1">
                <a:latin typeface="Calibri"/>
                <a:cs typeface="Calibri"/>
              </a:rPr>
              <a:t>having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consequences</a:t>
            </a:r>
            <a:endParaRPr sz="2800">
              <a:latin typeface="Calibri"/>
              <a:cs typeface="Calibri"/>
            </a:endParaRPr>
          </a:p>
          <a:p>
            <a:pPr marL="184785" marR="73406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Emergency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-10" b="1">
                <a:latin typeface="Calibri"/>
                <a:cs typeface="Calibri"/>
              </a:rPr>
              <a:t> requiring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distinctiveness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Solving</a:t>
            </a:r>
            <a:endParaRPr sz="2800">
              <a:latin typeface="Calibri"/>
              <a:cs typeface="Calibri"/>
            </a:endParaRPr>
          </a:p>
          <a:p>
            <a:pPr marL="254635" marR="5080" indent="-242570">
              <a:lnSpc>
                <a:spcPct val="150100"/>
              </a:lnSpc>
              <a:spcBef>
                <a:spcPts val="2090"/>
              </a:spcBef>
            </a:pPr>
            <a:r>
              <a:rPr dirty="0" sz="2400" b="1">
                <a:latin typeface="Times New Roman"/>
                <a:cs typeface="Times New Roman"/>
              </a:rPr>
              <a:t>*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essential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made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749" y="2429742"/>
            <a:ext cx="7701280" cy="1306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making: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choosing</a:t>
            </a:r>
            <a:r>
              <a:rPr dirty="0" sz="2800" spc="-5" b="1">
                <a:latin typeface="Calibri"/>
                <a:cs typeface="Calibri"/>
              </a:rPr>
              <a:t> a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course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dealing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opportunity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57866" y="815339"/>
            <a:ext cx="3423285" cy="1009015"/>
            <a:chOff x="2957866" y="815339"/>
            <a:chExt cx="3423285" cy="10090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57866" y="1084681"/>
              <a:ext cx="1580820" cy="34238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51960" y="815339"/>
              <a:ext cx="737615" cy="100888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92168" y="815339"/>
              <a:ext cx="1988819" cy="100888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913126" y="918717"/>
            <a:ext cx="31654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 b="1">
                <a:latin typeface="Calibri"/>
                <a:cs typeface="Calibri"/>
              </a:rPr>
              <a:t>Decision-making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169" y="346963"/>
            <a:ext cx="3561079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230630" marR="5080" indent="-1218565">
              <a:lnSpc>
                <a:spcPts val="3460"/>
              </a:lnSpc>
              <a:spcBef>
                <a:spcPts val="535"/>
              </a:spcBef>
            </a:pPr>
            <a:r>
              <a:rPr dirty="0" spc="-5"/>
              <a:t>The</a:t>
            </a:r>
            <a:r>
              <a:rPr dirty="0" spc="-85"/>
              <a:t> </a:t>
            </a:r>
            <a:r>
              <a:rPr dirty="0"/>
              <a:t>Decision-Making </a:t>
            </a:r>
            <a:r>
              <a:rPr dirty="0" spc="-710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56968"/>
            <a:ext cx="3286760" cy="3592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600" b="1">
                <a:latin typeface="Calibri"/>
                <a:cs typeface="Calibri"/>
              </a:rPr>
              <a:t>A </a:t>
            </a:r>
            <a:r>
              <a:rPr dirty="0" sz="2600" spc="-10" b="1">
                <a:latin typeface="Calibri"/>
                <a:cs typeface="Calibri"/>
              </a:rPr>
              <a:t>six-step </a:t>
            </a:r>
            <a:r>
              <a:rPr dirty="0" sz="2600" spc="-5" b="1">
                <a:latin typeface="Calibri"/>
                <a:cs typeface="Calibri"/>
              </a:rPr>
              <a:t>process </a:t>
            </a:r>
            <a:r>
              <a:rPr dirty="0" sz="2600" spc="-10" b="1">
                <a:latin typeface="Calibri"/>
                <a:cs typeface="Calibri"/>
              </a:rPr>
              <a:t>that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when </a:t>
            </a:r>
            <a:r>
              <a:rPr dirty="0" sz="2600" spc="-10" b="1">
                <a:latin typeface="Calibri"/>
                <a:cs typeface="Calibri"/>
              </a:rPr>
              <a:t>properly utilized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increases chances </a:t>
            </a:r>
            <a:r>
              <a:rPr dirty="0" sz="2600" b="1">
                <a:latin typeface="Calibri"/>
                <a:cs typeface="Calibri"/>
              </a:rPr>
              <a:t>of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success </a:t>
            </a:r>
            <a:r>
              <a:rPr dirty="0" sz="2600" spc="-10" b="1">
                <a:latin typeface="Calibri"/>
                <a:cs typeface="Calibri"/>
              </a:rPr>
              <a:t>in </a:t>
            </a:r>
            <a:r>
              <a:rPr dirty="0" sz="2600" spc="-5" b="1">
                <a:latin typeface="Calibri"/>
                <a:cs typeface="Calibri"/>
              </a:rPr>
              <a:t>decision 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making </a:t>
            </a:r>
            <a:r>
              <a:rPr dirty="0" sz="2600" b="1">
                <a:latin typeface="Calibri"/>
                <a:cs typeface="Calibri"/>
              </a:rPr>
              <a:t>and </a:t>
            </a:r>
            <a:r>
              <a:rPr dirty="0" sz="2600" spc="-10" b="1">
                <a:latin typeface="Calibri"/>
                <a:cs typeface="Calibri"/>
              </a:rPr>
              <a:t>problem </a:t>
            </a:r>
            <a:r>
              <a:rPr dirty="0" sz="2600" spc="-5" b="1">
                <a:latin typeface="Calibri"/>
                <a:cs typeface="Calibri"/>
              </a:rPr>
              <a:t> solving.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6201867"/>
            <a:ext cx="8331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Exhibit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5" b="1">
                <a:latin typeface="Arial"/>
                <a:cs typeface="Arial"/>
              </a:rPr>
              <a:t>4–1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2659" y="664310"/>
            <a:ext cx="5141340" cy="608656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33121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Define</a:t>
            </a:r>
            <a:r>
              <a:rPr dirty="0" spc="-25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 spc="-10"/>
              <a:t>Problem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415542"/>
            <a:ext cx="8174990" cy="459803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469900" marR="1152525" indent="-457834">
              <a:lnSpc>
                <a:spcPts val="3030"/>
              </a:lnSpc>
              <a:spcBef>
                <a:spcPts val="470"/>
              </a:spcBef>
              <a:buFont typeface="Arial MT"/>
              <a:buChar char="•"/>
              <a:tabLst>
                <a:tab pos="469900" algn="l"/>
                <a:tab pos="470534" algn="l"/>
              </a:tabLst>
            </a:pPr>
            <a:r>
              <a:rPr dirty="0" sz="2800" spc="-10" b="1">
                <a:latin typeface="Calibri"/>
                <a:cs typeface="Calibri"/>
              </a:rPr>
              <a:t>Distinguish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Symptoms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  <a:p>
            <a:pPr lvl="1" marL="1041400" marR="76200" indent="-457200">
              <a:lnSpc>
                <a:spcPts val="3020"/>
              </a:lnSpc>
              <a:spcBef>
                <a:spcPts val="405"/>
              </a:spcBef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z="2800" spc="-15" b="1">
                <a:latin typeface="Calibri"/>
                <a:cs typeface="Calibri"/>
              </a:rPr>
              <a:t>List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observable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describable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occurrences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(symptoms)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indicate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exists.</a:t>
            </a:r>
            <a:endParaRPr sz="2800">
              <a:latin typeface="Calibri"/>
              <a:cs typeface="Calibri"/>
            </a:endParaRPr>
          </a:p>
          <a:p>
            <a:pPr lvl="1" marL="1041400" indent="-457834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z="2800" spc="-15" b="1">
                <a:latin typeface="Calibri"/>
                <a:cs typeface="Calibri"/>
              </a:rPr>
              <a:t>Determine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problem.</a:t>
            </a:r>
            <a:endParaRPr sz="2800">
              <a:latin typeface="Calibri"/>
              <a:cs typeface="Calibri"/>
            </a:endParaRPr>
          </a:p>
          <a:p>
            <a:pPr lvl="1" marL="1041400" marR="5080" indent="-457200">
              <a:lnSpc>
                <a:spcPts val="3020"/>
              </a:lnSpc>
              <a:spcBef>
                <a:spcPts val="450"/>
              </a:spcBef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z="2800" spc="-15" b="1">
                <a:latin typeface="Calibri"/>
                <a:cs typeface="Calibri"/>
              </a:rPr>
              <a:t>Removing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symptoms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disappear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cease.</a:t>
            </a:r>
            <a:endParaRPr sz="2800">
              <a:latin typeface="Calibri"/>
              <a:cs typeface="Calibri"/>
            </a:endParaRPr>
          </a:p>
          <a:p>
            <a:pPr lvl="2" marL="1498600" indent="-343535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1498600" algn="l"/>
                <a:tab pos="1499235" algn="l"/>
              </a:tabLst>
            </a:pPr>
            <a:r>
              <a:rPr dirty="0" sz="2800" spc="-15" b="1">
                <a:latin typeface="Calibri"/>
                <a:cs typeface="Calibri"/>
              </a:rPr>
              <a:t>Symptom: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Patient’s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dissatisfaction</a:t>
            </a:r>
            <a:endParaRPr sz="2800">
              <a:latin typeface="Calibri"/>
              <a:cs typeface="Calibri"/>
            </a:endParaRPr>
          </a:p>
          <a:p>
            <a:pPr lvl="2" marL="1498600" indent="-343535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1498600" algn="l"/>
                <a:tab pos="1499235" algn="l"/>
              </a:tabLst>
            </a:pPr>
            <a:r>
              <a:rPr dirty="0" sz="2800" spc="-10" b="1">
                <a:latin typeface="Calibri"/>
                <a:cs typeface="Calibri"/>
              </a:rPr>
              <a:t>Cause: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Poorly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trained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endParaRPr sz="2800">
              <a:latin typeface="Calibri"/>
              <a:cs typeface="Calibri"/>
            </a:endParaRPr>
          </a:p>
          <a:p>
            <a:pPr lvl="2" marL="1498600" marR="1119505" indent="-342900">
              <a:lnSpc>
                <a:spcPts val="3020"/>
              </a:lnSpc>
              <a:spcBef>
                <a:spcPts val="440"/>
              </a:spcBef>
              <a:buFont typeface="Arial MT"/>
              <a:buChar char="•"/>
              <a:tabLst>
                <a:tab pos="1498600" algn="l"/>
                <a:tab pos="1499235" algn="l"/>
              </a:tabLst>
            </a:pPr>
            <a:r>
              <a:rPr dirty="0" sz="2800" spc="-5" b="1">
                <a:latin typeface="Calibri"/>
                <a:cs typeface="Calibri"/>
              </a:rPr>
              <a:t>Solution: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Implement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relations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training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0401" y="721232"/>
            <a:ext cx="474027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Decision-Making</a:t>
            </a:r>
            <a:r>
              <a:rPr dirty="0" spc="-65"/>
              <a:t> </a:t>
            </a:r>
            <a:r>
              <a:rPr dirty="0" spc="-5"/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720037"/>
            <a:ext cx="8183880" cy="3498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 sz="2800" spc="-10" b="1">
                <a:latin typeface="Calibri"/>
                <a:cs typeface="Calibri"/>
              </a:rPr>
              <a:t>Certainty</a:t>
            </a:r>
            <a:endParaRPr sz="2800">
              <a:latin typeface="Calibri"/>
              <a:cs typeface="Calibri"/>
            </a:endParaRPr>
          </a:p>
          <a:p>
            <a:pPr lvl="1" marL="1041400" indent="-457834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z="2800" spc="-15" b="1">
                <a:latin typeface="Calibri"/>
                <a:cs typeface="Calibri"/>
              </a:rPr>
              <a:t>Each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alternative’s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known 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advance.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Risk</a:t>
            </a:r>
            <a:endParaRPr sz="2800">
              <a:latin typeface="Calibri"/>
              <a:cs typeface="Calibri"/>
            </a:endParaRPr>
          </a:p>
          <a:p>
            <a:pPr lvl="1" marL="1041400" indent="-457834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z="2800" spc="-10" b="1">
                <a:latin typeface="Calibri"/>
                <a:cs typeface="Calibri"/>
              </a:rPr>
              <a:t>Probabilities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assigned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each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outcome.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 sz="2800" spc="-10" b="1">
                <a:latin typeface="Calibri"/>
                <a:cs typeface="Calibri"/>
              </a:rPr>
              <a:t>Uncertainty</a:t>
            </a:r>
            <a:endParaRPr sz="2800">
              <a:latin typeface="Calibri"/>
              <a:cs typeface="Calibri"/>
            </a:endParaRPr>
          </a:p>
          <a:p>
            <a:pPr lvl="1" marL="1041400" marR="92075" indent="-457200">
              <a:lnSpc>
                <a:spcPct val="90000"/>
              </a:lnSpc>
              <a:spcBef>
                <a:spcPts val="405"/>
              </a:spcBef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z="2800" spc="-5" b="1">
                <a:latin typeface="Calibri"/>
                <a:cs typeface="Calibri"/>
              </a:rPr>
              <a:t>Lack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each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unpredictable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such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probabilities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determined.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5550" y="264921"/>
            <a:ext cx="392430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Decision-Making</a:t>
            </a:r>
            <a:r>
              <a:rPr dirty="0" spc="-70"/>
              <a:t> </a:t>
            </a:r>
            <a:r>
              <a:rPr dirty="0"/>
              <a:t>Styles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375" y="1237091"/>
            <a:ext cx="2139696" cy="33311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" y="2772155"/>
            <a:ext cx="2729484" cy="78943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60" y="4511040"/>
            <a:ext cx="2819400" cy="78943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07340" y="1051052"/>
            <a:ext cx="8291830" cy="48621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565"/>
              </a:spcBef>
            </a:pPr>
            <a:r>
              <a:rPr dirty="0" sz="2800" spc="-25" b="1">
                <a:latin typeface="Calibri"/>
                <a:cs typeface="Calibri"/>
              </a:rPr>
              <a:t>Reflexive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Style</a:t>
            </a:r>
            <a:endParaRPr sz="2800">
              <a:latin typeface="Calibri"/>
              <a:cs typeface="Calibri"/>
            </a:endParaRPr>
          </a:p>
          <a:p>
            <a:pPr algn="just" marL="469900" marR="5080" indent="-457200">
              <a:lnSpc>
                <a:spcPct val="90000"/>
              </a:lnSpc>
              <a:spcBef>
                <a:spcPts val="805"/>
              </a:spcBef>
              <a:buFont typeface="Arial MT"/>
              <a:buChar char="•"/>
              <a:tabLst>
                <a:tab pos="469900" algn="l"/>
              </a:tabLst>
            </a:pPr>
            <a:r>
              <a:rPr dirty="0" sz="2800" spc="-20" b="1">
                <a:latin typeface="Calibri"/>
                <a:cs typeface="Calibri"/>
              </a:rPr>
              <a:t>Makes </a:t>
            </a:r>
            <a:r>
              <a:rPr dirty="0" sz="2800" spc="-5" b="1">
                <a:latin typeface="Calibri"/>
                <a:cs typeface="Calibri"/>
              </a:rPr>
              <a:t>quick decisions without taking the time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25" b="1">
                <a:latin typeface="Calibri"/>
                <a:cs typeface="Calibri"/>
              </a:rPr>
              <a:t>get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 the </a:t>
            </a:r>
            <a:r>
              <a:rPr dirty="0" sz="2800" spc="-10" b="1">
                <a:latin typeface="Calibri"/>
                <a:cs typeface="Calibri"/>
              </a:rPr>
              <a:t>information that </a:t>
            </a:r>
            <a:r>
              <a:rPr dirty="0" sz="2800" spc="-20" b="1">
                <a:latin typeface="Calibri"/>
                <a:cs typeface="Calibri"/>
              </a:rPr>
              <a:t>may </a:t>
            </a:r>
            <a:r>
              <a:rPr dirty="0" sz="2800" spc="-5" b="1">
                <a:latin typeface="Calibri"/>
                <a:cs typeface="Calibri"/>
              </a:rPr>
              <a:t>be needed and without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considering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alternatives.</a:t>
            </a:r>
            <a:endParaRPr sz="28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465"/>
              </a:spcBef>
            </a:pPr>
            <a:r>
              <a:rPr dirty="0" sz="2800" spc="-15" b="1">
                <a:latin typeface="Calibri"/>
                <a:cs typeface="Calibri"/>
              </a:rPr>
              <a:t>Reflective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Style</a:t>
            </a:r>
            <a:endParaRPr sz="2800">
              <a:latin typeface="Calibri"/>
              <a:cs typeface="Calibri"/>
            </a:endParaRPr>
          </a:p>
          <a:p>
            <a:pPr marL="469900" marR="544195" indent="-457200">
              <a:lnSpc>
                <a:spcPts val="3020"/>
              </a:lnSpc>
              <a:spcBef>
                <a:spcPts val="84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 sz="2800" spc="-65" b="1">
                <a:latin typeface="Calibri"/>
                <a:cs typeface="Calibri"/>
              </a:rPr>
              <a:t>Takes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plenty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gathering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considerable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analyzing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several </a:t>
            </a:r>
            <a:r>
              <a:rPr dirty="0" sz="2800" spc="-15" b="1">
                <a:latin typeface="Calibri"/>
                <a:cs typeface="Calibri"/>
              </a:rPr>
              <a:t> alternatives.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2800" spc="-20" b="1">
                <a:latin typeface="Calibri"/>
                <a:cs typeface="Calibri"/>
              </a:rPr>
              <a:t>Consistent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Style</a:t>
            </a:r>
            <a:endParaRPr sz="2800">
              <a:latin typeface="Calibri"/>
              <a:cs typeface="Calibri"/>
            </a:endParaRPr>
          </a:p>
          <a:p>
            <a:pPr marL="469900" marR="447675" indent="-45720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 sz="2800" spc="-55" b="1">
                <a:latin typeface="Calibri"/>
                <a:cs typeface="Calibri"/>
              </a:rPr>
              <a:t>Tends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without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either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rushing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wasting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5"/>
              </a:spcBef>
            </a:pPr>
            <a:r>
              <a:rPr dirty="0"/>
              <a:t>Decision</a:t>
            </a:r>
            <a:r>
              <a:rPr dirty="0" spc="-75"/>
              <a:t> </a:t>
            </a:r>
            <a:r>
              <a:rPr dirty="0" spc="-5"/>
              <a:t>Structure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108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dirty="0" spc="-10"/>
              <a:t>Programmed</a:t>
            </a:r>
            <a:r>
              <a:rPr dirty="0" spc="-35"/>
              <a:t> </a:t>
            </a:r>
            <a:r>
              <a:rPr dirty="0" spc="-5"/>
              <a:t>Decisions</a:t>
            </a:r>
          </a:p>
          <a:p>
            <a:pPr marL="1041400" marR="5080" indent="-457200">
              <a:lnSpc>
                <a:spcPct val="150000"/>
              </a:lnSpc>
              <a:buFont typeface="Arial MT"/>
              <a:buChar char="•"/>
              <a:tabLst>
                <a:tab pos="1041400" algn="l"/>
                <a:tab pos="1042035" algn="l"/>
              </a:tabLst>
            </a:pPr>
            <a:r>
              <a:rPr dirty="0" spc="-10"/>
              <a:t>Recurring</a:t>
            </a:r>
            <a:r>
              <a:rPr dirty="0"/>
              <a:t> or</a:t>
            </a:r>
            <a:r>
              <a:rPr dirty="0" spc="-5"/>
              <a:t> </a:t>
            </a:r>
            <a:r>
              <a:rPr dirty="0" spc="-10"/>
              <a:t>routine</a:t>
            </a:r>
            <a:r>
              <a:rPr dirty="0" spc="10"/>
              <a:t> </a:t>
            </a:r>
            <a:r>
              <a:rPr dirty="0" spc="-5"/>
              <a:t>situations</a:t>
            </a:r>
            <a:r>
              <a:rPr dirty="0"/>
              <a:t> in</a:t>
            </a:r>
            <a:r>
              <a:rPr dirty="0" spc="-5"/>
              <a:t> which the </a:t>
            </a:r>
            <a:r>
              <a:rPr dirty="0"/>
              <a:t> </a:t>
            </a:r>
            <a:r>
              <a:rPr dirty="0" spc="-5"/>
              <a:t>decision</a:t>
            </a:r>
            <a:r>
              <a:rPr dirty="0" spc="-10"/>
              <a:t> </a:t>
            </a:r>
            <a:r>
              <a:rPr dirty="0" spc="-15"/>
              <a:t>maker</a:t>
            </a:r>
            <a:r>
              <a:rPr dirty="0" spc="-5"/>
              <a:t> should</a:t>
            </a:r>
            <a:r>
              <a:rPr dirty="0"/>
              <a:t> use decision</a:t>
            </a:r>
            <a:r>
              <a:rPr dirty="0" spc="-10"/>
              <a:t> </a:t>
            </a:r>
            <a:r>
              <a:rPr dirty="0" spc="-5"/>
              <a:t>rules</a:t>
            </a:r>
            <a:r>
              <a:rPr dirty="0" spc="10"/>
              <a:t> </a:t>
            </a:r>
            <a:r>
              <a:rPr dirty="0"/>
              <a:t>or </a:t>
            </a:r>
            <a:r>
              <a:rPr dirty="0" spc="5"/>
              <a:t> </a:t>
            </a:r>
            <a:r>
              <a:rPr dirty="0" spc="-15"/>
              <a:t>organizational</a:t>
            </a:r>
            <a:r>
              <a:rPr dirty="0" spc="35"/>
              <a:t> </a:t>
            </a:r>
            <a:r>
              <a:rPr dirty="0"/>
              <a:t>policies</a:t>
            </a:r>
            <a:r>
              <a:rPr dirty="0" spc="5"/>
              <a:t> </a:t>
            </a:r>
            <a:r>
              <a:rPr dirty="0" spc="-5"/>
              <a:t>and</a:t>
            </a:r>
            <a:r>
              <a:rPr dirty="0"/>
              <a:t> </a:t>
            </a:r>
            <a:r>
              <a:rPr dirty="0" spc="-10"/>
              <a:t>procedures</a:t>
            </a:r>
            <a:r>
              <a:rPr dirty="0" spc="25"/>
              <a:t> </a:t>
            </a:r>
            <a:r>
              <a:rPr dirty="0" spc="-15"/>
              <a:t>to</a:t>
            </a:r>
            <a:r>
              <a:rPr dirty="0" spc="-10"/>
              <a:t> </a:t>
            </a:r>
            <a:r>
              <a:rPr dirty="0" spc="-20"/>
              <a:t>make </a:t>
            </a:r>
            <a:r>
              <a:rPr dirty="0" spc="-570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5"/>
              <a:t>decision.</a:t>
            </a: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dirty="0"/>
              <a:t>Non</a:t>
            </a:r>
            <a:r>
              <a:rPr dirty="0" spc="-20"/>
              <a:t> </a:t>
            </a:r>
            <a:r>
              <a:rPr dirty="0" spc="-10"/>
              <a:t>programmed</a:t>
            </a:r>
            <a:r>
              <a:rPr dirty="0" spc="-15"/>
              <a:t> </a:t>
            </a:r>
            <a:r>
              <a:rPr dirty="0" spc="-5"/>
              <a:t>Decisions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07744" y="4920437"/>
            <a:ext cx="6731634" cy="18091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469265" marR="5080" indent="-45720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69900" algn="l"/>
              </a:tabLst>
            </a:pPr>
            <a:r>
              <a:rPr dirty="0" sz="2600" spc="-5" b="1">
                <a:latin typeface="Calibri"/>
                <a:cs typeface="Calibri"/>
              </a:rPr>
              <a:t>Significant and nonrecurring and </a:t>
            </a:r>
            <a:r>
              <a:rPr dirty="0" sz="2600" b="1">
                <a:latin typeface="Calibri"/>
                <a:cs typeface="Calibri"/>
              </a:rPr>
              <a:t>non </a:t>
            </a:r>
            <a:r>
              <a:rPr dirty="0" sz="2600" spc="-10" b="1">
                <a:latin typeface="Calibri"/>
                <a:cs typeface="Calibri"/>
              </a:rPr>
              <a:t>routine </a:t>
            </a:r>
            <a:r>
              <a:rPr dirty="0" sz="2600" spc="-5" b="1">
                <a:latin typeface="Calibri"/>
                <a:cs typeface="Calibri"/>
              </a:rPr>
              <a:t> situations </a:t>
            </a:r>
            <a:r>
              <a:rPr dirty="0" sz="2600" b="1">
                <a:latin typeface="Calibri"/>
                <a:cs typeface="Calibri"/>
              </a:rPr>
              <a:t>in </a:t>
            </a:r>
            <a:r>
              <a:rPr dirty="0" sz="2600" spc="-5" b="1">
                <a:latin typeface="Calibri"/>
                <a:cs typeface="Calibri"/>
              </a:rPr>
              <a:t>which the decision </a:t>
            </a:r>
            <a:r>
              <a:rPr dirty="0" sz="2600" spc="-20" b="1">
                <a:latin typeface="Calibri"/>
                <a:cs typeface="Calibri"/>
              </a:rPr>
              <a:t>maker </a:t>
            </a:r>
            <a:r>
              <a:rPr dirty="0" sz="2600" spc="-5" b="1">
                <a:latin typeface="Calibri"/>
                <a:cs typeface="Calibri"/>
              </a:rPr>
              <a:t>should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5" b="1">
                <a:latin typeface="Calibri"/>
                <a:cs typeface="Calibri"/>
              </a:rPr>
              <a:t> 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decision-making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model</a:t>
            </a:r>
            <a:r>
              <a:rPr dirty="0" sz="1700"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6456070"/>
            <a:ext cx="53784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3/19/2021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0966" y="578865"/>
            <a:ext cx="787590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3213100" marR="5080" indent="-3201035">
              <a:lnSpc>
                <a:spcPts val="3460"/>
              </a:lnSpc>
              <a:spcBef>
                <a:spcPts val="535"/>
              </a:spcBef>
            </a:pPr>
            <a:r>
              <a:rPr dirty="0" spc="-5"/>
              <a:t>When </a:t>
            </a:r>
            <a:r>
              <a:rPr dirty="0"/>
              <a:t>Is </a:t>
            </a:r>
            <a:r>
              <a:rPr dirty="0" spc="-10"/>
              <a:t>Participation Appropriate </a:t>
            </a:r>
            <a:r>
              <a:rPr dirty="0" spc="-20"/>
              <a:t>for </a:t>
            </a:r>
            <a:r>
              <a:rPr dirty="0" spc="-5"/>
              <a:t>Decision </a:t>
            </a:r>
            <a:r>
              <a:rPr dirty="0" spc="-710"/>
              <a:t> </a:t>
            </a:r>
            <a:r>
              <a:rPr dirty="0" spc="-5"/>
              <a:t>Making?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2181580"/>
            <a:ext cx="4727575" cy="2391410"/>
          </a:xfrm>
          <a:prstGeom prst="rect">
            <a:avLst/>
          </a:prstGeom>
        </p:spPr>
        <p:txBody>
          <a:bodyPr wrap="square" lIns="0" tIns="20764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63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600" spc="-10" b="1">
                <a:latin typeface="Calibri"/>
                <a:cs typeface="Calibri"/>
              </a:rPr>
              <a:t>Degrees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Decision</a:t>
            </a:r>
            <a:r>
              <a:rPr dirty="0" sz="2600" spc="-10" b="1">
                <a:latin typeface="Calibri"/>
                <a:cs typeface="Calibri"/>
              </a:rPr>
              <a:t> Participation</a:t>
            </a:r>
            <a:endParaRPr sz="26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15" b="1">
                <a:latin typeface="Calibri"/>
                <a:cs typeface="Calibri"/>
              </a:rPr>
              <a:t>Autocratic</a:t>
            </a:r>
            <a:endParaRPr sz="26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10" b="1">
                <a:latin typeface="Calibri"/>
                <a:cs typeface="Calibri"/>
              </a:rPr>
              <a:t>Consultative</a:t>
            </a:r>
            <a:endParaRPr sz="26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10" b="1">
                <a:latin typeface="Calibri"/>
                <a:cs typeface="Calibri"/>
              </a:rPr>
              <a:t>Group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1185" y="292684"/>
            <a:ext cx="496760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Participative</a:t>
            </a:r>
            <a:r>
              <a:rPr dirty="0" spc="-60"/>
              <a:t> </a:t>
            </a:r>
            <a:r>
              <a:rPr dirty="0" spc="-5"/>
              <a:t>Problem</a:t>
            </a:r>
            <a:r>
              <a:rPr dirty="0" spc="-40"/>
              <a:t> </a:t>
            </a:r>
            <a:r>
              <a:rPr dirty="0"/>
              <a:t>Solving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961224"/>
            <a:ext cx="8324850" cy="5509895"/>
          </a:xfrm>
          <a:prstGeom prst="rect">
            <a:avLst/>
          </a:prstGeom>
        </p:spPr>
        <p:txBody>
          <a:bodyPr wrap="square" lIns="0" tIns="114935" rIns="0" bIns="0" rtlCol="0" vert="horz">
            <a:spAutoFit/>
          </a:bodyPr>
          <a:lstStyle/>
          <a:p>
            <a:pPr marL="256540" indent="-243840">
              <a:lnSpc>
                <a:spcPct val="100000"/>
              </a:lnSpc>
              <a:spcBef>
                <a:spcPts val="905"/>
              </a:spcBef>
              <a:buSzPct val="83333"/>
              <a:buFont typeface="Arial MT"/>
              <a:buChar char="•"/>
              <a:tabLst>
                <a:tab pos="255904" algn="l"/>
                <a:tab pos="256540" algn="l"/>
              </a:tabLst>
            </a:pPr>
            <a:r>
              <a:rPr dirty="0" sz="3000" spc="-15" b="1">
                <a:latin typeface="Calibri"/>
                <a:cs typeface="Calibri"/>
              </a:rPr>
              <a:t>Group </a:t>
            </a:r>
            <a:r>
              <a:rPr dirty="0" sz="3000" spc="-5" b="1">
                <a:latin typeface="Calibri"/>
                <a:cs typeface="Calibri"/>
              </a:rPr>
              <a:t>Decision</a:t>
            </a:r>
            <a:r>
              <a:rPr dirty="0" sz="3000" spc="-10" b="1">
                <a:latin typeface="Calibri"/>
                <a:cs typeface="Calibri"/>
              </a:rPr>
              <a:t> </a:t>
            </a:r>
            <a:r>
              <a:rPr dirty="0" sz="3000" spc="-5" b="1">
                <a:latin typeface="Calibri"/>
                <a:cs typeface="Calibri"/>
              </a:rPr>
              <a:t>Making </a:t>
            </a:r>
            <a:r>
              <a:rPr dirty="0" sz="2600" b="1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70" b="1">
                <a:latin typeface="Calibri"/>
                <a:cs typeface="Calibri"/>
              </a:rPr>
              <a:t>You</a:t>
            </a:r>
            <a:r>
              <a:rPr dirty="0" sz="2600" spc="-15" b="1">
                <a:latin typeface="Calibri"/>
                <a:cs typeface="Calibri"/>
              </a:rPr>
              <a:t> get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more</a:t>
            </a:r>
            <a:r>
              <a:rPr dirty="0" sz="2600" spc="-15" b="1">
                <a:latin typeface="Calibri"/>
                <a:cs typeface="Calibri"/>
              </a:rPr>
              <a:t> info.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expertise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relevant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decision</a:t>
            </a:r>
            <a:endParaRPr sz="2600">
              <a:latin typeface="Calibri"/>
              <a:cs typeface="Calibri"/>
            </a:endParaRPr>
          </a:p>
          <a:p>
            <a:pPr lvl="1" marL="527685" marR="597535" indent="-172720">
              <a:lnSpc>
                <a:spcPct val="140000"/>
              </a:lnSpc>
              <a:buFont typeface="Arial MT"/>
              <a:buChar char="•"/>
              <a:tabLst>
                <a:tab pos="528320" algn="l"/>
              </a:tabLst>
            </a:pPr>
            <a:r>
              <a:rPr dirty="0" sz="2600" spc="-70" b="1">
                <a:latin typeface="Calibri"/>
                <a:cs typeface="Calibri"/>
              </a:rPr>
              <a:t>You</a:t>
            </a:r>
            <a:r>
              <a:rPr dirty="0" sz="2600" spc="-15" b="1">
                <a:latin typeface="Calibri"/>
                <a:cs typeface="Calibri"/>
              </a:rPr>
              <a:t> get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more </a:t>
            </a:r>
            <a:r>
              <a:rPr dirty="0" sz="2600" spc="-5" b="1">
                <a:latin typeface="Calibri"/>
                <a:cs typeface="Calibri"/>
              </a:rPr>
              <a:t>good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ideas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can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generate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more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better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alternatives</a:t>
            </a:r>
            <a:endParaRPr sz="2600">
              <a:latin typeface="Calibri"/>
              <a:cs typeface="Calibri"/>
            </a:endParaRPr>
          </a:p>
          <a:p>
            <a:pPr lvl="1" marL="527685" marR="360045" indent="-17272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10" b="1">
                <a:latin typeface="Calibri"/>
                <a:cs typeface="Calibri"/>
              </a:rPr>
              <a:t>People </a:t>
            </a:r>
            <a:r>
              <a:rPr dirty="0" sz="2600" spc="-5" b="1">
                <a:latin typeface="Calibri"/>
                <a:cs typeface="Calibri"/>
              </a:rPr>
              <a:t>thinking</a:t>
            </a:r>
            <a:r>
              <a:rPr dirty="0" sz="2600" spc="3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together</a:t>
            </a:r>
            <a:r>
              <a:rPr dirty="0" sz="2600" spc="-5" b="1">
                <a:latin typeface="Calibri"/>
                <a:cs typeface="Calibri"/>
              </a:rPr>
              <a:t> can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arrive </a:t>
            </a:r>
            <a:r>
              <a:rPr dirty="0" sz="2600" spc="-15" b="1">
                <a:latin typeface="Calibri"/>
                <a:cs typeface="Calibri"/>
              </a:rPr>
              <a:t>at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better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decisions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because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stimulation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interplay</a:t>
            </a:r>
            <a:r>
              <a:rPr dirty="0" sz="2600" spc="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different 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points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 </a:t>
            </a:r>
            <a:r>
              <a:rPr dirty="0" sz="2600" spc="-10" b="1">
                <a:latin typeface="Calibri"/>
                <a:cs typeface="Calibri"/>
              </a:rPr>
              <a:t>view</a:t>
            </a:r>
            <a:endParaRPr sz="26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125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10" b="1">
                <a:latin typeface="Calibri"/>
                <a:cs typeface="Calibri"/>
              </a:rPr>
              <a:t>Participants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are</a:t>
            </a:r>
            <a:r>
              <a:rPr dirty="0" sz="2600" spc="-5" b="1">
                <a:latin typeface="Calibri"/>
                <a:cs typeface="Calibri"/>
              </a:rPr>
              <a:t> more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committed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carrying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out</a:t>
            </a:r>
            <a:endParaRPr sz="2600">
              <a:latin typeface="Calibri"/>
              <a:cs typeface="Calibri"/>
            </a:endParaRPr>
          </a:p>
          <a:p>
            <a:pPr lvl="1" marL="527685" marR="63500" indent="-172720">
              <a:lnSpc>
                <a:spcPts val="4370"/>
              </a:lnSpc>
              <a:spcBef>
                <a:spcPts val="15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600" spc="-10" b="1">
                <a:latin typeface="Calibri"/>
                <a:cs typeface="Calibri"/>
              </a:rPr>
              <a:t>Coordination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communication</a:t>
            </a:r>
            <a:r>
              <a:rPr dirty="0" sz="2600" spc="-10" b="1">
                <a:latin typeface="Calibri"/>
                <a:cs typeface="Calibri"/>
              </a:rPr>
              <a:t> are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simpler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better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because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everyone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understands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005" y="420446"/>
            <a:ext cx="8314055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193925" marR="5080" indent="-2181860">
              <a:lnSpc>
                <a:spcPts val="3460"/>
              </a:lnSpc>
              <a:spcBef>
                <a:spcPts val="535"/>
              </a:spcBef>
            </a:pPr>
            <a:r>
              <a:rPr dirty="0" spc="-15"/>
              <a:t>Potential </a:t>
            </a:r>
            <a:r>
              <a:rPr dirty="0" spc="-20"/>
              <a:t>Advantages </a:t>
            </a:r>
            <a:r>
              <a:rPr dirty="0"/>
              <a:t>and </a:t>
            </a:r>
            <a:r>
              <a:rPr dirty="0" spc="-15"/>
              <a:t>Disadvantages </a:t>
            </a:r>
            <a:r>
              <a:rPr dirty="0"/>
              <a:t>of Using </a:t>
            </a:r>
            <a:r>
              <a:rPr dirty="0" spc="-710"/>
              <a:t> </a:t>
            </a:r>
            <a:r>
              <a:rPr dirty="0" spc="-10"/>
              <a:t>Group</a:t>
            </a:r>
            <a:r>
              <a:rPr dirty="0" spc="-25"/>
              <a:t> </a:t>
            </a:r>
            <a:r>
              <a:rPr dirty="0" spc="-5"/>
              <a:t>Decision</a:t>
            </a:r>
            <a:r>
              <a:rPr dirty="0" spc="-30"/>
              <a:t> </a:t>
            </a:r>
            <a:r>
              <a:rPr dirty="0" spc="-5"/>
              <a:t>Making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9435" y="1624187"/>
            <a:ext cx="3169920" cy="339090"/>
            <a:chOff x="59435" y="1624187"/>
            <a:chExt cx="3169920" cy="3390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884" y="1624187"/>
              <a:ext cx="3118534" cy="33311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435" y="1897379"/>
              <a:ext cx="3169920" cy="6553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4470" y="1437750"/>
            <a:ext cx="4668520" cy="519557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575"/>
              </a:spcBef>
            </a:pP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Potential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  <a:p>
            <a:pPr marL="578485" indent="-515620">
              <a:lnSpc>
                <a:spcPct val="100000"/>
              </a:lnSpc>
              <a:spcBef>
                <a:spcPts val="470"/>
              </a:spcBef>
              <a:buAutoNum type="arabicParenR"/>
              <a:tabLst>
                <a:tab pos="578485" algn="l"/>
                <a:tab pos="579120" algn="l"/>
              </a:tabLst>
            </a:pPr>
            <a:r>
              <a:rPr dirty="0" sz="2800" spc="-10" b="1">
                <a:latin typeface="Calibri"/>
                <a:cs typeface="Calibri"/>
              </a:rPr>
              <a:t>Better-quality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endParaRPr sz="2800">
              <a:latin typeface="Calibri"/>
              <a:cs typeface="Calibri"/>
            </a:endParaRPr>
          </a:p>
          <a:p>
            <a:pPr marL="578485" marR="68580" indent="-515620">
              <a:lnSpc>
                <a:spcPct val="90000"/>
              </a:lnSpc>
              <a:spcBef>
                <a:spcPts val="805"/>
              </a:spcBef>
              <a:buAutoNum type="arabicParenR"/>
              <a:tabLst>
                <a:tab pos="578485" algn="l"/>
                <a:tab pos="579120" algn="l"/>
              </a:tabLst>
            </a:pP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information,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creativity,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innovation</a:t>
            </a:r>
            <a:endParaRPr sz="2800">
              <a:latin typeface="Calibri"/>
              <a:cs typeface="Calibri"/>
            </a:endParaRPr>
          </a:p>
          <a:p>
            <a:pPr marL="578485" marR="559435" indent="-515620">
              <a:lnSpc>
                <a:spcPts val="3020"/>
              </a:lnSpc>
              <a:spcBef>
                <a:spcPts val="840"/>
              </a:spcBef>
              <a:buAutoNum type="arabicParenR"/>
              <a:tabLst>
                <a:tab pos="578485" algn="l"/>
                <a:tab pos="579120" algn="l"/>
              </a:tabLst>
            </a:pPr>
            <a:r>
              <a:rPr dirty="0" sz="2800" spc="-20" b="1">
                <a:latin typeface="Calibri"/>
                <a:cs typeface="Calibri"/>
              </a:rPr>
              <a:t>Better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endParaRPr sz="2800">
              <a:latin typeface="Calibri"/>
              <a:cs typeface="Calibri"/>
            </a:endParaRPr>
          </a:p>
          <a:p>
            <a:pPr lvl="1" marL="939800" marR="213995" indent="-419100">
              <a:lnSpc>
                <a:spcPts val="3020"/>
              </a:lnSpc>
              <a:spcBef>
                <a:spcPts val="415"/>
              </a:spcBef>
              <a:buAutoNum type="arabicParenR"/>
              <a:tabLst>
                <a:tab pos="939165" algn="l"/>
                <a:tab pos="939800" algn="l"/>
              </a:tabLst>
            </a:pP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commitment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endParaRPr sz="2800">
              <a:latin typeface="Calibri"/>
              <a:cs typeface="Calibri"/>
            </a:endParaRPr>
          </a:p>
          <a:p>
            <a:pPr lvl="1" marL="939800" marR="537845" indent="-419100">
              <a:lnSpc>
                <a:spcPts val="3020"/>
              </a:lnSpc>
              <a:spcBef>
                <a:spcPts val="405"/>
              </a:spcBef>
              <a:buAutoNum type="arabicParenR"/>
              <a:tabLst>
                <a:tab pos="939165" algn="l"/>
                <a:tab pos="939800" algn="l"/>
              </a:tabLst>
            </a:pPr>
            <a:r>
              <a:rPr dirty="0" sz="2800" spc="-15" b="1">
                <a:latin typeface="Calibri"/>
                <a:cs typeface="Calibri"/>
              </a:rPr>
              <a:t>Improved morale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motivation</a:t>
            </a:r>
            <a:endParaRPr sz="2800">
              <a:latin typeface="Calibri"/>
              <a:cs typeface="Calibri"/>
            </a:endParaRPr>
          </a:p>
          <a:p>
            <a:pPr lvl="1" marL="811530" indent="-291465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SzPct val="311111"/>
              <a:buFont typeface="Calibri"/>
              <a:buAutoNum type="arabicParenR"/>
              <a:tabLst>
                <a:tab pos="812165" algn="l"/>
              </a:tabLst>
            </a:pPr>
            <a:r>
              <a:rPr dirty="0" baseline="-15432" sz="1350" spc="-7">
                <a:solidFill>
                  <a:srgbClr val="888888"/>
                </a:solidFill>
                <a:latin typeface="Arial MT"/>
                <a:cs typeface="Arial MT"/>
              </a:rPr>
              <a:t>3</a:t>
            </a:r>
            <a:r>
              <a:rPr dirty="0" baseline="-15432" sz="1350">
                <a:solidFill>
                  <a:srgbClr val="888888"/>
                </a:solidFill>
                <a:latin typeface="Arial MT"/>
                <a:cs typeface="Arial MT"/>
              </a:rPr>
              <a:t>/</a:t>
            </a:r>
            <a:r>
              <a:rPr dirty="0" baseline="-15432" sz="1350" spc="-7">
                <a:solidFill>
                  <a:srgbClr val="888888"/>
                </a:solidFill>
                <a:latin typeface="Arial MT"/>
                <a:cs typeface="Arial MT"/>
              </a:rPr>
              <a:t>19</a:t>
            </a:r>
            <a:r>
              <a:rPr dirty="0" sz="2800" spc="-1789" b="1">
                <a:latin typeface="Calibri"/>
                <a:cs typeface="Calibri"/>
              </a:rPr>
              <a:t>G</a:t>
            </a:r>
            <a:r>
              <a:rPr dirty="0" baseline="-15432" sz="1350">
                <a:solidFill>
                  <a:srgbClr val="888888"/>
                </a:solidFill>
                <a:latin typeface="Arial MT"/>
                <a:cs typeface="Arial MT"/>
              </a:rPr>
              <a:t>/</a:t>
            </a:r>
            <a:r>
              <a:rPr dirty="0" baseline="-15432" sz="1350" spc="-7">
                <a:solidFill>
                  <a:srgbClr val="888888"/>
                </a:solidFill>
                <a:latin typeface="Arial MT"/>
                <a:cs typeface="Arial MT"/>
              </a:rPr>
              <a:t>202</a:t>
            </a:r>
            <a:r>
              <a:rPr dirty="0" baseline="-15432" sz="1350" spc="-735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2800" spc="-15" b="1">
                <a:latin typeface="Calibri"/>
                <a:cs typeface="Calibri"/>
              </a:rPr>
              <a:t>o</a:t>
            </a:r>
            <a:r>
              <a:rPr dirty="0" sz="2800" spc="-5" b="1">
                <a:latin typeface="Calibri"/>
                <a:cs typeface="Calibri"/>
              </a:rPr>
              <a:t>od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</a:t>
            </a:r>
            <a:r>
              <a:rPr dirty="0" sz="2800" spc="-60" b="1">
                <a:latin typeface="Calibri"/>
                <a:cs typeface="Calibri"/>
              </a:rPr>
              <a:t>r</a:t>
            </a:r>
            <a:r>
              <a:rPr dirty="0" sz="2800" spc="-5" b="1">
                <a:latin typeface="Calibri"/>
                <a:cs typeface="Calibri"/>
              </a:rPr>
              <a:t>ain</a:t>
            </a:r>
            <a:r>
              <a:rPr dirty="0" sz="2800" spc="-20" b="1">
                <a:latin typeface="Calibri"/>
                <a:cs typeface="Calibri"/>
              </a:rPr>
              <a:t>i</a:t>
            </a:r>
            <a:r>
              <a:rPr dirty="0" sz="2800" spc="-5" b="1">
                <a:latin typeface="Calibri"/>
                <a:cs typeface="Calibri"/>
              </a:rPr>
              <a:t>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7828" y="1720037"/>
            <a:ext cx="4081779" cy="2525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Potential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Disadvantages</a:t>
            </a:r>
            <a:endParaRPr sz="2800">
              <a:latin typeface="Calibri"/>
              <a:cs typeface="Calibri"/>
            </a:endParaRPr>
          </a:p>
          <a:p>
            <a:pPr marL="984885" indent="-515620">
              <a:lnSpc>
                <a:spcPct val="100000"/>
              </a:lnSpc>
              <a:spcBef>
                <a:spcPts val="75"/>
              </a:spcBef>
              <a:buAutoNum type="arabicParenR"/>
              <a:tabLst>
                <a:tab pos="984885" algn="l"/>
                <a:tab pos="985519" algn="l"/>
              </a:tabLst>
            </a:pPr>
            <a:r>
              <a:rPr dirty="0" sz="2800" spc="-35" b="1">
                <a:latin typeface="Calibri"/>
                <a:cs typeface="Calibri"/>
              </a:rPr>
              <a:t>Wasted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endParaRPr sz="2800">
              <a:latin typeface="Calibri"/>
              <a:cs typeface="Calibri"/>
            </a:endParaRPr>
          </a:p>
          <a:p>
            <a:pPr marL="984885" marR="5080" indent="-515620">
              <a:lnSpc>
                <a:spcPts val="3020"/>
              </a:lnSpc>
              <a:spcBef>
                <a:spcPts val="445"/>
              </a:spcBef>
              <a:buAutoNum type="arabicParenR"/>
              <a:tabLst>
                <a:tab pos="984885" algn="l"/>
                <a:tab pos="985519" algn="l"/>
              </a:tabLst>
            </a:pPr>
            <a:r>
              <a:rPr dirty="0" sz="2800" spc="-10" b="1">
                <a:latin typeface="Calibri"/>
                <a:cs typeface="Calibri"/>
              </a:rPr>
              <a:t>Domination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goal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displacement</a:t>
            </a:r>
            <a:endParaRPr sz="2800">
              <a:latin typeface="Calibri"/>
              <a:cs typeface="Calibri"/>
            </a:endParaRPr>
          </a:p>
          <a:p>
            <a:pPr marL="984885" marR="788670" indent="-515620">
              <a:lnSpc>
                <a:spcPts val="3020"/>
              </a:lnSpc>
              <a:spcBef>
                <a:spcPts val="405"/>
              </a:spcBef>
              <a:buAutoNum type="arabicParenR"/>
              <a:tabLst>
                <a:tab pos="984885" algn="l"/>
                <a:tab pos="985519" algn="l"/>
              </a:tabLst>
            </a:pPr>
            <a:r>
              <a:rPr dirty="0" sz="2800" spc="-15" b="1">
                <a:latin typeface="Calibri"/>
                <a:cs typeface="Calibri"/>
              </a:rPr>
              <a:t>Conformity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groupthink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74940" y="6354571"/>
            <a:ext cx="8331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Exhibit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5" b="1">
                <a:latin typeface="Arial"/>
                <a:cs typeface="Arial"/>
              </a:rPr>
              <a:t>4–4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1400" y="953769"/>
            <a:ext cx="38906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5"/>
              <a:t>What</a:t>
            </a:r>
            <a:r>
              <a:rPr dirty="0" sz="4000" spc="-25"/>
              <a:t> </a:t>
            </a:r>
            <a:r>
              <a:rPr dirty="0" sz="4000" spc="-5"/>
              <a:t>is</a:t>
            </a:r>
            <a:r>
              <a:rPr dirty="0" sz="4000" spc="-20"/>
              <a:t> </a:t>
            </a:r>
            <a:r>
              <a:rPr dirty="0" sz="4000" spc="-5"/>
              <a:t>a</a:t>
            </a:r>
            <a:r>
              <a:rPr dirty="0" sz="4000" spc="-25"/>
              <a:t> </a:t>
            </a:r>
            <a:r>
              <a:rPr dirty="0" sz="4000" spc="-10"/>
              <a:t>problem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12140" y="2177923"/>
            <a:ext cx="7715884" cy="219265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11353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20" b="1">
                <a:latin typeface="Calibri"/>
                <a:cs typeface="Calibri"/>
              </a:rPr>
              <a:t>any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difference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solution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150">
              <a:latin typeface="Calibri"/>
              <a:cs typeface="Calibri"/>
            </a:endParaRPr>
          </a:p>
          <a:p>
            <a:pPr marL="5276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Exists whenever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 </a:t>
            </a:r>
            <a:r>
              <a:rPr dirty="0" sz="2800" spc="-10" b="1">
                <a:latin typeface="Calibri"/>
                <a:cs typeface="Calibri"/>
              </a:rPr>
              <a:t>met.</a:t>
            </a:r>
            <a:endParaRPr sz="2800">
              <a:latin typeface="Calibri"/>
              <a:cs typeface="Calibri"/>
            </a:endParaRPr>
          </a:p>
          <a:p>
            <a:pPr marL="527685" indent="-172720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happening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vs.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wanted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happen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1926" y="645921"/>
            <a:ext cx="7147559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Group</a:t>
            </a:r>
            <a:r>
              <a:rPr dirty="0" spc="-20"/>
              <a:t> </a:t>
            </a:r>
            <a:r>
              <a:rPr dirty="0" spc="-5"/>
              <a:t>Decision</a:t>
            </a:r>
            <a:r>
              <a:rPr dirty="0" spc="-25"/>
              <a:t> </a:t>
            </a:r>
            <a:r>
              <a:rPr dirty="0" spc="-5"/>
              <a:t>Making</a:t>
            </a:r>
            <a:r>
              <a:rPr dirty="0" spc="-25"/>
              <a:t> </a:t>
            </a:r>
            <a:r>
              <a:rPr dirty="0" spc="-30"/>
              <a:t>Works</a:t>
            </a:r>
            <a:r>
              <a:rPr dirty="0" spc="-5"/>
              <a:t> </a:t>
            </a:r>
            <a:r>
              <a:rPr dirty="0" spc="-10"/>
              <a:t>Best</a:t>
            </a:r>
            <a:r>
              <a:rPr dirty="0" spc="-15"/>
              <a:t> </a:t>
            </a:r>
            <a:r>
              <a:rPr dirty="0" spc="-5"/>
              <a:t>When</a:t>
            </a:r>
            <a:r>
              <a:rPr dirty="0" spc="-5" b="0">
                <a:latin typeface="Calibri"/>
                <a:cs typeface="Calibr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773453"/>
            <a:ext cx="817753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Members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accustom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working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together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5" b="1">
                <a:latin typeface="Calibri"/>
                <a:cs typeface="Calibri"/>
              </a:rPr>
              <a:t>team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having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differing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expertise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view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leader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skillful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keeping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meeting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target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group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rewarded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making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2023" y="645921"/>
            <a:ext cx="766953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Guidelines</a:t>
            </a:r>
            <a:r>
              <a:rPr dirty="0" spc="-20"/>
              <a:t> for</a:t>
            </a:r>
            <a:r>
              <a:rPr dirty="0" spc="20"/>
              <a:t> </a:t>
            </a:r>
            <a:r>
              <a:rPr dirty="0"/>
              <a:t>Building</a:t>
            </a:r>
            <a:r>
              <a:rPr dirty="0" spc="-35"/>
              <a:t> </a:t>
            </a:r>
            <a:r>
              <a:rPr dirty="0" spc="-5"/>
              <a:t>Decision</a:t>
            </a:r>
            <a:r>
              <a:rPr dirty="0" spc="-25"/>
              <a:t> </a:t>
            </a:r>
            <a:r>
              <a:rPr dirty="0" spc="-5"/>
              <a:t>Making</a:t>
            </a:r>
            <a:r>
              <a:rPr dirty="0" spc="-30"/>
              <a:t> </a:t>
            </a:r>
            <a:r>
              <a:rPr dirty="0"/>
              <a:t>Skills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0745" y="1543663"/>
            <a:ext cx="7102475" cy="386778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making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Accept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fully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Distinguish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what's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 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alert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signs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solutions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Keep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open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mind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5317" y="722121"/>
            <a:ext cx="767143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Guidelines</a:t>
            </a:r>
            <a:r>
              <a:rPr dirty="0" spc="-25"/>
              <a:t> </a:t>
            </a:r>
            <a:r>
              <a:rPr dirty="0" spc="-20"/>
              <a:t>for</a:t>
            </a:r>
            <a:r>
              <a:rPr dirty="0" spc="10"/>
              <a:t> </a:t>
            </a:r>
            <a:r>
              <a:rPr dirty="0"/>
              <a:t>Building</a:t>
            </a:r>
            <a:r>
              <a:rPr dirty="0" spc="-35"/>
              <a:t> </a:t>
            </a:r>
            <a:r>
              <a:rPr dirty="0"/>
              <a:t>Decision</a:t>
            </a:r>
            <a:r>
              <a:rPr dirty="0" spc="-30"/>
              <a:t> </a:t>
            </a:r>
            <a:r>
              <a:rPr dirty="0" spc="-5"/>
              <a:t>Making</a:t>
            </a:r>
            <a:r>
              <a:rPr dirty="0" spc="-20"/>
              <a:t> </a:t>
            </a:r>
            <a:r>
              <a:rPr dirty="0"/>
              <a:t>Skills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849653"/>
            <a:ext cx="7566659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Don’t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solicit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advise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 consult </a:t>
            </a:r>
            <a:r>
              <a:rPr dirty="0" sz="2800" spc="-10" b="1">
                <a:latin typeface="Calibri"/>
                <a:cs typeface="Calibri"/>
              </a:rPr>
              <a:t>your </a:t>
            </a:r>
            <a:r>
              <a:rPr dirty="0" sz="2800" spc="-5" b="1">
                <a:latin typeface="Calibri"/>
                <a:cs typeface="Calibri"/>
              </a:rPr>
              <a:t>supervisor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beyond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ability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Learn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-10" b="1">
                <a:latin typeface="Calibri"/>
                <a:cs typeface="Calibri"/>
              </a:rPr>
              <a:t> your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mistakes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Evaluate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carried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204" y="685546"/>
            <a:ext cx="601726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Approaches</a:t>
            </a:r>
            <a:r>
              <a:rPr dirty="0" sz="3600" spc="-15"/>
              <a:t> </a:t>
            </a:r>
            <a:r>
              <a:rPr dirty="0" sz="3600" spc="-20"/>
              <a:t>to</a:t>
            </a:r>
            <a:r>
              <a:rPr dirty="0" sz="3600" spc="-30"/>
              <a:t> </a:t>
            </a:r>
            <a:r>
              <a:rPr dirty="0" sz="3600"/>
              <a:t>Decision</a:t>
            </a:r>
            <a:r>
              <a:rPr dirty="0" sz="3600" spc="-10"/>
              <a:t> </a:t>
            </a:r>
            <a:r>
              <a:rPr dirty="0" sz="3600" spc="-5"/>
              <a:t>Making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2002053"/>
            <a:ext cx="5984240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Rational (Logical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Approach)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Intuitive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Unable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decide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(Indecisive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Approach)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Impulsive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31026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Problem</a:t>
            </a:r>
            <a:r>
              <a:rPr dirty="0" sz="3600" spc="-75"/>
              <a:t> </a:t>
            </a:r>
            <a:r>
              <a:rPr dirty="0" sz="3600"/>
              <a:t>Solving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90168" y="1661541"/>
            <a:ext cx="7677784" cy="160147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785" marR="5080" indent="-172720">
              <a:lnSpc>
                <a:spcPct val="898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identifying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discrepancy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state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affairs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resolve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deficiency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advantage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opportunity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34188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Problem</a:t>
            </a:r>
            <a:r>
              <a:rPr dirty="0" sz="3600" spc="-65"/>
              <a:t> </a:t>
            </a:r>
            <a:r>
              <a:rPr dirty="0" sz="3600" spc="-5"/>
              <a:t>situation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670559" y="2551176"/>
            <a:ext cx="3924300" cy="789940"/>
            <a:chOff x="670559" y="2551176"/>
            <a:chExt cx="3924300" cy="7899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7615" y="2830068"/>
              <a:ext cx="118872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559" y="2551176"/>
              <a:ext cx="2366772" cy="7894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56331" y="2551176"/>
              <a:ext cx="1938527" cy="789432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670559" y="4290059"/>
            <a:ext cx="4506595" cy="789940"/>
            <a:chOff x="670559" y="4290059"/>
            <a:chExt cx="4506595" cy="78994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7615" y="4568951"/>
              <a:ext cx="118872" cy="1143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0559" y="4290059"/>
              <a:ext cx="684276" cy="78943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7739" y="4290059"/>
              <a:ext cx="2374392" cy="78943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55036" y="4290059"/>
              <a:ext cx="2221991" cy="78943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707542" y="1658492"/>
            <a:ext cx="7541259" cy="3931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750">
              <a:latin typeface="Calibri"/>
              <a:cs typeface="Calibri"/>
            </a:endParaRPr>
          </a:p>
          <a:p>
            <a:pPr algn="just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Performance </a:t>
            </a:r>
            <a:r>
              <a:rPr dirty="0" sz="2800" spc="-25" b="1">
                <a:latin typeface="Calibri"/>
                <a:cs typeface="Calibri"/>
              </a:rPr>
              <a:t>deficiency, </a:t>
            </a:r>
            <a:r>
              <a:rPr dirty="0" sz="2800" spc="-5" b="1">
                <a:latin typeface="Calibri"/>
                <a:cs typeface="Calibri"/>
              </a:rPr>
              <a:t>which </a:t>
            </a:r>
            <a:r>
              <a:rPr dirty="0" sz="2800" spc="-20" b="1">
                <a:latin typeface="Calibri"/>
                <a:cs typeface="Calibri"/>
              </a:rPr>
              <a:t>exists </a:t>
            </a:r>
            <a:r>
              <a:rPr dirty="0" sz="2800" b="1">
                <a:latin typeface="Calibri"/>
                <a:cs typeface="Calibri"/>
              </a:rPr>
              <a:t>when actual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 </a:t>
            </a:r>
            <a:r>
              <a:rPr dirty="0" sz="2800" spc="-5" b="1">
                <a:latin typeface="Calibri"/>
                <a:cs typeface="Calibri"/>
              </a:rPr>
              <a:t>is less than </a:t>
            </a:r>
            <a:r>
              <a:rPr dirty="0" sz="2800" spc="-10" b="1">
                <a:latin typeface="Calibri"/>
                <a:cs typeface="Calibri"/>
              </a:rPr>
              <a:t>desired. </a:t>
            </a:r>
            <a:r>
              <a:rPr dirty="0" sz="2800" spc="-5" b="1">
                <a:latin typeface="Calibri"/>
                <a:cs typeface="Calibri"/>
              </a:rPr>
              <a:t>Ex. </a:t>
            </a:r>
            <a:r>
              <a:rPr dirty="0" sz="2800" spc="-25" b="1">
                <a:latin typeface="Calibri"/>
                <a:cs typeface="Calibri"/>
              </a:rPr>
              <a:t>Turnover </a:t>
            </a:r>
            <a:r>
              <a:rPr dirty="0" sz="2800" b="1">
                <a:latin typeface="Calibri"/>
                <a:cs typeface="Calibri"/>
              </a:rPr>
              <a:t>or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absenteeism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suddenly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algn="just" marL="184785" marR="7620" indent="-172720">
              <a:lnSpc>
                <a:spcPts val="303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 performance </a:t>
            </a:r>
            <a:r>
              <a:rPr dirty="0" sz="2800" spc="-20" b="1">
                <a:latin typeface="Calibri"/>
                <a:cs typeface="Calibri"/>
              </a:rPr>
              <a:t>opportunity, </a:t>
            </a:r>
            <a:r>
              <a:rPr dirty="0" sz="2800" b="1">
                <a:latin typeface="Calibri"/>
                <a:cs typeface="Calibri"/>
              </a:rPr>
              <a:t>which </a:t>
            </a:r>
            <a:r>
              <a:rPr dirty="0" sz="2800" spc="-15" b="1">
                <a:latin typeface="Calibri"/>
                <a:cs typeface="Calibri"/>
              </a:rPr>
              <a:t>emerges </a:t>
            </a:r>
            <a:r>
              <a:rPr dirty="0" sz="2800" spc="-10" b="1">
                <a:latin typeface="Calibri"/>
                <a:cs typeface="Calibri"/>
              </a:rPr>
              <a:t>when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</a:t>
            </a:r>
            <a:r>
              <a:rPr dirty="0" sz="2800" b="1">
                <a:latin typeface="Calibri"/>
                <a:cs typeface="Calibri"/>
              </a:rPr>
              <a:t>actual </a:t>
            </a:r>
            <a:r>
              <a:rPr dirty="0" sz="2800" spc="-10" b="1">
                <a:latin typeface="Calibri"/>
                <a:cs typeface="Calibri"/>
              </a:rPr>
              <a:t>situation </a:t>
            </a:r>
            <a:r>
              <a:rPr dirty="0" sz="2800" spc="-5" b="1">
                <a:latin typeface="Calibri"/>
                <a:cs typeface="Calibri"/>
              </a:rPr>
              <a:t>turns out either </a:t>
            </a:r>
            <a:r>
              <a:rPr dirty="0" sz="2800" spc="-15" b="1">
                <a:latin typeface="Calibri"/>
                <a:cs typeface="Calibri"/>
              </a:rPr>
              <a:t>better </a:t>
            </a:r>
            <a:r>
              <a:rPr dirty="0" sz="2800" b="1">
                <a:latin typeface="Calibri"/>
                <a:cs typeface="Calibri"/>
              </a:rPr>
              <a:t>than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anticipated,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offers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potential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433" y="684352"/>
            <a:ext cx="57556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0"/>
              <a:t>Types</a:t>
            </a:r>
            <a:r>
              <a:rPr dirty="0" sz="3600" spc="-40"/>
              <a:t> </a:t>
            </a:r>
            <a:r>
              <a:rPr dirty="0" sz="3600"/>
              <a:t>of</a:t>
            </a:r>
            <a:r>
              <a:rPr dirty="0" sz="3600" spc="-20"/>
              <a:t> </a:t>
            </a:r>
            <a:r>
              <a:rPr dirty="0" sz="3600" spc="-10"/>
              <a:t>Managerial</a:t>
            </a:r>
            <a:r>
              <a:rPr dirty="0" sz="3600" spc="-25"/>
              <a:t> </a:t>
            </a:r>
            <a:r>
              <a:rPr dirty="0" sz="3600" spc="-5"/>
              <a:t>Problems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6898005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</a:pPr>
            <a:r>
              <a:rPr dirty="0" sz="2800" spc="-10" b="1">
                <a:latin typeface="Calibri"/>
                <a:cs typeface="Calibri"/>
              </a:rPr>
              <a:t>The problems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usually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classified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into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3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types: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Structures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Unstructured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Crisis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39033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1.</a:t>
            </a:r>
            <a:r>
              <a:rPr dirty="0" spc="-25"/>
              <a:t> </a:t>
            </a:r>
            <a:r>
              <a:rPr dirty="0" spc="-5"/>
              <a:t>Structured</a:t>
            </a:r>
            <a:r>
              <a:rPr dirty="0" spc="-55"/>
              <a:t> </a:t>
            </a:r>
            <a:r>
              <a:rPr dirty="0" spc="-5"/>
              <a:t>Problems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675880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10" b="1">
                <a:latin typeface="Calibri"/>
                <a:cs typeface="Calibri"/>
              </a:rPr>
              <a:t>These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familiar,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straightforward,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clear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respect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resolve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them.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ahead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specific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ways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prevent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occurrence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43516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2.</a:t>
            </a:r>
            <a:r>
              <a:rPr dirty="0" spc="-15"/>
              <a:t> </a:t>
            </a:r>
            <a:r>
              <a:rPr dirty="0" spc="-10"/>
              <a:t>Unstructured</a:t>
            </a:r>
            <a:r>
              <a:rPr dirty="0" spc="-45"/>
              <a:t> </a:t>
            </a:r>
            <a:r>
              <a:rPr dirty="0" spc="-5"/>
              <a:t>Problems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458075" cy="1946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Involve </a:t>
            </a:r>
            <a:r>
              <a:rPr dirty="0" sz="2800" spc="-5" b="1">
                <a:latin typeface="Calibri"/>
                <a:cs typeface="Calibri"/>
              </a:rPr>
              <a:t>ambiguities and </a:t>
            </a:r>
            <a:r>
              <a:rPr dirty="0" sz="2800" spc="-10" b="1">
                <a:latin typeface="Calibri"/>
                <a:cs typeface="Calibri"/>
              </a:rPr>
              <a:t>information deficiencies,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often </a:t>
            </a:r>
            <a:r>
              <a:rPr dirty="0" sz="2800" spc="-5" b="1">
                <a:latin typeface="Calibri"/>
                <a:cs typeface="Calibri"/>
              </a:rPr>
              <a:t>occur as </a:t>
            </a:r>
            <a:r>
              <a:rPr dirty="0" sz="2800" spc="-10" b="1">
                <a:latin typeface="Calibri"/>
                <a:cs typeface="Calibri"/>
              </a:rPr>
              <a:t>new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5" b="1">
                <a:latin typeface="Calibri"/>
                <a:cs typeface="Calibri"/>
              </a:rPr>
              <a:t>unexpected </a:t>
            </a:r>
            <a:r>
              <a:rPr dirty="0" sz="2800" spc="-5" b="1">
                <a:latin typeface="Calibri"/>
                <a:cs typeface="Calibri"/>
              </a:rPr>
              <a:t>situations.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usually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require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novel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solution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30010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3.</a:t>
            </a:r>
            <a:r>
              <a:rPr dirty="0" spc="-25"/>
              <a:t> </a:t>
            </a:r>
            <a:r>
              <a:rPr dirty="0" spc="-5"/>
              <a:t>Crisis</a:t>
            </a:r>
            <a:r>
              <a:rPr dirty="0" spc="-35"/>
              <a:t> </a:t>
            </a:r>
            <a:r>
              <a:rPr dirty="0" spc="-5"/>
              <a:t>Problems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562215" cy="3867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92075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Is 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unexpected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 </a:t>
            </a:r>
            <a:r>
              <a:rPr dirty="0" sz="2800" spc="-5" b="1">
                <a:latin typeface="Calibri"/>
                <a:cs typeface="Calibri"/>
              </a:rPr>
              <a:t>lead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disaster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resolved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quickly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appropriately.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There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clear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managerial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applicable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each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702" y="423113"/>
            <a:ext cx="638683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Elements</a:t>
            </a:r>
            <a:r>
              <a:rPr dirty="0" sz="3600" spc="-25"/>
              <a:t> </a:t>
            </a:r>
            <a:r>
              <a:rPr dirty="0" sz="3600"/>
              <a:t>in</a:t>
            </a:r>
            <a:r>
              <a:rPr dirty="0" sz="3600" spc="-25"/>
              <a:t> </a:t>
            </a:r>
            <a:r>
              <a:rPr dirty="0" sz="3600" spc="-10"/>
              <a:t>Managerial</a:t>
            </a:r>
            <a:r>
              <a:rPr dirty="0" sz="3600" spc="-25"/>
              <a:t> </a:t>
            </a:r>
            <a:r>
              <a:rPr dirty="0" sz="3600"/>
              <a:t>Decisions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621053"/>
            <a:ext cx="7157720" cy="3648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Decision: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conscious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choice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among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courses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9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Therefore,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3</a:t>
            </a:r>
            <a:r>
              <a:rPr dirty="0" sz="2800" spc="-10" b="1">
                <a:latin typeface="Calibri"/>
                <a:cs typeface="Calibri"/>
              </a:rPr>
              <a:t> elements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are: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conscious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choice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among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alternatives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5" b="1">
                <a:latin typeface="Calibri"/>
                <a:cs typeface="Calibri"/>
              </a:rPr>
              <a:t>A specific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purpose</a:t>
            </a:r>
            <a:endParaRPr sz="2800">
              <a:latin typeface="Calibri"/>
              <a:cs typeface="Calibri"/>
            </a:endParaRPr>
          </a:p>
          <a:p>
            <a:pPr lvl="1" marL="527685" indent="-17272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832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course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action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malakeh malak</dc:creator>
  <dc:title>PowerPoint Presentation</dc:title>
  <dcterms:created xsi:type="dcterms:W3CDTF">2023-11-04T07:44:52Z</dcterms:created>
  <dcterms:modified xsi:type="dcterms:W3CDTF">2023-11-04T07:44:52Z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