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344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3/26/2021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3/26/2021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3/26/2021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3/26/2021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3/26/2021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39389" y="533146"/>
            <a:ext cx="2665221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44499" y="1305813"/>
            <a:ext cx="8255000" cy="32492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707542" y="6466897"/>
            <a:ext cx="536575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3/26/2021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257667" y="6466897"/>
            <a:ext cx="204470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3999" cy="6857997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981200" cy="6857997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0" y="0"/>
              <a:ext cx="182880" cy="6858000"/>
            </a:xfrm>
            <a:custGeom>
              <a:avLst/>
              <a:gdLst/>
              <a:ahLst/>
              <a:cxnLst/>
              <a:rect l="l" t="t" r="r" b="b"/>
              <a:pathLst>
                <a:path w="182880" h="6858000">
                  <a:moveTo>
                    <a:pt x="18288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82880" y="6858000"/>
                  </a:lnTo>
                  <a:lnTo>
                    <a:pt x="182880" y="0"/>
                  </a:lnTo>
                  <a:close/>
                </a:path>
              </a:pathLst>
            </a:custGeom>
            <a:solidFill>
              <a:srgbClr val="766E5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4320631"/>
              <a:ext cx="1371600" cy="782320"/>
            </a:xfrm>
            <a:custGeom>
              <a:avLst/>
              <a:gdLst/>
              <a:ahLst/>
              <a:cxnLst/>
              <a:rect l="l" t="t" r="r" b="b"/>
              <a:pathLst>
                <a:path w="1371600" h="782320">
                  <a:moveTo>
                    <a:pt x="0" y="0"/>
                  </a:moveTo>
                  <a:lnTo>
                    <a:pt x="0" y="780982"/>
                  </a:lnTo>
                  <a:lnTo>
                    <a:pt x="974623" y="781720"/>
                  </a:lnTo>
                  <a:lnTo>
                    <a:pt x="984288" y="780912"/>
                  </a:lnTo>
                  <a:lnTo>
                    <a:pt x="992197" y="778783"/>
                  </a:lnTo>
                  <a:lnTo>
                    <a:pt x="998347" y="775773"/>
                  </a:lnTo>
                  <a:lnTo>
                    <a:pt x="1002741" y="772322"/>
                  </a:lnTo>
                  <a:lnTo>
                    <a:pt x="1002741" y="767623"/>
                  </a:lnTo>
                  <a:lnTo>
                    <a:pt x="1007427" y="767623"/>
                  </a:lnTo>
                  <a:lnTo>
                    <a:pt x="1363980" y="411134"/>
                  </a:lnTo>
                  <a:lnTo>
                    <a:pt x="1369266" y="402564"/>
                  </a:lnTo>
                  <a:lnTo>
                    <a:pt x="1371028" y="391814"/>
                  </a:lnTo>
                  <a:lnTo>
                    <a:pt x="1369266" y="380184"/>
                  </a:lnTo>
                  <a:lnTo>
                    <a:pt x="1363980" y="368970"/>
                  </a:lnTo>
                  <a:lnTo>
                    <a:pt x="1007427" y="17180"/>
                  </a:lnTo>
                  <a:lnTo>
                    <a:pt x="1007427" y="12354"/>
                  </a:lnTo>
                  <a:lnTo>
                    <a:pt x="1002741" y="12354"/>
                  </a:lnTo>
                  <a:lnTo>
                    <a:pt x="998347" y="8977"/>
                  </a:lnTo>
                  <a:lnTo>
                    <a:pt x="992197" y="6004"/>
                  </a:lnTo>
                  <a:lnTo>
                    <a:pt x="984288" y="3889"/>
                  </a:lnTo>
                  <a:lnTo>
                    <a:pt x="974623" y="30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2F0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7922768" y="6237528"/>
            <a:ext cx="53657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" dirty="0">
                <a:solidFill>
                  <a:srgbClr val="888888"/>
                </a:solidFill>
                <a:latin typeface="Arial MT"/>
                <a:cs typeface="Arial MT"/>
              </a:rPr>
              <a:t>3/26/2021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64844" y="4546219"/>
            <a:ext cx="16446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FDFFFF"/>
                </a:solidFill>
                <a:latin typeface="Tahoma"/>
                <a:cs typeface="Tahoma"/>
              </a:rPr>
              <a:t>1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091590" y="1168730"/>
            <a:ext cx="6503034" cy="2281555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" marR="5080" algn="ctr">
              <a:lnSpc>
                <a:spcPts val="4320"/>
              </a:lnSpc>
              <a:spcBef>
                <a:spcPts val="640"/>
              </a:spcBef>
            </a:pPr>
            <a:r>
              <a:rPr sz="4000" spc="-15" dirty="0"/>
              <a:t>Administration</a:t>
            </a:r>
            <a:r>
              <a:rPr sz="4000" spc="15" dirty="0"/>
              <a:t> </a:t>
            </a:r>
            <a:r>
              <a:rPr sz="4000" spc="-5" dirty="0"/>
              <a:t>and</a:t>
            </a:r>
            <a:r>
              <a:rPr sz="4000" spc="-10" dirty="0"/>
              <a:t> Leadership </a:t>
            </a:r>
            <a:r>
              <a:rPr sz="4000" spc="-890" dirty="0"/>
              <a:t> </a:t>
            </a:r>
            <a:r>
              <a:rPr sz="4000" spc="-5" dirty="0"/>
              <a:t>in </a:t>
            </a:r>
            <a:r>
              <a:rPr sz="4000" spc="-10" dirty="0"/>
              <a:t>Nursing</a:t>
            </a:r>
            <a:endParaRPr sz="4000"/>
          </a:p>
          <a:p>
            <a:pPr marL="819785" marR="697865" algn="ctr">
              <a:lnSpc>
                <a:spcPts val="4320"/>
              </a:lnSpc>
              <a:spcBef>
                <a:spcPts val="5"/>
              </a:spcBef>
            </a:pPr>
            <a:r>
              <a:rPr sz="4000" spc="-15" dirty="0"/>
              <a:t>Management </a:t>
            </a:r>
            <a:r>
              <a:rPr sz="4000" spc="-5" dirty="0"/>
              <a:t>Functions </a:t>
            </a:r>
            <a:r>
              <a:rPr sz="4000" spc="-890" dirty="0"/>
              <a:t> </a:t>
            </a:r>
            <a:r>
              <a:rPr sz="4000" spc="-5" dirty="0"/>
              <a:t>2-</a:t>
            </a:r>
            <a:r>
              <a:rPr sz="4000" spc="-10" dirty="0"/>
              <a:t> </a:t>
            </a:r>
            <a:r>
              <a:rPr sz="4000" spc="-20" dirty="0"/>
              <a:t>Organizing</a:t>
            </a:r>
            <a:endParaRPr sz="4000"/>
          </a:p>
        </p:txBody>
      </p:sp>
      <p:grpSp>
        <p:nvGrpSpPr>
          <p:cNvPr id="10" name="object 10"/>
          <p:cNvGrpSpPr/>
          <p:nvPr/>
        </p:nvGrpSpPr>
        <p:grpSpPr>
          <a:xfrm>
            <a:off x="1027175" y="3764279"/>
            <a:ext cx="7493634" cy="2235835"/>
            <a:chOff x="1027175" y="3764279"/>
            <a:chExt cx="7493634" cy="2235835"/>
          </a:xfrm>
        </p:grpSpPr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735835" y="3764279"/>
              <a:ext cx="838200" cy="1011936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973579" y="3764279"/>
              <a:ext cx="792480" cy="1011936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295143" y="3764279"/>
              <a:ext cx="5728715" cy="1011936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983991" y="4312919"/>
              <a:ext cx="3919728" cy="1011936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027175" y="4988051"/>
              <a:ext cx="7493508" cy="1011936"/>
            </a:xfrm>
            <a:prstGeom prst="rect">
              <a:avLst/>
            </a:prstGeom>
          </p:spPr>
        </p:pic>
      </p:grpSp>
      <p:sp>
        <p:nvSpPr>
          <p:cNvPr id="16" name="object 16"/>
          <p:cNvSpPr txBox="1"/>
          <p:nvPr/>
        </p:nvSpPr>
        <p:spPr>
          <a:xfrm>
            <a:off x="1298194" y="3891483"/>
            <a:ext cx="6919595" cy="179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20725" marR="626110" algn="ctr">
              <a:lnSpc>
                <a:spcPct val="100000"/>
              </a:lnSpc>
              <a:spcBef>
                <a:spcPts val="100"/>
              </a:spcBef>
            </a:pPr>
            <a:r>
              <a:rPr sz="3600" b="1" spc="-595" dirty="0">
                <a:latin typeface="Verdana"/>
                <a:cs typeface="Verdana"/>
              </a:rPr>
              <a:t>E</a:t>
            </a:r>
            <a:r>
              <a:rPr sz="3600" b="1" spc="-220" dirty="0">
                <a:latin typeface="Verdana"/>
                <a:cs typeface="Verdana"/>
              </a:rPr>
              <a:t>-</a:t>
            </a:r>
            <a:r>
              <a:rPr sz="3600" b="1" spc="-210" dirty="0">
                <a:latin typeface="Verdana"/>
                <a:cs typeface="Verdana"/>
              </a:rPr>
              <a:t> </a:t>
            </a:r>
            <a:r>
              <a:rPr sz="3600" b="1" spc="-300" dirty="0">
                <a:latin typeface="Verdana"/>
                <a:cs typeface="Verdana"/>
              </a:rPr>
              <a:t>Methods</a:t>
            </a:r>
            <a:r>
              <a:rPr sz="3600" b="1" spc="-245" dirty="0">
                <a:latin typeface="Verdana"/>
                <a:cs typeface="Verdana"/>
              </a:rPr>
              <a:t> </a:t>
            </a:r>
            <a:r>
              <a:rPr sz="3600" b="1" spc="-425" dirty="0">
                <a:latin typeface="Verdana"/>
                <a:cs typeface="Verdana"/>
              </a:rPr>
              <a:t>o</a:t>
            </a:r>
            <a:r>
              <a:rPr sz="3600" b="1" spc="-260" dirty="0">
                <a:latin typeface="Verdana"/>
                <a:cs typeface="Verdana"/>
              </a:rPr>
              <a:t>f</a:t>
            </a:r>
            <a:r>
              <a:rPr sz="3600" b="1" spc="-225" dirty="0">
                <a:latin typeface="Verdana"/>
                <a:cs typeface="Verdana"/>
              </a:rPr>
              <a:t> </a:t>
            </a:r>
            <a:r>
              <a:rPr sz="3600" b="1" spc="-280" dirty="0">
                <a:latin typeface="Verdana"/>
                <a:cs typeface="Verdana"/>
              </a:rPr>
              <a:t>Organizing  </a:t>
            </a:r>
            <a:r>
              <a:rPr sz="3600" b="1" spc="-380" dirty="0">
                <a:latin typeface="Verdana"/>
                <a:cs typeface="Verdana"/>
              </a:rPr>
              <a:t>Patient’</a:t>
            </a:r>
            <a:r>
              <a:rPr sz="3600" b="1" spc="-405" dirty="0">
                <a:latin typeface="Verdana"/>
                <a:cs typeface="Verdana"/>
              </a:rPr>
              <a:t>s</a:t>
            </a:r>
            <a:r>
              <a:rPr sz="3600" b="1" spc="-225" dirty="0">
                <a:latin typeface="Verdana"/>
                <a:cs typeface="Verdana"/>
              </a:rPr>
              <a:t> </a:t>
            </a:r>
            <a:r>
              <a:rPr sz="3600" b="1" spc="-140" dirty="0">
                <a:latin typeface="Verdana"/>
                <a:cs typeface="Verdana"/>
              </a:rPr>
              <a:t>Care</a:t>
            </a:r>
            <a:endParaRPr sz="3600"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1000"/>
              </a:spcBef>
            </a:pPr>
            <a:r>
              <a:rPr sz="3600" b="1" spc="-310" dirty="0">
                <a:latin typeface="Verdana"/>
                <a:cs typeface="Verdana"/>
              </a:rPr>
              <a:t>(Modalities</a:t>
            </a:r>
            <a:r>
              <a:rPr sz="3600" b="1" spc="-250" dirty="0">
                <a:latin typeface="Verdana"/>
                <a:cs typeface="Verdana"/>
              </a:rPr>
              <a:t> </a:t>
            </a:r>
            <a:r>
              <a:rPr sz="3600" b="1" spc="-430" dirty="0">
                <a:latin typeface="Verdana"/>
                <a:cs typeface="Verdana"/>
              </a:rPr>
              <a:t>o</a:t>
            </a:r>
            <a:r>
              <a:rPr sz="3600" b="1" spc="-260" dirty="0">
                <a:latin typeface="Verdana"/>
                <a:cs typeface="Verdana"/>
              </a:rPr>
              <a:t>f</a:t>
            </a:r>
            <a:r>
              <a:rPr sz="3600" b="1" spc="-220" dirty="0">
                <a:latin typeface="Verdana"/>
                <a:cs typeface="Verdana"/>
              </a:rPr>
              <a:t> </a:t>
            </a:r>
            <a:r>
              <a:rPr sz="3600" b="1" spc="-415" dirty="0">
                <a:latin typeface="Verdana"/>
                <a:cs typeface="Verdana"/>
              </a:rPr>
              <a:t>Nursing</a:t>
            </a:r>
            <a:r>
              <a:rPr sz="3600" b="1" spc="-225" dirty="0">
                <a:latin typeface="Verdana"/>
                <a:cs typeface="Verdana"/>
              </a:rPr>
              <a:t> </a:t>
            </a:r>
            <a:r>
              <a:rPr sz="3600" b="1" spc="-285" dirty="0">
                <a:latin typeface="Verdana"/>
                <a:cs typeface="Verdana"/>
              </a:rPr>
              <a:t>Practice)</a:t>
            </a:r>
            <a:endParaRPr sz="3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3/26/2021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10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9042" y="437769"/>
            <a:ext cx="36455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Functional</a:t>
            </a:r>
            <a:r>
              <a:rPr spc="-80" dirty="0"/>
              <a:t> </a:t>
            </a:r>
            <a:r>
              <a:rPr spc="-5" dirty="0"/>
              <a:t>Method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21640" y="1246606"/>
            <a:ext cx="8275955" cy="47821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marR="508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</a:pPr>
            <a:r>
              <a:rPr sz="2600" b="1" spc="-5" dirty="0">
                <a:latin typeface="Calibri"/>
                <a:cs typeface="Calibri"/>
              </a:rPr>
              <a:t>Functional</a:t>
            </a:r>
            <a:r>
              <a:rPr sz="2600" b="1" dirty="0">
                <a:latin typeface="Calibri"/>
                <a:cs typeface="Calibri"/>
              </a:rPr>
              <a:t> </a:t>
            </a:r>
            <a:r>
              <a:rPr sz="2600" b="1" spc="-5" dirty="0">
                <a:latin typeface="Calibri"/>
                <a:cs typeface="Calibri"/>
              </a:rPr>
              <a:t>method</a:t>
            </a:r>
            <a:r>
              <a:rPr sz="2600" b="1" dirty="0">
                <a:latin typeface="Calibri"/>
                <a:cs typeface="Calibri"/>
              </a:rPr>
              <a:t> </a:t>
            </a:r>
            <a:r>
              <a:rPr sz="2600" b="1" spc="-5" dirty="0">
                <a:latin typeface="Calibri"/>
                <a:cs typeface="Calibri"/>
              </a:rPr>
              <a:t>is</a:t>
            </a:r>
            <a:r>
              <a:rPr sz="2600" b="1" dirty="0">
                <a:latin typeface="Calibri"/>
                <a:cs typeface="Calibri"/>
              </a:rPr>
              <a:t> </a:t>
            </a:r>
            <a:r>
              <a:rPr sz="2600" b="1" spc="-5" dirty="0">
                <a:latin typeface="Calibri"/>
                <a:cs typeface="Calibri"/>
              </a:rPr>
              <a:t>called </a:t>
            </a:r>
            <a:r>
              <a:rPr sz="2600" b="1" spc="-20" dirty="0">
                <a:latin typeface="Calibri"/>
                <a:cs typeface="Calibri"/>
              </a:rPr>
              <a:t>efficiency,</a:t>
            </a:r>
            <a:r>
              <a:rPr sz="2600" b="1" spc="5" dirty="0">
                <a:latin typeface="Calibri"/>
                <a:cs typeface="Calibri"/>
              </a:rPr>
              <a:t> </a:t>
            </a:r>
            <a:r>
              <a:rPr sz="2600" b="1" spc="-5" dirty="0">
                <a:latin typeface="Calibri"/>
                <a:cs typeface="Calibri"/>
              </a:rPr>
              <a:t>method</a:t>
            </a:r>
            <a:r>
              <a:rPr sz="2600" b="1" dirty="0">
                <a:latin typeface="Calibri"/>
                <a:cs typeface="Calibri"/>
              </a:rPr>
              <a:t> of </a:t>
            </a:r>
            <a:r>
              <a:rPr sz="2600" b="1" spc="5" dirty="0">
                <a:latin typeface="Calibri"/>
                <a:cs typeface="Calibri"/>
              </a:rPr>
              <a:t> </a:t>
            </a:r>
            <a:r>
              <a:rPr sz="2600" b="1" spc="-5" dirty="0">
                <a:latin typeface="Calibri"/>
                <a:cs typeface="Calibri"/>
              </a:rPr>
              <a:t>assignment.</a:t>
            </a:r>
            <a:r>
              <a:rPr sz="2600" b="1" spc="5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It</a:t>
            </a:r>
            <a:r>
              <a:rPr sz="2600" b="1" spc="-10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is</a:t>
            </a:r>
            <a:r>
              <a:rPr sz="2600" b="1" spc="-10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a</a:t>
            </a:r>
            <a:r>
              <a:rPr sz="2600" b="1" spc="15" dirty="0">
                <a:latin typeface="Calibri"/>
                <a:cs typeface="Calibri"/>
              </a:rPr>
              <a:t> </a:t>
            </a:r>
            <a:r>
              <a:rPr sz="2600" b="1" spc="-10" dirty="0">
                <a:latin typeface="Calibri"/>
                <a:cs typeface="Calibri"/>
              </a:rPr>
              <a:t>task</a:t>
            </a:r>
            <a:r>
              <a:rPr sz="2600" b="1" spc="-15" dirty="0">
                <a:latin typeface="Calibri"/>
                <a:cs typeface="Calibri"/>
              </a:rPr>
              <a:t> </a:t>
            </a:r>
            <a:r>
              <a:rPr sz="2600" b="1" spc="-5" dirty="0">
                <a:latin typeface="Calibri"/>
                <a:cs typeface="Calibri"/>
              </a:rPr>
              <a:t>focus.</a:t>
            </a:r>
            <a:r>
              <a:rPr sz="2600" b="1" spc="5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In</a:t>
            </a:r>
            <a:r>
              <a:rPr sz="2600" b="1" spc="-10" dirty="0">
                <a:latin typeface="Calibri"/>
                <a:cs typeface="Calibri"/>
              </a:rPr>
              <a:t> </a:t>
            </a:r>
            <a:r>
              <a:rPr sz="2600" b="1" spc="-5" dirty="0">
                <a:latin typeface="Calibri"/>
                <a:cs typeface="Calibri"/>
              </a:rPr>
              <a:t>this</a:t>
            </a:r>
            <a:r>
              <a:rPr sz="2600" b="1" spc="15" dirty="0">
                <a:latin typeface="Calibri"/>
                <a:cs typeface="Calibri"/>
              </a:rPr>
              <a:t> </a:t>
            </a:r>
            <a:r>
              <a:rPr sz="2600" b="1" spc="-5" dirty="0">
                <a:latin typeface="Calibri"/>
                <a:cs typeface="Calibri"/>
              </a:rPr>
              <a:t>method</a:t>
            </a:r>
            <a:r>
              <a:rPr sz="2600" b="1" spc="-15" dirty="0">
                <a:latin typeface="Calibri"/>
                <a:cs typeface="Calibri"/>
              </a:rPr>
              <a:t> </a:t>
            </a:r>
            <a:r>
              <a:rPr sz="2600" b="1" spc="-5" dirty="0">
                <a:latin typeface="Calibri"/>
                <a:cs typeface="Calibri"/>
              </a:rPr>
              <a:t>the</a:t>
            </a:r>
            <a:r>
              <a:rPr sz="2600" b="1" spc="10" dirty="0">
                <a:latin typeface="Calibri"/>
                <a:cs typeface="Calibri"/>
              </a:rPr>
              <a:t> </a:t>
            </a:r>
            <a:r>
              <a:rPr sz="2600" b="1" spc="-10" dirty="0">
                <a:latin typeface="Calibri"/>
                <a:cs typeface="Calibri"/>
              </a:rPr>
              <a:t>nursing </a:t>
            </a:r>
            <a:r>
              <a:rPr sz="2600" b="1" spc="-5" dirty="0">
                <a:latin typeface="Calibri"/>
                <a:cs typeface="Calibri"/>
              </a:rPr>
              <a:t> </a:t>
            </a:r>
            <a:r>
              <a:rPr sz="2600" b="1" spc="-10" dirty="0">
                <a:latin typeface="Calibri"/>
                <a:cs typeface="Calibri"/>
              </a:rPr>
              <a:t>care</a:t>
            </a:r>
            <a:r>
              <a:rPr sz="2600" b="1" spc="-5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is</a:t>
            </a:r>
            <a:r>
              <a:rPr sz="2600" b="1" spc="-15" dirty="0">
                <a:latin typeface="Calibri"/>
                <a:cs typeface="Calibri"/>
              </a:rPr>
              <a:t> </a:t>
            </a:r>
            <a:r>
              <a:rPr sz="2600" b="1" spc="-5" dirty="0">
                <a:latin typeface="Calibri"/>
                <a:cs typeface="Calibri"/>
              </a:rPr>
              <a:t>divided</a:t>
            </a:r>
            <a:r>
              <a:rPr sz="2600" b="1" spc="15" dirty="0">
                <a:latin typeface="Calibri"/>
                <a:cs typeface="Calibri"/>
              </a:rPr>
              <a:t> </a:t>
            </a:r>
            <a:r>
              <a:rPr sz="2600" b="1" spc="-15" dirty="0">
                <a:latin typeface="Calibri"/>
                <a:cs typeface="Calibri"/>
              </a:rPr>
              <a:t>into</a:t>
            </a:r>
            <a:r>
              <a:rPr sz="2600" b="1" spc="5" dirty="0">
                <a:latin typeface="Calibri"/>
                <a:cs typeface="Calibri"/>
              </a:rPr>
              <a:t> </a:t>
            </a:r>
            <a:r>
              <a:rPr sz="2600" b="1" spc="-20" dirty="0">
                <a:latin typeface="Calibri"/>
                <a:cs typeface="Calibri"/>
              </a:rPr>
              <a:t>separate</a:t>
            </a:r>
            <a:r>
              <a:rPr sz="2600" b="1" spc="15" dirty="0">
                <a:latin typeface="Calibri"/>
                <a:cs typeface="Calibri"/>
              </a:rPr>
              <a:t> </a:t>
            </a:r>
            <a:r>
              <a:rPr sz="2600" b="1" spc="-10" dirty="0">
                <a:latin typeface="Calibri"/>
                <a:cs typeface="Calibri"/>
              </a:rPr>
              <a:t>tasks.</a:t>
            </a:r>
            <a:r>
              <a:rPr sz="2600" b="1" dirty="0">
                <a:latin typeface="Calibri"/>
                <a:cs typeface="Calibri"/>
              </a:rPr>
              <a:t> </a:t>
            </a:r>
            <a:r>
              <a:rPr sz="2600" b="1" spc="-5" dirty="0">
                <a:latin typeface="Calibri"/>
                <a:cs typeface="Calibri"/>
              </a:rPr>
              <a:t>These</a:t>
            </a:r>
            <a:r>
              <a:rPr sz="2600" b="1" spc="15" dirty="0">
                <a:latin typeface="Calibri"/>
                <a:cs typeface="Calibri"/>
              </a:rPr>
              <a:t> </a:t>
            </a:r>
            <a:r>
              <a:rPr sz="2600" b="1" spc="-10" dirty="0">
                <a:latin typeface="Calibri"/>
                <a:cs typeface="Calibri"/>
              </a:rPr>
              <a:t>are</a:t>
            </a:r>
            <a:r>
              <a:rPr sz="2600" b="1" spc="-5" dirty="0">
                <a:latin typeface="Calibri"/>
                <a:cs typeface="Calibri"/>
              </a:rPr>
              <a:t> performed </a:t>
            </a:r>
            <a:r>
              <a:rPr sz="2600" b="1" spc="-10" dirty="0">
                <a:latin typeface="Calibri"/>
                <a:cs typeface="Calibri"/>
              </a:rPr>
              <a:t>by </a:t>
            </a:r>
            <a:r>
              <a:rPr sz="2600" b="1" spc="-570" dirty="0">
                <a:latin typeface="Calibri"/>
                <a:cs typeface="Calibri"/>
              </a:rPr>
              <a:t> </a:t>
            </a:r>
            <a:r>
              <a:rPr sz="2600" b="1" spc="-5" dirty="0">
                <a:latin typeface="Calibri"/>
                <a:cs typeface="Calibri"/>
              </a:rPr>
              <a:t>the</a:t>
            </a:r>
            <a:r>
              <a:rPr sz="2600" b="1" spc="5" dirty="0">
                <a:latin typeface="Calibri"/>
                <a:cs typeface="Calibri"/>
              </a:rPr>
              <a:t> </a:t>
            </a:r>
            <a:r>
              <a:rPr sz="2600" b="1" spc="-10" dirty="0">
                <a:latin typeface="Calibri"/>
                <a:cs typeface="Calibri"/>
              </a:rPr>
              <a:t>varied</a:t>
            </a:r>
            <a:r>
              <a:rPr sz="2600" b="1" spc="-5" dirty="0">
                <a:latin typeface="Calibri"/>
                <a:cs typeface="Calibri"/>
              </a:rPr>
              <a:t> </a:t>
            </a:r>
            <a:r>
              <a:rPr sz="2600" b="1" spc="-10" dirty="0">
                <a:latin typeface="Calibri"/>
                <a:cs typeface="Calibri"/>
              </a:rPr>
              <a:t>levels</a:t>
            </a:r>
            <a:r>
              <a:rPr sz="2600" b="1" spc="10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of</a:t>
            </a:r>
            <a:r>
              <a:rPr sz="2600" b="1" spc="5" dirty="0">
                <a:latin typeface="Calibri"/>
                <a:cs typeface="Calibri"/>
              </a:rPr>
              <a:t> </a:t>
            </a:r>
            <a:r>
              <a:rPr sz="2600" b="1" spc="-10" dirty="0">
                <a:latin typeface="Calibri"/>
                <a:cs typeface="Calibri"/>
              </a:rPr>
              <a:t>nursing</a:t>
            </a:r>
            <a:r>
              <a:rPr sz="2600" b="1" spc="30" dirty="0">
                <a:latin typeface="Calibri"/>
                <a:cs typeface="Calibri"/>
              </a:rPr>
              <a:t> </a:t>
            </a:r>
            <a:r>
              <a:rPr sz="2600" b="1" spc="-10" dirty="0">
                <a:latin typeface="Calibri"/>
                <a:cs typeface="Calibri"/>
              </a:rPr>
              <a:t>personnel,</a:t>
            </a:r>
            <a:r>
              <a:rPr sz="2600" b="1" spc="40" dirty="0">
                <a:latin typeface="Calibri"/>
                <a:cs typeface="Calibri"/>
              </a:rPr>
              <a:t> </a:t>
            </a:r>
            <a:r>
              <a:rPr sz="2600" b="1" spc="-5" dirty="0">
                <a:latin typeface="Calibri"/>
                <a:cs typeface="Calibri"/>
              </a:rPr>
              <a:t>depending</a:t>
            </a:r>
            <a:r>
              <a:rPr sz="2600" b="1" spc="50" dirty="0">
                <a:latin typeface="Calibri"/>
                <a:cs typeface="Calibri"/>
              </a:rPr>
              <a:t> </a:t>
            </a:r>
            <a:r>
              <a:rPr sz="2600" b="1" spc="-5" dirty="0">
                <a:latin typeface="Calibri"/>
                <a:cs typeface="Calibri"/>
              </a:rPr>
              <a:t>upon</a:t>
            </a:r>
            <a:r>
              <a:rPr sz="2600" b="1" spc="25" dirty="0">
                <a:latin typeface="Calibri"/>
                <a:cs typeface="Calibri"/>
              </a:rPr>
              <a:t> </a:t>
            </a:r>
            <a:r>
              <a:rPr sz="2600" b="1" spc="-5" dirty="0">
                <a:latin typeface="Calibri"/>
                <a:cs typeface="Calibri"/>
              </a:rPr>
              <a:t>the </a:t>
            </a:r>
            <a:r>
              <a:rPr sz="2600" b="1" spc="-570" dirty="0">
                <a:latin typeface="Calibri"/>
                <a:cs typeface="Calibri"/>
              </a:rPr>
              <a:t> </a:t>
            </a:r>
            <a:r>
              <a:rPr sz="2600" b="1" spc="-10" dirty="0">
                <a:latin typeface="Calibri"/>
                <a:cs typeface="Calibri"/>
              </a:rPr>
              <a:t>complexity</a:t>
            </a:r>
            <a:r>
              <a:rPr sz="2600" b="1" spc="-15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of</a:t>
            </a:r>
            <a:r>
              <a:rPr sz="2600" b="1" spc="5" dirty="0">
                <a:latin typeface="Calibri"/>
                <a:cs typeface="Calibri"/>
              </a:rPr>
              <a:t> </a:t>
            </a:r>
            <a:r>
              <a:rPr sz="2600" b="1" spc="-5" dirty="0">
                <a:latin typeface="Calibri"/>
                <a:cs typeface="Calibri"/>
              </a:rPr>
              <a:t>each task</a:t>
            </a:r>
            <a:r>
              <a:rPr sz="2600" b="1" spc="-10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in</a:t>
            </a:r>
            <a:r>
              <a:rPr sz="2600" b="1" spc="-5" dirty="0">
                <a:latin typeface="Calibri"/>
                <a:cs typeface="Calibri"/>
              </a:rPr>
              <a:t> </a:t>
            </a:r>
            <a:r>
              <a:rPr sz="2600" b="1" spc="-10" dirty="0">
                <a:latin typeface="Calibri"/>
                <a:cs typeface="Calibri"/>
              </a:rPr>
              <a:t>terms</a:t>
            </a:r>
            <a:r>
              <a:rPr sz="2600" b="1" spc="-5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of</a:t>
            </a:r>
            <a:r>
              <a:rPr sz="2600" b="1" spc="10" dirty="0">
                <a:latin typeface="Calibri"/>
                <a:cs typeface="Calibri"/>
              </a:rPr>
              <a:t> </a:t>
            </a:r>
            <a:r>
              <a:rPr sz="2600" b="1" spc="-5" dirty="0">
                <a:latin typeface="Calibri"/>
                <a:cs typeface="Calibri"/>
              </a:rPr>
              <a:t>judgment</a:t>
            </a:r>
            <a:r>
              <a:rPr sz="2600" b="1" spc="5" dirty="0">
                <a:latin typeface="Calibri"/>
                <a:cs typeface="Calibri"/>
              </a:rPr>
              <a:t> </a:t>
            </a:r>
            <a:r>
              <a:rPr sz="2600" b="1" spc="-5" dirty="0">
                <a:latin typeface="Calibri"/>
                <a:cs typeface="Calibri"/>
              </a:rPr>
              <a:t>and</a:t>
            </a:r>
            <a:r>
              <a:rPr sz="2600" b="1" spc="15" dirty="0">
                <a:latin typeface="Calibri"/>
                <a:cs typeface="Calibri"/>
              </a:rPr>
              <a:t> </a:t>
            </a:r>
            <a:r>
              <a:rPr sz="2600" b="1" spc="-10" dirty="0">
                <a:latin typeface="Calibri"/>
                <a:cs typeface="Calibri"/>
              </a:rPr>
              <a:t>technical </a:t>
            </a:r>
            <a:r>
              <a:rPr sz="2600" b="1" spc="-570" dirty="0">
                <a:latin typeface="Calibri"/>
                <a:cs typeface="Calibri"/>
              </a:rPr>
              <a:t> </a:t>
            </a:r>
            <a:r>
              <a:rPr sz="2600" b="1" spc="-5" dirty="0">
                <a:latin typeface="Calibri"/>
                <a:cs typeface="Calibri"/>
              </a:rPr>
              <a:t>knowledge</a:t>
            </a:r>
            <a:r>
              <a:rPr sz="2600" b="1" spc="5" dirty="0">
                <a:latin typeface="Calibri"/>
                <a:cs typeface="Calibri"/>
              </a:rPr>
              <a:t> </a:t>
            </a:r>
            <a:r>
              <a:rPr sz="2600" b="1" spc="-5" dirty="0">
                <a:latin typeface="Calibri"/>
                <a:cs typeface="Calibri"/>
              </a:rPr>
              <a:t>and</a:t>
            </a:r>
            <a:r>
              <a:rPr sz="2600" b="1" dirty="0">
                <a:latin typeface="Calibri"/>
                <a:cs typeface="Calibri"/>
              </a:rPr>
              <a:t> the </a:t>
            </a:r>
            <a:r>
              <a:rPr sz="2600" b="1" spc="-15" dirty="0">
                <a:latin typeface="Calibri"/>
                <a:cs typeface="Calibri"/>
              </a:rPr>
              <a:t>preparation</a:t>
            </a:r>
            <a:r>
              <a:rPr sz="2600" b="1" spc="30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of</a:t>
            </a:r>
            <a:r>
              <a:rPr sz="2600" b="1" spc="5" dirty="0">
                <a:latin typeface="Calibri"/>
                <a:cs typeface="Calibri"/>
              </a:rPr>
              <a:t> </a:t>
            </a:r>
            <a:r>
              <a:rPr sz="2600" b="1" spc="-5" dirty="0">
                <a:latin typeface="Calibri"/>
                <a:cs typeface="Calibri"/>
              </a:rPr>
              <a:t>the</a:t>
            </a:r>
            <a:r>
              <a:rPr sz="2600" b="1" spc="5" dirty="0">
                <a:latin typeface="Calibri"/>
                <a:cs typeface="Calibri"/>
              </a:rPr>
              <a:t> </a:t>
            </a:r>
            <a:r>
              <a:rPr sz="2600" b="1" spc="-5" dirty="0">
                <a:latin typeface="Calibri"/>
                <a:cs typeface="Calibri"/>
              </a:rPr>
              <a:t>individual</a:t>
            </a:r>
            <a:r>
              <a:rPr sz="2600" b="1" spc="15" dirty="0">
                <a:latin typeface="Calibri"/>
                <a:cs typeface="Calibri"/>
              </a:rPr>
              <a:t> </a:t>
            </a:r>
            <a:r>
              <a:rPr sz="2600" b="1" spc="-15" dirty="0">
                <a:latin typeface="Calibri"/>
                <a:cs typeface="Calibri"/>
              </a:rPr>
              <a:t>staff </a:t>
            </a:r>
            <a:r>
              <a:rPr sz="2600" b="1" spc="-10" dirty="0">
                <a:latin typeface="Calibri"/>
                <a:cs typeface="Calibri"/>
              </a:rPr>
              <a:t> </a:t>
            </a:r>
            <a:r>
              <a:rPr sz="2600" b="1" spc="-35" dirty="0">
                <a:latin typeface="Calibri"/>
                <a:cs typeface="Calibri"/>
              </a:rPr>
              <a:t>member.</a:t>
            </a:r>
            <a:r>
              <a:rPr sz="2600" b="1" spc="70" dirty="0">
                <a:latin typeface="Calibri"/>
                <a:cs typeface="Calibri"/>
              </a:rPr>
              <a:t> </a:t>
            </a:r>
            <a:r>
              <a:rPr sz="2600" b="1" spc="-10" dirty="0">
                <a:latin typeface="Calibri"/>
                <a:cs typeface="Calibri"/>
              </a:rPr>
              <a:t>Each</a:t>
            </a:r>
            <a:r>
              <a:rPr sz="2600" b="1" spc="75" dirty="0">
                <a:latin typeface="Calibri"/>
                <a:cs typeface="Calibri"/>
              </a:rPr>
              <a:t> </a:t>
            </a:r>
            <a:r>
              <a:rPr sz="2600" b="1" spc="-15" dirty="0">
                <a:latin typeface="Calibri"/>
                <a:cs typeface="Calibri"/>
              </a:rPr>
              <a:t>staff</a:t>
            </a:r>
            <a:r>
              <a:rPr sz="2600" b="1" spc="55" dirty="0">
                <a:latin typeface="Calibri"/>
                <a:cs typeface="Calibri"/>
              </a:rPr>
              <a:t> </a:t>
            </a:r>
            <a:r>
              <a:rPr sz="2600" b="1" spc="-5" dirty="0">
                <a:latin typeface="Calibri"/>
                <a:cs typeface="Calibri"/>
              </a:rPr>
              <a:t>member</a:t>
            </a:r>
            <a:r>
              <a:rPr sz="2600" b="1" spc="70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is</a:t>
            </a:r>
            <a:r>
              <a:rPr sz="2600" b="1" spc="60" dirty="0">
                <a:latin typeface="Calibri"/>
                <a:cs typeface="Calibri"/>
              </a:rPr>
              <a:t> </a:t>
            </a:r>
            <a:r>
              <a:rPr sz="2600" b="1" spc="-10" dirty="0">
                <a:latin typeface="Calibri"/>
                <a:cs typeface="Calibri"/>
              </a:rPr>
              <a:t>responsible</a:t>
            </a:r>
            <a:r>
              <a:rPr sz="2600" b="1" spc="90" dirty="0">
                <a:latin typeface="Calibri"/>
                <a:cs typeface="Calibri"/>
              </a:rPr>
              <a:t> </a:t>
            </a:r>
            <a:r>
              <a:rPr sz="2600" b="1" spc="-15" dirty="0">
                <a:latin typeface="Calibri"/>
                <a:cs typeface="Calibri"/>
              </a:rPr>
              <a:t>for</a:t>
            </a:r>
            <a:r>
              <a:rPr sz="2600" b="1" spc="65" dirty="0">
                <a:latin typeface="Calibri"/>
                <a:cs typeface="Calibri"/>
              </a:rPr>
              <a:t> </a:t>
            </a:r>
            <a:r>
              <a:rPr sz="2600" b="1" spc="-5" dirty="0">
                <a:latin typeface="Calibri"/>
                <a:cs typeface="Calibri"/>
              </a:rPr>
              <a:t>only</a:t>
            </a:r>
            <a:r>
              <a:rPr sz="2600" b="1" spc="75" dirty="0">
                <a:latin typeface="Calibri"/>
                <a:cs typeface="Calibri"/>
              </a:rPr>
              <a:t> </a:t>
            </a:r>
            <a:r>
              <a:rPr sz="2600" b="1" spc="-5" dirty="0">
                <a:latin typeface="Calibri"/>
                <a:cs typeface="Calibri"/>
              </a:rPr>
              <a:t>the </a:t>
            </a:r>
            <a:r>
              <a:rPr sz="2600" b="1" dirty="0">
                <a:latin typeface="Calibri"/>
                <a:cs typeface="Calibri"/>
              </a:rPr>
              <a:t> </a:t>
            </a:r>
            <a:r>
              <a:rPr sz="2600" b="1" spc="-10" dirty="0">
                <a:latin typeface="Calibri"/>
                <a:cs typeface="Calibri"/>
              </a:rPr>
              <a:t>task</a:t>
            </a:r>
            <a:r>
              <a:rPr sz="2600" b="1" spc="-5" dirty="0">
                <a:latin typeface="Calibri"/>
                <a:cs typeface="Calibri"/>
              </a:rPr>
              <a:t> done</a:t>
            </a:r>
            <a:r>
              <a:rPr sz="2600" b="1" spc="5" dirty="0">
                <a:latin typeface="Calibri"/>
                <a:cs typeface="Calibri"/>
              </a:rPr>
              <a:t> </a:t>
            </a:r>
            <a:r>
              <a:rPr sz="2600" b="1" spc="-5" dirty="0">
                <a:latin typeface="Calibri"/>
                <a:cs typeface="Calibri"/>
              </a:rPr>
              <a:t>during</a:t>
            </a:r>
            <a:r>
              <a:rPr sz="2600" b="1" spc="20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a</a:t>
            </a:r>
            <a:r>
              <a:rPr sz="2600" b="1" spc="10" dirty="0">
                <a:latin typeface="Calibri"/>
                <a:cs typeface="Calibri"/>
              </a:rPr>
              <a:t> </a:t>
            </a:r>
            <a:r>
              <a:rPr sz="2600" b="1" spc="-10" dirty="0">
                <a:latin typeface="Calibri"/>
                <a:cs typeface="Calibri"/>
              </a:rPr>
              <a:t>given tour</a:t>
            </a:r>
            <a:r>
              <a:rPr sz="2600" b="1" dirty="0">
                <a:latin typeface="Calibri"/>
                <a:cs typeface="Calibri"/>
              </a:rPr>
              <a:t> of </a:t>
            </a:r>
            <a:r>
              <a:rPr sz="2600" b="1" spc="-35" dirty="0">
                <a:latin typeface="Calibri"/>
                <a:cs typeface="Calibri"/>
              </a:rPr>
              <a:t>duty.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3857" y="342646"/>
            <a:ext cx="36449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Functional</a:t>
            </a:r>
            <a:r>
              <a:rPr spc="-60" dirty="0"/>
              <a:t> </a:t>
            </a:r>
            <a:r>
              <a:rPr spc="-10" dirty="0"/>
              <a:t>Method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9288" y="1237091"/>
            <a:ext cx="1728216" cy="333112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383540" y="1051052"/>
            <a:ext cx="8549640" cy="5064760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sz="2800" b="1" spc="-20" dirty="0">
                <a:latin typeface="Calibri"/>
                <a:cs typeface="Calibri"/>
              </a:rPr>
              <a:t>Advantages</a:t>
            </a:r>
            <a:endParaRPr sz="2800">
              <a:latin typeface="Calibri"/>
              <a:cs typeface="Calibri"/>
            </a:endParaRPr>
          </a:p>
          <a:p>
            <a:pPr marL="622300" marR="5080" indent="-610235">
              <a:lnSpc>
                <a:spcPts val="3030"/>
              </a:lnSpc>
              <a:spcBef>
                <a:spcPts val="845"/>
              </a:spcBef>
              <a:buFont typeface="Arial MT"/>
              <a:buChar char="•"/>
              <a:tabLst>
                <a:tab pos="622300" algn="l"/>
                <a:tab pos="622935" algn="l"/>
              </a:tabLst>
            </a:pPr>
            <a:r>
              <a:rPr sz="2800" b="1" spc="-10" dirty="0">
                <a:latin typeface="Calibri"/>
                <a:cs typeface="Calibri"/>
              </a:rPr>
              <a:t>Each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become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highly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skillful,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she </a:t>
            </a:r>
            <a:r>
              <a:rPr sz="2800" b="1" spc="-15" dirty="0">
                <a:latin typeface="Calibri"/>
                <a:cs typeface="Calibri"/>
              </a:rPr>
              <a:t>develops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speed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efficiency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doing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her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assigned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task.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marL="622300" marR="1059180" indent="-610235">
              <a:lnSpc>
                <a:spcPts val="3030"/>
              </a:lnSpc>
              <a:buFont typeface="Arial MT"/>
              <a:buChar char="•"/>
              <a:tabLst>
                <a:tab pos="622300" algn="l"/>
                <a:tab pos="622935" algn="l"/>
              </a:tabLst>
            </a:pPr>
            <a:r>
              <a:rPr sz="2800" b="1" spc="-5" dirty="0">
                <a:latin typeface="Calibri"/>
                <a:cs typeface="Calibri"/>
              </a:rPr>
              <a:t>She become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more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independent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needs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less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supervision.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marL="622300" marR="1273810" indent="-610235">
              <a:lnSpc>
                <a:spcPts val="3030"/>
              </a:lnSpc>
              <a:buFont typeface="Arial MT"/>
              <a:buChar char="•"/>
              <a:tabLst>
                <a:tab pos="622300" algn="l"/>
                <a:tab pos="622935" algn="l"/>
              </a:tabLst>
            </a:pPr>
            <a:r>
              <a:rPr sz="2800" b="1" spc="-5" dirty="0">
                <a:latin typeface="Calibri"/>
                <a:cs typeface="Calibri"/>
              </a:rPr>
              <a:t>Small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number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nurses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can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provide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care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relatively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large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number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patients.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 MT"/>
              <a:buChar char="•"/>
            </a:pPr>
            <a:endParaRPr sz="3450">
              <a:latin typeface="Calibri"/>
              <a:cs typeface="Calibri"/>
            </a:endParaRPr>
          </a:p>
          <a:p>
            <a:pPr marL="622300" indent="-610235">
              <a:lnSpc>
                <a:spcPct val="100000"/>
              </a:lnSpc>
              <a:buFont typeface="Arial MT"/>
              <a:buChar char="•"/>
              <a:tabLst>
                <a:tab pos="622300" algn="l"/>
                <a:tab pos="622935" algn="l"/>
              </a:tabLst>
            </a:pPr>
            <a:r>
              <a:rPr sz="2800" b="1" spc="-5" dirty="0">
                <a:latin typeface="Calibri"/>
                <a:cs typeface="Calibri"/>
              </a:rPr>
              <a:t>Less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equipment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 supplies </a:t>
            </a:r>
            <a:r>
              <a:rPr sz="2800" b="1" spc="-15" dirty="0">
                <a:latin typeface="Calibri"/>
                <a:cs typeface="Calibri"/>
              </a:rPr>
              <a:t>are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needed.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3/26/2021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11</a:t>
            </a:fld>
            <a:endParaRPr spc="-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3/26/2021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12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97657" y="571246"/>
            <a:ext cx="36449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Functional</a:t>
            </a:r>
            <a:r>
              <a:rPr spc="-60" dirty="0"/>
              <a:t> </a:t>
            </a:r>
            <a:r>
              <a:rPr spc="-10" dirty="0"/>
              <a:t>Method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59620"/>
            <a:ext cx="8409305" cy="2840355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800" b="1" spc="-15" dirty="0">
                <a:latin typeface="Calibri"/>
                <a:cs typeface="Calibri"/>
              </a:rPr>
              <a:t>Disadvantages: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Function </a:t>
            </a:r>
            <a:r>
              <a:rPr sz="2800" b="1" spc="-15" dirty="0">
                <a:latin typeface="Calibri"/>
                <a:cs typeface="Calibri"/>
              </a:rPr>
              <a:t>centered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method.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6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Fragmentation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depersonalization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patient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care.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59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No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one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knows or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evaluates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patient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care.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ts val="3020"/>
              </a:lnSpc>
              <a:spcBef>
                <a:spcPts val="85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It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difficult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define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responsibility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errors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patient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care.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3/26/2021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13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9042" y="684352"/>
            <a:ext cx="364617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Functional</a:t>
            </a:r>
            <a:r>
              <a:rPr spc="-70" dirty="0"/>
              <a:t> </a:t>
            </a:r>
            <a:r>
              <a:rPr spc="-5" dirty="0"/>
              <a:t>Method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2140" y="1620291"/>
            <a:ext cx="6970395" cy="3223895"/>
          </a:xfrm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70"/>
              </a:spcBef>
            </a:pPr>
            <a:r>
              <a:rPr sz="2800" b="1" spc="-15" dirty="0">
                <a:latin typeface="Calibri"/>
                <a:cs typeface="Calibri"/>
              </a:rPr>
              <a:t>Disadvantages</a:t>
            </a:r>
            <a:r>
              <a:rPr sz="2800" b="1" spc="-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(Cont..):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ts val="3020"/>
              </a:lnSpc>
              <a:spcBef>
                <a:spcPts val="85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Some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aspects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patient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care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are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omitted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e.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g.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teaching.</a:t>
            </a:r>
            <a:endParaRPr sz="2800">
              <a:latin typeface="Calibri"/>
              <a:cs typeface="Calibri"/>
            </a:endParaRPr>
          </a:p>
          <a:p>
            <a:pPr marL="265430" indent="-253365">
              <a:lnSpc>
                <a:spcPct val="100000"/>
              </a:lnSpc>
              <a:spcBef>
                <a:spcPts val="430"/>
              </a:spcBef>
              <a:buFont typeface="Arial MT"/>
              <a:buChar char="•"/>
              <a:tabLst>
                <a:tab pos="266065" algn="l"/>
              </a:tabLst>
            </a:pPr>
            <a:r>
              <a:rPr sz="2800" b="1" spc="-20" dirty="0">
                <a:latin typeface="Calibri"/>
                <a:cs typeface="Calibri"/>
              </a:rPr>
              <a:t>Poor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nurse/patient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communication.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5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Monotony</a:t>
            </a:r>
            <a:r>
              <a:rPr sz="2800" b="1" spc="-5" dirty="0">
                <a:latin typeface="Calibri"/>
                <a:cs typeface="Calibri"/>
              </a:rPr>
              <a:t> in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doping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one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task.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ts val="3020"/>
              </a:lnSpc>
              <a:spcBef>
                <a:spcPts val="85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Nurse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become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less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skillful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other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tasks,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their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abilities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are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not</a:t>
            </a:r>
            <a:r>
              <a:rPr sz="2800" b="1" dirty="0">
                <a:latin typeface="Calibri"/>
                <a:cs typeface="Calibri"/>
              </a:rPr>
              <a:t> fully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utilized.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3/26/2021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14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spc="-80" dirty="0"/>
              <a:t>Team</a:t>
            </a:r>
            <a:r>
              <a:rPr spc="-75" dirty="0"/>
              <a:t> </a:t>
            </a:r>
            <a:r>
              <a:rPr spc="-10" dirty="0"/>
              <a:t>Method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340" y="1543663"/>
            <a:ext cx="8378190" cy="45078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marR="6350" indent="-172720">
              <a:lnSpc>
                <a:spcPct val="1501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  <a:tab pos="1113155" algn="l"/>
                <a:tab pos="2343150" algn="l"/>
                <a:tab pos="2710180" algn="l"/>
                <a:tab pos="3726815" algn="l"/>
                <a:tab pos="4246880" algn="l"/>
                <a:tab pos="4560570" algn="l"/>
                <a:tab pos="6320155" algn="l"/>
                <a:tab pos="7068184" algn="l"/>
              </a:tabLst>
            </a:pPr>
            <a:r>
              <a:rPr sz="2800" b="1" spc="-254" dirty="0">
                <a:latin typeface="Calibri"/>
                <a:cs typeface="Calibri"/>
              </a:rPr>
              <a:t>T</a:t>
            </a:r>
            <a:r>
              <a:rPr sz="2800" b="1" spc="-5" dirty="0">
                <a:latin typeface="Calibri"/>
                <a:cs typeface="Calibri"/>
              </a:rPr>
              <a:t>eam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5" dirty="0">
                <a:latin typeface="Calibri"/>
                <a:cs typeface="Calibri"/>
              </a:rPr>
              <a:t>nu</a:t>
            </a:r>
            <a:r>
              <a:rPr sz="2800" b="1" spc="-35" dirty="0">
                <a:latin typeface="Calibri"/>
                <a:cs typeface="Calibri"/>
              </a:rPr>
              <a:t>r</a:t>
            </a:r>
            <a:r>
              <a:rPr sz="2800" b="1" spc="-5" dirty="0">
                <a:latin typeface="Calibri"/>
                <a:cs typeface="Calibri"/>
              </a:rPr>
              <a:t>sing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i</a:t>
            </a:r>
            <a:r>
              <a:rPr sz="2800" b="1" spc="-5" dirty="0">
                <a:latin typeface="Calibri"/>
                <a:cs typeface="Calibri"/>
              </a:rPr>
              <a:t>s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5" dirty="0">
                <a:latin typeface="Calibri"/>
                <a:cs typeface="Calibri"/>
              </a:rPr>
              <a:t>based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o</a:t>
            </a:r>
            <a:r>
              <a:rPr sz="2800" b="1" spc="-5" dirty="0">
                <a:latin typeface="Calibri"/>
                <a:cs typeface="Calibri"/>
              </a:rPr>
              <a:t>n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5" dirty="0">
                <a:latin typeface="Calibri"/>
                <a:cs typeface="Calibri"/>
              </a:rPr>
              <a:t>ph</a:t>
            </a:r>
            <a:r>
              <a:rPr sz="2800" b="1" spc="-20" dirty="0">
                <a:latin typeface="Calibri"/>
                <a:cs typeface="Calibri"/>
              </a:rPr>
              <a:t>i</a:t>
            </a:r>
            <a:r>
              <a:rPr sz="2800" b="1" spc="-5" dirty="0">
                <a:latin typeface="Calibri"/>
                <a:cs typeface="Calibri"/>
              </a:rPr>
              <a:t>l</a:t>
            </a:r>
            <a:r>
              <a:rPr sz="2800" b="1" spc="-20" dirty="0">
                <a:latin typeface="Calibri"/>
                <a:cs typeface="Calibri"/>
              </a:rPr>
              <a:t>o</a:t>
            </a:r>
            <a:r>
              <a:rPr sz="2800" b="1" spc="-5" dirty="0">
                <a:latin typeface="Calibri"/>
                <a:cs typeface="Calibri"/>
              </a:rPr>
              <a:t>so</a:t>
            </a:r>
            <a:r>
              <a:rPr sz="2800" b="1" spc="-15" dirty="0">
                <a:latin typeface="Calibri"/>
                <a:cs typeface="Calibri"/>
              </a:rPr>
              <a:t>p</a:t>
            </a:r>
            <a:r>
              <a:rPr sz="2800" b="1" spc="-55" dirty="0">
                <a:latin typeface="Calibri"/>
                <a:cs typeface="Calibri"/>
              </a:rPr>
              <a:t>h</a:t>
            </a:r>
            <a:r>
              <a:rPr sz="2800" b="1" spc="-5" dirty="0">
                <a:latin typeface="Calibri"/>
                <a:cs typeface="Calibri"/>
              </a:rPr>
              <a:t>y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5" dirty="0">
                <a:latin typeface="Calibri"/>
                <a:cs typeface="Calibri"/>
              </a:rPr>
              <a:t>th</a:t>
            </a:r>
            <a:r>
              <a:rPr sz="2800" b="1" spc="-35" dirty="0">
                <a:latin typeface="Calibri"/>
                <a:cs typeface="Calibri"/>
              </a:rPr>
              <a:t>a</a:t>
            </a:r>
            <a:r>
              <a:rPr sz="2800" b="1" spc="-5" dirty="0">
                <a:latin typeface="Calibri"/>
                <a:cs typeface="Calibri"/>
              </a:rPr>
              <a:t>t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5" dirty="0">
                <a:latin typeface="Calibri"/>
                <a:cs typeface="Calibri"/>
              </a:rPr>
              <a:t>s</a:t>
            </a:r>
            <a:r>
              <a:rPr sz="2800" b="1" dirty="0">
                <a:latin typeface="Calibri"/>
                <a:cs typeface="Calibri"/>
              </a:rPr>
              <a:t>u</a:t>
            </a:r>
            <a:r>
              <a:rPr sz="2800" b="1" spc="-5" dirty="0">
                <a:latin typeface="Calibri"/>
                <a:cs typeface="Calibri"/>
              </a:rPr>
              <a:t>pp</a:t>
            </a:r>
            <a:r>
              <a:rPr sz="2800" b="1" spc="-20" dirty="0">
                <a:latin typeface="Calibri"/>
                <a:cs typeface="Calibri"/>
              </a:rPr>
              <a:t>o</a:t>
            </a:r>
            <a:r>
              <a:rPr sz="2800" b="1" spc="-10" dirty="0">
                <a:latin typeface="Calibri"/>
                <a:cs typeface="Calibri"/>
              </a:rPr>
              <a:t>rts 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achievement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goals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through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group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action.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ts val="5040"/>
              </a:lnSpc>
              <a:spcBef>
                <a:spcPts val="450"/>
              </a:spcBef>
              <a:buFont typeface="Arial MT"/>
              <a:buChar char="•"/>
              <a:tabLst>
                <a:tab pos="266065" algn="l"/>
              </a:tabLst>
            </a:pPr>
            <a:r>
              <a:rPr dirty="0"/>
              <a:t>	</a:t>
            </a:r>
            <a:r>
              <a:rPr sz="2800" b="1" spc="-10" dirty="0">
                <a:latin typeface="Calibri"/>
                <a:cs typeface="Calibri"/>
              </a:rPr>
              <a:t>This</a:t>
            </a:r>
            <a:r>
              <a:rPr sz="2800" b="1" spc="2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method</a:t>
            </a:r>
            <a:r>
              <a:rPr sz="2800" b="1" spc="2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utilizes</a:t>
            </a:r>
            <a:r>
              <a:rPr sz="2800" b="1" spc="2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2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heterogeneous</a:t>
            </a:r>
            <a:r>
              <a:rPr sz="2800" b="1" spc="23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team</a:t>
            </a:r>
            <a:r>
              <a:rPr sz="2800" b="1" spc="229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2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nursing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personnel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deliver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nursing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care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group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patients.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235"/>
              </a:spcBef>
              <a:buFont typeface="Arial MT"/>
              <a:buChar char="•"/>
              <a:tabLst>
                <a:tab pos="185420" algn="l"/>
                <a:tab pos="1016635" algn="l"/>
                <a:tab pos="2068195" algn="l"/>
                <a:tab pos="3294379" algn="l"/>
                <a:tab pos="3809365" algn="l"/>
                <a:tab pos="4885690" algn="l"/>
                <a:tab pos="5664200" algn="l"/>
                <a:tab pos="7940040" algn="l"/>
              </a:tabLst>
            </a:pPr>
            <a:r>
              <a:rPr sz="2800" b="1" spc="-10" dirty="0">
                <a:latin typeface="Calibri"/>
                <a:cs typeface="Calibri"/>
              </a:rPr>
              <a:t>Th</a:t>
            </a:r>
            <a:r>
              <a:rPr sz="2800" b="1" spc="-5" dirty="0">
                <a:latin typeface="Calibri"/>
                <a:cs typeface="Calibri"/>
              </a:rPr>
              <a:t>e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40" dirty="0">
                <a:latin typeface="Calibri"/>
                <a:cs typeface="Calibri"/>
              </a:rPr>
              <a:t>t</a:t>
            </a:r>
            <a:r>
              <a:rPr sz="2800" b="1" spc="-5" dirty="0">
                <a:latin typeface="Calibri"/>
                <a:cs typeface="Calibri"/>
              </a:rPr>
              <a:t>e</a:t>
            </a:r>
            <a:r>
              <a:rPr sz="2800" b="1" dirty="0">
                <a:latin typeface="Calibri"/>
                <a:cs typeface="Calibri"/>
              </a:rPr>
              <a:t>a</a:t>
            </a:r>
            <a:r>
              <a:rPr sz="2800" b="1" spc="-5" dirty="0">
                <a:latin typeface="Calibri"/>
                <a:cs typeface="Calibri"/>
              </a:rPr>
              <a:t>m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5" dirty="0">
                <a:latin typeface="Calibri"/>
                <a:cs typeface="Calibri"/>
              </a:rPr>
              <a:t>leader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i</a:t>
            </a:r>
            <a:r>
              <a:rPr sz="2800" b="1" spc="-5" dirty="0">
                <a:latin typeface="Calibri"/>
                <a:cs typeface="Calibri"/>
              </a:rPr>
              <a:t>s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g</a:t>
            </a:r>
            <a:r>
              <a:rPr sz="2800" b="1" spc="-15" dirty="0">
                <a:latin typeface="Calibri"/>
                <a:cs typeface="Calibri"/>
              </a:rPr>
              <a:t>i</a:t>
            </a:r>
            <a:r>
              <a:rPr sz="2800" b="1" spc="-35" dirty="0">
                <a:latin typeface="Calibri"/>
                <a:cs typeface="Calibri"/>
              </a:rPr>
              <a:t>v</a:t>
            </a:r>
            <a:r>
              <a:rPr sz="2800" b="1" spc="-5" dirty="0">
                <a:latin typeface="Calibri"/>
                <a:cs typeface="Calibri"/>
              </a:rPr>
              <a:t>en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30" dirty="0">
                <a:latin typeface="Calibri"/>
                <a:cs typeface="Calibri"/>
              </a:rPr>
              <a:t>r</a:t>
            </a:r>
            <a:r>
              <a:rPr sz="2800" b="1" dirty="0">
                <a:latin typeface="Calibri"/>
                <a:cs typeface="Calibri"/>
              </a:rPr>
              <a:t>e</a:t>
            </a:r>
            <a:r>
              <a:rPr sz="2800" b="1" spc="-5" dirty="0">
                <a:latin typeface="Calibri"/>
                <a:cs typeface="Calibri"/>
              </a:rPr>
              <a:t>sponsibil</a:t>
            </a:r>
            <a:r>
              <a:rPr sz="2800" b="1" spc="-15" dirty="0">
                <a:latin typeface="Calibri"/>
                <a:cs typeface="Calibri"/>
              </a:rPr>
              <a:t>i</a:t>
            </a:r>
            <a:r>
              <a:rPr sz="2800" b="1" spc="5" dirty="0">
                <a:latin typeface="Calibri"/>
                <a:cs typeface="Calibri"/>
              </a:rPr>
              <a:t>t</a:t>
            </a:r>
            <a:r>
              <a:rPr sz="2800" b="1" spc="-5" dirty="0">
                <a:latin typeface="Calibri"/>
                <a:cs typeface="Calibri"/>
              </a:rPr>
              <a:t>y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55" dirty="0">
                <a:latin typeface="Calibri"/>
                <a:cs typeface="Calibri"/>
              </a:rPr>
              <a:t>f</a:t>
            </a:r>
            <a:r>
              <a:rPr sz="2800" b="1" spc="-5" dirty="0">
                <a:latin typeface="Calibri"/>
                <a:cs typeface="Calibri"/>
              </a:rPr>
              <a:t>or</a:t>
            </a:r>
            <a:endParaRPr sz="2800">
              <a:latin typeface="Calibri"/>
              <a:cs typeface="Calibri"/>
            </a:endParaRPr>
          </a:p>
          <a:p>
            <a:pPr marL="184785" marR="6985">
              <a:lnSpc>
                <a:spcPct val="150000"/>
              </a:lnSpc>
            </a:pPr>
            <a:r>
              <a:rPr sz="2800" b="1" dirty="0">
                <a:latin typeface="Calibri"/>
                <a:cs typeface="Calibri"/>
              </a:rPr>
              <a:t>planning,</a:t>
            </a:r>
            <a:r>
              <a:rPr sz="2800" b="1" spc="13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continuity</a:t>
            </a:r>
            <a:r>
              <a:rPr sz="2800" b="1" spc="13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and</a:t>
            </a:r>
            <a:r>
              <a:rPr sz="2800" b="1" spc="1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evaluation</a:t>
            </a:r>
            <a:r>
              <a:rPr sz="2800" b="1" spc="10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12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the</a:t>
            </a:r>
            <a:r>
              <a:rPr sz="2800" b="1" spc="1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nursing</a:t>
            </a:r>
            <a:r>
              <a:rPr sz="2800" b="1" spc="14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care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all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patients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cared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by</a:t>
            </a:r>
            <a:r>
              <a:rPr sz="2800" b="1" spc="-5" dirty="0">
                <a:latin typeface="Calibri"/>
                <a:cs typeface="Calibri"/>
              </a:rPr>
              <a:t> 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team.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3/26/2021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15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spc="-80" dirty="0"/>
              <a:t>Team</a:t>
            </a:r>
            <a:r>
              <a:rPr spc="-75" dirty="0"/>
              <a:t> </a:t>
            </a:r>
            <a:r>
              <a:rPr spc="-10" dirty="0"/>
              <a:t>Method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340" y="1249959"/>
            <a:ext cx="8251825" cy="4806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marR="322580" indent="-172720">
              <a:lnSpc>
                <a:spcPct val="14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She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assign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team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members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patients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by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matching </a:t>
            </a:r>
            <a:r>
              <a:rPr sz="2800" b="1" spc="-10" dirty="0">
                <a:latin typeface="Calibri"/>
                <a:cs typeface="Calibri"/>
              </a:rPr>
              <a:t> patients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needs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with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staff’s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knowledge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skills.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She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also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do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work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other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members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team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not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qualified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perform.</a:t>
            </a:r>
            <a:endParaRPr sz="2800">
              <a:latin typeface="Calibri"/>
              <a:cs typeface="Calibri"/>
            </a:endParaRPr>
          </a:p>
          <a:p>
            <a:pPr marL="184785" marR="5080" indent="-172720" algn="just">
              <a:lnSpc>
                <a:spcPct val="14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She </a:t>
            </a:r>
            <a:r>
              <a:rPr sz="2800" b="1" spc="-10" dirty="0">
                <a:latin typeface="Calibri"/>
                <a:cs typeface="Calibri"/>
              </a:rPr>
              <a:t>set goals </a:t>
            </a:r>
            <a:r>
              <a:rPr sz="2800" b="1" spc="-5" dirty="0">
                <a:latin typeface="Calibri"/>
                <a:cs typeface="Calibri"/>
              </a:rPr>
              <a:t>and priorities </a:t>
            </a:r>
            <a:r>
              <a:rPr sz="2800" b="1" spc="-20" dirty="0">
                <a:latin typeface="Calibri"/>
                <a:cs typeface="Calibri"/>
              </a:rPr>
              <a:t>for </a:t>
            </a:r>
            <a:r>
              <a:rPr sz="2800" b="1" spc="-15" dirty="0">
                <a:latin typeface="Calibri"/>
                <a:cs typeface="Calibri"/>
              </a:rPr>
              <a:t>patient care, </a:t>
            </a:r>
            <a:r>
              <a:rPr sz="2800" b="1" spc="-20" dirty="0">
                <a:latin typeface="Calibri"/>
                <a:cs typeface="Calibri"/>
              </a:rPr>
              <a:t>centralizes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information </a:t>
            </a:r>
            <a:r>
              <a:rPr sz="2800" b="1" spc="-10" dirty="0">
                <a:latin typeface="Calibri"/>
                <a:cs typeface="Calibri"/>
              </a:rPr>
              <a:t>through </a:t>
            </a:r>
            <a:r>
              <a:rPr sz="2800" b="1" spc="-5" dirty="0">
                <a:latin typeface="Calibri"/>
                <a:cs typeface="Calibri"/>
              </a:rPr>
              <a:t>the </a:t>
            </a:r>
            <a:r>
              <a:rPr sz="2800" b="1" spc="-20" dirty="0">
                <a:latin typeface="Calibri"/>
                <a:cs typeface="Calibri"/>
              </a:rPr>
              <a:t>cardex, </a:t>
            </a:r>
            <a:r>
              <a:rPr sz="2800" b="1" spc="-10" dirty="0">
                <a:latin typeface="Calibri"/>
                <a:cs typeface="Calibri"/>
              </a:rPr>
              <a:t>direct </a:t>
            </a:r>
            <a:r>
              <a:rPr sz="2800" b="1" spc="-5" dirty="0">
                <a:latin typeface="Calibri"/>
                <a:cs typeface="Calibri"/>
              </a:rPr>
              <a:t>the planning of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care </a:t>
            </a:r>
            <a:r>
              <a:rPr sz="2800" b="1" spc="-10" dirty="0">
                <a:latin typeface="Calibri"/>
                <a:cs typeface="Calibri"/>
              </a:rPr>
              <a:t>by directing </a:t>
            </a:r>
            <a:r>
              <a:rPr sz="2800" b="1" spc="-20" dirty="0">
                <a:latin typeface="Calibri"/>
                <a:cs typeface="Calibri"/>
              </a:rPr>
              <a:t>care </a:t>
            </a:r>
            <a:r>
              <a:rPr sz="2800" b="1" spc="-15" dirty="0">
                <a:latin typeface="Calibri"/>
                <a:cs typeface="Calibri"/>
              </a:rPr>
              <a:t>conferences </a:t>
            </a:r>
            <a:r>
              <a:rPr sz="2800" b="1" spc="-5" dirty="0">
                <a:latin typeface="Calibri"/>
                <a:cs typeface="Calibri"/>
              </a:rPr>
              <a:t>and </a:t>
            </a:r>
            <a:r>
              <a:rPr sz="2800" b="1" spc="-10" dirty="0">
                <a:latin typeface="Calibri"/>
                <a:cs typeface="Calibri"/>
              </a:rPr>
              <a:t>developing </a:t>
            </a:r>
            <a:r>
              <a:rPr sz="2800" b="1" spc="-20" dirty="0">
                <a:latin typeface="Calibri"/>
                <a:cs typeface="Calibri"/>
              </a:rPr>
              <a:t>care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plans,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coordinate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evaluate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team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activities.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3/26/2021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16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spc="-80" dirty="0"/>
              <a:t>Team</a:t>
            </a:r>
            <a:r>
              <a:rPr spc="-75" dirty="0"/>
              <a:t> </a:t>
            </a:r>
            <a:r>
              <a:rPr spc="-10" dirty="0"/>
              <a:t>Method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340" y="1543663"/>
            <a:ext cx="7818120" cy="19469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785" marR="5080" indent="-172720">
              <a:lnSpc>
                <a:spcPct val="150000"/>
              </a:lnSpc>
              <a:spcBef>
                <a:spcPts val="10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main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features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team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nursing</a:t>
            </a:r>
            <a:r>
              <a:rPr sz="2800" b="1" spc="-5" dirty="0">
                <a:latin typeface="Calibri"/>
                <a:cs typeface="Calibri"/>
              </a:rPr>
              <a:t> is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nursing 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conference,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its</a:t>
            </a:r>
            <a:r>
              <a:rPr sz="2800" b="1" dirty="0">
                <a:latin typeface="Calibri"/>
                <a:cs typeface="Calibri"/>
              </a:rPr>
              <a:t> primary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purpose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development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 </a:t>
            </a:r>
            <a:r>
              <a:rPr sz="2800" b="1" spc="-15" dirty="0">
                <a:latin typeface="Calibri"/>
                <a:cs typeface="Calibri"/>
              </a:rPr>
              <a:t>revision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nursing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care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plans.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3/26/2021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17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607821"/>
            <a:ext cx="485965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20" dirty="0"/>
              <a:t>Advantages</a:t>
            </a:r>
            <a:r>
              <a:rPr sz="3200" spc="-50" dirty="0"/>
              <a:t> </a:t>
            </a:r>
            <a:r>
              <a:rPr sz="3200" dirty="0"/>
              <a:t>of</a:t>
            </a:r>
            <a:r>
              <a:rPr sz="3200" spc="-5" dirty="0"/>
              <a:t> </a:t>
            </a:r>
            <a:r>
              <a:rPr sz="3200" spc="-70" dirty="0"/>
              <a:t>Team</a:t>
            </a:r>
            <a:r>
              <a:rPr sz="3200" spc="-5" dirty="0"/>
              <a:t> </a:t>
            </a:r>
            <a:r>
              <a:rPr sz="3200" spc="-10" dirty="0"/>
              <a:t>Method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459740" y="1315063"/>
            <a:ext cx="7867015" cy="45078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marR="217170" indent="-172720">
              <a:lnSpc>
                <a:spcPct val="1501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60" dirty="0">
                <a:latin typeface="Calibri"/>
                <a:cs typeface="Calibri"/>
              </a:rPr>
              <a:t>Total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effort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group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better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than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that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each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individual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40" dirty="0">
                <a:latin typeface="Calibri"/>
                <a:cs typeface="Calibri"/>
              </a:rPr>
              <a:t>member.</a:t>
            </a:r>
            <a:endParaRPr sz="2800">
              <a:latin typeface="Calibri"/>
              <a:cs typeface="Calibri"/>
            </a:endParaRPr>
          </a:p>
          <a:p>
            <a:pPr marL="184785" marR="370205" indent="-172720">
              <a:lnSpc>
                <a:spcPts val="5040"/>
              </a:lnSpc>
              <a:spcBef>
                <a:spcPts val="45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Professional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staff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members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devote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their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time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energy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care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patients.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23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It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promote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nurses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sense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belonging.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ct val="150000"/>
              </a:lnSpc>
              <a:buFont typeface="Arial MT"/>
              <a:buChar char="•"/>
              <a:tabLst>
                <a:tab pos="185420" algn="l"/>
                <a:tab pos="1781810" algn="l"/>
              </a:tabLst>
            </a:pPr>
            <a:r>
              <a:rPr sz="2800" b="1" spc="-5" dirty="0">
                <a:latin typeface="Calibri"/>
                <a:cs typeface="Calibri"/>
              </a:rPr>
              <a:t>All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nurses	</a:t>
            </a:r>
            <a:r>
              <a:rPr sz="2800" b="1" spc="-20" dirty="0">
                <a:latin typeface="Calibri"/>
                <a:cs typeface="Calibri"/>
              </a:rPr>
              <a:t>have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contact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with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patient,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they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share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planning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provision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his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care.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3/26/2021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18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684352"/>
            <a:ext cx="599757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0" dirty="0"/>
              <a:t>Disadvantages</a:t>
            </a:r>
            <a:r>
              <a:rPr spc="-5" dirty="0"/>
              <a:t> </a:t>
            </a:r>
            <a:r>
              <a:rPr dirty="0"/>
              <a:t>of</a:t>
            </a:r>
            <a:r>
              <a:rPr spc="-10" dirty="0"/>
              <a:t> </a:t>
            </a:r>
            <a:r>
              <a:rPr spc="-80" dirty="0"/>
              <a:t>Team</a:t>
            </a:r>
            <a:r>
              <a:rPr spc="-30" dirty="0"/>
              <a:t> </a:t>
            </a:r>
            <a:r>
              <a:rPr spc="-5" dirty="0"/>
              <a:t>Method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2140" y="1603146"/>
            <a:ext cx="7541895" cy="3867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8775" marR="343535" indent="-346710">
              <a:lnSpc>
                <a:spcPct val="150100"/>
              </a:lnSpc>
              <a:spcBef>
                <a:spcPts val="100"/>
              </a:spcBef>
              <a:buFont typeface="Arial MT"/>
              <a:buChar char="•"/>
              <a:tabLst>
                <a:tab pos="358775" algn="l"/>
                <a:tab pos="359410" algn="l"/>
                <a:tab pos="2454275" algn="l"/>
              </a:tabLst>
            </a:pPr>
            <a:r>
              <a:rPr sz="2800" b="1" spc="-15" dirty="0">
                <a:latin typeface="Calibri"/>
                <a:cs typeface="Calibri"/>
              </a:rPr>
              <a:t>Most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nursing	</a:t>
            </a:r>
            <a:r>
              <a:rPr sz="2800" b="1" spc="-15" dirty="0">
                <a:latin typeface="Calibri"/>
                <a:cs typeface="Calibri"/>
              </a:rPr>
              <a:t>programs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do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not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prepare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nurses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leadership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roles.</a:t>
            </a:r>
            <a:endParaRPr sz="2800">
              <a:latin typeface="Calibri"/>
              <a:cs typeface="Calibri"/>
            </a:endParaRPr>
          </a:p>
          <a:p>
            <a:pPr marL="358775" marR="5080" indent="-346710">
              <a:lnSpc>
                <a:spcPts val="5040"/>
              </a:lnSpc>
              <a:spcBef>
                <a:spcPts val="445"/>
              </a:spcBef>
              <a:buFont typeface="Arial MT"/>
              <a:buChar char="•"/>
              <a:tabLst>
                <a:tab pos="358775" algn="l"/>
                <a:tab pos="359410" algn="l"/>
              </a:tabLst>
            </a:pPr>
            <a:r>
              <a:rPr sz="2800" b="1" spc="-10" dirty="0">
                <a:latin typeface="Calibri"/>
                <a:cs typeface="Calibri"/>
              </a:rPr>
              <a:t>Nurses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are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more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interested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developing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clinical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patient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care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skills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than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leadership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abilities.</a:t>
            </a:r>
            <a:endParaRPr sz="2800">
              <a:latin typeface="Calibri"/>
              <a:cs typeface="Calibri"/>
            </a:endParaRPr>
          </a:p>
          <a:p>
            <a:pPr marL="358775" marR="791845" indent="-346710">
              <a:lnSpc>
                <a:spcPts val="5040"/>
              </a:lnSpc>
              <a:buFont typeface="Arial MT"/>
              <a:buChar char="•"/>
              <a:tabLst>
                <a:tab pos="358775" algn="l"/>
                <a:tab pos="359410" algn="l"/>
              </a:tabLst>
            </a:pPr>
            <a:r>
              <a:rPr sz="2800" b="1" spc="-10" dirty="0">
                <a:latin typeface="Calibri"/>
                <a:cs typeface="Calibri"/>
              </a:rPr>
              <a:t>With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staff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shortage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difficult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properly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apply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this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method.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3/26/2021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19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17166" y="684352"/>
            <a:ext cx="471106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Primary</a:t>
            </a:r>
            <a:r>
              <a:rPr spc="-50" dirty="0"/>
              <a:t> </a:t>
            </a:r>
            <a:r>
              <a:rPr spc="-10" dirty="0"/>
              <a:t>Nursing </a:t>
            </a:r>
            <a:r>
              <a:rPr spc="-5" dirty="0"/>
              <a:t>Method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391263"/>
            <a:ext cx="8106409" cy="45078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785" marR="5080" indent="-172720">
              <a:lnSpc>
                <a:spcPct val="150000"/>
              </a:lnSpc>
              <a:spcBef>
                <a:spcPts val="10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Primary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nursing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features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registered</a:t>
            </a:r>
            <a:r>
              <a:rPr sz="2800" b="1" spc="5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who </a:t>
            </a:r>
            <a:r>
              <a:rPr sz="2800" b="1" spc="-15" dirty="0">
                <a:latin typeface="Calibri"/>
                <a:cs typeface="Calibri"/>
              </a:rPr>
              <a:t>gives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total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patient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care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from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four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six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patients,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while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she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duty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remains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responsible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care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these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patients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twenty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four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hours 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day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through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out</a:t>
            </a:r>
            <a:endParaRPr sz="2800">
              <a:latin typeface="Calibri"/>
              <a:cs typeface="Calibri"/>
            </a:endParaRPr>
          </a:p>
          <a:p>
            <a:pPr marL="184785" marR="155575">
              <a:lnSpc>
                <a:spcPct val="150000"/>
              </a:lnSpc>
              <a:tabLst>
                <a:tab pos="1689735" algn="l"/>
              </a:tabLst>
            </a:pP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patient’s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hospitalization.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Staff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nurses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are 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expected	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contact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primary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regarding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change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 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care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plan.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12227" y="438912"/>
            <a:ext cx="7833995" cy="902335"/>
            <a:chOff x="812227" y="438912"/>
            <a:chExt cx="7833995" cy="90233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12227" y="663319"/>
              <a:ext cx="6207373" cy="425915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739127" y="438912"/>
              <a:ext cx="649224" cy="902208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851903" y="438912"/>
              <a:ext cx="1793748" cy="902208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768502" y="554482"/>
            <a:ext cx="760539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latin typeface="Tahoma"/>
                <a:cs typeface="Tahoma"/>
              </a:rPr>
              <a:t>Methods</a:t>
            </a:r>
            <a:r>
              <a:rPr sz="3200" spc="-30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of</a:t>
            </a:r>
            <a:r>
              <a:rPr sz="3200" spc="-10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Organizing</a:t>
            </a:r>
            <a:r>
              <a:rPr sz="3200" spc="-55" dirty="0">
                <a:latin typeface="Tahoma"/>
                <a:cs typeface="Tahoma"/>
              </a:rPr>
              <a:t> </a:t>
            </a:r>
            <a:r>
              <a:rPr sz="3200" dirty="0">
                <a:latin typeface="Tahoma"/>
                <a:cs typeface="Tahoma"/>
              </a:rPr>
              <a:t>Patient’s</a:t>
            </a:r>
            <a:r>
              <a:rPr sz="3200" spc="-55" dirty="0">
                <a:latin typeface="Tahoma"/>
                <a:cs typeface="Tahoma"/>
              </a:rPr>
              <a:t> </a:t>
            </a:r>
            <a:r>
              <a:rPr sz="3200" spc="-5" dirty="0">
                <a:latin typeface="Tahoma"/>
                <a:cs typeface="Tahoma"/>
              </a:rPr>
              <a:t>Care</a:t>
            </a:r>
            <a:endParaRPr sz="3200">
              <a:latin typeface="Tahoma"/>
              <a:cs typeface="Tahoma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3/26/2021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2</a:t>
            </a:fld>
            <a:endParaRPr spc="-5" dirty="0"/>
          </a:p>
        </p:txBody>
      </p:sp>
      <p:sp>
        <p:nvSpPr>
          <p:cNvPr id="7" name="object 7"/>
          <p:cNvSpPr txBox="1"/>
          <p:nvPr/>
        </p:nvSpPr>
        <p:spPr>
          <a:xfrm>
            <a:off x="572516" y="1327561"/>
            <a:ext cx="8072120" cy="3989704"/>
          </a:xfrm>
          <a:prstGeom prst="rect">
            <a:avLst/>
          </a:prstGeom>
        </p:spPr>
        <p:txBody>
          <a:bodyPr vert="horz" wrap="square" lIns="0" tIns="844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65"/>
              </a:spcBef>
            </a:pPr>
            <a:r>
              <a:rPr sz="3500" b="1" spc="-5" dirty="0">
                <a:latin typeface="Calibri"/>
                <a:cs typeface="Calibri"/>
              </a:rPr>
              <a:t>Definition:</a:t>
            </a:r>
            <a:endParaRPr sz="3500">
              <a:latin typeface="Calibri"/>
              <a:cs typeface="Calibri"/>
            </a:endParaRPr>
          </a:p>
          <a:p>
            <a:pPr marL="184785" marR="5080">
              <a:lnSpc>
                <a:spcPts val="3240"/>
              </a:lnSpc>
              <a:spcBef>
                <a:spcPts val="885"/>
              </a:spcBef>
            </a:pPr>
            <a:r>
              <a:rPr sz="3000" b="1" spc="-30" dirty="0">
                <a:latin typeface="Calibri"/>
                <a:cs typeface="Calibri"/>
              </a:rPr>
              <a:t>Refers</a:t>
            </a:r>
            <a:r>
              <a:rPr sz="3000" b="1" spc="315" dirty="0">
                <a:latin typeface="Calibri"/>
                <a:cs typeface="Calibri"/>
              </a:rPr>
              <a:t> </a:t>
            </a:r>
            <a:r>
              <a:rPr sz="3000" b="1" spc="-10" dirty="0">
                <a:latin typeface="Calibri"/>
                <a:cs typeface="Calibri"/>
              </a:rPr>
              <a:t>to</a:t>
            </a:r>
            <a:r>
              <a:rPr sz="3000" b="1" spc="32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the</a:t>
            </a:r>
            <a:r>
              <a:rPr sz="3000" b="1" spc="325" dirty="0">
                <a:latin typeface="Calibri"/>
                <a:cs typeface="Calibri"/>
              </a:rPr>
              <a:t> </a:t>
            </a:r>
            <a:r>
              <a:rPr sz="3000" b="1" spc="-5" dirty="0">
                <a:latin typeface="Calibri"/>
                <a:cs typeface="Calibri"/>
              </a:rPr>
              <a:t>manner</a:t>
            </a:r>
            <a:r>
              <a:rPr sz="3000" b="1" spc="320" dirty="0">
                <a:latin typeface="Calibri"/>
                <a:cs typeface="Calibri"/>
              </a:rPr>
              <a:t> </a:t>
            </a:r>
            <a:r>
              <a:rPr sz="3000" b="1" spc="-5" dirty="0">
                <a:latin typeface="Calibri"/>
                <a:cs typeface="Calibri"/>
              </a:rPr>
              <a:t>in</a:t>
            </a:r>
            <a:r>
              <a:rPr sz="3000" b="1" spc="32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which</a:t>
            </a:r>
            <a:r>
              <a:rPr sz="3000" b="1" spc="32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the</a:t>
            </a:r>
            <a:r>
              <a:rPr sz="3000" b="1" spc="325" dirty="0">
                <a:latin typeface="Calibri"/>
                <a:cs typeface="Calibri"/>
              </a:rPr>
              <a:t> </a:t>
            </a:r>
            <a:r>
              <a:rPr sz="3000" b="1" spc="-15" dirty="0">
                <a:latin typeface="Calibri"/>
                <a:cs typeface="Calibri"/>
              </a:rPr>
              <a:t>total</a:t>
            </a:r>
            <a:r>
              <a:rPr sz="3000" b="1" spc="310" dirty="0">
                <a:latin typeface="Calibri"/>
                <a:cs typeface="Calibri"/>
              </a:rPr>
              <a:t> </a:t>
            </a:r>
            <a:r>
              <a:rPr sz="3000" b="1" spc="-10" dirty="0">
                <a:latin typeface="Calibri"/>
                <a:cs typeface="Calibri"/>
              </a:rPr>
              <a:t>work</a:t>
            </a:r>
            <a:r>
              <a:rPr sz="3000" b="1" spc="325" dirty="0">
                <a:latin typeface="Calibri"/>
                <a:cs typeface="Calibri"/>
              </a:rPr>
              <a:t> </a:t>
            </a:r>
            <a:r>
              <a:rPr sz="3000" b="1" spc="-20" dirty="0">
                <a:latin typeface="Calibri"/>
                <a:cs typeface="Calibri"/>
              </a:rPr>
              <a:t>of </a:t>
            </a:r>
            <a:r>
              <a:rPr sz="3000" b="1" spc="-665" dirty="0">
                <a:latin typeface="Calibri"/>
                <a:cs typeface="Calibri"/>
              </a:rPr>
              <a:t> </a:t>
            </a:r>
            <a:r>
              <a:rPr sz="3000" b="1" spc="-10" dirty="0">
                <a:latin typeface="Calibri"/>
                <a:cs typeface="Calibri"/>
              </a:rPr>
              <a:t>nursing</a:t>
            </a:r>
            <a:r>
              <a:rPr sz="3000" b="1" spc="5" dirty="0">
                <a:latin typeface="Calibri"/>
                <a:cs typeface="Calibri"/>
              </a:rPr>
              <a:t> </a:t>
            </a:r>
            <a:r>
              <a:rPr sz="3000" b="1" spc="-10" dirty="0">
                <a:latin typeface="Calibri"/>
                <a:cs typeface="Calibri"/>
              </a:rPr>
              <a:t>unite</a:t>
            </a:r>
            <a:r>
              <a:rPr sz="3000" b="1" spc="10" dirty="0">
                <a:latin typeface="Calibri"/>
                <a:cs typeface="Calibri"/>
              </a:rPr>
              <a:t> </a:t>
            </a:r>
            <a:r>
              <a:rPr sz="3000" b="1" spc="-5" dirty="0">
                <a:latin typeface="Calibri"/>
                <a:cs typeface="Calibri"/>
              </a:rPr>
              <a:t>is</a:t>
            </a:r>
            <a:r>
              <a:rPr sz="3000" b="1" spc="5" dirty="0">
                <a:latin typeface="Calibri"/>
                <a:cs typeface="Calibri"/>
              </a:rPr>
              <a:t> </a:t>
            </a:r>
            <a:r>
              <a:rPr sz="3000" b="1" spc="-5" dirty="0">
                <a:latin typeface="Calibri"/>
                <a:cs typeface="Calibri"/>
              </a:rPr>
              <a:t>divided</a:t>
            </a:r>
            <a:r>
              <a:rPr sz="3000" b="1" spc="15" dirty="0">
                <a:latin typeface="Calibri"/>
                <a:cs typeface="Calibri"/>
              </a:rPr>
              <a:t> </a:t>
            </a:r>
            <a:r>
              <a:rPr sz="3000" b="1" spc="-5" dirty="0">
                <a:latin typeface="Calibri"/>
                <a:cs typeface="Calibri"/>
              </a:rPr>
              <a:t>up</a:t>
            </a:r>
            <a:r>
              <a:rPr sz="3000" b="1" spc="5" dirty="0">
                <a:latin typeface="Calibri"/>
                <a:cs typeface="Calibri"/>
              </a:rPr>
              <a:t> </a:t>
            </a:r>
            <a:r>
              <a:rPr sz="3000" b="1" spc="-5" dirty="0">
                <a:latin typeface="Calibri"/>
                <a:cs typeface="Calibri"/>
              </a:rPr>
              <a:t>among</a:t>
            </a:r>
            <a:r>
              <a:rPr sz="3000" b="1" spc="5" dirty="0">
                <a:latin typeface="Calibri"/>
                <a:cs typeface="Calibri"/>
              </a:rPr>
              <a:t> </a:t>
            </a:r>
            <a:r>
              <a:rPr sz="3000" b="1" spc="-10" dirty="0">
                <a:latin typeface="Calibri"/>
                <a:cs typeface="Calibri"/>
              </a:rPr>
              <a:t>personnel</a:t>
            </a:r>
            <a:r>
              <a:rPr sz="2800" b="1" spc="-1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4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800" b="1" spc="-5" dirty="0">
                <a:latin typeface="Calibri"/>
                <a:cs typeface="Calibri"/>
              </a:rPr>
              <a:t>Sometimes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it</a:t>
            </a:r>
            <a:r>
              <a:rPr sz="2800" b="1" spc="-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called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Modalities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Nursing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Practice,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or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6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Nursing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care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delivery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30" dirty="0">
                <a:latin typeface="Calibri"/>
                <a:cs typeface="Calibri"/>
              </a:rPr>
              <a:t>system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Or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59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Assignment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Nursing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Activities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3/26/2021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20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721232"/>
            <a:ext cx="469392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20" dirty="0"/>
              <a:t>Advantages</a:t>
            </a:r>
            <a:r>
              <a:rPr sz="3200" spc="-50" dirty="0"/>
              <a:t> </a:t>
            </a:r>
            <a:r>
              <a:rPr sz="3200" dirty="0"/>
              <a:t>of Primary</a:t>
            </a:r>
            <a:r>
              <a:rPr sz="3200" spc="-35" dirty="0"/>
              <a:t> </a:t>
            </a:r>
            <a:r>
              <a:rPr sz="3200" spc="-15" dirty="0"/>
              <a:t>Care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707542" y="1431315"/>
            <a:ext cx="7332345" cy="4297045"/>
          </a:xfrm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70"/>
              </a:spcBef>
            </a:pPr>
            <a:r>
              <a:rPr sz="2800" b="1" spc="-20" dirty="0">
                <a:latin typeface="Calibri"/>
                <a:cs typeface="Calibri"/>
              </a:rPr>
              <a:t>Advantages</a:t>
            </a:r>
            <a:endParaRPr sz="2800">
              <a:latin typeface="Calibri"/>
              <a:cs typeface="Calibri"/>
            </a:endParaRPr>
          </a:p>
          <a:p>
            <a:pPr marL="184785" marR="151765" indent="-172720">
              <a:lnSpc>
                <a:spcPts val="3020"/>
              </a:lnSpc>
              <a:spcBef>
                <a:spcPts val="85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effective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method,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decrease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number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errors.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3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Increase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satisfaction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both </a:t>
            </a:r>
            <a:r>
              <a:rPr sz="2800" b="1" spc="-10" dirty="0">
                <a:latin typeface="Calibri"/>
                <a:cs typeface="Calibri"/>
              </a:rPr>
              <a:t>nurses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patients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5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High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quality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care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 MT"/>
              <a:buChar char="•"/>
            </a:pPr>
            <a:endParaRPr sz="3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800" b="1" spc="-15" dirty="0">
                <a:latin typeface="Calibri"/>
                <a:cs typeface="Calibri"/>
              </a:rPr>
              <a:t>Disadvantages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59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Time</a:t>
            </a:r>
            <a:r>
              <a:rPr sz="2800" b="1" spc="-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consuming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6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High</a:t>
            </a:r>
            <a:r>
              <a:rPr sz="2800" b="1" spc="-2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cost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4540" y="1315063"/>
            <a:ext cx="7400290" cy="38677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785" marR="65405" indent="-172720" algn="just">
              <a:lnSpc>
                <a:spcPct val="150000"/>
              </a:lnSpc>
              <a:spcBef>
                <a:spcPts val="10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Is the </a:t>
            </a:r>
            <a:r>
              <a:rPr sz="2800" b="1" spc="-10" dirty="0">
                <a:latin typeface="Calibri"/>
                <a:cs typeface="Calibri"/>
              </a:rPr>
              <a:t>modification </a:t>
            </a:r>
            <a:r>
              <a:rPr sz="2800" b="1" spc="-5" dirty="0">
                <a:latin typeface="Calibri"/>
                <a:cs typeface="Calibri"/>
              </a:rPr>
              <a:t>of </a:t>
            </a:r>
            <a:r>
              <a:rPr sz="2800" b="1" spc="-15" dirty="0">
                <a:latin typeface="Calibri"/>
                <a:cs typeface="Calibri"/>
              </a:rPr>
              <a:t>team </a:t>
            </a:r>
            <a:r>
              <a:rPr sz="2800" b="1" spc="-5" dirty="0">
                <a:latin typeface="Calibri"/>
                <a:cs typeface="Calibri"/>
              </a:rPr>
              <a:t>and </a:t>
            </a:r>
            <a:r>
              <a:rPr sz="2800" b="1" dirty="0">
                <a:latin typeface="Calibri"/>
                <a:cs typeface="Calibri"/>
              </a:rPr>
              <a:t>primary </a:t>
            </a:r>
            <a:r>
              <a:rPr sz="2800" b="1" spc="-10" dirty="0">
                <a:latin typeface="Calibri"/>
                <a:cs typeface="Calibri"/>
              </a:rPr>
              <a:t>nursing.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It is sometimes used </a:t>
            </a:r>
            <a:r>
              <a:rPr sz="2800" b="1" spc="-10" dirty="0">
                <a:latin typeface="Calibri"/>
                <a:cs typeface="Calibri"/>
              </a:rPr>
              <a:t>when there </a:t>
            </a:r>
            <a:r>
              <a:rPr sz="2800" b="1" spc="-15" dirty="0">
                <a:latin typeface="Calibri"/>
                <a:cs typeface="Calibri"/>
              </a:rPr>
              <a:t>are </a:t>
            </a:r>
            <a:r>
              <a:rPr sz="2800" b="1" spc="-5" dirty="0">
                <a:latin typeface="Calibri"/>
                <a:cs typeface="Calibri"/>
              </a:rPr>
              <a:t>not </a:t>
            </a:r>
            <a:r>
              <a:rPr sz="2800" b="1" spc="-10" dirty="0">
                <a:latin typeface="Calibri"/>
                <a:cs typeface="Calibri"/>
              </a:rPr>
              <a:t>enough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registered</a:t>
            </a:r>
            <a:r>
              <a:rPr sz="2800" b="1" spc="5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nurses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practice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primary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nursing.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30" dirty="0">
                <a:latin typeface="Calibri"/>
                <a:cs typeface="Calibri"/>
              </a:rPr>
              <a:t>Varied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from</a:t>
            </a:r>
            <a:r>
              <a:rPr sz="2800" b="1" dirty="0">
                <a:latin typeface="Calibri"/>
                <a:cs typeface="Calibri"/>
              </a:rPr>
              <a:t> primary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nursing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that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can</a:t>
            </a:r>
            <a:r>
              <a:rPr sz="2800" b="1" spc="-5" dirty="0">
                <a:latin typeface="Calibri"/>
                <a:cs typeface="Calibri"/>
              </a:rPr>
              <a:t> be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used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when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nursing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staff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includes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practical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nurses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professional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nurses.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37488" y="689985"/>
            <a:ext cx="6556248" cy="433684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192174" y="537717"/>
            <a:ext cx="66071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Modular</a:t>
            </a:r>
            <a:r>
              <a:rPr spc="-15" dirty="0"/>
              <a:t> </a:t>
            </a:r>
            <a:r>
              <a:rPr spc="-10" dirty="0"/>
              <a:t>Method</a:t>
            </a:r>
            <a:r>
              <a:rPr spc="-15" dirty="0"/>
              <a:t> </a:t>
            </a:r>
            <a:r>
              <a:rPr spc="-5" dirty="0"/>
              <a:t>(District</a:t>
            </a:r>
            <a:r>
              <a:rPr spc="-15" dirty="0"/>
              <a:t> </a:t>
            </a:r>
            <a:r>
              <a:rPr spc="-5" dirty="0"/>
              <a:t>Nursing)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3/26/2021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21</a:t>
            </a:fld>
            <a:endParaRPr spc="-5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4540" y="1657628"/>
            <a:ext cx="7426959" cy="3866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marR="4572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It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similar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dirty="0">
                <a:latin typeface="Calibri"/>
                <a:cs typeface="Calibri"/>
              </a:rPr>
              <a:t> primary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assignment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that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each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pair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</a:t>
            </a:r>
            <a:r>
              <a:rPr sz="2800" b="1" spc="-10" dirty="0">
                <a:latin typeface="Calibri"/>
                <a:cs typeface="Calibri"/>
              </a:rPr>
              <a:t>nursing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personnel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responsible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care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patient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from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admission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discharge.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4100">
              <a:latin typeface="Calibri"/>
              <a:cs typeface="Calibri"/>
            </a:endParaRPr>
          </a:p>
          <a:p>
            <a:pPr marL="184785" marR="5080" indent="-172720">
              <a:lnSpc>
                <a:spcPct val="1501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It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similar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team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nursing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that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professional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non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professional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workers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work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40" dirty="0">
                <a:latin typeface="Calibri"/>
                <a:cs typeface="Calibri"/>
              </a:rPr>
              <a:t>together.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37488" y="866769"/>
            <a:ext cx="6556248" cy="433684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192174" y="715517"/>
            <a:ext cx="66071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Modular</a:t>
            </a:r>
            <a:r>
              <a:rPr spc="-15" dirty="0"/>
              <a:t> </a:t>
            </a:r>
            <a:r>
              <a:rPr spc="-10" dirty="0"/>
              <a:t>Method</a:t>
            </a:r>
            <a:r>
              <a:rPr spc="-15" dirty="0"/>
              <a:t> </a:t>
            </a:r>
            <a:r>
              <a:rPr spc="-5" dirty="0"/>
              <a:t>(District</a:t>
            </a:r>
            <a:r>
              <a:rPr spc="-15" dirty="0"/>
              <a:t> </a:t>
            </a:r>
            <a:r>
              <a:rPr spc="-5" dirty="0"/>
              <a:t>Nursing)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3/26/2021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22</a:t>
            </a:fld>
            <a:endParaRPr spc="-5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3/26/2021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23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68349" y="860501"/>
            <a:ext cx="660844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Modular</a:t>
            </a:r>
            <a:r>
              <a:rPr spc="-10" dirty="0"/>
              <a:t> </a:t>
            </a:r>
            <a:r>
              <a:rPr spc="-5" dirty="0"/>
              <a:t>Method</a:t>
            </a:r>
            <a:r>
              <a:rPr spc="-25" dirty="0"/>
              <a:t> </a:t>
            </a:r>
            <a:r>
              <a:rPr spc="-5" dirty="0"/>
              <a:t>(District</a:t>
            </a:r>
            <a:r>
              <a:rPr spc="-15" dirty="0"/>
              <a:t> </a:t>
            </a:r>
            <a:r>
              <a:rPr spc="-5" dirty="0"/>
              <a:t>Nursing)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9039" y="1849653"/>
            <a:ext cx="8070215" cy="45072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marR="245491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Each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registered</a:t>
            </a:r>
            <a:r>
              <a:rPr sz="2800" b="1" spc="5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assisted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by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paraprofessionals.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The </a:t>
            </a:r>
            <a:r>
              <a:rPr sz="2800" b="1" spc="-20" dirty="0">
                <a:latin typeface="Calibri"/>
                <a:cs typeface="Calibri"/>
              </a:rPr>
              <a:t>registered</a:t>
            </a:r>
            <a:r>
              <a:rPr sz="2800" b="1" spc="5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plans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care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, </a:t>
            </a:r>
            <a:r>
              <a:rPr sz="2800" b="1" spc="-15" dirty="0">
                <a:latin typeface="Calibri"/>
                <a:cs typeface="Calibri"/>
              </a:rPr>
              <a:t>delivers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much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possible,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direct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paraprofessionals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 </a:t>
            </a:r>
            <a:r>
              <a:rPr sz="2800" b="1" spc="-15" dirty="0">
                <a:latin typeface="Calibri"/>
                <a:cs typeface="Calibri"/>
              </a:rPr>
              <a:t> more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technical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aspects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care</a:t>
            </a:r>
            <a:endParaRPr sz="2800">
              <a:latin typeface="Calibri"/>
              <a:cs typeface="Calibri"/>
            </a:endParaRPr>
          </a:p>
          <a:p>
            <a:pPr marL="184785" marR="1466850" indent="-172720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The </a:t>
            </a:r>
            <a:r>
              <a:rPr sz="2800" b="1" spc="-20" dirty="0">
                <a:latin typeface="Calibri"/>
                <a:cs typeface="Calibri"/>
              </a:rPr>
              <a:t>registered</a:t>
            </a:r>
            <a:r>
              <a:rPr sz="2800" b="1" spc="5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role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closer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that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coordinator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 </a:t>
            </a:r>
            <a:r>
              <a:rPr sz="2800" b="1" spc="-10" dirty="0">
                <a:latin typeface="Calibri"/>
                <a:cs typeface="Calibri"/>
              </a:rPr>
              <a:t>information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30" dirty="0">
                <a:latin typeface="Calibri"/>
                <a:cs typeface="Calibri"/>
              </a:rPr>
              <a:t>processor.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92679" y="681939"/>
            <a:ext cx="329057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Modular</a:t>
            </a:r>
            <a:r>
              <a:rPr spc="-60" dirty="0"/>
              <a:t> </a:t>
            </a:r>
            <a:r>
              <a:rPr spc="-5" dirty="0"/>
              <a:t>Method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8816" y="1625713"/>
            <a:ext cx="1971737" cy="378833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91692" y="1482293"/>
            <a:ext cx="6273800" cy="29457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15" dirty="0">
                <a:latin typeface="Calibri"/>
                <a:cs typeface="Calibri"/>
              </a:rPr>
              <a:t>Advantages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5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It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increases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continuity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quality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care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59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Inexpensive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Improve</a:t>
            </a:r>
            <a:r>
              <a:rPr sz="2800" b="1" spc="-10" dirty="0">
                <a:latin typeface="Calibri"/>
                <a:cs typeface="Calibri"/>
              </a:rPr>
              <a:t> nurses</a:t>
            </a:r>
            <a:r>
              <a:rPr sz="2800" b="1" spc="-15" dirty="0">
                <a:latin typeface="Calibri"/>
                <a:cs typeface="Calibri"/>
              </a:rPr>
              <a:t> moral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6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More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time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may</a:t>
            </a:r>
            <a:r>
              <a:rPr sz="2800" b="1" spc="-5" dirty="0">
                <a:latin typeface="Calibri"/>
                <a:cs typeface="Calibri"/>
              </a:rPr>
              <a:t> be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spent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 </a:t>
            </a:r>
            <a:r>
              <a:rPr sz="2800" b="1" spc="-10" dirty="0">
                <a:latin typeface="Calibri"/>
                <a:cs typeface="Calibri"/>
              </a:rPr>
              <a:t>direct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care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3/26/2021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24</a:t>
            </a:fld>
            <a:endParaRPr spc="-5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3/26/2021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25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98826" y="495046"/>
            <a:ext cx="35458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Case</a:t>
            </a:r>
            <a:r>
              <a:rPr spc="-65" dirty="0"/>
              <a:t> </a:t>
            </a:r>
            <a:r>
              <a:rPr spc="-15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305813"/>
            <a:ext cx="8301990" cy="4273550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184785" marR="249554" indent="-172720">
              <a:lnSpc>
                <a:spcPct val="80000"/>
              </a:lnSpc>
              <a:spcBef>
                <a:spcPts val="76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Case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management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focuses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entire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episode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illness,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including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all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settings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which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clients 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receive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care.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emphasizes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achievement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outcomes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designated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time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frames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with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limited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resources.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 MT"/>
              <a:buChar char="•"/>
            </a:pPr>
            <a:endParaRPr sz="3450">
              <a:latin typeface="Calibri"/>
              <a:cs typeface="Calibri"/>
            </a:endParaRPr>
          </a:p>
          <a:p>
            <a:pPr marL="184785" marR="261620" indent="-172720">
              <a:lnSpc>
                <a:spcPts val="2690"/>
              </a:lnSpc>
              <a:buFont typeface="Arial MT"/>
              <a:buChar char="•"/>
              <a:tabLst>
                <a:tab pos="266065" algn="l"/>
              </a:tabLst>
            </a:pPr>
            <a:r>
              <a:rPr dirty="0"/>
              <a:t>	</a:t>
            </a:r>
            <a:r>
              <a:rPr sz="2800" b="1" spc="-15" dirty="0">
                <a:latin typeface="Calibri"/>
                <a:cs typeface="Calibri"/>
              </a:rPr>
              <a:t>Care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coordinated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by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case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40" dirty="0">
                <a:latin typeface="Calibri"/>
                <a:cs typeface="Calibri"/>
              </a:rPr>
              <a:t>manager.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It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sometimes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called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second-generation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primary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nursing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Arial MT"/>
              <a:buChar char="•"/>
            </a:pPr>
            <a:endParaRPr sz="3500">
              <a:latin typeface="Calibri"/>
              <a:cs typeface="Calibri"/>
            </a:endParaRPr>
          </a:p>
          <a:p>
            <a:pPr marL="184785" marR="5080" indent="-172720">
              <a:lnSpc>
                <a:spcPct val="80000"/>
              </a:lnSpc>
              <a:buFont typeface="Arial MT"/>
              <a:buChar char="•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Case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management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involves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critical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paths,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variation </a:t>
            </a:r>
            <a:r>
              <a:rPr sz="2800" b="1" spc="-5" dirty="0">
                <a:latin typeface="Calibri"/>
                <a:cs typeface="Calibri"/>
              </a:rPr>
              <a:t> analysis,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case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consultation,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health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care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team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meetings,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quality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assurance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3/26/2021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26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98826" y="495046"/>
            <a:ext cx="35458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Case</a:t>
            </a:r>
            <a:r>
              <a:rPr spc="-65" dirty="0"/>
              <a:t> </a:t>
            </a:r>
            <a:r>
              <a:rPr spc="-15" dirty="0"/>
              <a:t>Management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76225" indent="-17272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276860" algn="l"/>
                <a:tab pos="3696335" algn="l"/>
              </a:tabLst>
            </a:pPr>
            <a:r>
              <a:rPr spc="-10" dirty="0"/>
              <a:t>Critical</a:t>
            </a:r>
            <a:r>
              <a:rPr spc="70" dirty="0"/>
              <a:t> </a:t>
            </a:r>
            <a:r>
              <a:rPr spc="-10" dirty="0"/>
              <a:t>paths</a:t>
            </a:r>
            <a:r>
              <a:rPr spc="40" dirty="0"/>
              <a:t> </a:t>
            </a:r>
            <a:r>
              <a:rPr spc="-15" dirty="0"/>
              <a:t>visualize	</a:t>
            </a:r>
            <a:r>
              <a:rPr spc="-10" dirty="0"/>
              <a:t>outcomes</a:t>
            </a:r>
            <a:r>
              <a:rPr spc="-5" dirty="0"/>
              <a:t> within</a:t>
            </a:r>
            <a:r>
              <a:rPr dirty="0"/>
              <a:t> </a:t>
            </a:r>
            <a:r>
              <a:rPr spc="-5" dirty="0"/>
              <a:t>a</a:t>
            </a:r>
            <a:r>
              <a:rPr dirty="0"/>
              <a:t> </a:t>
            </a:r>
            <a:r>
              <a:rPr spc="-5" dirty="0"/>
              <a:t>time</a:t>
            </a:r>
            <a:r>
              <a:rPr dirty="0"/>
              <a:t> </a:t>
            </a:r>
            <a:r>
              <a:rPr spc="-15" dirty="0"/>
              <a:t>frame.</a:t>
            </a:r>
          </a:p>
          <a:p>
            <a:pPr marL="91440">
              <a:lnSpc>
                <a:spcPct val="100000"/>
              </a:lnSpc>
              <a:spcBef>
                <a:spcPts val="50"/>
              </a:spcBef>
              <a:buFont typeface="Arial MT"/>
              <a:buChar char="•"/>
            </a:pPr>
            <a:endParaRPr sz="3450"/>
          </a:p>
          <a:p>
            <a:pPr marL="276225" marR="208279" indent="-172720">
              <a:lnSpc>
                <a:spcPts val="2690"/>
              </a:lnSpc>
              <a:buFont typeface="Arial MT"/>
              <a:buChar char="•"/>
              <a:tabLst>
                <a:tab pos="276860" algn="l"/>
              </a:tabLst>
            </a:pPr>
            <a:r>
              <a:rPr spc="-25" dirty="0"/>
              <a:t>Variation</a:t>
            </a:r>
            <a:r>
              <a:rPr spc="20" dirty="0"/>
              <a:t> </a:t>
            </a:r>
            <a:r>
              <a:rPr spc="-5" dirty="0"/>
              <a:t>analysis</a:t>
            </a:r>
            <a:r>
              <a:rPr spc="5" dirty="0"/>
              <a:t> </a:t>
            </a:r>
            <a:r>
              <a:rPr spc="-10" dirty="0"/>
              <a:t>notes</a:t>
            </a:r>
            <a:r>
              <a:rPr spc="5" dirty="0"/>
              <a:t> </a:t>
            </a:r>
            <a:r>
              <a:rPr spc="-5" dirty="0"/>
              <a:t>positive</a:t>
            </a:r>
            <a:r>
              <a:rPr spc="15" dirty="0"/>
              <a:t> </a:t>
            </a:r>
            <a:r>
              <a:rPr spc="-5" dirty="0"/>
              <a:t>or </a:t>
            </a:r>
            <a:r>
              <a:rPr spc="-15" dirty="0"/>
              <a:t>negative</a:t>
            </a:r>
            <a:r>
              <a:rPr spc="40" dirty="0"/>
              <a:t> </a:t>
            </a:r>
            <a:r>
              <a:rPr spc="-10" dirty="0"/>
              <a:t>changes </a:t>
            </a:r>
            <a:r>
              <a:rPr spc="-615" dirty="0"/>
              <a:t> </a:t>
            </a:r>
            <a:r>
              <a:rPr spc="-10" dirty="0"/>
              <a:t>from</a:t>
            </a:r>
            <a:r>
              <a:rPr spc="5" dirty="0"/>
              <a:t> </a:t>
            </a:r>
            <a:r>
              <a:rPr spc="-5" dirty="0"/>
              <a:t>the</a:t>
            </a:r>
            <a:r>
              <a:rPr spc="20" dirty="0"/>
              <a:t> </a:t>
            </a:r>
            <a:r>
              <a:rPr spc="-10" dirty="0"/>
              <a:t>critical</a:t>
            </a:r>
            <a:r>
              <a:rPr spc="20" dirty="0"/>
              <a:t> </a:t>
            </a:r>
            <a:r>
              <a:rPr spc="-10" dirty="0"/>
              <a:t>path,</a:t>
            </a:r>
            <a:r>
              <a:rPr spc="15" dirty="0"/>
              <a:t> </a:t>
            </a:r>
            <a:r>
              <a:rPr spc="-5" dirty="0"/>
              <a:t>the</a:t>
            </a:r>
            <a:r>
              <a:rPr spc="20" dirty="0"/>
              <a:t> </a:t>
            </a:r>
            <a:r>
              <a:rPr spc="-10" dirty="0"/>
              <a:t>cause</a:t>
            </a:r>
            <a:r>
              <a:rPr spc="15" dirty="0"/>
              <a:t> </a:t>
            </a:r>
            <a:r>
              <a:rPr spc="-5" dirty="0"/>
              <a:t>and</a:t>
            </a:r>
            <a:r>
              <a:rPr spc="15" dirty="0"/>
              <a:t> </a:t>
            </a:r>
            <a:r>
              <a:rPr spc="-5" dirty="0"/>
              <a:t>the</a:t>
            </a:r>
            <a:r>
              <a:rPr spc="25" dirty="0"/>
              <a:t> </a:t>
            </a:r>
            <a:r>
              <a:rPr spc="-10" dirty="0"/>
              <a:t>corrective </a:t>
            </a:r>
            <a:r>
              <a:rPr spc="-5" dirty="0"/>
              <a:t> action.</a:t>
            </a:r>
          </a:p>
          <a:p>
            <a:pPr marL="91440">
              <a:lnSpc>
                <a:spcPct val="100000"/>
              </a:lnSpc>
              <a:spcBef>
                <a:spcPts val="20"/>
              </a:spcBef>
              <a:buFont typeface="Arial MT"/>
              <a:buChar char="•"/>
            </a:pPr>
            <a:endParaRPr sz="3500"/>
          </a:p>
          <a:p>
            <a:pPr marL="276225" marR="350520" indent="-172720">
              <a:lnSpc>
                <a:spcPts val="2690"/>
              </a:lnSpc>
              <a:buFont typeface="Arial MT"/>
              <a:buChar char="•"/>
              <a:tabLst>
                <a:tab pos="276860" algn="l"/>
                <a:tab pos="2238375" algn="l"/>
              </a:tabLst>
            </a:pPr>
            <a:r>
              <a:rPr spc="-10" dirty="0"/>
              <a:t>The</a:t>
            </a:r>
            <a:r>
              <a:rPr spc="10" dirty="0"/>
              <a:t> </a:t>
            </a:r>
            <a:r>
              <a:rPr spc="-10" dirty="0"/>
              <a:t>variance</a:t>
            </a:r>
            <a:r>
              <a:rPr spc="30" dirty="0"/>
              <a:t> </a:t>
            </a:r>
            <a:r>
              <a:rPr spc="-10" dirty="0"/>
              <a:t>between</a:t>
            </a:r>
            <a:r>
              <a:rPr spc="35" dirty="0"/>
              <a:t> </a:t>
            </a:r>
            <a:r>
              <a:rPr spc="-10" dirty="0"/>
              <a:t>what</a:t>
            </a:r>
            <a:r>
              <a:rPr spc="15" dirty="0"/>
              <a:t> </a:t>
            </a:r>
            <a:r>
              <a:rPr spc="-5" dirty="0"/>
              <a:t>is</a:t>
            </a:r>
            <a:r>
              <a:rPr dirty="0"/>
              <a:t> </a:t>
            </a:r>
            <a:r>
              <a:rPr spc="-15" dirty="0"/>
              <a:t>expected</a:t>
            </a:r>
            <a:r>
              <a:rPr spc="35" dirty="0"/>
              <a:t> </a:t>
            </a:r>
            <a:r>
              <a:rPr spc="-5" dirty="0"/>
              <a:t>and</a:t>
            </a:r>
            <a:r>
              <a:rPr spc="15" dirty="0"/>
              <a:t> </a:t>
            </a:r>
            <a:r>
              <a:rPr spc="-10" dirty="0"/>
              <a:t>what</a:t>
            </a:r>
            <a:r>
              <a:rPr spc="15" dirty="0"/>
              <a:t> </a:t>
            </a:r>
            <a:r>
              <a:rPr spc="-5" dirty="0"/>
              <a:t>is </a:t>
            </a:r>
            <a:r>
              <a:rPr spc="-620" dirty="0"/>
              <a:t> </a:t>
            </a:r>
            <a:r>
              <a:rPr spc="-5" dirty="0"/>
              <a:t>happened</a:t>
            </a:r>
            <a:r>
              <a:rPr spc="55" dirty="0"/>
              <a:t> </a:t>
            </a:r>
            <a:r>
              <a:rPr spc="-5" dirty="0"/>
              <a:t>is	asses.sed</a:t>
            </a:r>
            <a:r>
              <a:rPr spc="25" dirty="0"/>
              <a:t> </a:t>
            </a:r>
            <a:r>
              <a:rPr spc="-20" dirty="0"/>
              <a:t>for</a:t>
            </a:r>
            <a:r>
              <a:rPr spc="15" dirty="0"/>
              <a:t> </a:t>
            </a:r>
            <a:r>
              <a:rPr spc="-5" dirty="0"/>
              <a:t>quality</a:t>
            </a:r>
            <a:r>
              <a:rPr spc="20" dirty="0"/>
              <a:t> </a:t>
            </a:r>
            <a:r>
              <a:rPr spc="-10" dirty="0"/>
              <a:t>assurance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3/26/2021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27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86429" y="684352"/>
            <a:ext cx="277304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Managed</a:t>
            </a:r>
            <a:r>
              <a:rPr spc="-55" dirty="0"/>
              <a:t> </a:t>
            </a:r>
            <a:r>
              <a:rPr spc="-10" dirty="0"/>
              <a:t>Care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658492"/>
            <a:ext cx="8148955" cy="3729354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84785" marR="83185" indent="-172720">
              <a:lnSpc>
                <a:spcPct val="90000"/>
              </a:lnSpc>
              <a:spcBef>
                <a:spcPts val="43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Managed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care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unit-based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care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30" dirty="0">
                <a:latin typeface="Calibri"/>
                <a:cs typeface="Calibri"/>
              </a:rPr>
              <a:t>system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that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can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used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with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any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care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delivery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30" dirty="0">
                <a:latin typeface="Calibri"/>
                <a:cs typeface="Calibri"/>
              </a:rPr>
              <a:t>system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any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clinical 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setting.</a:t>
            </a:r>
            <a:endParaRPr sz="2800">
              <a:latin typeface="Calibri"/>
              <a:cs typeface="Calibri"/>
            </a:endParaRPr>
          </a:p>
          <a:p>
            <a:pPr marL="184785" marR="256540" indent="-172720">
              <a:lnSpc>
                <a:spcPts val="3020"/>
              </a:lnSpc>
              <a:spcBef>
                <a:spcPts val="85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It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uses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standard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critical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care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paths,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uses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them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charge-of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–shift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reports.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ct val="90000"/>
              </a:lnSpc>
              <a:spcBef>
                <a:spcPts val="770"/>
              </a:spcBef>
              <a:buFont typeface="Arial MT"/>
              <a:buChar char="•"/>
              <a:tabLst>
                <a:tab pos="266065" algn="l"/>
              </a:tabLst>
            </a:pPr>
            <a:r>
              <a:rPr dirty="0"/>
              <a:t>	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critical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path,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one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–page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version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case 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management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plan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that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shows</a:t>
            </a:r>
            <a:r>
              <a:rPr sz="2800" b="1" spc="-5" dirty="0">
                <a:latin typeface="Calibri"/>
                <a:cs typeface="Calibri"/>
              </a:rPr>
              <a:t> the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40" dirty="0">
                <a:latin typeface="Calibri"/>
                <a:cs typeface="Calibri"/>
              </a:rPr>
              <a:t>key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incidents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that </a:t>
            </a:r>
            <a:r>
              <a:rPr sz="2800" b="1" spc="-5" dirty="0">
                <a:latin typeface="Calibri"/>
                <a:cs typeface="Calibri"/>
              </a:rPr>
              <a:t> occur </a:t>
            </a:r>
            <a:r>
              <a:rPr sz="2800" b="1" spc="-15" dirty="0">
                <a:latin typeface="Calibri"/>
                <a:cs typeface="Calibri"/>
              </a:rPr>
              <a:t>at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predictable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time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achieve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length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30" dirty="0">
                <a:latin typeface="Calibri"/>
                <a:cs typeface="Calibri"/>
              </a:rPr>
              <a:t>stay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permitted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by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diagnostic-related</a:t>
            </a:r>
            <a:r>
              <a:rPr sz="2800" b="1" spc="6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group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35" dirty="0">
                <a:latin typeface="Calibri"/>
                <a:cs typeface="Calibri"/>
              </a:rPr>
              <a:t>category.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3/26/2021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3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37513" y="684021"/>
            <a:ext cx="604075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/>
              <a:t>Purposes</a:t>
            </a:r>
            <a:r>
              <a:rPr sz="3200" spc="-35" dirty="0"/>
              <a:t> </a:t>
            </a:r>
            <a:r>
              <a:rPr sz="3200" dirty="0"/>
              <a:t>of</a:t>
            </a:r>
            <a:r>
              <a:rPr sz="3200" spc="-10" dirty="0"/>
              <a:t> Organizing</a:t>
            </a:r>
            <a:r>
              <a:rPr sz="3200" spc="-55" dirty="0"/>
              <a:t> </a:t>
            </a:r>
            <a:r>
              <a:rPr sz="3200" spc="-15" dirty="0"/>
              <a:t>Patient</a:t>
            </a:r>
            <a:r>
              <a:rPr sz="3200" spc="-30" dirty="0"/>
              <a:t> </a:t>
            </a:r>
            <a:r>
              <a:rPr sz="3200" spc="-15" dirty="0"/>
              <a:t>Care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35940" y="1583419"/>
            <a:ext cx="8141970" cy="3326765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25" dirty="0">
                <a:latin typeface="Calibri"/>
                <a:cs typeface="Calibri"/>
              </a:rPr>
              <a:t>To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delegate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work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done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by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nursing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personnel</a:t>
            </a:r>
            <a:endParaRPr sz="2800">
              <a:latin typeface="Calibri"/>
              <a:cs typeface="Calibri"/>
            </a:endParaRPr>
          </a:p>
          <a:p>
            <a:pPr marL="184785" marR="322580" indent="-172720">
              <a:lnSpc>
                <a:spcPts val="3020"/>
              </a:lnSpc>
              <a:spcBef>
                <a:spcPts val="85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Provide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giving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comprehensive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nursing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care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all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patients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at</a:t>
            </a:r>
            <a:r>
              <a:rPr sz="2800" b="1" dirty="0">
                <a:latin typeface="Calibri"/>
                <a:cs typeface="Calibri"/>
              </a:rPr>
              <a:t> all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times.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2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Improve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skills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nursing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personnel.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59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Define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responsibilities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nursing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personnel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6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Serve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as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work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plan.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20" dirty="0">
                <a:latin typeface="Calibri"/>
                <a:cs typeface="Calibri"/>
              </a:rPr>
              <a:t>Prevents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overlapping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3/26/2021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4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2070" y="456946"/>
            <a:ext cx="690308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Principles</a:t>
            </a:r>
            <a:r>
              <a:rPr spc="-5" dirty="0"/>
              <a:t> </a:t>
            </a:r>
            <a:r>
              <a:rPr dirty="0"/>
              <a:t>of</a:t>
            </a:r>
            <a:r>
              <a:rPr spc="-5" dirty="0"/>
              <a:t> </a:t>
            </a:r>
            <a:r>
              <a:rPr spc="-15" dirty="0"/>
              <a:t>Organizing</a:t>
            </a:r>
            <a:r>
              <a:rPr spc="-5" dirty="0"/>
              <a:t> </a:t>
            </a:r>
            <a:r>
              <a:rPr spc="-25" dirty="0"/>
              <a:t>Patient</a:t>
            </a:r>
            <a:r>
              <a:rPr spc="5" dirty="0"/>
              <a:t> </a:t>
            </a:r>
            <a:r>
              <a:rPr spc="-10" dirty="0"/>
              <a:t>Care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340" y="1543663"/>
            <a:ext cx="8279130" cy="45078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marR="1191895" indent="-172720">
              <a:lnSpc>
                <a:spcPct val="150100"/>
              </a:lnSpc>
              <a:spcBef>
                <a:spcPts val="100"/>
              </a:spcBef>
            </a:pPr>
            <a:r>
              <a:rPr sz="2800" b="1" spc="-15" dirty="0">
                <a:latin typeface="Calibri"/>
                <a:cs typeface="Calibri"/>
              </a:rPr>
              <a:t>Formulate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assignment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activities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based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following</a:t>
            </a:r>
            <a:r>
              <a:rPr sz="2800" b="1" spc="-5" dirty="0">
                <a:latin typeface="Calibri"/>
                <a:cs typeface="Calibri"/>
              </a:rPr>
              <a:t> principles: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Use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simple clear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words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writing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assignment</a:t>
            </a:r>
            <a:endParaRPr sz="2800">
              <a:latin typeface="Calibri"/>
              <a:cs typeface="Calibri"/>
            </a:endParaRPr>
          </a:p>
          <a:p>
            <a:pPr marL="184785" marR="1328420" indent="-172720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266065" algn="l"/>
              </a:tabLst>
            </a:pPr>
            <a:r>
              <a:rPr dirty="0"/>
              <a:t>	</a:t>
            </a:r>
            <a:r>
              <a:rPr sz="2800" b="1" spc="-5" dirty="0">
                <a:latin typeface="Calibri"/>
                <a:cs typeface="Calibri"/>
              </a:rPr>
              <a:t>Fix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responsibility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all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duties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clearly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with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no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overlapping.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ct val="150000"/>
              </a:lnSpc>
              <a:buFont typeface="Arial MT"/>
              <a:buChar char="•"/>
              <a:tabLst>
                <a:tab pos="266065" algn="l"/>
              </a:tabLst>
            </a:pPr>
            <a:r>
              <a:rPr dirty="0"/>
              <a:t>	</a:t>
            </a:r>
            <a:r>
              <a:rPr sz="2800" b="1" spc="-15" dirty="0">
                <a:latin typeface="Calibri"/>
                <a:cs typeface="Calibri"/>
              </a:rPr>
              <a:t>Provide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emergency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situations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&amp;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provide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special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nursing</a:t>
            </a:r>
            <a:r>
              <a:rPr sz="2800" b="1" spc="-5" dirty="0">
                <a:latin typeface="Calibri"/>
                <a:cs typeface="Calibri"/>
              </a:rPr>
              <a:t> activities.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3/26/2021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5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2070" y="456946"/>
            <a:ext cx="690308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Principles</a:t>
            </a:r>
            <a:r>
              <a:rPr spc="-5" dirty="0"/>
              <a:t> </a:t>
            </a:r>
            <a:r>
              <a:rPr dirty="0"/>
              <a:t>of</a:t>
            </a:r>
            <a:r>
              <a:rPr spc="-5" dirty="0"/>
              <a:t> </a:t>
            </a:r>
            <a:r>
              <a:rPr spc="-15" dirty="0"/>
              <a:t>Organizing</a:t>
            </a:r>
            <a:r>
              <a:rPr spc="-5" dirty="0"/>
              <a:t> </a:t>
            </a:r>
            <a:r>
              <a:rPr spc="-25" dirty="0"/>
              <a:t>Patient</a:t>
            </a:r>
            <a:r>
              <a:rPr spc="5" dirty="0"/>
              <a:t> </a:t>
            </a:r>
            <a:r>
              <a:rPr spc="-10" dirty="0"/>
              <a:t>Care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340" y="1543663"/>
            <a:ext cx="8296275" cy="3227705"/>
          </a:xfrm>
          <a:prstGeom prst="rect">
            <a:avLst/>
          </a:prstGeom>
        </p:spPr>
        <p:txBody>
          <a:bodyPr vert="horz" wrap="square" lIns="0" tIns="226695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78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Give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each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person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time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&amp;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opportunity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plan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her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work.</a:t>
            </a:r>
            <a:endParaRPr sz="2800">
              <a:latin typeface="Calibri"/>
              <a:cs typeface="Calibri"/>
            </a:endParaRPr>
          </a:p>
          <a:p>
            <a:pPr marL="184785" marR="22860" indent="-172720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Assignment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must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include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information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from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nursing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orders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well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from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doctor’s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orders.</a:t>
            </a:r>
            <a:endParaRPr sz="2800">
              <a:latin typeface="Calibri"/>
              <a:cs typeface="Calibri"/>
            </a:endParaRPr>
          </a:p>
          <a:p>
            <a:pPr marL="184785" marR="1433195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making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assignment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rely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preliminary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planning.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3/26/2021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6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1140" y="495046"/>
            <a:ext cx="84194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Principles of </a:t>
            </a:r>
            <a:r>
              <a:rPr spc="-15" dirty="0"/>
              <a:t>Organizing</a:t>
            </a:r>
            <a:r>
              <a:rPr spc="5" dirty="0"/>
              <a:t> </a:t>
            </a:r>
            <a:r>
              <a:rPr spc="-25" dirty="0"/>
              <a:t>Patient</a:t>
            </a:r>
            <a:r>
              <a:rPr spc="10" dirty="0"/>
              <a:t> </a:t>
            </a:r>
            <a:r>
              <a:rPr spc="-10" dirty="0"/>
              <a:t>Care</a:t>
            </a:r>
            <a:r>
              <a:rPr spc="-25" dirty="0"/>
              <a:t> </a:t>
            </a:r>
            <a:r>
              <a:rPr spc="-10" dirty="0"/>
              <a:t>(Cont..)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0240" y="1186942"/>
            <a:ext cx="7792720" cy="500507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84785" marR="769620" indent="-172720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Arrange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various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parts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assignment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logical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0" dirty="0">
                <a:latin typeface="Calibri"/>
                <a:cs typeface="Calibri"/>
              </a:rPr>
              <a:t>order.</a:t>
            </a:r>
            <a:endParaRPr sz="2800">
              <a:latin typeface="Calibri"/>
              <a:cs typeface="Calibri"/>
            </a:endParaRPr>
          </a:p>
          <a:p>
            <a:pPr marL="265430" indent="-253365">
              <a:lnSpc>
                <a:spcPct val="100000"/>
              </a:lnSpc>
              <a:spcBef>
                <a:spcPts val="430"/>
              </a:spcBef>
              <a:buFont typeface="Arial MT"/>
              <a:buChar char="•"/>
              <a:tabLst>
                <a:tab pos="266065" algn="l"/>
              </a:tabLst>
            </a:pPr>
            <a:r>
              <a:rPr sz="2800" b="1" spc="-10" dirty="0">
                <a:latin typeface="Calibri"/>
                <a:cs typeface="Calibri"/>
              </a:rPr>
              <a:t>Ensure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continuity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</a:t>
            </a:r>
            <a:r>
              <a:rPr sz="2800" b="1" spc="-10" dirty="0">
                <a:latin typeface="Calibri"/>
                <a:cs typeface="Calibri"/>
              </a:rPr>
              <a:t>patient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care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ts val="3020"/>
              </a:lnSpc>
              <a:spcBef>
                <a:spcPts val="85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Assignment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should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made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accordance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with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administrative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policies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2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Should be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made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by</a:t>
            </a:r>
            <a:r>
              <a:rPr sz="2800" b="1" spc="-5" dirty="0">
                <a:latin typeface="Calibri"/>
                <a:cs typeface="Calibri"/>
              </a:rPr>
              <a:t> the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head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nurse.</a:t>
            </a:r>
            <a:endParaRPr sz="2800">
              <a:latin typeface="Calibri"/>
              <a:cs typeface="Calibri"/>
            </a:endParaRPr>
          </a:p>
          <a:p>
            <a:pPr marL="265430" indent="-253365">
              <a:lnSpc>
                <a:spcPct val="100000"/>
              </a:lnSpc>
              <a:spcBef>
                <a:spcPts val="465"/>
              </a:spcBef>
              <a:buFont typeface="Arial MT"/>
              <a:buChar char="•"/>
              <a:tabLst>
                <a:tab pos="266065" algn="l"/>
              </a:tabLst>
            </a:pPr>
            <a:r>
              <a:rPr sz="2800" b="1" spc="-5" dirty="0">
                <a:latin typeface="Calibri"/>
                <a:cs typeface="Calibri"/>
              </a:rPr>
              <a:t>Should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spc="-15" dirty="0">
                <a:latin typeface="Calibri"/>
                <a:cs typeface="Calibri"/>
              </a:rPr>
              <a:t> written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form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Based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on </a:t>
            </a:r>
            <a:r>
              <a:rPr sz="2800" b="1" spc="-20" dirty="0">
                <a:latin typeface="Calibri"/>
                <a:cs typeface="Calibri"/>
              </a:rPr>
              <a:t>accurate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assessment</a:t>
            </a:r>
            <a:endParaRPr sz="2800">
              <a:latin typeface="Calibri"/>
              <a:cs typeface="Calibri"/>
            </a:endParaRPr>
          </a:p>
          <a:p>
            <a:pPr marL="184785" marR="488315" indent="-172720">
              <a:lnSpc>
                <a:spcPts val="3020"/>
              </a:lnSpc>
              <a:spcBef>
                <a:spcPts val="84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40" dirty="0">
                <a:latin typeface="Calibri"/>
                <a:cs typeface="Calibri"/>
              </a:rPr>
              <a:t>Two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workers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should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never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assigned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-5" dirty="0">
                <a:latin typeface="Calibri"/>
                <a:cs typeface="Calibri"/>
              </a:rPr>
              <a:t> do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same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work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25"/>
              </a:spcBef>
              <a:buFont typeface="Arial MT"/>
              <a:buChar char="•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It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should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related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previous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assignment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3/26/2021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7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6737" y="417321"/>
            <a:ext cx="788352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20" dirty="0"/>
              <a:t>Factors</a:t>
            </a:r>
            <a:r>
              <a:rPr sz="3200" spc="-40" dirty="0"/>
              <a:t> </a:t>
            </a:r>
            <a:r>
              <a:rPr sz="3200" spc="-20" dirty="0"/>
              <a:t>to</a:t>
            </a:r>
            <a:r>
              <a:rPr sz="3200" spc="15" dirty="0"/>
              <a:t> </a:t>
            </a:r>
            <a:r>
              <a:rPr sz="3200" dirty="0"/>
              <a:t>be</a:t>
            </a:r>
            <a:r>
              <a:rPr sz="3200" spc="-15" dirty="0"/>
              <a:t> </a:t>
            </a:r>
            <a:r>
              <a:rPr sz="3200" spc="-10" dirty="0"/>
              <a:t>considered</a:t>
            </a:r>
            <a:r>
              <a:rPr sz="3200" spc="-40" dirty="0"/>
              <a:t> </a:t>
            </a:r>
            <a:r>
              <a:rPr sz="3200" dirty="0"/>
              <a:t>in</a:t>
            </a:r>
            <a:r>
              <a:rPr sz="3200" spc="-5" dirty="0"/>
              <a:t> </a:t>
            </a:r>
            <a:r>
              <a:rPr sz="3200" dirty="0"/>
              <a:t>Assigning</a:t>
            </a:r>
            <a:r>
              <a:rPr sz="3200" spc="-10" dirty="0"/>
              <a:t> </a:t>
            </a:r>
            <a:r>
              <a:rPr sz="3200" dirty="0"/>
              <a:t>Activities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383540" y="1305813"/>
            <a:ext cx="8184515" cy="4293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3990" marR="53340" indent="-161925">
              <a:lnSpc>
                <a:spcPct val="100000"/>
              </a:lnSpc>
              <a:spcBef>
                <a:spcPts val="95"/>
              </a:spcBef>
              <a:buSzPct val="96428"/>
              <a:buFont typeface="Calibri"/>
              <a:buChar char="•"/>
              <a:tabLst>
                <a:tab pos="191135" algn="l"/>
              </a:tabLst>
            </a:pPr>
            <a:r>
              <a:rPr sz="2800" b="1" spc="-10" dirty="0">
                <a:latin typeface="Calibri"/>
                <a:cs typeface="Calibri"/>
              </a:rPr>
              <a:t>The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35" dirty="0">
                <a:latin typeface="Calibri"/>
                <a:cs typeface="Calibri"/>
              </a:rPr>
              <a:t>number,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qualification,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experience,</a:t>
            </a:r>
            <a:r>
              <a:rPr sz="2800" b="1" spc="7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abilities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nurses</a:t>
            </a:r>
            <a:endParaRPr sz="2800">
              <a:latin typeface="Calibri"/>
              <a:cs typeface="Calibri"/>
            </a:endParaRPr>
          </a:p>
          <a:p>
            <a:pPr marL="190500" indent="-178435">
              <a:lnSpc>
                <a:spcPct val="100000"/>
              </a:lnSpc>
              <a:spcBef>
                <a:spcPts val="5"/>
              </a:spcBef>
              <a:buSzPct val="96428"/>
              <a:buFont typeface="Calibri"/>
              <a:buChar char="•"/>
              <a:tabLst>
                <a:tab pos="191135" algn="l"/>
              </a:tabLst>
            </a:pPr>
            <a:r>
              <a:rPr sz="2800" b="1" spc="-10" dirty="0">
                <a:latin typeface="Calibri"/>
                <a:cs typeface="Calibri"/>
              </a:rPr>
              <a:t>The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35" dirty="0">
                <a:latin typeface="Calibri"/>
                <a:cs typeface="Calibri"/>
              </a:rPr>
              <a:t>number,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condition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location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patients</a:t>
            </a:r>
            <a:endParaRPr sz="2800">
              <a:latin typeface="Calibri"/>
              <a:cs typeface="Calibri"/>
            </a:endParaRPr>
          </a:p>
          <a:p>
            <a:pPr marL="173990" marR="265430" indent="-161925">
              <a:lnSpc>
                <a:spcPct val="100000"/>
              </a:lnSpc>
              <a:buSzPct val="96428"/>
              <a:buFont typeface="Calibri"/>
              <a:buChar char="•"/>
              <a:tabLst>
                <a:tab pos="191135" algn="l"/>
              </a:tabLst>
            </a:pPr>
            <a:r>
              <a:rPr sz="2800" b="1" spc="-10" dirty="0">
                <a:latin typeface="Calibri"/>
                <a:cs typeface="Calibri"/>
              </a:rPr>
              <a:t>Nursing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needs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each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patient,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appropriate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time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required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care.</a:t>
            </a:r>
            <a:endParaRPr sz="2800">
              <a:latin typeface="Calibri"/>
              <a:cs typeface="Calibri"/>
            </a:endParaRPr>
          </a:p>
          <a:p>
            <a:pPr marL="190500" indent="-178435">
              <a:lnSpc>
                <a:spcPct val="100000"/>
              </a:lnSpc>
              <a:buSzPct val="96428"/>
              <a:buFont typeface="Calibri"/>
              <a:buChar char="•"/>
              <a:tabLst>
                <a:tab pos="191135" algn="l"/>
              </a:tabLst>
            </a:pPr>
            <a:r>
              <a:rPr sz="2800" b="1" spc="-25" dirty="0">
                <a:latin typeface="Calibri"/>
                <a:cs typeface="Calibri"/>
              </a:rPr>
              <a:t>Type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service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rendered</a:t>
            </a:r>
            <a:endParaRPr sz="2800">
              <a:latin typeface="Calibri"/>
              <a:cs typeface="Calibri"/>
            </a:endParaRPr>
          </a:p>
          <a:p>
            <a:pPr marL="190500" indent="-178435">
              <a:lnSpc>
                <a:spcPct val="100000"/>
              </a:lnSpc>
              <a:buSzPct val="96428"/>
              <a:buFont typeface="Calibri"/>
              <a:buChar char="•"/>
              <a:tabLst>
                <a:tab pos="191135" algn="l"/>
              </a:tabLst>
            </a:pPr>
            <a:r>
              <a:rPr sz="2800" b="1" spc="-10" dirty="0">
                <a:latin typeface="Calibri"/>
                <a:cs typeface="Calibri"/>
              </a:rPr>
              <a:t>The availability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supplies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equipment</a:t>
            </a:r>
            <a:endParaRPr sz="2800">
              <a:latin typeface="Calibri"/>
              <a:cs typeface="Calibri"/>
            </a:endParaRPr>
          </a:p>
          <a:p>
            <a:pPr marL="190500" indent="-178435">
              <a:lnSpc>
                <a:spcPct val="100000"/>
              </a:lnSpc>
              <a:buSzPct val="96428"/>
              <a:buFont typeface="Calibri"/>
              <a:buChar char="•"/>
              <a:tabLst>
                <a:tab pos="191135" algn="l"/>
              </a:tabLst>
            </a:pPr>
            <a:r>
              <a:rPr sz="2800" b="1" spc="-15" dirty="0">
                <a:latin typeface="Calibri"/>
                <a:cs typeface="Calibri"/>
              </a:rPr>
              <a:t>Architectural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features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the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unit</a:t>
            </a:r>
            <a:endParaRPr sz="2800">
              <a:latin typeface="Calibri"/>
              <a:cs typeface="Calibri"/>
            </a:endParaRPr>
          </a:p>
          <a:p>
            <a:pPr marL="173990" marR="5080" indent="-161925">
              <a:lnSpc>
                <a:spcPct val="100000"/>
              </a:lnSpc>
              <a:spcBef>
                <a:spcPts val="5"/>
              </a:spcBef>
              <a:buSzPct val="96428"/>
              <a:buFont typeface="Calibri"/>
              <a:buChar char="•"/>
              <a:tabLst>
                <a:tab pos="191135" algn="l"/>
              </a:tabLst>
            </a:pPr>
            <a:r>
              <a:rPr sz="2800" b="1" spc="-15" dirty="0">
                <a:latin typeface="Calibri"/>
                <a:cs typeface="Calibri"/>
              </a:rPr>
              <a:t>Availability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nursing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services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manual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policies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procedures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3/26/2021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8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04569" y="569721"/>
            <a:ext cx="59778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Methods</a:t>
            </a:r>
            <a:r>
              <a:rPr spc="10" dirty="0"/>
              <a:t> </a:t>
            </a:r>
            <a:r>
              <a:rPr dirty="0"/>
              <a:t>of</a:t>
            </a:r>
            <a:r>
              <a:rPr spc="-10" dirty="0"/>
              <a:t> </a:t>
            </a:r>
            <a:r>
              <a:rPr spc="-5" dirty="0"/>
              <a:t>Assigning</a:t>
            </a:r>
            <a:r>
              <a:rPr spc="-15" dirty="0"/>
              <a:t> </a:t>
            </a:r>
            <a:r>
              <a:rPr spc="-5" dirty="0"/>
              <a:t>Activities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3372" y="1694258"/>
            <a:ext cx="7706995" cy="3658235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sz="3600" b="1" spc="-5" dirty="0">
                <a:latin typeface="Calibri"/>
                <a:cs typeface="Calibri"/>
              </a:rPr>
              <a:t>Case</a:t>
            </a:r>
            <a:r>
              <a:rPr sz="3600" b="1" spc="-60" dirty="0">
                <a:latin typeface="Calibri"/>
                <a:cs typeface="Calibri"/>
              </a:rPr>
              <a:t> </a:t>
            </a:r>
            <a:r>
              <a:rPr sz="3600" b="1" spc="-5" dirty="0">
                <a:latin typeface="Calibri"/>
                <a:cs typeface="Calibri"/>
              </a:rPr>
              <a:t>Method</a:t>
            </a:r>
            <a:endParaRPr sz="3600">
              <a:latin typeface="Calibri"/>
              <a:cs typeface="Calibri"/>
            </a:endParaRPr>
          </a:p>
          <a:p>
            <a:pPr marL="80645" marR="5080">
              <a:lnSpc>
                <a:spcPts val="3020"/>
              </a:lnSpc>
              <a:spcBef>
                <a:spcPts val="894"/>
              </a:spcBef>
            </a:pP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oldest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patient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care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delivery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system.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this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30" dirty="0">
                <a:latin typeface="Calibri"/>
                <a:cs typeface="Calibri"/>
              </a:rPr>
              <a:t>system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one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must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assume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total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responsibility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complete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care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patient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while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she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on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40" dirty="0">
                <a:latin typeface="Calibri"/>
                <a:cs typeface="Calibri"/>
              </a:rPr>
              <a:t>duty.</a:t>
            </a:r>
            <a:endParaRPr sz="2800">
              <a:latin typeface="Calibri"/>
              <a:cs typeface="Calibri"/>
            </a:endParaRPr>
          </a:p>
          <a:p>
            <a:pPr marL="767080" indent="-172720">
              <a:lnSpc>
                <a:spcPct val="100000"/>
              </a:lnSpc>
              <a:spcBef>
                <a:spcPts val="25"/>
              </a:spcBef>
              <a:buFont typeface="Arial MT"/>
              <a:buChar char="•"/>
              <a:tabLst>
                <a:tab pos="767715" algn="l"/>
              </a:tabLst>
            </a:pPr>
            <a:r>
              <a:rPr sz="2800" b="1" spc="-10" dirty="0">
                <a:latin typeface="Calibri"/>
                <a:cs typeface="Calibri"/>
              </a:rPr>
              <a:t>The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patient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has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different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each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shift</a:t>
            </a:r>
            <a:endParaRPr sz="2800">
              <a:latin typeface="Calibri"/>
              <a:cs typeface="Calibri"/>
            </a:endParaRPr>
          </a:p>
          <a:p>
            <a:pPr marL="767080" indent="-172720">
              <a:lnSpc>
                <a:spcPct val="100000"/>
              </a:lnSpc>
              <a:spcBef>
                <a:spcPts val="70"/>
              </a:spcBef>
              <a:buFont typeface="Arial MT"/>
              <a:buChar char="•"/>
              <a:tabLst>
                <a:tab pos="767715" algn="l"/>
              </a:tabLst>
            </a:pP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used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frequently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intensive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care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unite</a:t>
            </a:r>
            <a:endParaRPr sz="2800">
              <a:latin typeface="Calibri"/>
              <a:cs typeface="Calibri"/>
            </a:endParaRPr>
          </a:p>
          <a:p>
            <a:pPr marL="767080" indent="-172720">
              <a:lnSpc>
                <a:spcPct val="100000"/>
              </a:lnSpc>
              <a:spcBef>
                <a:spcPts val="60"/>
              </a:spcBef>
              <a:buFont typeface="Arial MT"/>
              <a:buChar char="•"/>
              <a:tabLst>
                <a:tab pos="767715" algn="l"/>
              </a:tabLst>
            </a:pPr>
            <a:r>
              <a:rPr sz="2800" b="1" spc="-5" dirty="0">
                <a:latin typeface="Calibri"/>
                <a:cs typeface="Calibri"/>
              </a:rPr>
              <a:t>As a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method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teaching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students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nurses</a:t>
            </a:r>
            <a:endParaRPr sz="2800">
              <a:latin typeface="Calibri"/>
              <a:cs typeface="Calibri"/>
            </a:endParaRPr>
          </a:p>
          <a:p>
            <a:pPr marL="767080" indent="-172720">
              <a:lnSpc>
                <a:spcPct val="100000"/>
              </a:lnSpc>
              <a:spcBef>
                <a:spcPts val="65"/>
              </a:spcBef>
              <a:buFont typeface="Arial MT"/>
              <a:buChar char="•"/>
              <a:tabLst>
                <a:tab pos="767715" algn="l"/>
              </a:tabLst>
            </a:pPr>
            <a:r>
              <a:rPr sz="2800" b="1" spc="-5" dirty="0">
                <a:latin typeface="Calibri"/>
                <a:cs typeface="Calibri"/>
              </a:rPr>
              <a:t>Is </a:t>
            </a:r>
            <a:r>
              <a:rPr sz="2800" b="1" spc="-10" dirty="0">
                <a:latin typeface="Calibri"/>
                <a:cs typeface="Calibri"/>
              </a:rPr>
              <a:t>widely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used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 home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health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agencies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9740" y="1410969"/>
            <a:ext cx="7071359" cy="4800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20" dirty="0">
                <a:latin typeface="Calibri"/>
                <a:cs typeface="Calibri"/>
              </a:rPr>
              <a:t>Advantages</a:t>
            </a:r>
            <a:endParaRPr sz="2800">
              <a:latin typeface="Calibri"/>
              <a:cs typeface="Calibri"/>
            </a:endParaRPr>
          </a:p>
          <a:p>
            <a:pPr marL="1007744" indent="-538480">
              <a:lnSpc>
                <a:spcPct val="100000"/>
              </a:lnSpc>
              <a:spcBef>
                <a:spcPts val="65"/>
              </a:spcBef>
              <a:buFont typeface="Arial MT"/>
              <a:buChar char="•"/>
              <a:tabLst>
                <a:tab pos="1007744" algn="l"/>
                <a:tab pos="1008380" algn="l"/>
              </a:tabLst>
            </a:pPr>
            <a:r>
              <a:rPr sz="2800" b="1" spc="-20" dirty="0">
                <a:latin typeface="Calibri"/>
                <a:cs typeface="Calibri"/>
              </a:rPr>
              <a:t>Patient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centered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method</a:t>
            </a:r>
            <a:endParaRPr sz="2800">
              <a:latin typeface="Calibri"/>
              <a:cs typeface="Calibri"/>
            </a:endParaRPr>
          </a:p>
          <a:p>
            <a:pPr marL="927100" indent="-457834">
              <a:lnSpc>
                <a:spcPct val="100000"/>
              </a:lnSpc>
              <a:spcBef>
                <a:spcPts val="70"/>
              </a:spcBef>
              <a:buFont typeface="Arial MT"/>
              <a:buChar char="•"/>
              <a:tabLst>
                <a:tab pos="927100" algn="l"/>
                <a:tab pos="927735" algn="l"/>
              </a:tabLst>
            </a:pPr>
            <a:r>
              <a:rPr sz="2800" b="1" spc="-10" dirty="0">
                <a:latin typeface="Calibri"/>
                <a:cs typeface="Calibri"/>
              </a:rPr>
              <a:t>Quality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</a:t>
            </a:r>
            <a:r>
              <a:rPr sz="2800" b="1" spc="-10" dirty="0">
                <a:latin typeface="Calibri"/>
                <a:cs typeface="Calibri"/>
              </a:rPr>
              <a:t>patient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care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 </a:t>
            </a:r>
            <a:r>
              <a:rPr sz="2800" b="1" spc="-10" dirty="0">
                <a:latin typeface="Calibri"/>
                <a:cs typeface="Calibri"/>
              </a:rPr>
              <a:t>high</a:t>
            </a:r>
            <a:endParaRPr sz="2800">
              <a:latin typeface="Calibri"/>
              <a:cs typeface="Calibri"/>
            </a:endParaRPr>
          </a:p>
          <a:p>
            <a:pPr marL="927100" indent="-457834">
              <a:lnSpc>
                <a:spcPct val="100000"/>
              </a:lnSpc>
              <a:spcBef>
                <a:spcPts val="60"/>
              </a:spcBef>
              <a:buFont typeface="Arial MT"/>
              <a:buChar char="•"/>
              <a:tabLst>
                <a:tab pos="927100" algn="l"/>
                <a:tab pos="927735" algn="l"/>
                <a:tab pos="2144395" algn="l"/>
              </a:tabLst>
            </a:pPr>
            <a:r>
              <a:rPr sz="2800" b="1" spc="-20" dirty="0">
                <a:latin typeface="Calibri"/>
                <a:cs typeface="Calibri"/>
              </a:rPr>
              <a:t>Patient	</a:t>
            </a:r>
            <a:r>
              <a:rPr sz="2800" b="1" spc="-5" dirty="0">
                <a:latin typeface="Calibri"/>
                <a:cs typeface="Calibri"/>
              </a:rPr>
              <a:t>and </a:t>
            </a:r>
            <a:r>
              <a:rPr sz="2800" b="1" spc="-10" dirty="0">
                <a:latin typeface="Calibri"/>
                <a:cs typeface="Calibri"/>
              </a:rPr>
              <a:t>nurse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satisfaction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are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high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2800" b="1" spc="-15" dirty="0">
                <a:latin typeface="Calibri"/>
                <a:cs typeface="Calibri"/>
              </a:rPr>
              <a:t>Disadvantage</a:t>
            </a:r>
            <a:endParaRPr sz="2800">
              <a:latin typeface="Calibri"/>
              <a:cs typeface="Calibri"/>
            </a:endParaRPr>
          </a:p>
          <a:p>
            <a:pPr marL="927100" indent="-457834">
              <a:lnSpc>
                <a:spcPct val="100000"/>
              </a:lnSpc>
              <a:spcBef>
                <a:spcPts val="65"/>
              </a:spcBef>
              <a:buFont typeface="Arial MT"/>
              <a:buChar char="•"/>
              <a:tabLst>
                <a:tab pos="927100" algn="l"/>
                <a:tab pos="927735" algn="l"/>
              </a:tabLst>
            </a:pPr>
            <a:r>
              <a:rPr sz="2800" b="1" spc="-10" dirty="0">
                <a:latin typeface="Calibri"/>
                <a:cs typeface="Calibri"/>
              </a:rPr>
              <a:t>One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one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ratio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sometimes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unrealistic.</a:t>
            </a:r>
            <a:endParaRPr sz="2800">
              <a:latin typeface="Calibri"/>
              <a:cs typeface="Calibri"/>
            </a:endParaRPr>
          </a:p>
          <a:p>
            <a:pPr marL="927100" indent="-457834">
              <a:lnSpc>
                <a:spcPct val="100000"/>
              </a:lnSpc>
              <a:spcBef>
                <a:spcPts val="60"/>
              </a:spcBef>
              <a:buFont typeface="Arial MT"/>
              <a:buChar char="•"/>
              <a:tabLst>
                <a:tab pos="927100" algn="l"/>
                <a:tab pos="927735" algn="l"/>
              </a:tabLst>
            </a:pPr>
            <a:r>
              <a:rPr sz="2800" b="1" spc="-10" dirty="0">
                <a:latin typeface="Calibri"/>
                <a:cs typeface="Calibri"/>
              </a:rPr>
              <a:t>Method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expensive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30" dirty="0">
                <a:latin typeface="Calibri"/>
                <a:cs typeface="Calibri"/>
              </a:rPr>
              <a:t>(nurse’s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salaries).</a:t>
            </a:r>
            <a:endParaRPr sz="2800">
              <a:latin typeface="Calibri"/>
              <a:cs typeface="Calibri"/>
            </a:endParaRPr>
          </a:p>
          <a:p>
            <a:pPr marL="927100" indent="-457834">
              <a:lnSpc>
                <a:spcPct val="100000"/>
              </a:lnSpc>
              <a:spcBef>
                <a:spcPts val="70"/>
              </a:spcBef>
              <a:buFont typeface="Arial MT"/>
              <a:buChar char="•"/>
              <a:tabLst>
                <a:tab pos="927100" algn="l"/>
                <a:tab pos="927735" algn="l"/>
              </a:tabLst>
            </a:pPr>
            <a:r>
              <a:rPr sz="2800" b="1" spc="-5" dirty="0">
                <a:latin typeface="Calibri"/>
                <a:cs typeface="Calibri"/>
              </a:rPr>
              <a:t>It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needs </a:t>
            </a:r>
            <a:r>
              <a:rPr sz="2800" b="1" spc="-15" dirty="0">
                <a:latin typeface="Calibri"/>
                <a:cs typeface="Calibri"/>
              </a:rPr>
              <a:t>frequent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supervision.</a:t>
            </a:r>
            <a:endParaRPr sz="2800">
              <a:latin typeface="Calibri"/>
              <a:cs typeface="Calibri"/>
            </a:endParaRPr>
          </a:p>
          <a:p>
            <a:pPr marL="927100" indent="-457834">
              <a:lnSpc>
                <a:spcPct val="100000"/>
              </a:lnSpc>
              <a:spcBef>
                <a:spcPts val="65"/>
              </a:spcBef>
              <a:buFont typeface="Arial MT"/>
              <a:buChar char="•"/>
              <a:tabLst>
                <a:tab pos="927100" algn="l"/>
                <a:tab pos="927735" algn="l"/>
              </a:tabLst>
            </a:pPr>
            <a:r>
              <a:rPr sz="2800" b="1" spc="-5" dirty="0">
                <a:latin typeface="Calibri"/>
                <a:cs typeface="Calibri"/>
              </a:rPr>
              <a:t>It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needs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more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equipment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supplies.</a:t>
            </a:r>
            <a:endParaRPr sz="2800">
              <a:latin typeface="Calibri"/>
              <a:cs typeface="Calibri"/>
            </a:endParaRPr>
          </a:p>
          <a:p>
            <a:pPr marL="927100" marR="377190" indent="-457200">
              <a:lnSpc>
                <a:spcPts val="3020"/>
              </a:lnSpc>
              <a:spcBef>
                <a:spcPts val="445"/>
              </a:spcBef>
              <a:buFont typeface="Arial MT"/>
              <a:buChar char="•"/>
              <a:tabLst>
                <a:tab pos="927100" algn="l"/>
                <a:tab pos="927735" algn="l"/>
              </a:tabLst>
            </a:pPr>
            <a:r>
              <a:rPr sz="2800" b="1" spc="-5" dirty="0">
                <a:latin typeface="Calibri"/>
                <a:cs typeface="Calibri"/>
              </a:rPr>
              <a:t>It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results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crowd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ness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areas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such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as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medication</a:t>
            </a:r>
            <a:r>
              <a:rPr sz="2800" b="1" spc="-5" dirty="0">
                <a:latin typeface="Calibri"/>
                <a:cs typeface="Calibri"/>
              </a:rPr>
              <a:t> and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dressing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rooms.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67832" y="622916"/>
            <a:ext cx="2488390" cy="346947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536441" y="461517"/>
            <a:ext cx="25298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Case</a:t>
            </a:r>
            <a:r>
              <a:rPr spc="-70" dirty="0"/>
              <a:t> </a:t>
            </a:r>
            <a:r>
              <a:rPr spc="-10" dirty="0"/>
              <a:t>Method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3/26/2021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" dirty="0"/>
              <a:t>9</a:t>
            </a:fld>
            <a:endParaRPr spc="-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1459</Words>
  <Application>Microsoft Office PowerPoint</Application>
  <PresentationFormat>On-screen Show (4:3)</PresentationFormat>
  <Paragraphs>205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 MT</vt:lpstr>
      <vt:lpstr>Calibri</vt:lpstr>
      <vt:lpstr>Tahoma</vt:lpstr>
      <vt:lpstr>Verdana</vt:lpstr>
      <vt:lpstr>Office Theme</vt:lpstr>
      <vt:lpstr>Administration and Leadership  in Nursing Management Functions  2- Organizing</vt:lpstr>
      <vt:lpstr>Methods of Organizing Patient’s Care</vt:lpstr>
      <vt:lpstr>Purposes of Organizing Patient Care</vt:lpstr>
      <vt:lpstr>Principles of Organizing Patient Care</vt:lpstr>
      <vt:lpstr>Principles of Organizing Patient Care</vt:lpstr>
      <vt:lpstr>Principles of Organizing Patient Care (Cont..)</vt:lpstr>
      <vt:lpstr>Factors to be considered in Assigning Activities</vt:lpstr>
      <vt:lpstr>Methods of Assigning Activities</vt:lpstr>
      <vt:lpstr>Case Method</vt:lpstr>
      <vt:lpstr>Functional Method</vt:lpstr>
      <vt:lpstr>Functional Method</vt:lpstr>
      <vt:lpstr>Functional Method</vt:lpstr>
      <vt:lpstr>Functional Method</vt:lpstr>
      <vt:lpstr>Team Method</vt:lpstr>
      <vt:lpstr>Team Method</vt:lpstr>
      <vt:lpstr>Team Method</vt:lpstr>
      <vt:lpstr>Advantages of Team Method</vt:lpstr>
      <vt:lpstr>Disadvantages of Team Method</vt:lpstr>
      <vt:lpstr>Primary Nursing Method</vt:lpstr>
      <vt:lpstr>Advantages of Primary Care</vt:lpstr>
      <vt:lpstr>Modular Method (District Nursing)</vt:lpstr>
      <vt:lpstr>Modular Method (District Nursing)</vt:lpstr>
      <vt:lpstr>Modular Method (District Nursing)</vt:lpstr>
      <vt:lpstr>Modular Method</vt:lpstr>
      <vt:lpstr>Case Management</vt:lpstr>
      <vt:lpstr>Case Management</vt:lpstr>
      <vt:lpstr>Managed Care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Career Decision Making</dc:title>
  <dc:creator>CUSTOMER</dc:creator>
  <cp:lastModifiedBy>عبدالرؤوف عمار حسينات</cp:lastModifiedBy>
  <cp:revision>1</cp:revision>
  <dcterms:created xsi:type="dcterms:W3CDTF">2023-11-04T07:49:23Z</dcterms:created>
  <dcterms:modified xsi:type="dcterms:W3CDTF">2023-11-04T07:50:05Z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2021-03-26T00:00:00Z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2023-11-04T00:00:00Z</vt:filetime>
  </property>
</Properties>
</file>