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39850" y="533400"/>
            <a:ext cx="64643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98472" y="470661"/>
            <a:ext cx="514705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4625"/>
            <a:ext cx="8072119" cy="2585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6701" y="6291126"/>
            <a:ext cx="238759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fld id="{81D60167-4931-47E6-BA6A-407CBD079E47}" type="slidenum">
              <a:rPr dirty="0" spc="-4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4321393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533397" y="4049522"/>
            <a:ext cx="611505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spc="-5" b="1">
                <a:solidFill>
                  <a:srgbClr val="252525"/>
                </a:solidFill>
                <a:latin typeface="Calibri"/>
                <a:cs typeface="Calibri"/>
              </a:rPr>
              <a:t>Quality</a:t>
            </a:r>
            <a:r>
              <a:rPr dirty="0" sz="4000" spc="-2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of</a:t>
            </a:r>
            <a:r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 Care</a:t>
            </a:r>
            <a:r>
              <a:rPr dirty="0" sz="4000" spc="-2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Management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5809" y="4546600"/>
            <a:ext cx="16446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spc="-5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35050" y="1168146"/>
            <a:ext cx="6505575" cy="2281555"/>
          </a:xfrm>
          <a:prstGeom prst="rect"/>
        </p:spPr>
        <p:txBody>
          <a:bodyPr wrap="square" lIns="0" tIns="81915" rIns="0" bIns="0" rtlCol="0" vert="horz">
            <a:spAutoFit/>
          </a:bodyPr>
          <a:lstStyle/>
          <a:p>
            <a:pPr marL="2241550" marR="5080" indent="-2229485">
              <a:lnSpc>
                <a:spcPts val="4320"/>
              </a:lnSpc>
              <a:spcBef>
                <a:spcPts val="645"/>
              </a:spcBef>
            </a:pPr>
            <a:r>
              <a:rPr dirty="0" sz="4000" spc="-15"/>
              <a:t>Administration </a:t>
            </a:r>
            <a:r>
              <a:rPr dirty="0" sz="4000"/>
              <a:t>and </a:t>
            </a:r>
            <a:r>
              <a:rPr dirty="0" sz="4000" spc="-5"/>
              <a:t>Leadership </a:t>
            </a:r>
            <a:r>
              <a:rPr dirty="0" sz="4000" spc="-890"/>
              <a:t> </a:t>
            </a:r>
            <a:r>
              <a:rPr dirty="0" sz="4000"/>
              <a:t>in</a:t>
            </a:r>
            <a:r>
              <a:rPr dirty="0" sz="4000" spc="-5"/>
              <a:t> </a:t>
            </a:r>
            <a:r>
              <a:rPr dirty="0" sz="4000" spc="-10"/>
              <a:t>Nursing</a:t>
            </a:r>
            <a:endParaRPr sz="4000"/>
          </a:p>
          <a:p>
            <a:pPr marL="1884045" marR="639445" indent="-1007744">
              <a:lnSpc>
                <a:spcPts val="4320"/>
              </a:lnSpc>
            </a:pPr>
            <a:r>
              <a:rPr dirty="0" sz="4000" spc="-10"/>
              <a:t>Management</a:t>
            </a:r>
            <a:r>
              <a:rPr dirty="0" sz="4000" spc="-80"/>
              <a:t> </a:t>
            </a:r>
            <a:r>
              <a:rPr dirty="0" sz="4000"/>
              <a:t>Functions </a:t>
            </a:r>
            <a:r>
              <a:rPr dirty="0" sz="4000" spc="-890"/>
              <a:t> </a:t>
            </a:r>
            <a:r>
              <a:rPr dirty="0" sz="4000" spc="-5"/>
              <a:t>4-</a:t>
            </a:r>
            <a:r>
              <a:rPr dirty="0" sz="4000" spc="-20"/>
              <a:t> </a:t>
            </a:r>
            <a:r>
              <a:rPr dirty="0" sz="4000" spc="-10"/>
              <a:t>Controlling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6701" y="6291126"/>
            <a:ext cx="21336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z="1400" spc="-45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841" y="2256028"/>
            <a:ext cx="80067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Arial"/>
                <a:cs typeface="Arial"/>
              </a:rPr>
              <a:t>Components</a:t>
            </a:r>
            <a:r>
              <a:rPr dirty="0" spc="-20">
                <a:latin typeface="Arial"/>
                <a:cs typeface="Arial"/>
              </a:rPr>
              <a:t> </a:t>
            </a:r>
            <a:r>
              <a:rPr dirty="0" spc="-5">
                <a:latin typeface="Arial"/>
                <a:cs typeface="Arial"/>
              </a:rPr>
              <a:t>of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 spc="-5">
                <a:latin typeface="Arial"/>
                <a:cs typeface="Arial"/>
              </a:rPr>
              <a:t>Quality</a:t>
            </a:r>
            <a:r>
              <a:rPr dirty="0" spc="204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Management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8341" y="266700"/>
            <a:ext cx="712343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47850" marR="5080" indent="-183515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Comprehensive Quality Management </a:t>
            </a:r>
            <a:r>
              <a:rPr dirty="0" spc="-800"/>
              <a:t> </a:t>
            </a:r>
            <a:r>
              <a:rPr dirty="0" spc="-5"/>
              <a:t>Program</a:t>
            </a:r>
            <a:r>
              <a:rPr dirty="0" spc="-10"/>
              <a:t> </a:t>
            </a:r>
            <a:r>
              <a:rPr dirty="0" spc="-5"/>
              <a:t>Includes: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5574"/>
            <a:ext cx="8072755" cy="429514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algn="just" marL="175895" indent="-163830">
              <a:lnSpc>
                <a:spcPct val="100000"/>
              </a:lnSpc>
              <a:spcBef>
                <a:spcPts val="770"/>
              </a:spcBef>
              <a:buSzPct val="96428"/>
              <a:buFont typeface="Wingdings"/>
              <a:buChar char=""/>
              <a:tabLst>
                <a:tab pos="176530" algn="l"/>
              </a:tabLst>
            </a:pP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Comprehensive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quality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management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plan</a:t>
            </a:r>
            <a:r>
              <a:rPr dirty="0" sz="2800" spc="5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670"/>
              </a:spcBef>
            </a:pPr>
            <a:r>
              <a:rPr dirty="0" sz="2800" b="1">
                <a:latin typeface="Calibri"/>
                <a:cs typeface="Calibri"/>
              </a:rPr>
              <a:t>A </a:t>
            </a:r>
            <a:r>
              <a:rPr dirty="0" sz="2800" spc="-5" b="1">
                <a:latin typeface="Calibri"/>
                <a:cs typeface="Calibri"/>
              </a:rPr>
              <a:t>quality management </a:t>
            </a:r>
            <a:r>
              <a:rPr dirty="0" sz="2800" b="1">
                <a:latin typeface="Calibri"/>
                <a:cs typeface="Calibri"/>
              </a:rPr>
              <a:t>plan is a </a:t>
            </a:r>
            <a:r>
              <a:rPr dirty="0" sz="2800" spc="-5" b="1">
                <a:latin typeface="Calibri"/>
                <a:cs typeface="Calibri"/>
              </a:rPr>
              <a:t>systematic method </a:t>
            </a:r>
            <a:r>
              <a:rPr dirty="0" sz="2800" spc="-10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 design, measure </a:t>
            </a:r>
            <a:r>
              <a:rPr dirty="0" sz="2800" b="1">
                <a:latin typeface="Calibri"/>
                <a:cs typeface="Calibri"/>
              </a:rPr>
              <a:t>, </a:t>
            </a:r>
            <a:r>
              <a:rPr dirty="0" sz="2800" spc="-5" b="1">
                <a:latin typeface="Calibri"/>
                <a:cs typeface="Calibri"/>
              </a:rPr>
              <a:t>assess,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5" b="1">
                <a:latin typeface="Calibri"/>
                <a:cs typeface="Calibri"/>
              </a:rPr>
              <a:t>improve organizational </a:t>
            </a:r>
            <a:r>
              <a:rPr dirty="0" sz="2800" b="1">
                <a:latin typeface="Calibri"/>
                <a:cs typeface="Calibri"/>
              </a:rPr>
              <a:t> performance.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50">
              <a:latin typeface="Calibri"/>
              <a:cs typeface="Calibri"/>
            </a:endParaRPr>
          </a:p>
          <a:p>
            <a:pPr algn="just" marL="355600" indent="-34290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S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et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standards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benchmarking</a:t>
            </a:r>
            <a:endParaRPr sz="2800">
              <a:latin typeface="Calibri"/>
              <a:cs typeface="Calibri"/>
            </a:endParaRPr>
          </a:p>
          <a:p>
            <a:pPr algn="just" marL="12700" marR="342900">
              <a:lnSpc>
                <a:spcPct val="100299"/>
              </a:lnSpc>
              <a:spcBef>
                <a:spcPts val="660"/>
              </a:spcBef>
            </a:pPr>
            <a:r>
              <a:rPr dirty="0" sz="2800" b="1">
                <a:latin typeface="Calibri"/>
                <a:cs typeface="Calibri"/>
              </a:rPr>
              <a:t>standards are written statements that define a level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performance or a set of </a:t>
            </a:r>
            <a:r>
              <a:rPr dirty="0" sz="2800" spc="-5" b="1">
                <a:latin typeface="Calibri"/>
                <a:cs typeface="Calibri"/>
              </a:rPr>
              <a:t>conditions </a:t>
            </a:r>
            <a:r>
              <a:rPr dirty="0" sz="2800" b="1">
                <a:latin typeface="Calibri"/>
                <a:cs typeface="Calibri"/>
              </a:rPr>
              <a:t>determined 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acceptable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some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authorities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9318" y="853947"/>
            <a:ext cx="7769225" cy="100076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797810" marR="5080" indent="-2785745">
              <a:lnSpc>
                <a:spcPct val="100000"/>
              </a:lnSpc>
              <a:spcBef>
                <a:spcPts val="95"/>
              </a:spcBef>
            </a:pPr>
            <a:r>
              <a:rPr dirty="0" sz="3200" spc="-5"/>
              <a:t>Standard</a:t>
            </a:r>
            <a:r>
              <a:rPr dirty="0" sz="3200" spc="-25"/>
              <a:t> </a:t>
            </a:r>
            <a:r>
              <a:rPr dirty="0" sz="3200" spc="-5"/>
              <a:t>relate</a:t>
            </a:r>
            <a:r>
              <a:rPr dirty="0" sz="3200"/>
              <a:t> </a:t>
            </a:r>
            <a:r>
              <a:rPr dirty="0" sz="3200" spc="-5"/>
              <a:t>to</a:t>
            </a:r>
            <a:r>
              <a:rPr dirty="0" sz="3200" spc="5"/>
              <a:t> </a:t>
            </a:r>
            <a:r>
              <a:rPr dirty="0" sz="3200" spc="-5"/>
              <a:t>Three</a:t>
            </a:r>
            <a:r>
              <a:rPr dirty="0" sz="3200" spc="5"/>
              <a:t> </a:t>
            </a:r>
            <a:r>
              <a:rPr dirty="0" sz="3200" spc="-5"/>
              <a:t>Major </a:t>
            </a:r>
            <a:r>
              <a:rPr dirty="0" sz="3200" spc="-10"/>
              <a:t>Dimensions</a:t>
            </a:r>
            <a:r>
              <a:rPr dirty="0" sz="3200" spc="-5"/>
              <a:t> of </a:t>
            </a:r>
            <a:r>
              <a:rPr dirty="0" sz="3200" spc="-710"/>
              <a:t> </a:t>
            </a:r>
            <a:r>
              <a:rPr dirty="0" sz="3200" spc="-5"/>
              <a:t>Quality</a:t>
            </a:r>
            <a:r>
              <a:rPr dirty="0" sz="3200" spc="-20"/>
              <a:t> </a:t>
            </a:r>
            <a:r>
              <a:rPr dirty="0" sz="3200" spc="-5"/>
              <a:t>Care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40512" y="2276804"/>
            <a:ext cx="1747520" cy="1945639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Structure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Process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Outcome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54227" y="925119"/>
            <a:ext cx="7804150" cy="450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18542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Structural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standards</a:t>
            </a:r>
            <a:r>
              <a:rPr dirty="0" sz="2800" spc="-5" b="1">
                <a:latin typeface="Calibri"/>
                <a:cs typeface="Calibri"/>
              </a:rPr>
              <a:t> relate</a:t>
            </a:r>
            <a:r>
              <a:rPr dirty="0" sz="2800" b="1">
                <a:latin typeface="Calibri"/>
                <a:cs typeface="Calibri"/>
              </a:rPr>
              <a:t> to 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physical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environment </a:t>
            </a:r>
            <a:r>
              <a:rPr dirty="0" sz="2800" b="1">
                <a:latin typeface="Calibri"/>
                <a:cs typeface="Calibri"/>
              </a:rPr>
              <a:t>, organization , and </a:t>
            </a:r>
            <a:r>
              <a:rPr dirty="0" sz="2800" spc="-5" b="1">
                <a:latin typeface="Calibri"/>
                <a:cs typeface="Calibri"/>
              </a:rPr>
              <a:t>management </a:t>
            </a:r>
            <a:r>
              <a:rPr dirty="0" sz="2800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  <a:p>
            <a:pPr marL="355600" marR="370840" indent="-342900">
              <a:lnSpc>
                <a:spcPts val="5040"/>
              </a:lnSpc>
              <a:spcBef>
                <a:spcPts val="445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Process </a:t>
            </a:r>
            <a:r>
              <a:rPr dirty="0" sz="2800" b="1">
                <a:latin typeface="Calibri"/>
                <a:cs typeface="Calibri"/>
              </a:rPr>
              <a:t>standards are those </a:t>
            </a:r>
            <a:r>
              <a:rPr dirty="0" sz="2800" spc="-5" b="1">
                <a:latin typeface="Calibri"/>
                <a:cs typeface="Calibri"/>
              </a:rPr>
              <a:t>connected with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actual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delivery of</a:t>
            </a:r>
            <a:r>
              <a:rPr dirty="0" sz="2800" spc="-5" b="1">
                <a:latin typeface="Calibri"/>
                <a:cs typeface="Calibri"/>
              </a:rPr>
              <a:t> care.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ts val="5040"/>
              </a:lnSpc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Outcome </a:t>
            </a:r>
            <a:r>
              <a:rPr dirty="0" sz="2800" spc="-5" b="1">
                <a:latin typeface="Calibri"/>
                <a:cs typeface="Calibri"/>
              </a:rPr>
              <a:t>standards </a:t>
            </a:r>
            <a:r>
              <a:rPr dirty="0" sz="2800" b="1">
                <a:latin typeface="Calibri"/>
                <a:cs typeface="Calibri"/>
              </a:rPr>
              <a:t>involve the </a:t>
            </a:r>
            <a:r>
              <a:rPr dirty="0" sz="2800" spc="-5" b="1">
                <a:latin typeface="Calibri"/>
                <a:cs typeface="Calibri"/>
              </a:rPr>
              <a:t>end results </a:t>
            </a:r>
            <a:r>
              <a:rPr dirty="0" sz="2800" b="1">
                <a:latin typeface="Calibri"/>
                <a:cs typeface="Calibri"/>
              </a:rPr>
              <a:t>of </a:t>
            </a:r>
            <a:r>
              <a:rPr dirty="0" sz="2800" spc="-5" b="1">
                <a:latin typeface="Calibri"/>
                <a:cs typeface="Calibri"/>
              </a:rPr>
              <a:t>care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has been </a:t>
            </a:r>
            <a:r>
              <a:rPr dirty="0" sz="2800" spc="-5" b="1">
                <a:latin typeface="Calibri"/>
                <a:cs typeface="Calibri"/>
              </a:rPr>
              <a:t>given.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71387"/>
            <a:ext cx="7934959" cy="1643380"/>
          </a:xfrm>
          <a:prstGeom prst="rect"/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z="3200" spc="-10"/>
              <a:t>Indicator</a:t>
            </a:r>
            <a:r>
              <a:rPr dirty="0" sz="3350" spc="-10" i="1">
                <a:latin typeface="Arial"/>
                <a:cs typeface="Arial"/>
              </a:rPr>
              <a:t>:</a:t>
            </a:r>
            <a:endParaRPr sz="3350">
              <a:latin typeface="Arial"/>
              <a:cs typeface="Arial"/>
            </a:endParaRPr>
          </a:p>
          <a:p>
            <a:pPr marL="12700" marR="5080">
              <a:lnSpc>
                <a:spcPct val="102400"/>
              </a:lnSpc>
              <a:spcBef>
                <a:spcPts val="565"/>
              </a:spcBef>
            </a:pPr>
            <a:r>
              <a:rPr dirty="0" sz="2800"/>
              <a:t>A tool used to </a:t>
            </a:r>
            <a:r>
              <a:rPr dirty="0" sz="2800" spc="-5"/>
              <a:t>measure </a:t>
            </a:r>
            <a:r>
              <a:rPr dirty="0" sz="2800"/>
              <a:t>the performance of structure, </a:t>
            </a:r>
            <a:r>
              <a:rPr dirty="0" sz="2800" spc="-620"/>
              <a:t> </a:t>
            </a:r>
            <a:r>
              <a:rPr dirty="0" sz="2800"/>
              <a:t>process,</a:t>
            </a:r>
            <a:r>
              <a:rPr dirty="0" sz="2800" spc="-5"/>
              <a:t> </a:t>
            </a:r>
            <a:r>
              <a:rPr dirty="0" sz="2800"/>
              <a:t>and</a:t>
            </a:r>
            <a:r>
              <a:rPr dirty="0" sz="2800" spc="-10"/>
              <a:t> </a:t>
            </a:r>
            <a:r>
              <a:rPr dirty="0" sz="2800"/>
              <a:t>outcome </a:t>
            </a:r>
            <a:r>
              <a:rPr dirty="0" sz="2800" spc="-5"/>
              <a:t>standards</a:t>
            </a:r>
            <a:r>
              <a:rPr dirty="0" sz="3200" spc="-5" b="0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056454"/>
            <a:ext cx="7736840" cy="1628775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3200" spc="-5" b="1">
                <a:latin typeface="Calibri"/>
                <a:cs typeface="Calibri"/>
              </a:rPr>
              <a:t>Benchmarking: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2400"/>
              </a:lnSpc>
              <a:spcBef>
                <a:spcPts val="620"/>
              </a:spcBef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process of </a:t>
            </a:r>
            <a:r>
              <a:rPr dirty="0" sz="2800" spc="-5" b="1">
                <a:latin typeface="Calibri"/>
                <a:cs typeface="Calibri"/>
              </a:rPr>
              <a:t>comparing </a:t>
            </a:r>
            <a:r>
              <a:rPr dirty="0" sz="2800" b="1">
                <a:latin typeface="Calibri"/>
                <a:cs typeface="Calibri"/>
              </a:rPr>
              <a:t>data with </a:t>
            </a:r>
            <a:r>
              <a:rPr dirty="0" sz="2800" spc="-5" b="1">
                <a:latin typeface="Calibri"/>
                <a:cs typeface="Calibri"/>
              </a:rPr>
              <a:t>reliable </a:t>
            </a:r>
            <a:r>
              <a:rPr dirty="0" sz="2800" b="1">
                <a:latin typeface="Calibri"/>
                <a:cs typeface="Calibri"/>
              </a:rPr>
              <a:t>internal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external</a:t>
            </a:r>
            <a:r>
              <a:rPr dirty="0" sz="2800" b="1">
                <a:latin typeface="Calibri"/>
                <a:cs typeface="Calibri"/>
              </a:rPr>
              <a:t> sources</a:t>
            </a:r>
            <a:r>
              <a:rPr dirty="0" sz="3200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7252" y="319532"/>
            <a:ext cx="181228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Six</a:t>
            </a:r>
            <a:r>
              <a:rPr dirty="0" spc="-90"/>
              <a:t> </a:t>
            </a:r>
            <a:r>
              <a:rPr dirty="0"/>
              <a:t>Sigma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336" y="1069136"/>
            <a:ext cx="8001000" cy="5146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4572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469265" algn="l"/>
                <a:tab pos="469900" algn="l"/>
              </a:tabLst>
            </a:pPr>
            <a:r>
              <a:rPr dirty="0" sz="2800" b="1">
                <a:latin typeface="Calibri"/>
                <a:cs typeface="Calibri"/>
              </a:rPr>
              <a:t>Is another quality </a:t>
            </a:r>
            <a:r>
              <a:rPr dirty="0" sz="2800" spc="-5" b="1">
                <a:latin typeface="Calibri"/>
                <a:cs typeface="Calibri"/>
              </a:rPr>
              <a:t>management </a:t>
            </a:r>
            <a:r>
              <a:rPr dirty="0" sz="2800" b="1">
                <a:latin typeface="Calibri"/>
                <a:cs typeface="Calibri"/>
              </a:rPr>
              <a:t>program that uses,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primarily,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quantitative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 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monitor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progress</a:t>
            </a:r>
            <a:endParaRPr sz="2800">
              <a:latin typeface="Calibri"/>
              <a:cs typeface="Calibri"/>
            </a:endParaRPr>
          </a:p>
          <a:p>
            <a:pPr marL="469900" marR="114300">
              <a:lnSpc>
                <a:spcPct val="150000"/>
              </a:lnSpc>
            </a:pPr>
            <a:r>
              <a:rPr dirty="0" sz="2800" b="1">
                <a:latin typeface="Calibri"/>
                <a:cs typeface="Calibri"/>
              </a:rPr>
              <a:t>Sigma is a measure of </a:t>
            </a:r>
            <a:r>
              <a:rPr dirty="0" sz="2800" spc="-5" b="1">
                <a:latin typeface="Calibri"/>
                <a:cs typeface="Calibri"/>
              </a:rPr>
              <a:t>“goodness: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-5" b="1">
                <a:latin typeface="Calibri"/>
                <a:cs typeface="Calibri"/>
              </a:rPr>
              <a:t>capability </a:t>
            </a:r>
            <a:r>
              <a:rPr dirty="0" sz="2800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 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produce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perfect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469900" marR="461645" indent="-457200">
              <a:lnSpc>
                <a:spcPct val="150000"/>
              </a:lnSpc>
              <a:buFont typeface="Calibri"/>
              <a:buChar char="•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higher the sigma level, the lower the defect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rate</a:t>
            </a:r>
            <a:endParaRPr sz="2800">
              <a:latin typeface="Calibri"/>
              <a:cs typeface="Calibri"/>
            </a:endParaRPr>
          </a:p>
          <a:p>
            <a:pPr marL="417195" marR="283210" indent="-405130">
              <a:lnSpc>
                <a:spcPct val="150000"/>
              </a:lnSpc>
              <a:buFont typeface="Calibri"/>
              <a:buChar char="•"/>
              <a:tabLst>
                <a:tab pos="469265" algn="l"/>
                <a:tab pos="469900" algn="l"/>
              </a:tabLst>
            </a:pPr>
            <a:r>
              <a:rPr dirty="0"/>
              <a:t>	</a:t>
            </a:r>
            <a:r>
              <a:rPr dirty="0" sz="2800" b="1">
                <a:latin typeface="Calibri"/>
                <a:cs typeface="Calibri"/>
              </a:rPr>
              <a:t>Sigma </a:t>
            </a:r>
            <a:r>
              <a:rPr dirty="0" sz="2800" spc="-5" b="1">
                <a:latin typeface="Calibri"/>
                <a:cs typeface="Calibri"/>
              </a:rPr>
              <a:t>measures </a:t>
            </a:r>
            <a:r>
              <a:rPr dirty="0" sz="2800" b="1">
                <a:latin typeface="Calibri"/>
                <a:cs typeface="Calibri"/>
              </a:rPr>
              <a:t>how </a:t>
            </a:r>
            <a:r>
              <a:rPr dirty="0" sz="2800" spc="-5" b="1">
                <a:latin typeface="Calibri"/>
                <a:cs typeface="Calibri"/>
              </a:rPr>
              <a:t>well </a:t>
            </a:r>
            <a:r>
              <a:rPr dirty="0" sz="2800" b="1">
                <a:latin typeface="Calibri"/>
                <a:cs typeface="Calibri"/>
              </a:rPr>
              <a:t>you’re doing in </a:t>
            </a:r>
            <a:r>
              <a:rPr dirty="0" sz="2800" spc="-5" b="1">
                <a:latin typeface="Calibri"/>
                <a:cs typeface="Calibri"/>
              </a:rPr>
              <a:t>getting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zero defects.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5970" y="256032"/>
            <a:ext cx="25126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as</a:t>
            </a:r>
            <a:r>
              <a:rPr dirty="0" spc="-35"/>
              <a:t> </a:t>
            </a:r>
            <a:r>
              <a:rPr dirty="0"/>
              <a:t>a</a:t>
            </a:r>
            <a:r>
              <a:rPr dirty="0" spc="-35"/>
              <a:t> </a:t>
            </a:r>
            <a:r>
              <a:rPr dirty="0" spc="-10"/>
              <a:t>measure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797"/>
            <a:ext cx="4577715" cy="47301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dirty="0" sz="3200" spc="-5" b="1" i="1">
                <a:latin typeface="Calibri"/>
                <a:cs typeface="Calibri"/>
              </a:rPr>
              <a:t>The </a:t>
            </a:r>
            <a:r>
              <a:rPr dirty="0" sz="3200" spc="-10" b="1" i="1">
                <a:latin typeface="Calibri"/>
                <a:cs typeface="Calibri"/>
              </a:rPr>
              <a:t>system</a:t>
            </a:r>
            <a:r>
              <a:rPr dirty="0" sz="3200" b="1" i="1">
                <a:latin typeface="Calibri"/>
                <a:cs typeface="Calibri"/>
              </a:rPr>
              <a:t> </a:t>
            </a:r>
            <a:r>
              <a:rPr dirty="0" sz="3200" spc="-5" b="1" i="1">
                <a:latin typeface="Calibri"/>
                <a:cs typeface="Calibri"/>
              </a:rPr>
              <a:t>has</a:t>
            </a:r>
            <a:r>
              <a:rPr dirty="0" sz="3200" spc="-15" b="1" i="1">
                <a:latin typeface="Calibri"/>
                <a:cs typeface="Calibri"/>
              </a:rPr>
              <a:t> </a:t>
            </a:r>
            <a:r>
              <a:rPr dirty="0" sz="3200" spc="-5" b="1" i="1">
                <a:latin typeface="Calibri"/>
                <a:cs typeface="Calibri"/>
              </a:rPr>
              <a:t>six</a:t>
            </a:r>
            <a:r>
              <a:rPr dirty="0" sz="3200" spc="10" b="1" i="1">
                <a:latin typeface="Calibri"/>
                <a:cs typeface="Calibri"/>
              </a:rPr>
              <a:t> </a:t>
            </a:r>
            <a:r>
              <a:rPr dirty="0" sz="3200" spc="-5" b="1" i="1">
                <a:latin typeface="Calibri"/>
                <a:cs typeface="Calibri"/>
              </a:rPr>
              <a:t>themes: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customer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focus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driven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emphasis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proactive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management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boundary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less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collaboration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aim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for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perfection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7848" y="526541"/>
            <a:ext cx="344677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Risk</a:t>
            </a:r>
            <a:r>
              <a:rPr dirty="0" spc="-60"/>
              <a:t> </a:t>
            </a:r>
            <a:r>
              <a:rPr dirty="0" spc="-10"/>
              <a:t>Management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/>
              <a:t>Risk </a:t>
            </a:r>
            <a:r>
              <a:rPr dirty="0" spc="-5"/>
              <a:t>management </a:t>
            </a:r>
            <a:r>
              <a:rPr dirty="0"/>
              <a:t>is a </a:t>
            </a:r>
            <a:r>
              <a:rPr dirty="0" spc="-5"/>
              <a:t>program </a:t>
            </a:r>
            <a:r>
              <a:rPr dirty="0"/>
              <a:t>directed toward </a:t>
            </a:r>
            <a:r>
              <a:rPr dirty="0" spc="5"/>
              <a:t> </a:t>
            </a:r>
            <a:r>
              <a:rPr dirty="0"/>
              <a:t>identifying, </a:t>
            </a:r>
            <a:r>
              <a:rPr dirty="0" spc="-5"/>
              <a:t>evaluating, </a:t>
            </a:r>
            <a:r>
              <a:rPr dirty="0"/>
              <a:t>and taking </a:t>
            </a:r>
            <a:r>
              <a:rPr dirty="0" spc="-5"/>
              <a:t>corrective </a:t>
            </a:r>
            <a:r>
              <a:rPr dirty="0"/>
              <a:t>action </a:t>
            </a:r>
            <a:r>
              <a:rPr dirty="0" spc="-620"/>
              <a:t> </a:t>
            </a:r>
            <a:r>
              <a:rPr dirty="0"/>
              <a:t>against potential </a:t>
            </a:r>
            <a:r>
              <a:rPr dirty="0" spc="-5"/>
              <a:t>risks </a:t>
            </a:r>
            <a:r>
              <a:rPr dirty="0"/>
              <a:t>that </a:t>
            </a:r>
            <a:r>
              <a:rPr dirty="0" spc="-5"/>
              <a:t>could </a:t>
            </a:r>
            <a:r>
              <a:rPr dirty="0"/>
              <a:t>lead to the injury </a:t>
            </a:r>
            <a:r>
              <a:rPr dirty="0" spc="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/>
              <a:t>patients, staff, or </a:t>
            </a:r>
            <a:r>
              <a:rPr dirty="0" spc="-5"/>
              <a:t>visitors.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0400" y="438403"/>
            <a:ext cx="51841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Risk</a:t>
            </a:r>
            <a:r>
              <a:rPr dirty="0" spc="-45"/>
              <a:t> </a:t>
            </a:r>
            <a:r>
              <a:rPr dirty="0" spc="-5"/>
              <a:t>Management</a:t>
            </a:r>
            <a:r>
              <a:rPr dirty="0" spc="-25"/>
              <a:t> </a:t>
            </a:r>
            <a:r>
              <a:rPr dirty="0" spc="-5"/>
              <a:t>Program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5574"/>
            <a:ext cx="7247890" cy="335407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algn="just" marL="527050" indent="-51435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050" algn="l"/>
              </a:tabLst>
            </a:pP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potential</a:t>
            </a:r>
            <a:r>
              <a:rPr dirty="0" sz="2800" spc="-5" b="1">
                <a:latin typeface="Calibri"/>
                <a:cs typeface="Calibri"/>
              </a:rPr>
              <a:t> risk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injury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accident.</a:t>
            </a:r>
            <a:endParaRPr sz="2800">
              <a:latin typeface="Calibri"/>
              <a:cs typeface="Calibri"/>
            </a:endParaRPr>
          </a:p>
          <a:p>
            <a:pPr algn="just" marL="527050" marR="5080" indent="-51435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050" algn="l"/>
              </a:tabLst>
            </a:pPr>
            <a:r>
              <a:rPr dirty="0" sz="2800" b="1">
                <a:latin typeface="Calibri"/>
                <a:cs typeface="Calibri"/>
              </a:rPr>
              <a:t>Review </a:t>
            </a:r>
            <a:r>
              <a:rPr dirty="0" sz="2800" spc="-5" b="1">
                <a:latin typeface="Calibri"/>
                <a:cs typeface="Calibri"/>
              </a:rPr>
              <a:t>current </a:t>
            </a:r>
            <a:r>
              <a:rPr dirty="0" sz="2800" b="1">
                <a:latin typeface="Calibri"/>
                <a:cs typeface="Calibri"/>
              </a:rPr>
              <a:t>organization </a:t>
            </a:r>
            <a:r>
              <a:rPr dirty="0" sz="2800" spc="-5" b="1">
                <a:latin typeface="Calibri"/>
                <a:cs typeface="Calibri"/>
              </a:rPr>
              <a:t>wide </a:t>
            </a:r>
            <a:r>
              <a:rPr dirty="0" sz="2800" spc="-10" b="1">
                <a:latin typeface="Calibri"/>
                <a:cs typeface="Calibri"/>
              </a:rPr>
              <a:t>monitoring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system as incident </a:t>
            </a:r>
            <a:r>
              <a:rPr dirty="0" sz="2800" spc="-5" b="1">
                <a:latin typeface="Calibri"/>
                <a:cs typeface="Calibri"/>
              </a:rPr>
              <a:t>report, </a:t>
            </a:r>
            <a:r>
              <a:rPr dirty="0" sz="2800" b="1">
                <a:latin typeface="Calibri"/>
                <a:cs typeface="Calibri"/>
              </a:rPr>
              <a:t>audits, </a:t>
            </a:r>
            <a:r>
              <a:rPr dirty="0" sz="2800" spc="-5" b="1">
                <a:latin typeface="Calibri"/>
                <a:cs typeface="Calibri"/>
              </a:rPr>
              <a:t>committee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minutes.</a:t>
            </a:r>
            <a:endParaRPr sz="2800">
              <a:latin typeface="Calibri"/>
              <a:cs typeface="Calibri"/>
            </a:endParaRPr>
          </a:p>
          <a:p>
            <a:pPr algn="just" marL="527050" indent="-51435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050" algn="l"/>
              </a:tabLst>
            </a:pPr>
            <a:r>
              <a:rPr dirty="0" sz="2800" b="1">
                <a:latin typeface="Calibri"/>
                <a:cs typeface="Calibri"/>
              </a:rPr>
              <a:t>Analyzes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frequency,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severity, 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causes.</a:t>
            </a:r>
            <a:endParaRPr sz="2800">
              <a:latin typeface="Calibri"/>
              <a:cs typeface="Calibri"/>
            </a:endParaRPr>
          </a:p>
          <a:p>
            <a:pPr algn="just" marL="527050" marR="311150" indent="-51435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050" algn="l"/>
              </a:tabLst>
            </a:pPr>
            <a:r>
              <a:rPr dirty="0" sz="2800" b="1">
                <a:latin typeface="Calibri"/>
                <a:cs typeface="Calibri"/>
              </a:rPr>
              <a:t>Review and appraises safety and aspects of </a:t>
            </a:r>
            <a:r>
              <a:rPr dirty="0" sz="2800" spc="-6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5" b="1">
                <a:latin typeface="Calibri"/>
                <a:cs typeface="Calibri"/>
              </a:rPr>
              <a:t> care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procedure.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1</a:t>
            </a:r>
            <a:r>
              <a:rPr dirty="0" spc="-45"/>
              <a:t>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09016" y="852982"/>
            <a:ext cx="8214359" cy="450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3535">
              <a:lnSpc>
                <a:spcPct val="150000"/>
              </a:lnSpc>
              <a:spcBef>
                <a:spcPts val="100"/>
              </a:spcBef>
              <a:buAutoNum type="arabicPeriod" startAt="5"/>
              <a:tabLst>
                <a:tab pos="370205" algn="l"/>
              </a:tabLst>
            </a:pPr>
            <a:r>
              <a:rPr dirty="0" sz="2800" spc="-5" b="1">
                <a:latin typeface="Calibri"/>
                <a:cs typeface="Calibri"/>
              </a:rPr>
              <a:t>monitors </a:t>
            </a:r>
            <a:r>
              <a:rPr dirty="0" sz="2800" b="1">
                <a:latin typeface="Calibri"/>
                <a:cs typeface="Calibri"/>
              </a:rPr>
              <a:t>laws and </a:t>
            </a:r>
            <a:r>
              <a:rPr dirty="0" sz="2800" spc="-5" b="1">
                <a:latin typeface="Calibri"/>
                <a:cs typeface="Calibri"/>
              </a:rPr>
              <a:t>code related </a:t>
            </a:r>
            <a:r>
              <a:rPr dirty="0" sz="2800" b="1">
                <a:latin typeface="Calibri"/>
                <a:cs typeface="Calibri"/>
              </a:rPr>
              <a:t>to patient safety 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450850" indent="-438150">
              <a:lnSpc>
                <a:spcPct val="100000"/>
              </a:lnSpc>
              <a:spcBef>
                <a:spcPts val="1680"/>
              </a:spcBef>
              <a:buAutoNum type="arabicPeriod" startAt="5"/>
              <a:tabLst>
                <a:tab pos="450850" algn="l"/>
                <a:tab pos="451484" algn="l"/>
              </a:tabLst>
            </a:pPr>
            <a:r>
              <a:rPr dirty="0" sz="2800" spc="-5" b="1">
                <a:latin typeface="Calibri"/>
                <a:cs typeface="Calibri"/>
              </a:rPr>
              <a:t>reduce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risk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possible.</a:t>
            </a:r>
            <a:endParaRPr sz="2800">
              <a:latin typeface="Calibri"/>
              <a:cs typeface="Calibri"/>
            </a:endParaRPr>
          </a:p>
          <a:p>
            <a:pPr marL="370205" indent="-357505">
              <a:lnSpc>
                <a:spcPct val="100000"/>
              </a:lnSpc>
              <a:spcBef>
                <a:spcPts val="1680"/>
              </a:spcBef>
              <a:buAutoNum type="arabicPeriod" startAt="5"/>
              <a:tabLst>
                <a:tab pos="370840" algn="l"/>
              </a:tabLst>
            </a:pP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family.</a:t>
            </a:r>
            <a:endParaRPr sz="2800">
              <a:latin typeface="Calibri"/>
              <a:cs typeface="Calibri"/>
            </a:endParaRPr>
          </a:p>
          <a:p>
            <a:pPr marL="450850" indent="-438150">
              <a:lnSpc>
                <a:spcPct val="100000"/>
              </a:lnSpc>
              <a:spcBef>
                <a:spcPts val="1680"/>
              </a:spcBef>
              <a:buAutoNum type="arabicPeriod" startAt="5"/>
              <a:tabLst>
                <a:tab pos="450850" algn="l"/>
                <a:tab pos="451484" algn="l"/>
              </a:tabLst>
            </a:pPr>
            <a:r>
              <a:rPr dirty="0" sz="2800" spc="-5" b="1">
                <a:latin typeface="Calibri"/>
                <a:cs typeface="Calibri"/>
              </a:rPr>
              <a:t>evaluation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result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" b="1">
                <a:latin typeface="Calibri"/>
                <a:cs typeface="Calibri"/>
              </a:rPr>
              <a:t> risk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management.</a:t>
            </a:r>
            <a:endParaRPr sz="2800">
              <a:latin typeface="Calibri"/>
              <a:cs typeface="Calibri"/>
            </a:endParaRPr>
          </a:p>
          <a:p>
            <a:pPr marL="355600" marR="186690" indent="-343535">
              <a:lnSpc>
                <a:spcPct val="150000"/>
              </a:lnSpc>
              <a:buAutoNum type="arabicPeriod" startAt="5"/>
              <a:tabLst>
                <a:tab pos="370205" algn="l"/>
                <a:tab pos="6859270" algn="l"/>
              </a:tabLst>
            </a:pPr>
            <a:r>
              <a:rPr dirty="0" sz="2800" b="1">
                <a:latin typeface="Calibri"/>
                <a:cs typeface="Calibri"/>
              </a:rPr>
              <a:t>provide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periodic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report</a:t>
            </a:r>
            <a:r>
              <a:rPr dirty="0" sz="2800" b="1">
                <a:latin typeface="Calibri"/>
                <a:cs typeface="Calibri"/>
              </a:rPr>
              <a:t>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</a:t>
            </a:r>
            <a:r>
              <a:rPr dirty="0" sz="2800" spc="5" b="1">
                <a:latin typeface="Calibri"/>
                <a:cs typeface="Calibri"/>
              </a:rPr>
              <a:t>m</a:t>
            </a:r>
            <a:r>
              <a:rPr dirty="0" sz="2800" b="1">
                <a:latin typeface="Calibri"/>
                <a:cs typeface="Calibri"/>
              </a:rPr>
              <a:t>inistration,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5" b="1">
                <a:latin typeface="Calibri"/>
                <a:cs typeface="Calibri"/>
              </a:rPr>
              <a:t>me</a:t>
            </a:r>
            <a:r>
              <a:rPr dirty="0" sz="2800" b="1">
                <a:latin typeface="Calibri"/>
                <a:cs typeface="Calibri"/>
              </a:rPr>
              <a:t>dical  </a:t>
            </a:r>
            <a:r>
              <a:rPr dirty="0" sz="2800" b="1">
                <a:latin typeface="Calibri"/>
                <a:cs typeface="Calibri"/>
              </a:rPr>
              <a:t>staff,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board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directors.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8420" y="533400"/>
            <a:ext cx="14097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Quality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39" y="1721866"/>
            <a:ext cx="5309870" cy="2511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SzPct val="128571"/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Degree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excellence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9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Doing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right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things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right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first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Char char="•"/>
            </a:pPr>
            <a:endParaRPr sz="385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Calibri"/>
              <a:buChar char="•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Conformance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requirements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6701" y="6291126"/>
            <a:ext cx="21336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z="1400" spc="-45">
                <a:latin typeface="Arial MT"/>
                <a:cs typeface="Arial MT"/>
              </a:rPr>
              <a:t>20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7375" y="674115"/>
            <a:ext cx="64319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Nursing</a:t>
            </a:r>
            <a:r>
              <a:rPr dirty="0"/>
              <a:t> Role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15"/>
              <a:t> </a:t>
            </a:r>
            <a:r>
              <a:rPr dirty="0"/>
              <a:t>Risk</a:t>
            </a:r>
            <a:r>
              <a:rPr dirty="0" spc="-25"/>
              <a:t> </a:t>
            </a:r>
            <a:r>
              <a:rPr dirty="0" spc="-5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4625"/>
            <a:ext cx="806195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286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In the organizational setting, nursing is the one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department involved in patient </a:t>
            </a:r>
            <a:r>
              <a:rPr dirty="0" sz="2800" spc="-5" b="1">
                <a:latin typeface="Calibri"/>
                <a:cs typeface="Calibri"/>
              </a:rPr>
              <a:t>care </a:t>
            </a:r>
            <a:r>
              <a:rPr dirty="0" sz="2800" b="1">
                <a:latin typeface="Calibri"/>
                <a:cs typeface="Calibri"/>
              </a:rPr>
              <a:t>24 hours a day;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personal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therefore</a:t>
            </a:r>
            <a:r>
              <a:rPr dirty="0" sz="2800" spc="7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critical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success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a</a:t>
            </a:r>
            <a:r>
              <a:rPr dirty="0" sz="2800" spc="-5" b="1">
                <a:latin typeface="Calibri"/>
                <a:cs typeface="Calibri"/>
              </a:rPr>
              <a:t> risk </a:t>
            </a:r>
            <a:r>
              <a:rPr dirty="0" sz="2800" b="1">
                <a:latin typeface="Calibri"/>
                <a:cs typeface="Calibri"/>
              </a:rPr>
              <a:t>management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program.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50000"/>
              </a:lnSpc>
              <a:buFont typeface="Calibri"/>
              <a:buChar char="•"/>
              <a:tabLst>
                <a:tab pos="354965" algn="l"/>
                <a:tab pos="355600" algn="l"/>
                <a:tab pos="303911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chief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	administrator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must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committed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 program.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2</a:t>
            </a:r>
            <a:r>
              <a:rPr dirty="0" spc="-45"/>
              <a:t>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5940" y="1544625"/>
            <a:ext cx="788543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Her or his attitude will influence the staff and their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participation.</a:t>
            </a:r>
            <a:endParaRPr sz="2800">
              <a:latin typeface="Calibri"/>
              <a:cs typeface="Calibri"/>
            </a:endParaRPr>
          </a:p>
          <a:p>
            <a:pPr marL="355600" marR="740410" indent="-342900">
              <a:lnSpc>
                <a:spcPct val="150000"/>
              </a:lnSpc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After all, it is the staff, </a:t>
            </a:r>
            <a:r>
              <a:rPr dirty="0" sz="2800" spc="-5" b="1">
                <a:latin typeface="Calibri"/>
                <a:cs typeface="Calibri"/>
              </a:rPr>
              <a:t>with </a:t>
            </a:r>
            <a:r>
              <a:rPr dirty="0" sz="2800" b="1">
                <a:latin typeface="Calibri"/>
                <a:cs typeface="Calibri"/>
              </a:rPr>
              <a:t>their daily patient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contact, who </a:t>
            </a:r>
            <a:r>
              <a:rPr dirty="0" sz="2800" b="1">
                <a:latin typeface="Calibri"/>
                <a:cs typeface="Calibri"/>
              </a:rPr>
              <a:t>actually implements a </a:t>
            </a:r>
            <a:r>
              <a:rPr dirty="0" sz="2800" spc="-5" b="1">
                <a:latin typeface="Calibri"/>
                <a:cs typeface="Calibri"/>
              </a:rPr>
              <a:t>risk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management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program.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2</a:t>
            </a:r>
            <a:r>
              <a:rPr dirty="0" spc="-45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/>
              <a:t>Role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25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Nurse</a:t>
            </a:r>
            <a:r>
              <a:rPr dirty="0" spc="-15"/>
              <a:t> </a:t>
            </a:r>
            <a:r>
              <a:rPr dirty="0" spc="-5"/>
              <a:t>Manager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544625"/>
            <a:ext cx="7343775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nurse </a:t>
            </a:r>
            <a:r>
              <a:rPr dirty="0" sz="2800" spc="-5" b="1">
                <a:latin typeface="Calibri"/>
                <a:cs typeface="Calibri"/>
              </a:rPr>
              <a:t>manager </a:t>
            </a:r>
            <a:r>
              <a:rPr dirty="0" sz="2800" b="1">
                <a:latin typeface="Calibri"/>
                <a:cs typeface="Calibri"/>
              </a:rPr>
              <a:t>plays a key </a:t>
            </a:r>
            <a:r>
              <a:rPr dirty="0" sz="2800" spc="-5" b="1">
                <a:latin typeface="Calibri"/>
                <a:cs typeface="Calibri"/>
              </a:rPr>
              <a:t>role </a:t>
            </a:r>
            <a:r>
              <a:rPr dirty="0" sz="2800" b="1">
                <a:latin typeface="Calibri"/>
                <a:cs typeface="Calibri"/>
              </a:rPr>
              <a:t>in the success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 </a:t>
            </a:r>
            <a:r>
              <a:rPr dirty="0" sz="2800" spc="-5" b="1">
                <a:latin typeface="Calibri"/>
                <a:cs typeface="Calibri"/>
              </a:rPr>
              <a:t>risk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management program.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00">
              <a:latin typeface="Calibri"/>
              <a:cs typeface="Calibri"/>
            </a:endParaRPr>
          </a:p>
          <a:p>
            <a:pPr marL="12700" marR="215900">
              <a:lnSpc>
                <a:spcPct val="1500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Nurse managers </a:t>
            </a:r>
            <a:r>
              <a:rPr dirty="0" sz="2800" spc="-5" b="1">
                <a:latin typeface="Calibri"/>
                <a:cs typeface="Calibri"/>
              </a:rPr>
              <a:t>can reduce risk </a:t>
            </a:r>
            <a:r>
              <a:rPr dirty="0" sz="2800" b="1">
                <a:latin typeface="Calibri"/>
                <a:cs typeface="Calibri"/>
              </a:rPr>
              <a:t>by helping their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staff </a:t>
            </a:r>
            <a:r>
              <a:rPr dirty="0" sz="2800" spc="-5" b="1">
                <a:latin typeface="Calibri"/>
                <a:cs typeface="Calibri"/>
              </a:rPr>
              <a:t>view </a:t>
            </a:r>
            <a:r>
              <a:rPr dirty="0" sz="2800" b="1">
                <a:latin typeface="Calibri"/>
                <a:cs typeface="Calibri"/>
              </a:rPr>
              <a:t>health and illness </a:t>
            </a:r>
            <a:r>
              <a:rPr dirty="0" sz="2800" spc="-5" b="1">
                <a:latin typeface="Calibri"/>
                <a:cs typeface="Calibri"/>
              </a:rPr>
              <a:t>from </a:t>
            </a:r>
            <a:r>
              <a:rPr dirty="0" sz="2800" b="1">
                <a:latin typeface="Calibri"/>
                <a:cs typeface="Calibri"/>
              </a:rPr>
              <a:t>the patient's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perspective.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2</a:t>
            </a:r>
            <a:r>
              <a:rPr dirty="0" spc="-45"/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6701" y="1135125"/>
            <a:ext cx="7649209" cy="41230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51765">
              <a:lnSpc>
                <a:spcPct val="100000"/>
              </a:lnSpc>
              <a:spcBef>
                <a:spcPts val="100"/>
              </a:spcBef>
            </a:pPr>
            <a:r>
              <a:rPr dirty="0" sz="2800" b="1">
                <a:latin typeface="Calibri"/>
                <a:cs typeface="Calibri"/>
              </a:rPr>
              <a:t>Usually,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staff's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understanding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quality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differs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from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patient's</a:t>
            </a:r>
            <a:r>
              <a:rPr dirty="0" sz="2800" spc="-5" b="1">
                <a:latin typeface="Calibri"/>
                <a:cs typeface="Calibri"/>
              </a:rPr>
              <a:t> expectations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perceptions.</a:t>
            </a:r>
            <a:endParaRPr sz="2800">
              <a:latin typeface="Calibri"/>
              <a:cs typeface="Calibri"/>
            </a:endParaRPr>
          </a:p>
          <a:p>
            <a:pPr marL="12700" marR="190500">
              <a:lnSpc>
                <a:spcPct val="100000"/>
              </a:lnSpc>
              <a:spcBef>
                <a:spcPts val="675"/>
              </a:spcBef>
            </a:pPr>
            <a:r>
              <a:rPr dirty="0" sz="2800" b="1">
                <a:latin typeface="Calibri"/>
                <a:cs typeface="Calibri"/>
              </a:rPr>
              <a:t>By understanding the </a:t>
            </a:r>
            <a:r>
              <a:rPr dirty="0" sz="2800" spc="-5" b="1">
                <a:latin typeface="Calibri"/>
                <a:cs typeface="Calibri"/>
              </a:rPr>
              <a:t>meaning </a:t>
            </a:r>
            <a:r>
              <a:rPr dirty="0" sz="2800" b="1">
                <a:latin typeface="Calibri"/>
                <a:cs typeface="Calibri"/>
              </a:rPr>
              <a:t>of the </a:t>
            </a:r>
            <a:r>
              <a:rPr dirty="0" sz="2800" spc="-5" b="1">
                <a:latin typeface="Calibri"/>
                <a:cs typeface="Calibri"/>
              </a:rPr>
              <a:t>course </a:t>
            </a:r>
            <a:r>
              <a:rPr dirty="0" sz="2800" b="1">
                <a:latin typeface="Calibri"/>
                <a:cs typeface="Calibri"/>
              </a:rPr>
              <a:t>of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illness to the patient and the </a:t>
            </a:r>
            <a:r>
              <a:rPr dirty="0" sz="2800" spc="-5" b="1">
                <a:latin typeface="Calibri"/>
                <a:cs typeface="Calibri"/>
              </a:rPr>
              <a:t>family, </a:t>
            </a:r>
            <a:r>
              <a:rPr dirty="0" sz="2800" b="1">
                <a:latin typeface="Calibri"/>
                <a:cs typeface="Calibri"/>
              </a:rPr>
              <a:t>the nurse </a:t>
            </a:r>
            <a:r>
              <a:rPr dirty="0" sz="2800" spc="-5" b="1">
                <a:latin typeface="Calibri"/>
                <a:cs typeface="Calibri"/>
              </a:rPr>
              <a:t>will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manage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risk </a:t>
            </a:r>
            <a:r>
              <a:rPr dirty="0" sz="2800" b="1">
                <a:latin typeface="Calibri"/>
                <a:cs typeface="Calibri"/>
              </a:rPr>
              <a:t>better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understanding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enable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 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individualize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5" b="1">
                <a:latin typeface="Calibri"/>
                <a:cs typeface="Calibri"/>
              </a:rPr>
              <a:t> care.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50">
              <a:latin typeface="Calibri"/>
              <a:cs typeface="Calibri"/>
            </a:endParaRPr>
          </a:p>
          <a:p>
            <a:pPr marL="12700" marR="5080" indent="80645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This </a:t>
            </a:r>
            <a:r>
              <a:rPr dirty="0" sz="2800" b="1">
                <a:latin typeface="Calibri"/>
                <a:cs typeface="Calibri"/>
              </a:rPr>
              <a:t>individualized attention produces </a:t>
            </a:r>
            <a:r>
              <a:rPr dirty="0" sz="2800" spc="-5" b="1">
                <a:latin typeface="Calibri"/>
                <a:cs typeface="Calibri"/>
              </a:rPr>
              <a:t>respect </a:t>
            </a:r>
            <a:r>
              <a:rPr dirty="0" sz="2800" b="1">
                <a:latin typeface="Calibri"/>
                <a:cs typeface="Calibri"/>
              </a:rPr>
              <a:t>and,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turn, </a:t>
            </a:r>
            <a:r>
              <a:rPr dirty="0" sz="2800" spc="-5" b="1">
                <a:latin typeface="Calibri"/>
                <a:cs typeface="Calibri"/>
              </a:rPr>
              <a:t>reduces risk.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2</a:t>
            </a:r>
            <a:r>
              <a:rPr dirty="0" spc="-45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4175" y="339852"/>
            <a:ext cx="69767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Nurses’</a:t>
            </a:r>
            <a:r>
              <a:rPr dirty="0" spc="-15"/>
              <a:t> Role</a:t>
            </a:r>
            <a:r>
              <a:rPr dirty="0" spc="-10"/>
              <a:t> </a:t>
            </a:r>
            <a:r>
              <a:rPr dirty="0"/>
              <a:t>in</a:t>
            </a:r>
            <a:r>
              <a:rPr dirty="0" spc="-5"/>
              <a:t> Quality</a:t>
            </a:r>
            <a:r>
              <a:rPr dirty="0" spc="-15"/>
              <a:t> 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34441"/>
            <a:ext cx="7814945" cy="4457065"/>
          </a:xfrm>
          <a:prstGeom prst="rect">
            <a:avLst/>
          </a:prstGeom>
        </p:spPr>
        <p:txBody>
          <a:bodyPr wrap="square" lIns="0" tIns="2489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60"/>
              </a:spcBef>
            </a:pPr>
            <a:r>
              <a:rPr dirty="0" sz="3200" spc="5" b="1">
                <a:latin typeface="Calibri"/>
                <a:cs typeface="Calibri"/>
              </a:rPr>
              <a:t>A.</a:t>
            </a:r>
            <a:r>
              <a:rPr dirty="0" sz="3200" spc="-10" b="1">
                <a:latin typeface="Calibri"/>
                <a:cs typeface="Calibri"/>
              </a:rPr>
              <a:t> Quality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Assurance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Coordinator</a:t>
            </a:r>
            <a:endParaRPr sz="3200">
              <a:latin typeface="Calibri"/>
              <a:cs typeface="Calibri"/>
            </a:endParaRPr>
          </a:p>
          <a:p>
            <a:pPr marL="546100" marR="22860" indent="-533400">
              <a:lnSpc>
                <a:spcPts val="3020"/>
              </a:lnSpc>
              <a:spcBef>
                <a:spcPts val="2020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10" b="1">
                <a:latin typeface="Calibri"/>
                <a:cs typeface="Calibri"/>
              </a:rPr>
              <a:t>Responsible </a:t>
            </a:r>
            <a:r>
              <a:rPr dirty="0" sz="2800" spc="-15" b="1">
                <a:latin typeface="Calibri"/>
                <a:cs typeface="Calibri"/>
              </a:rPr>
              <a:t>for </a:t>
            </a:r>
            <a:r>
              <a:rPr dirty="0" sz="2800" b="1">
                <a:latin typeface="Calibri"/>
                <a:cs typeface="Calibri"/>
              </a:rPr>
              <a:t>planning, </a:t>
            </a:r>
            <a:r>
              <a:rPr dirty="0" sz="2800" spc="-5" b="1">
                <a:latin typeface="Calibri"/>
                <a:cs typeface="Calibri"/>
              </a:rPr>
              <a:t>organizing, developing,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implementing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evaluating </a:t>
            </a:r>
            <a:r>
              <a:rPr dirty="0" sz="2800" b="1">
                <a:latin typeface="Calibri"/>
                <a:cs typeface="Calibri"/>
              </a:rPr>
              <a:t>the quality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assurance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program</a:t>
            </a:r>
            <a:endParaRPr sz="2800">
              <a:latin typeface="Calibri"/>
              <a:cs typeface="Calibri"/>
            </a:endParaRPr>
          </a:p>
          <a:p>
            <a:pPr marL="546100" indent="-533400">
              <a:lnSpc>
                <a:spcPts val="2820"/>
              </a:lnSpc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Share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" b="1">
                <a:latin typeface="Calibri"/>
                <a:cs typeface="Calibri"/>
              </a:rPr>
              <a:t> nursing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hospital </a:t>
            </a:r>
            <a:r>
              <a:rPr dirty="0" sz="2800" spc="-15" b="1">
                <a:latin typeface="Calibri"/>
                <a:cs typeface="Calibri"/>
              </a:rPr>
              <a:t>committees</a:t>
            </a:r>
            <a:endParaRPr sz="2800">
              <a:latin typeface="Calibri"/>
              <a:cs typeface="Calibri"/>
            </a:endParaRPr>
          </a:p>
          <a:p>
            <a:pPr marL="546100" marR="1017269" indent="-533400">
              <a:lnSpc>
                <a:spcPts val="3020"/>
              </a:lnSpc>
              <a:spcBef>
                <a:spcPts val="220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Share </a:t>
            </a:r>
            <a:r>
              <a:rPr dirty="0" sz="2800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developing </a:t>
            </a:r>
            <a:r>
              <a:rPr dirty="0" sz="2800" spc="-5" b="1">
                <a:latin typeface="Calibri"/>
                <a:cs typeface="Calibri"/>
              </a:rPr>
              <a:t>nursing </a:t>
            </a:r>
            <a:r>
              <a:rPr dirty="0" sz="2800" spc="-10" b="1">
                <a:latin typeface="Calibri"/>
                <a:cs typeface="Calibri"/>
              </a:rPr>
              <a:t>standards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criteria</a:t>
            </a:r>
            <a:endParaRPr sz="2800">
              <a:latin typeface="Calibri"/>
              <a:cs typeface="Calibri"/>
            </a:endParaRPr>
          </a:p>
          <a:p>
            <a:pPr marL="546100" indent="-533400">
              <a:lnSpc>
                <a:spcPts val="2815"/>
              </a:lnSpc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10" b="1">
                <a:latin typeface="Calibri"/>
                <a:cs typeface="Calibri"/>
              </a:rPr>
              <a:t>Recommend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improve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quality</a:t>
            </a:r>
            <a:endParaRPr sz="2800">
              <a:latin typeface="Calibri"/>
              <a:cs typeface="Calibri"/>
            </a:endParaRPr>
          </a:p>
          <a:p>
            <a:pPr marL="546100" marR="5080" indent="-533400">
              <a:lnSpc>
                <a:spcPts val="3020"/>
              </a:lnSpc>
              <a:spcBef>
                <a:spcPts val="21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Provide </a:t>
            </a:r>
            <a:r>
              <a:rPr dirty="0" sz="2800" spc="-10" b="1">
                <a:latin typeface="Calibri"/>
                <a:cs typeface="Calibri"/>
              </a:rPr>
              <a:t>feedback </a:t>
            </a:r>
            <a:r>
              <a:rPr dirty="0" sz="2800" spc="-15" b="1">
                <a:latin typeface="Calibri"/>
                <a:cs typeface="Calibri"/>
              </a:rPr>
              <a:t>for </a:t>
            </a:r>
            <a:r>
              <a:rPr dirty="0" sz="2800" spc="-5" b="1">
                <a:latin typeface="Calibri"/>
                <a:cs typeface="Calibri"/>
              </a:rPr>
              <a:t>nursing departments </a:t>
            </a:r>
            <a:r>
              <a:rPr dirty="0" sz="2800" b="1">
                <a:latin typeface="Calibri"/>
                <a:cs typeface="Calibri"/>
              </a:rPr>
              <a:t>on 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results </a:t>
            </a:r>
            <a:r>
              <a:rPr dirty="0" sz="2800" b="1">
                <a:latin typeface="Calibri"/>
                <a:cs typeface="Calibri"/>
              </a:rPr>
              <a:t>of the </a:t>
            </a:r>
            <a:r>
              <a:rPr dirty="0" sz="2800" spc="-5" b="1">
                <a:latin typeface="Calibri"/>
                <a:cs typeface="Calibri"/>
              </a:rPr>
              <a:t>nursing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audit.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45"/>
              </a:lnSpc>
            </a:pPr>
            <a:r>
              <a:rPr dirty="0" spc="-45"/>
              <a:t>2</a:t>
            </a:r>
            <a:r>
              <a:rPr dirty="0" spc="-45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4722" y="404114"/>
            <a:ext cx="698245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Nurses’</a:t>
            </a:r>
            <a:r>
              <a:rPr dirty="0" spc="-15"/>
              <a:t> Role </a:t>
            </a:r>
            <a:r>
              <a:rPr dirty="0"/>
              <a:t>in </a:t>
            </a:r>
            <a:r>
              <a:rPr dirty="0" spc="-5"/>
              <a:t>Quality</a:t>
            </a:r>
            <a:r>
              <a:rPr dirty="0" spc="-20"/>
              <a:t> </a:t>
            </a:r>
            <a:r>
              <a:rPr dirty="0" spc="-1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23162"/>
            <a:ext cx="7267575" cy="4562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3975">
              <a:lnSpc>
                <a:spcPct val="100000"/>
              </a:lnSpc>
              <a:spcBef>
                <a:spcPts val="95"/>
              </a:spcBef>
              <a:tabLst>
                <a:tab pos="570230" algn="l"/>
              </a:tabLst>
            </a:pPr>
            <a:r>
              <a:rPr dirty="0" sz="3200" spc="-5" b="1">
                <a:latin typeface="Calibri"/>
                <a:cs typeface="Calibri"/>
              </a:rPr>
              <a:t>B</a:t>
            </a:r>
            <a:r>
              <a:rPr dirty="0" sz="3200" spc="-5">
                <a:latin typeface="Calibri"/>
                <a:cs typeface="Calibri"/>
              </a:rPr>
              <a:t>.	</a:t>
            </a:r>
            <a:r>
              <a:rPr dirty="0" sz="3200" spc="-15" b="1">
                <a:latin typeface="Calibri"/>
                <a:cs typeface="Calibri"/>
              </a:rPr>
              <a:t>Director</a:t>
            </a:r>
            <a:r>
              <a:rPr dirty="0" sz="3200" spc="-5" b="1">
                <a:latin typeface="Calibri"/>
                <a:cs typeface="Calibri"/>
              </a:rPr>
              <a:t> of</a:t>
            </a:r>
            <a:r>
              <a:rPr dirty="0" sz="3200" spc="-10" b="1">
                <a:latin typeface="Calibri"/>
                <a:cs typeface="Calibri"/>
              </a:rPr>
              <a:t> Nursing</a:t>
            </a:r>
            <a:r>
              <a:rPr dirty="0" sz="3200" spc="-1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service</a:t>
            </a:r>
            <a:endParaRPr sz="3200">
              <a:latin typeface="Calibri"/>
              <a:cs typeface="Calibri"/>
            </a:endParaRPr>
          </a:p>
          <a:p>
            <a:pPr marL="546100" marR="90805" indent="-533400">
              <a:lnSpc>
                <a:spcPct val="150000"/>
              </a:lnSpc>
              <a:spcBef>
                <a:spcPts val="164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commitment</a:t>
            </a:r>
            <a:r>
              <a:rPr dirty="0" sz="2800" spc="-15" b="1">
                <a:latin typeface="Calibri"/>
                <a:cs typeface="Calibri"/>
              </a:rPr>
              <a:t> for</a:t>
            </a:r>
            <a:r>
              <a:rPr dirty="0" sz="2800" spc="-5" b="1">
                <a:latin typeface="Calibri"/>
                <a:cs typeface="Calibri"/>
              </a:rPr>
              <a:t> implementing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Quality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assurance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program.</a:t>
            </a:r>
            <a:endParaRPr sz="2800">
              <a:latin typeface="Calibri"/>
              <a:cs typeface="Calibri"/>
            </a:endParaRPr>
          </a:p>
          <a:p>
            <a:pPr marL="546100" marR="1247775" indent="-533400">
              <a:lnSpc>
                <a:spcPct val="150000"/>
              </a:lnSpc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10" b="1">
                <a:latin typeface="Calibri"/>
                <a:cs typeface="Calibri"/>
              </a:rPr>
              <a:t>Monitor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report, </a:t>
            </a:r>
            <a:r>
              <a:rPr dirty="0" sz="2800" b="1">
                <a:latin typeface="Calibri"/>
                <a:cs typeface="Calibri"/>
              </a:rPr>
              <a:t>support or </a:t>
            </a:r>
            <a:r>
              <a:rPr dirty="0" sz="2800" spc="-10" b="1">
                <a:latin typeface="Calibri"/>
                <a:cs typeface="Calibri"/>
              </a:rPr>
              <a:t>direct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implementation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546100" marR="5080" indent="-533400">
              <a:lnSpc>
                <a:spcPct val="150000"/>
              </a:lnSpc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Share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evaluating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institutional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effectiveness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efficiency.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4845" y="674115"/>
            <a:ext cx="37382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Health</a:t>
            </a:r>
            <a:r>
              <a:rPr dirty="0" spc="-45"/>
              <a:t> </a:t>
            </a:r>
            <a:r>
              <a:rPr dirty="0"/>
              <a:t>Care</a:t>
            </a:r>
            <a:r>
              <a:rPr dirty="0" spc="-65"/>
              <a:t> </a:t>
            </a:r>
            <a:r>
              <a:rPr dirty="0" spc="-5"/>
              <a:t>Quality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pc="-5"/>
              <a:t>The </a:t>
            </a:r>
            <a:r>
              <a:rPr dirty="0"/>
              <a:t>degree</a:t>
            </a:r>
            <a:r>
              <a:rPr dirty="0" spc="5"/>
              <a:t> </a:t>
            </a:r>
            <a:r>
              <a:rPr dirty="0"/>
              <a:t>to </a:t>
            </a:r>
            <a:r>
              <a:rPr dirty="0" spc="-5"/>
              <a:t>which</a:t>
            </a:r>
            <a:r>
              <a:rPr dirty="0" spc="-10"/>
              <a:t> </a:t>
            </a:r>
            <a:r>
              <a:rPr dirty="0"/>
              <a:t>patient </a:t>
            </a:r>
            <a:r>
              <a:rPr dirty="0" spc="-5"/>
              <a:t>care</a:t>
            </a:r>
            <a:r>
              <a:rPr dirty="0" spc="5"/>
              <a:t> </a:t>
            </a:r>
            <a:r>
              <a:rPr dirty="0"/>
              <a:t>services</a:t>
            </a:r>
            <a:r>
              <a:rPr dirty="0" spc="-5"/>
              <a:t> increase</a:t>
            </a:r>
            <a:r>
              <a:rPr dirty="0"/>
              <a:t> the </a:t>
            </a:r>
            <a:r>
              <a:rPr dirty="0" spc="-620"/>
              <a:t> </a:t>
            </a:r>
            <a:r>
              <a:rPr dirty="0"/>
              <a:t>probability of desired patient/client outcomes and </a:t>
            </a:r>
            <a:r>
              <a:rPr dirty="0" spc="5"/>
              <a:t> </a:t>
            </a:r>
            <a:r>
              <a:rPr dirty="0" spc="-5"/>
              <a:t>reduces </a:t>
            </a:r>
            <a:r>
              <a:rPr dirty="0"/>
              <a:t>the probability of the </a:t>
            </a:r>
            <a:r>
              <a:rPr dirty="0" spc="-5"/>
              <a:t>desired </a:t>
            </a:r>
            <a:r>
              <a:rPr dirty="0"/>
              <a:t>outcomes </a:t>
            </a:r>
            <a:r>
              <a:rPr dirty="0" spc="-5"/>
              <a:t>given </a:t>
            </a:r>
            <a:r>
              <a:rPr dirty="0" spc="-620"/>
              <a:t> </a:t>
            </a:r>
            <a:r>
              <a:rPr dirty="0"/>
              <a:t>the</a:t>
            </a:r>
            <a:r>
              <a:rPr dirty="0" spc="-5"/>
              <a:t> current</a:t>
            </a:r>
            <a:r>
              <a:rPr dirty="0" spc="10"/>
              <a:t> </a:t>
            </a:r>
            <a:r>
              <a:rPr dirty="0"/>
              <a:t>state</a:t>
            </a:r>
            <a:r>
              <a:rPr dirty="0" spc="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/>
              <a:t>knowledge.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5870" y="530352"/>
            <a:ext cx="41154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Quality</a:t>
            </a:r>
            <a:r>
              <a:rPr dirty="0" spc="-85"/>
              <a:t> </a:t>
            </a:r>
            <a:r>
              <a:rPr dirty="0"/>
              <a:t>Improvement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5684" y="1663750"/>
            <a:ext cx="8406130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100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2800" b="1">
                <a:latin typeface="Calibri"/>
                <a:cs typeface="Calibri"/>
              </a:rPr>
              <a:t>Is the </a:t>
            </a:r>
            <a:r>
              <a:rPr dirty="0" sz="2800" spc="-5" b="1">
                <a:latin typeface="Calibri"/>
                <a:cs typeface="Calibri"/>
              </a:rPr>
              <a:t>commitment </a:t>
            </a:r>
            <a:r>
              <a:rPr dirty="0" sz="2800" b="1">
                <a:latin typeface="Calibri"/>
                <a:cs typeface="Calibri"/>
              </a:rPr>
              <a:t>and approaches used to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continuously </a:t>
            </a:r>
            <a:r>
              <a:rPr dirty="0" sz="2800" b="1">
                <a:latin typeface="Calibri"/>
                <a:cs typeface="Calibri"/>
              </a:rPr>
              <a:t>improve </a:t>
            </a:r>
            <a:r>
              <a:rPr dirty="0" sz="2800" spc="-5" b="1">
                <a:latin typeface="Calibri"/>
                <a:cs typeface="Calibri"/>
              </a:rPr>
              <a:t>every </a:t>
            </a:r>
            <a:r>
              <a:rPr dirty="0" sz="2800" b="1">
                <a:latin typeface="Calibri"/>
                <a:cs typeface="Calibri"/>
              </a:rPr>
              <a:t>in </a:t>
            </a:r>
            <a:r>
              <a:rPr dirty="0" sz="2800" spc="-5" b="1">
                <a:latin typeface="Calibri"/>
                <a:cs typeface="Calibri"/>
              </a:rPr>
              <a:t>every </a:t>
            </a:r>
            <a:r>
              <a:rPr dirty="0" sz="2800" b="1">
                <a:latin typeface="Calibri"/>
                <a:cs typeface="Calibri"/>
              </a:rPr>
              <a:t>part of an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organization </a:t>
            </a:r>
            <a:r>
              <a:rPr dirty="0" sz="2800" spc="-5" b="1">
                <a:latin typeface="Calibri"/>
                <a:cs typeface="Calibri"/>
              </a:rPr>
              <a:t>with </a:t>
            </a:r>
            <a:r>
              <a:rPr dirty="0" sz="2800" b="1">
                <a:latin typeface="Calibri"/>
                <a:cs typeface="Calibri"/>
              </a:rPr>
              <a:t>the intent of </a:t>
            </a:r>
            <a:r>
              <a:rPr dirty="0" sz="2800" spc="-5" b="1">
                <a:latin typeface="Calibri"/>
                <a:cs typeface="Calibri"/>
              </a:rPr>
              <a:t>meeting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5" b="1">
                <a:latin typeface="Calibri"/>
                <a:cs typeface="Calibri"/>
              </a:rPr>
              <a:t>exceeding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items</a:t>
            </a:r>
            <a:r>
              <a:rPr dirty="0" sz="2800" spc="-5" b="1">
                <a:latin typeface="Calibri"/>
                <a:cs typeface="Calibri"/>
              </a:rPr>
              <a:t> expectations </a:t>
            </a:r>
            <a:r>
              <a:rPr dirty="0" sz="2800" b="1">
                <a:latin typeface="Calibri"/>
                <a:cs typeface="Calibri"/>
              </a:rPr>
              <a:t>and outcomes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7992" y="530352"/>
            <a:ext cx="52120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Quality</a:t>
            </a:r>
            <a:r>
              <a:rPr dirty="0" spc="-50"/>
              <a:t> </a:t>
            </a:r>
            <a:r>
              <a:rPr dirty="0"/>
              <a:t>Improvement</a:t>
            </a:r>
            <a:r>
              <a:rPr dirty="0" spc="-45"/>
              <a:t> </a:t>
            </a:r>
            <a:r>
              <a:rPr dirty="0" spc="-5"/>
              <a:t>Cycle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1188" y="1121969"/>
            <a:ext cx="8479155" cy="51892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546100" indent="-53340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Plan</a:t>
            </a:r>
            <a:endParaRPr sz="2800">
              <a:latin typeface="Calibri"/>
              <a:cs typeface="Calibri"/>
            </a:endParaRPr>
          </a:p>
          <a:p>
            <a:pPr marL="546100" indent="-53340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b="1">
                <a:latin typeface="Calibri"/>
                <a:cs typeface="Calibri"/>
              </a:rPr>
              <a:t>Set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standards</a:t>
            </a:r>
            <a:endParaRPr sz="2800">
              <a:latin typeface="Calibri"/>
              <a:cs typeface="Calibri"/>
            </a:endParaRPr>
          </a:p>
          <a:p>
            <a:pPr marL="546100" indent="-533400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Communicate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Standards</a:t>
            </a:r>
            <a:endParaRPr sz="2800">
              <a:latin typeface="Calibri"/>
              <a:cs typeface="Calibri"/>
            </a:endParaRPr>
          </a:p>
          <a:p>
            <a:pPr marL="546100" indent="-53340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dirty="0" sz="2800" spc="-5" b="1">
                <a:latin typeface="Calibri"/>
                <a:cs typeface="Calibri"/>
              </a:rPr>
              <a:t>Monitor</a:t>
            </a:r>
            <a:endParaRPr sz="2800">
              <a:latin typeface="Calibri"/>
              <a:cs typeface="Calibri"/>
            </a:endParaRPr>
          </a:p>
          <a:p>
            <a:pPr marL="369570" indent="-35750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70205" algn="l"/>
                <a:tab pos="2421255" algn="l"/>
              </a:tabLst>
            </a:pPr>
            <a:r>
              <a:rPr dirty="0" sz="2800" spc="-5" b="1">
                <a:latin typeface="Calibri"/>
                <a:cs typeface="Calibri"/>
              </a:rPr>
              <a:t>`Identify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	prioritize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opportunities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for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improvement</a:t>
            </a:r>
            <a:endParaRPr sz="2800">
              <a:latin typeface="Calibri"/>
              <a:cs typeface="Calibri"/>
            </a:endParaRPr>
          </a:p>
          <a:p>
            <a:pPr marL="369570" indent="-35750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70205" algn="l"/>
              </a:tabLst>
            </a:pPr>
            <a:r>
              <a:rPr dirty="0" sz="2800" spc="-5" b="1">
                <a:latin typeface="Calibri"/>
                <a:cs typeface="Calibri"/>
              </a:rPr>
              <a:t>Define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  <a:p>
            <a:pPr marL="369570" indent="-35750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70205" algn="l"/>
              </a:tabLst>
            </a:pP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work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  <a:p>
            <a:pPr marL="369570" indent="-357505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370205" algn="l"/>
                <a:tab pos="3223260" algn="l"/>
              </a:tabLst>
            </a:pPr>
            <a:r>
              <a:rPr dirty="0" sz="2800" b="1">
                <a:latin typeface="Calibri"/>
                <a:cs typeface="Calibri"/>
              </a:rPr>
              <a:t>Analyze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study	problem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Choose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design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solutions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Address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cause</a:t>
            </a:r>
            <a:endParaRPr sz="2800">
              <a:latin typeface="Calibri"/>
              <a:cs typeface="Calibri"/>
            </a:endParaRPr>
          </a:p>
          <a:p>
            <a:pPr marL="549910" indent="-537845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50545" algn="l"/>
              </a:tabLst>
            </a:pPr>
            <a:r>
              <a:rPr dirty="0" sz="2800" b="1">
                <a:latin typeface="Calibri"/>
                <a:cs typeface="Calibri"/>
              </a:rPr>
              <a:t>Implement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solutions</a:t>
            </a:r>
            <a:endParaRPr sz="2800">
              <a:latin typeface="Calibri"/>
              <a:cs typeface="Calibri"/>
            </a:endParaRPr>
          </a:p>
          <a:p>
            <a:pPr marL="546100" indent="-533400">
              <a:lnSpc>
                <a:spcPct val="100000"/>
              </a:lnSpc>
              <a:spcBef>
                <a:spcPts val="340"/>
              </a:spcBef>
              <a:buFont typeface="Calibri"/>
              <a:buChar char="•"/>
              <a:tabLst>
                <a:tab pos="545465" algn="l"/>
                <a:tab pos="546100" algn="l"/>
              </a:tabLst>
            </a:pPr>
            <a:r>
              <a:rPr dirty="0" sz="2800" b="1">
                <a:latin typeface="Calibri"/>
                <a:cs typeface="Calibri"/>
              </a:rPr>
              <a:t>Reevaluate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monitor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9494" y="804925"/>
            <a:ext cx="35585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04010" algn="l"/>
              </a:tabLst>
            </a:pPr>
            <a:r>
              <a:rPr dirty="0" spc="-5"/>
              <a:t>Qual</a:t>
            </a:r>
            <a:r>
              <a:rPr dirty="0" spc="-15"/>
              <a:t>i</a:t>
            </a:r>
            <a:r>
              <a:rPr dirty="0"/>
              <a:t>ty</a:t>
            </a:r>
            <a:r>
              <a:rPr dirty="0"/>
              <a:t>	</a:t>
            </a:r>
            <a:r>
              <a:rPr dirty="0"/>
              <a:t>Ass</a:t>
            </a:r>
            <a:r>
              <a:rPr dirty="0" spc="-15"/>
              <a:t>u</a:t>
            </a:r>
            <a:r>
              <a:rPr dirty="0" spc="-5"/>
              <a:t>rance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887016"/>
            <a:ext cx="7704455" cy="1945639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" b="1">
                <a:latin typeface="Calibri"/>
                <a:cs typeface="Calibri"/>
              </a:rPr>
              <a:t> establishing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desirable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standards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50000"/>
              </a:lnSpc>
            </a:pPr>
            <a:r>
              <a:rPr dirty="0" sz="2800" b="1">
                <a:latin typeface="Calibri"/>
                <a:cs typeface="Calibri"/>
              </a:rPr>
              <a:t>of </a:t>
            </a:r>
            <a:r>
              <a:rPr dirty="0" sz="2800" spc="-5" b="1">
                <a:latin typeface="Calibri"/>
                <a:cs typeface="Calibri"/>
              </a:rPr>
              <a:t>care </a:t>
            </a:r>
            <a:r>
              <a:rPr dirty="0" sz="2800" b="1">
                <a:latin typeface="Calibri"/>
                <a:cs typeface="Calibri"/>
              </a:rPr>
              <a:t>then planning and providing the type of </a:t>
            </a:r>
            <a:r>
              <a:rPr dirty="0" sz="2800" spc="-5" b="1">
                <a:latin typeface="Calibri"/>
                <a:cs typeface="Calibri"/>
              </a:rPr>
              <a:t>care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 meet </a:t>
            </a: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standards.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Total</a:t>
            </a:r>
            <a:r>
              <a:rPr dirty="0" spc="-35"/>
              <a:t> </a:t>
            </a:r>
            <a:r>
              <a:rPr dirty="0" spc="-5"/>
              <a:t>Quality</a:t>
            </a:r>
            <a:r>
              <a:rPr dirty="0" spc="-20"/>
              <a:t> </a:t>
            </a:r>
            <a:r>
              <a:rPr dirty="0" spc="-5"/>
              <a:t>Management</a:t>
            </a:r>
            <a:r>
              <a:rPr dirty="0" spc="-20"/>
              <a:t> </a:t>
            </a:r>
            <a:r>
              <a:rPr dirty="0"/>
              <a:t>(TQM)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544625"/>
            <a:ext cx="7820659" cy="19456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5" b="1">
                <a:latin typeface="Calibri"/>
                <a:cs typeface="Calibri"/>
              </a:rPr>
              <a:t>TQM </a:t>
            </a:r>
            <a:r>
              <a:rPr dirty="0" sz="2800" b="1">
                <a:latin typeface="Calibri"/>
                <a:cs typeface="Calibri"/>
              </a:rPr>
              <a:t>is a </a:t>
            </a:r>
            <a:r>
              <a:rPr dirty="0" sz="2800" spc="-5" b="1">
                <a:latin typeface="Calibri"/>
                <a:cs typeface="Calibri"/>
              </a:rPr>
              <a:t>management philosophy </a:t>
            </a:r>
            <a:r>
              <a:rPr dirty="0" sz="2800" b="1">
                <a:latin typeface="Calibri"/>
                <a:cs typeface="Calibri"/>
              </a:rPr>
              <a:t>that </a:t>
            </a:r>
            <a:r>
              <a:rPr dirty="0" sz="2800" spc="-5" b="1">
                <a:latin typeface="Calibri"/>
                <a:cs typeface="Calibri"/>
              </a:rPr>
              <a:t>emphasizes </a:t>
            </a:r>
            <a:r>
              <a:rPr dirty="0" sz="2800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commitment </a:t>
            </a:r>
            <a:r>
              <a:rPr dirty="0" sz="2800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excellence throughout </a:t>
            </a:r>
            <a:r>
              <a:rPr dirty="0" sz="2800" b="1">
                <a:latin typeface="Calibri"/>
                <a:cs typeface="Calibri"/>
              </a:rPr>
              <a:t>the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4550" y="471170"/>
            <a:ext cx="74549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Continuous</a:t>
            </a:r>
            <a:r>
              <a:rPr dirty="0" spc="-25"/>
              <a:t> </a:t>
            </a:r>
            <a:r>
              <a:rPr dirty="0" spc="-5"/>
              <a:t>Quality</a:t>
            </a:r>
            <a:r>
              <a:rPr dirty="0" spc="-25"/>
              <a:t> </a:t>
            </a:r>
            <a:r>
              <a:rPr dirty="0"/>
              <a:t>Improvement</a:t>
            </a:r>
            <a:r>
              <a:rPr dirty="0" spc="-25"/>
              <a:t> </a:t>
            </a:r>
            <a:r>
              <a:rPr dirty="0"/>
              <a:t>(CQI)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701" y="1544625"/>
            <a:ext cx="760666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5" b="1">
                <a:latin typeface="Calibri"/>
                <a:cs typeface="Calibri"/>
              </a:rPr>
              <a:t>TQM </a:t>
            </a:r>
            <a:r>
              <a:rPr dirty="0" sz="2800" b="1">
                <a:latin typeface="Calibri"/>
                <a:cs typeface="Calibri"/>
              </a:rPr>
              <a:t>is the overall </a:t>
            </a:r>
            <a:r>
              <a:rPr dirty="0" sz="2800" spc="-5" b="1">
                <a:latin typeface="Calibri"/>
                <a:cs typeface="Calibri"/>
              </a:rPr>
              <a:t>philosophy, whereas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continuous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quality improvement (CQI)</a:t>
            </a:r>
            <a:r>
              <a:rPr dirty="0" sz="2800" b="1">
                <a:latin typeface="Calibri"/>
                <a:cs typeface="Calibri"/>
              </a:rPr>
              <a:t> is the process used to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improve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quality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performance.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TQM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CQI </a:t>
            </a:r>
            <a:r>
              <a:rPr dirty="0" sz="2800" b="1">
                <a:latin typeface="Calibri"/>
                <a:cs typeface="Calibri"/>
              </a:rPr>
              <a:t>often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synonymously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1301" y="6291126"/>
            <a:ext cx="17018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dirty="0" sz="1400" spc="-45">
                <a:latin typeface="Arial MT"/>
                <a:cs typeface="Arial MT"/>
              </a:rPr>
              <a:t>5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950" y="613410"/>
            <a:ext cx="577024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TQM</a:t>
            </a:r>
            <a:r>
              <a:rPr dirty="0" spc="-20"/>
              <a:t> </a:t>
            </a:r>
            <a:r>
              <a:rPr dirty="0"/>
              <a:t>believes</a:t>
            </a:r>
            <a:r>
              <a:rPr dirty="0" spc="-5"/>
              <a:t> </a:t>
            </a:r>
            <a:r>
              <a:rPr dirty="0"/>
              <a:t>in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 spc="-5"/>
              <a:t>values</a:t>
            </a:r>
            <a:r>
              <a:rPr dirty="0" spc="-15"/>
              <a:t> </a:t>
            </a:r>
            <a:r>
              <a:rPr dirty="0"/>
              <a:t>of: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797"/>
            <a:ext cx="7647305" cy="44488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ts val="3685"/>
              </a:lnSpc>
              <a:spcBef>
                <a:spcPts val="95"/>
              </a:spcBef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3200" spc="-5" b="1">
                <a:latin typeface="Calibri"/>
                <a:cs typeface="Calibri"/>
              </a:rPr>
              <a:t>Customers</a:t>
            </a:r>
            <a:r>
              <a:rPr dirty="0" sz="2800" spc="-5" b="1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355600">
              <a:lnSpc>
                <a:spcPts val="3204"/>
              </a:lnSpc>
            </a:pPr>
            <a:r>
              <a:rPr dirty="0" sz="2800" b="1">
                <a:latin typeface="Calibri"/>
                <a:cs typeface="Calibri"/>
              </a:rPr>
              <a:t>Needs,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Expectations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,Opinions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Calibri"/>
              <a:cs typeface="Calibri"/>
            </a:endParaRPr>
          </a:p>
          <a:p>
            <a:pPr marL="355600" indent="-342900">
              <a:lnSpc>
                <a:spcPts val="3685"/>
              </a:lnSpc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3200" spc="-5" b="1">
                <a:latin typeface="Calibri"/>
                <a:cs typeface="Calibri"/>
              </a:rPr>
              <a:t>Staff</a:t>
            </a:r>
            <a:r>
              <a:rPr dirty="0" sz="2800" spc="-5" b="1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355600" marR="5080">
              <a:lnSpc>
                <a:spcPts val="3020"/>
              </a:lnSpc>
              <a:spcBef>
                <a:spcPts val="229"/>
              </a:spcBef>
            </a:pPr>
            <a:r>
              <a:rPr dirty="0" sz="2800" spc="-5" b="1">
                <a:latin typeface="Calibri"/>
                <a:cs typeface="Calibri"/>
              </a:rPr>
              <a:t>Willingness </a:t>
            </a:r>
            <a:r>
              <a:rPr dirty="0" sz="2800" b="1">
                <a:latin typeface="Calibri"/>
                <a:cs typeface="Calibri"/>
              </a:rPr>
              <a:t>&amp; desire ,Abilities &amp; desire, </a:t>
            </a:r>
            <a:r>
              <a:rPr dirty="0" sz="2800" spc="-5" b="1">
                <a:latin typeface="Calibri"/>
                <a:cs typeface="Calibri"/>
              </a:rPr>
              <a:t>Opinions,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Access to </a:t>
            </a:r>
            <a:r>
              <a:rPr dirty="0" sz="2800" spc="-5" b="1">
                <a:latin typeface="Calibri"/>
                <a:cs typeface="Calibri"/>
              </a:rPr>
              <a:t>Top</a:t>
            </a:r>
            <a:r>
              <a:rPr dirty="0" sz="2800" b="1">
                <a:latin typeface="Calibri"/>
                <a:cs typeface="Calibri"/>
              </a:rPr>
              <a:t> Management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250">
              <a:latin typeface="Calibri"/>
              <a:cs typeface="Calibri"/>
            </a:endParaRPr>
          </a:p>
          <a:p>
            <a:pPr marL="355600" indent="-342900">
              <a:lnSpc>
                <a:spcPts val="3685"/>
              </a:lnSpc>
              <a:buFont typeface="Calibri"/>
              <a:buChar char="•"/>
              <a:tabLst>
                <a:tab pos="354965" algn="l"/>
                <a:tab pos="355600" algn="l"/>
              </a:tabLst>
            </a:pPr>
            <a:r>
              <a:rPr dirty="0" sz="3200" spc="-5" b="1">
                <a:latin typeface="Calibri"/>
                <a:cs typeface="Calibri"/>
              </a:rPr>
              <a:t>Involvement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in:</a:t>
            </a:r>
            <a:endParaRPr sz="3200">
              <a:latin typeface="Calibri"/>
              <a:cs typeface="Calibri"/>
            </a:endParaRPr>
          </a:p>
          <a:p>
            <a:pPr marL="355600" marR="410845">
              <a:lnSpc>
                <a:spcPts val="3020"/>
              </a:lnSpc>
              <a:spcBef>
                <a:spcPts val="229"/>
              </a:spcBef>
            </a:pPr>
            <a:r>
              <a:rPr dirty="0" sz="2800" b="1">
                <a:latin typeface="Calibri"/>
                <a:cs typeface="Calibri"/>
              </a:rPr>
              <a:t>decision </a:t>
            </a:r>
            <a:r>
              <a:rPr dirty="0" sz="2800" spc="-5" b="1">
                <a:latin typeface="Calibri"/>
                <a:cs typeface="Calibri"/>
              </a:rPr>
              <a:t>making </a:t>
            </a:r>
            <a:r>
              <a:rPr dirty="0" sz="2800" b="1">
                <a:latin typeface="Calibri"/>
                <a:cs typeface="Calibri"/>
              </a:rPr>
              <a:t>,Problem </a:t>
            </a:r>
            <a:r>
              <a:rPr dirty="0" sz="2800" spc="-5" b="1">
                <a:latin typeface="Calibri"/>
                <a:cs typeface="Calibri"/>
              </a:rPr>
              <a:t>solving </a:t>
            </a:r>
            <a:r>
              <a:rPr dirty="0" sz="2800" b="1">
                <a:latin typeface="Calibri"/>
                <a:cs typeface="Calibri"/>
              </a:rPr>
              <a:t>,Goal sitting,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:title>King saud university Nursing collage Quality of care management Supervision by: DR\olfat Ms\mona Done by:  afaf hakami nashmiah al shammari bedor al harthy faizah al anzi roqayah al jeade</dc:title>
  <dcterms:created xsi:type="dcterms:W3CDTF">2023-11-04T07:54:18Z</dcterms:created>
  <dcterms:modified xsi:type="dcterms:W3CDTF">2023-11-04T07:54:18Z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