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26844" y="1337564"/>
            <a:ext cx="6290310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3540" y="1150365"/>
            <a:ext cx="8135620" cy="1369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1012" y="1246606"/>
            <a:ext cx="8281974" cy="4187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707542" y="6466592"/>
            <a:ext cx="53784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082922" y="6466592"/>
            <a:ext cx="976629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83067" y="6466592"/>
            <a:ext cx="1790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6844" y="1337564"/>
            <a:ext cx="583120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 b="1">
                <a:latin typeface="Calibri"/>
                <a:cs typeface="Calibri"/>
              </a:rPr>
              <a:t>Roles </a:t>
            </a:r>
            <a:r>
              <a:rPr dirty="0" sz="3600" spc="-5" b="1">
                <a:latin typeface="Calibri"/>
                <a:cs typeface="Calibri"/>
              </a:rPr>
              <a:t>and</a:t>
            </a:r>
            <a:r>
              <a:rPr dirty="0" sz="3600" b="1">
                <a:latin typeface="Calibri"/>
                <a:cs typeface="Calibri"/>
              </a:rPr>
              <a:t> Functions</a:t>
            </a:r>
            <a:r>
              <a:rPr dirty="0" sz="3600" spc="5" b="1">
                <a:latin typeface="Calibri"/>
                <a:cs typeface="Calibri"/>
              </a:rPr>
              <a:t> </a:t>
            </a:r>
            <a:r>
              <a:rPr dirty="0" sz="3600" b="1">
                <a:latin typeface="Calibri"/>
                <a:cs typeface="Calibri"/>
              </a:rPr>
              <a:t>in</a:t>
            </a:r>
            <a:r>
              <a:rPr dirty="0" sz="3600" spc="-10" b="1">
                <a:latin typeface="Calibri"/>
                <a:cs typeface="Calibri"/>
              </a:rPr>
              <a:t> </a:t>
            </a:r>
            <a:r>
              <a:rPr dirty="0" sz="3600" spc="-15" b="1">
                <a:latin typeface="Calibri"/>
                <a:cs typeface="Calibri"/>
              </a:rPr>
              <a:t>Staffing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3692" y="2325115"/>
            <a:ext cx="5982335" cy="1068070"/>
          </a:xfrm>
          <a:prstGeom prst="rect">
            <a:avLst/>
          </a:prstGeom>
        </p:spPr>
        <p:txBody>
          <a:bodyPr wrap="square" lIns="0" tIns="74295" rIns="0" bIns="0" rtlCol="0" vert="horz">
            <a:spAutoFit/>
          </a:bodyPr>
          <a:lstStyle/>
          <a:p>
            <a:pPr marL="1680210" marR="5080" indent="-1668145">
              <a:lnSpc>
                <a:spcPts val="3890"/>
              </a:lnSpc>
              <a:spcBef>
                <a:spcPts val="585"/>
              </a:spcBef>
            </a:pPr>
            <a:r>
              <a:rPr dirty="0" sz="3600" b="1">
                <a:latin typeface="Calibri"/>
                <a:cs typeface="Calibri"/>
              </a:rPr>
              <a:t>Socializing &amp; </a:t>
            </a:r>
            <a:r>
              <a:rPr dirty="0" sz="3600" spc="-15" b="1">
                <a:latin typeface="Calibri"/>
                <a:cs typeface="Calibri"/>
              </a:rPr>
              <a:t>Educating </a:t>
            </a:r>
            <a:r>
              <a:rPr dirty="0" sz="3600" spc="-20" b="1">
                <a:latin typeface="Calibri"/>
                <a:cs typeface="Calibri"/>
              </a:rPr>
              <a:t>staff </a:t>
            </a:r>
            <a:r>
              <a:rPr dirty="0" sz="3600" spc="-25" b="1">
                <a:latin typeface="Calibri"/>
                <a:cs typeface="Calibri"/>
              </a:rPr>
              <a:t>for </a:t>
            </a:r>
            <a:r>
              <a:rPr dirty="0" sz="3600" spc="-800" b="1">
                <a:latin typeface="Calibri"/>
                <a:cs typeface="Calibri"/>
              </a:rPr>
              <a:t> </a:t>
            </a:r>
            <a:r>
              <a:rPr dirty="0" sz="3600" spc="-15" b="1">
                <a:latin typeface="Calibri"/>
                <a:cs typeface="Calibri"/>
              </a:rPr>
              <a:t>team</a:t>
            </a:r>
            <a:r>
              <a:rPr dirty="0" sz="3600" spc="-10" b="1">
                <a:latin typeface="Calibri"/>
                <a:cs typeface="Calibri"/>
              </a:rPr>
              <a:t> </a:t>
            </a:r>
            <a:r>
              <a:rPr dirty="0" sz="3600" b="1">
                <a:latin typeface="Calibri"/>
                <a:cs typeface="Calibri"/>
              </a:rPr>
              <a:t>building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4157" y="842517"/>
            <a:ext cx="381635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/>
              <a:t>Roles</a:t>
            </a:r>
            <a:r>
              <a:rPr dirty="0" sz="3600" spc="-30"/>
              <a:t> </a:t>
            </a:r>
            <a:r>
              <a:rPr dirty="0" sz="3600" spc="-5"/>
              <a:t>of</a:t>
            </a:r>
            <a:r>
              <a:rPr dirty="0" sz="3600" spc="-30"/>
              <a:t> </a:t>
            </a:r>
            <a:r>
              <a:rPr dirty="0" sz="3600"/>
              <a:t>the</a:t>
            </a:r>
            <a:r>
              <a:rPr dirty="0" sz="3600" spc="-10"/>
              <a:t> </a:t>
            </a:r>
            <a:r>
              <a:rPr dirty="0" sz="3600" spc="-15"/>
              <a:t>Mentor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07340" y="1397254"/>
            <a:ext cx="8156575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60045" marR="384810" indent="-347980">
              <a:lnSpc>
                <a:spcPct val="100000"/>
              </a:lnSpc>
              <a:spcBef>
                <a:spcPts val="95"/>
              </a:spcBef>
              <a:buAutoNum type="arabicPeriod" startAt="7"/>
              <a:tabLst>
                <a:tab pos="369570" algn="l"/>
              </a:tabLst>
            </a:pPr>
            <a:r>
              <a:rPr dirty="0" sz="2800" spc="-25" b="1">
                <a:latin typeface="Calibri"/>
                <a:cs typeface="Calibri"/>
              </a:rPr>
              <a:t>Teacher–coach: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teaches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interpersonal,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technical,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political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essential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advancement.</a:t>
            </a:r>
            <a:endParaRPr sz="2800">
              <a:latin typeface="Calibri"/>
              <a:cs typeface="Calibri"/>
            </a:endParaRPr>
          </a:p>
          <a:p>
            <a:pPr marL="360045" marR="126364" indent="-347980">
              <a:lnSpc>
                <a:spcPct val="100000"/>
              </a:lnSpc>
              <a:buAutoNum type="arabicPeriod" startAt="7"/>
              <a:tabLst>
                <a:tab pos="369570" algn="l"/>
              </a:tabLst>
            </a:pPr>
            <a:r>
              <a:rPr dirty="0" sz="2800" spc="-15" b="1">
                <a:latin typeface="Calibri"/>
                <a:cs typeface="Calibri"/>
              </a:rPr>
              <a:t>Feedback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giver: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gives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honest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positive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5" b="1">
                <a:latin typeface="Calibri"/>
                <a:cs typeface="Calibri"/>
              </a:rPr>
              <a:t>negative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feedback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growth.</a:t>
            </a:r>
            <a:endParaRPr sz="2800">
              <a:latin typeface="Calibri"/>
              <a:cs typeface="Calibri"/>
            </a:endParaRPr>
          </a:p>
          <a:p>
            <a:pPr marL="360045" marR="852169" indent="-347980">
              <a:lnSpc>
                <a:spcPct val="100000"/>
              </a:lnSpc>
              <a:spcBef>
                <a:spcPts val="5"/>
              </a:spcBef>
              <a:buAutoNum type="arabicPeriod" startAt="7"/>
              <a:tabLst>
                <a:tab pos="369570" algn="l"/>
              </a:tabLst>
            </a:pPr>
            <a:r>
              <a:rPr dirty="0" sz="2800" spc="-45" b="1">
                <a:latin typeface="Calibri"/>
                <a:cs typeface="Calibri"/>
              </a:rPr>
              <a:t>Eye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opener: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broadens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perspective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gives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ways</a:t>
            </a:r>
            <a:r>
              <a:rPr dirty="0" sz="2800" spc="-5" b="1">
                <a:latin typeface="Calibri"/>
                <a:cs typeface="Calibri"/>
              </a:rPr>
              <a:t> 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viewing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situations.</a:t>
            </a:r>
            <a:endParaRPr sz="2800">
              <a:latin typeface="Calibri"/>
              <a:cs typeface="Calibri"/>
            </a:endParaRPr>
          </a:p>
          <a:p>
            <a:pPr algn="just" marL="469900" marR="5080" indent="-457200">
              <a:lnSpc>
                <a:spcPct val="100000"/>
              </a:lnSpc>
              <a:buAutoNum type="arabicPeriod" startAt="7"/>
              <a:tabLst>
                <a:tab pos="550545" algn="l"/>
              </a:tabLst>
            </a:pPr>
            <a:r>
              <a:rPr dirty="0" sz="2800" spc="-10" b="1">
                <a:latin typeface="Calibri"/>
                <a:cs typeface="Calibri"/>
              </a:rPr>
              <a:t>Door </a:t>
            </a:r>
            <a:r>
              <a:rPr dirty="0" sz="2800" spc="-5" b="1">
                <a:latin typeface="Calibri"/>
                <a:cs typeface="Calibri"/>
              </a:rPr>
              <a:t>opener: </a:t>
            </a:r>
            <a:r>
              <a:rPr dirty="0" sz="2800" spc="-10" b="1">
                <a:latin typeface="Calibri"/>
                <a:cs typeface="Calibri"/>
              </a:rPr>
              <a:t>Someone </a:t>
            </a:r>
            <a:r>
              <a:rPr dirty="0" sz="2800" spc="-15" b="1">
                <a:latin typeface="Calibri"/>
                <a:cs typeface="Calibri"/>
              </a:rPr>
              <a:t>who, </a:t>
            </a:r>
            <a:r>
              <a:rPr dirty="0" sz="2800" spc="-10" b="1">
                <a:latin typeface="Calibri"/>
                <a:cs typeface="Calibri"/>
              </a:rPr>
              <a:t>by virtue </a:t>
            </a:r>
            <a:r>
              <a:rPr dirty="0" sz="2800" spc="-5" b="1">
                <a:latin typeface="Calibri"/>
                <a:cs typeface="Calibri"/>
              </a:rPr>
              <a:t>of his or her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position, </a:t>
            </a:r>
            <a:r>
              <a:rPr dirty="0" sz="2800" spc="-10" b="1">
                <a:latin typeface="Calibri"/>
                <a:cs typeface="Calibri"/>
              </a:rPr>
              <a:t>can </a:t>
            </a:r>
            <a:r>
              <a:rPr dirty="0" sz="2800" spc="-15" b="1">
                <a:latin typeface="Calibri"/>
                <a:cs typeface="Calibri"/>
              </a:rPr>
              <a:t>provide you </a:t>
            </a:r>
            <a:r>
              <a:rPr dirty="0" sz="2800" spc="-10" b="1">
                <a:latin typeface="Calibri"/>
                <a:cs typeface="Calibri"/>
              </a:rPr>
              <a:t>with new opportunities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92210" y="6466592"/>
            <a:ext cx="13525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7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5598" y="918717"/>
            <a:ext cx="38169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/>
              <a:t>Roles</a:t>
            </a:r>
            <a:r>
              <a:rPr dirty="0" sz="3600" spc="-30"/>
              <a:t> </a:t>
            </a:r>
            <a:r>
              <a:rPr dirty="0" sz="3600" spc="-5"/>
              <a:t>of</a:t>
            </a:r>
            <a:r>
              <a:rPr dirty="0" sz="3600" spc="-25"/>
              <a:t> </a:t>
            </a:r>
            <a:r>
              <a:rPr dirty="0" sz="3600"/>
              <a:t>the</a:t>
            </a:r>
            <a:r>
              <a:rPr dirty="0" sz="3600" spc="-15"/>
              <a:t> Mentor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07340" y="1473454"/>
            <a:ext cx="8355965" cy="34397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25780" marR="312420" indent="-513715">
              <a:lnSpc>
                <a:spcPct val="100000"/>
              </a:lnSpc>
              <a:spcBef>
                <a:spcPts val="95"/>
              </a:spcBef>
              <a:buAutoNum type="arabicPeriod" startAt="11"/>
              <a:tabLst>
                <a:tab pos="550545" algn="l"/>
              </a:tabLst>
            </a:pPr>
            <a:r>
              <a:rPr dirty="0" sz="2800" spc="-5" b="1">
                <a:latin typeface="Calibri"/>
                <a:cs typeface="Calibri"/>
              </a:rPr>
              <a:t>Idea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bouncer: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listen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discuss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ideas.</a:t>
            </a:r>
            <a:endParaRPr sz="2800">
              <a:latin typeface="Calibri"/>
              <a:cs typeface="Calibri"/>
            </a:endParaRPr>
          </a:p>
          <a:p>
            <a:pPr marL="525780" marR="5080" indent="-513715">
              <a:lnSpc>
                <a:spcPct val="100000"/>
              </a:lnSpc>
              <a:buAutoNum type="arabicPeriod" startAt="11"/>
              <a:tabLst>
                <a:tab pos="550545" algn="l"/>
              </a:tabLst>
            </a:pP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solver: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help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examine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identify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possible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solutions.</a:t>
            </a:r>
            <a:endParaRPr sz="2800">
              <a:latin typeface="Calibri"/>
              <a:cs typeface="Calibri"/>
            </a:endParaRPr>
          </a:p>
          <a:p>
            <a:pPr marL="525780" marR="234950" indent="-513715">
              <a:lnSpc>
                <a:spcPct val="100000"/>
              </a:lnSpc>
              <a:buAutoNum type="arabicPeriod" startAt="11"/>
              <a:tabLst>
                <a:tab pos="550545" algn="l"/>
              </a:tabLst>
            </a:pPr>
            <a:r>
              <a:rPr dirty="0" sz="2800" spc="-15" b="1">
                <a:latin typeface="Calibri"/>
                <a:cs typeface="Calibri"/>
              </a:rPr>
              <a:t>Career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counselor: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Someone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helps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make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short-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long-term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plans.</a:t>
            </a:r>
            <a:endParaRPr sz="2800">
              <a:latin typeface="Calibri"/>
              <a:cs typeface="Calibri"/>
            </a:endParaRPr>
          </a:p>
          <a:p>
            <a:pPr marL="469900" marR="213360" indent="-457200">
              <a:lnSpc>
                <a:spcPct val="100000"/>
              </a:lnSpc>
              <a:spcBef>
                <a:spcPts val="5"/>
              </a:spcBef>
              <a:buAutoNum type="arabicPeriod" startAt="11"/>
              <a:tabLst>
                <a:tab pos="550545" algn="l"/>
              </a:tabLst>
            </a:pPr>
            <a:r>
              <a:rPr dirty="0" sz="2800" spc="-10" b="1">
                <a:latin typeface="Calibri"/>
                <a:cs typeface="Calibri"/>
              </a:rPr>
              <a:t>Challenger: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 </a:t>
            </a:r>
            <a:r>
              <a:rPr dirty="0" sz="2800" spc="-15" b="1">
                <a:latin typeface="Calibri"/>
                <a:cs typeface="Calibri"/>
              </a:rPr>
              <a:t>encourages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investigate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issues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critically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greater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detail.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6012" y="464565"/>
            <a:ext cx="743712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0">
                <a:solidFill>
                  <a:srgbClr val="001F5F"/>
                </a:solidFill>
              </a:rPr>
              <a:t>Employees</a:t>
            </a:r>
            <a:r>
              <a:rPr dirty="0" sz="3200" spc="-5">
                <a:solidFill>
                  <a:srgbClr val="001F5F"/>
                </a:solidFill>
              </a:rPr>
              <a:t> With</a:t>
            </a:r>
            <a:r>
              <a:rPr dirty="0" sz="3200" spc="-20">
                <a:solidFill>
                  <a:srgbClr val="001F5F"/>
                </a:solidFill>
              </a:rPr>
              <a:t> </a:t>
            </a:r>
            <a:r>
              <a:rPr dirty="0" sz="3200" spc="-5">
                <a:solidFill>
                  <a:srgbClr val="001F5F"/>
                </a:solidFill>
              </a:rPr>
              <a:t>Unique</a:t>
            </a:r>
            <a:r>
              <a:rPr dirty="0" sz="3200" spc="-25">
                <a:solidFill>
                  <a:srgbClr val="001F5F"/>
                </a:solidFill>
              </a:rPr>
              <a:t> </a:t>
            </a:r>
            <a:r>
              <a:rPr dirty="0" sz="3200" spc="-5">
                <a:solidFill>
                  <a:srgbClr val="001F5F"/>
                </a:solidFill>
              </a:rPr>
              <a:t>Socialization</a:t>
            </a:r>
            <a:r>
              <a:rPr dirty="0" sz="3200" spc="-15">
                <a:solidFill>
                  <a:srgbClr val="001F5F"/>
                </a:solidFill>
              </a:rPr>
              <a:t> </a:t>
            </a:r>
            <a:r>
              <a:rPr dirty="0" sz="3200">
                <a:solidFill>
                  <a:srgbClr val="001F5F"/>
                </a:solidFill>
              </a:rPr>
              <a:t>Needs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83540" y="955293"/>
            <a:ext cx="8507730" cy="5146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22860">
              <a:lnSpc>
                <a:spcPct val="100000"/>
              </a:lnSpc>
              <a:spcBef>
                <a:spcPts val="95"/>
              </a:spcBef>
              <a:tabLst>
                <a:tab pos="6130925" algn="l"/>
              </a:tabLst>
            </a:pPr>
            <a:r>
              <a:rPr dirty="0" sz="2800" spc="-10" b="1">
                <a:latin typeface="Calibri"/>
                <a:cs typeface="Calibri"/>
              </a:rPr>
              <a:t>1-The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nurse: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special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fears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difficulties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adapting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setting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common</a:t>
            </a:r>
            <a:r>
              <a:rPr dirty="0" sz="2800" spc="-15" b="1">
                <a:latin typeface="Calibri"/>
                <a:cs typeface="Calibri"/>
              </a:rPr>
              <a:t> 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graduate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named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spc="-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u="heavy" sz="2800" spc="-1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fear</a:t>
            </a:r>
            <a:r>
              <a:rPr dirty="0" u="heavy" sz="2800" spc="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reality</a:t>
            </a:r>
            <a:r>
              <a:rPr dirty="0" u="heavy" sz="2800" spc="3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shock	</a:t>
            </a:r>
            <a:r>
              <a:rPr dirty="0" u="heavy" sz="2800" spc="-10" b="1" i="1"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four</a:t>
            </a:r>
            <a:r>
              <a:rPr dirty="0" u="heavy" sz="2800" b="1" i="1"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 i="1"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phases</a:t>
            </a:r>
            <a:r>
              <a:rPr dirty="0" u="heavy" sz="2800" spc="-10" b="1" i="1"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of </a:t>
            </a:r>
            <a:r>
              <a:rPr dirty="0" sz="2800" spc="-5" b="1" i="1">
                <a:latin typeface="Calibri"/>
                <a:cs typeface="Calibri"/>
              </a:rPr>
              <a:t> </a:t>
            </a:r>
            <a:r>
              <a:rPr dirty="0" u="heavy" sz="2800" spc="-1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role</a:t>
            </a:r>
            <a:r>
              <a:rPr dirty="0" u="heavy" sz="2800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transition</a:t>
            </a:r>
            <a:r>
              <a:rPr dirty="0" u="heavy" sz="2800" spc="2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from</a:t>
            </a:r>
            <a:r>
              <a:rPr dirty="0" u="heavy" sz="2800" spc="15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student</a:t>
            </a:r>
            <a:r>
              <a:rPr dirty="0" u="heavy" sz="2800" spc="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nurse</a:t>
            </a:r>
            <a:r>
              <a:rPr dirty="0" u="heavy" sz="280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dirty="0" u="heavy" sz="280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staff</a:t>
            </a:r>
            <a:r>
              <a:rPr dirty="0" u="heavy" sz="280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nurse:</a:t>
            </a:r>
            <a:r>
              <a:rPr dirty="0" u="heavy" sz="2800" spc="10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 i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 </a:t>
            </a:r>
            <a:r>
              <a:rPr dirty="0" sz="2800" b="1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u="heavy" sz="2800" spc="-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honeymoon</a:t>
            </a:r>
            <a:r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phase,</a:t>
            </a:r>
            <a:r>
              <a:rPr dirty="0" u="heavy" sz="280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followed</a:t>
            </a:r>
            <a:r>
              <a:rPr dirty="0" u="heavy" sz="2800" spc="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by </a:t>
            </a:r>
            <a:r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the</a:t>
            </a:r>
            <a:r>
              <a:rPr dirty="0" u="heavy" sz="2800" spc="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shock,</a:t>
            </a:r>
            <a:r>
              <a:rPr dirty="0" u="heavy" sz="2800" spc="-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2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recovery,</a:t>
            </a:r>
            <a:r>
              <a:rPr dirty="0" u="heavy" sz="2800" spc="2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and </a:t>
            </a:r>
            <a:r>
              <a:rPr dirty="0" sz="2800" b="1" i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u="heavy" sz="2800" spc="-10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resolution</a:t>
            </a:r>
            <a:r>
              <a:rPr dirty="0" u="heavy" sz="2800" spc="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5" b="1" i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phases.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alert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signs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symptoms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shock phase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transition;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intervene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listening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graduates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helping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cope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world.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recognize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intensity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nurses’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experience,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encourage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balanced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life,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foster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environment.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83540" y="616965"/>
            <a:ext cx="8486140" cy="5210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582295">
              <a:lnSpc>
                <a:spcPct val="100099"/>
              </a:lnSpc>
              <a:spcBef>
                <a:spcPts val="100"/>
              </a:spcBef>
            </a:pPr>
            <a:r>
              <a:rPr dirty="0" sz="3200" spc="-10" b="1">
                <a:solidFill>
                  <a:srgbClr val="001F5F"/>
                </a:solidFill>
                <a:latin typeface="Calibri"/>
                <a:cs typeface="Calibri"/>
              </a:rPr>
              <a:t>Employees </a:t>
            </a:r>
            <a:r>
              <a:rPr dirty="0" sz="3200" spc="-5" b="1">
                <a:solidFill>
                  <a:srgbClr val="001F5F"/>
                </a:solidFill>
                <a:latin typeface="Calibri"/>
                <a:cs typeface="Calibri"/>
              </a:rPr>
              <a:t>With Unique Socialization </a:t>
            </a:r>
            <a:r>
              <a:rPr dirty="0" sz="3200" b="1">
                <a:solidFill>
                  <a:srgbClr val="001F5F"/>
                </a:solidFill>
                <a:latin typeface="Calibri"/>
                <a:cs typeface="Calibri"/>
              </a:rPr>
              <a:t>Needs </a:t>
            </a:r>
            <a:r>
              <a:rPr dirty="0" sz="3200" spc="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15" b="1">
                <a:solidFill>
                  <a:srgbClr val="FF0000"/>
                </a:solidFill>
                <a:latin typeface="Calibri"/>
                <a:cs typeface="Calibri"/>
              </a:rPr>
              <a:t>Internship</a:t>
            </a:r>
            <a:r>
              <a:rPr dirty="0" sz="2800" spc="1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800" spc="-5" b="1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dirty="0" sz="2800" spc="1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800" spc="-15" b="1">
                <a:solidFill>
                  <a:srgbClr val="FF0000"/>
                </a:solidFill>
                <a:latin typeface="Calibri"/>
                <a:cs typeface="Calibri"/>
              </a:rPr>
              <a:t>preceptor</a:t>
            </a:r>
            <a:r>
              <a:rPr dirty="0" sz="2800" spc="3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800" spc="-5" b="1">
                <a:solidFill>
                  <a:srgbClr val="FF0000"/>
                </a:solidFill>
                <a:latin typeface="Calibri"/>
                <a:cs typeface="Calibri"/>
              </a:rPr>
              <a:t>ship??!!!</a:t>
            </a:r>
            <a:r>
              <a:rPr dirty="0" sz="2800" spc="3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Many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potential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hazards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internship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preceptor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ship)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programs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 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overcome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(1)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carefully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selecting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preceptors,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(2)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selecting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only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preceptors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strong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be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models,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5" b="1">
                <a:latin typeface="Calibri"/>
                <a:cs typeface="Calibri"/>
              </a:rPr>
              <a:t>(3)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preparing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preceptors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giving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formal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classes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adult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social– 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learning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concepts,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(4)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having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either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experienced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development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supervisory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personnel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monitor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preceptor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graduate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closely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ensure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continues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beneficial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growth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producing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both.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612140" y="924813"/>
            <a:ext cx="8262620" cy="42932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304165">
              <a:lnSpc>
                <a:spcPct val="100000"/>
              </a:lnSpc>
              <a:spcBef>
                <a:spcPts val="95"/>
              </a:spcBef>
              <a:tabLst>
                <a:tab pos="465455" algn="l"/>
              </a:tabLst>
            </a:pPr>
            <a:r>
              <a:rPr dirty="0" sz="2800" spc="-5" b="1">
                <a:latin typeface="Calibri"/>
                <a:cs typeface="Calibri"/>
              </a:rPr>
              <a:t>2-	</a:t>
            </a: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international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nurse: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Ryan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(2003)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suggests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 </a:t>
            </a:r>
            <a:r>
              <a:rPr dirty="0" sz="2800" spc="-5" b="1">
                <a:latin typeface="Calibri"/>
                <a:cs typeface="Calibri"/>
              </a:rPr>
              <a:t> using a</a:t>
            </a:r>
            <a:r>
              <a:rPr dirty="0" sz="2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u="heavy" sz="2800" spc="-15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cultural</a:t>
            </a:r>
            <a:r>
              <a:rPr dirty="0" u="heavy" sz="2800" spc="20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diversity</a:t>
            </a:r>
            <a:r>
              <a:rPr dirty="0" u="heavy" sz="2800" spc="25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0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enhancement</a:t>
            </a:r>
            <a:r>
              <a:rPr dirty="0" u="heavy" sz="2800" spc="25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800" spc="-15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group</a:t>
            </a:r>
            <a:r>
              <a:rPr dirty="0" u="heavy" sz="2800" spc="30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(CDEG) </a:t>
            </a:r>
            <a:r>
              <a:rPr dirty="0" sz="2800" spc="-5" b="1">
                <a:latin typeface="Calibri"/>
                <a:cs typeface="Calibri"/>
              </a:rPr>
              <a:t> 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“buddy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program’’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assist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socializing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these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international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nurses.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CDEG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includes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 </a:t>
            </a:r>
            <a:r>
              <a:rPr dirty="0" sz="2800" spc="-5" b="1">
                <a:latin typeface="Calibri"/>
                <a:cs typeface="Calibri"/>
              </a:rPr>
              <a:t> 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management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personnel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varied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ethnic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2800" spc="-10" b="1">
                <a:latin typeface="Calibri"/>
                <a:cs typeface="Calibri"/>
              </a:rPr>
              <a:t>backgrounds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agree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buddy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international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feel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welcomed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organizational</a:t>
            </a:r>
            <a:r>
              <a:rPr dirty="0" sz="2800" spc="1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culture</a:t>
            </a:r>
            <a:r>
              <a:rPr dirty="0" sz="2800" spc="7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assist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</a:t>
            </a:r>
            <a:r>
              <a:rPr dirty="0" sz="2800" spc="7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regarding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basic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services,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places,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necessary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items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about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35940" y="894334"/>
            <a:ext cx="8270875" cy="42932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099185">
              <a:lnSpc>
                <a:spcPct val="100000"/>
              </a:lnSpc>
              <a:spcBef>
                <a:spcPts val="95"/>
              </a:spcBef>
              <a:buSzPct val="96428"/>
              <a:buAutoNum type="arabicPlain" startAt="3"/>
              <a:tabLst>
                <a:tab pos="302260" algn="l"/>
              </a:tabLst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minority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student”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Culturally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Ethnically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Diverse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Student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Nurses,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lain" startAt="3"/>
            </a:pPr>
            <a:endParaRPr sz="2750">
              <a:latin typeface="Calibri"/>
              <a:cs typeface="Calibri"/>
            </a:endParaRPr>
          </a:p>
          <a:p>
            <a:pPr marL="12700" marR="1461135">
              <a:lnSpc>
                <a:spcPct val="100000"/>
              </a:lnSpc>
              <a:buSzPct val="96428"/>
              <a:buAutoNum type="arabicPlain" startAt="3"/>
              <a:tabLst>
                <a:tab pos="384810" algn="l"/>
              </a:tabLst>
            </a:pPr>
            <a:r>
              <a:rPr dirty="0" sz="2800" spc="-10" b="1">
                <a:latin typeface="Calibri"/>
                <a:cs typeface="Calibri"/>
              </a:rPr>
              <a:t>employees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status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experienced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transition.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tabLst>
                <a:tab pos="1493520" algn="l"/>
              </a:tabLst>
            </a:pP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appropriate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socialization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assistance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these	</a:t>
            </a:r>
            <a:r>
              <a:rPr dirty="0" sz="2800" spc="-15" b="1">
                <a:latin typeface="Calibri"/>
                <a:cs typeface="Calibri"/>
              </a:rPr>
              <a:t>groups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increase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chance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positive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employment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through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programs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designed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 </a:t>
            </a:r>
            <a:r>
              <a:rPr dirty="0" sz="2800" spc="-10" b="1">
                <a:latin typeface="Calibri"/>
                <a:cs typeface="Calibri"/>
              </a:rPr>
              <a:t>purposes.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9877" y="461517"/>
            <a:ext cx="367537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00455" algn="l"/>
              </a:tabLst>
            </a:pPr>
            <a:r>
              <a:rPr dirty="0" sz="3600" spc="-15"/>
              <a:t>Staff	Development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1439926"/>
            <a:ext cx="7771130" cy="47840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 b="1">
                <a:latin typeface="Calibri"/>
                <a:cs typeface="Calibri"/>
              </a:rPr>
              <a:t>1-</a:t>
            </a:r>
            <a:r>
              <a:rPr dirty="0" sz="3200" spc="-25" b="1">
                <a:latin typeface="Calibri"/>
                <a:cs typeface="Calibri"/>
              </a:rPr>
              <a:t> </a:t>
            </a:r>
            <a:r>
              <a:rPr dirty="0" sz="3200" spc="-30" b="1">
                <a:latin typeface="Calibri"/>
                <a:cs typeface="Calibri"/>
              </a:rPr>
              <a:t>Training </a:t>
            </a:r>
            <a:r>
              <a:rPr dirty="0" sz="3200" spc="-35" b="1">
                <a:latin typeface="Calibri"/>
                <a:cs typeface="Calibri"/>
              </a:rPr>
              <a:t>Versus</a:t>
            </a:r>
            <a:r>
              <a:rPr dirty="0" sz="3200" spc="-40" b="1">
                <a:latin typeface="Calibri"/>
                <a:cs typeface="Calibri"/>
              </a:rPr>
              <a:t> </a:t>
            </a:r>
            <a:r>
              <a:rPr dirty="0" sz="3200" spc="-10" b="1">
                <a:latin typeface="Calibri"/>
                <a:cs typeface="Calibri"/>
              </a:rPr>
              <a:t>Education</a:t>
            </a:r>
            <a:r>
              <a:rPr dirty="0" sz="2800" spc="-10" b="1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dirty="0" sz="2800" spc="-30" b="1">
                <a:latin typeface="Calibri"/>
                <a:cs typeface="Calibri"/>
              </a:rPr>
              <a:t>Training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defined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ensuring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people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specific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purpose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acquired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necessary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duties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job..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marL="12700" marR="111125">
              <a:lnSpc>
                <a:spcPct val="100000"/>
              </a:lnSpc>
            </a:pPr>
            <a:r>
              <a:rPr dirty="0" sz="2800" spc="-10" b="1">
                <a:latin typeface="Calibri"/>
                <a:cs typeface="Calibri"/>
              </a:rPr>
              <a:t>Education</a:t>
            </a:r>
            <a:r>
              <a:rPr dirty="0" sz="2800" spc="-5" b="1">
                <a:latin typeface="Calibri"/>
                <a:cs typeface="Calibri"/>
              </a:rPr>
              <a:t> 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formal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broader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scope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than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training.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Whereas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training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immediate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use,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</a:t>
            </a:r>
            <a:r>
              <a:rPr dirty="0" sz="2800" spc="-5" b="1">
                <a:latin typeface="Calibri"/>
                <a:cs typeface="Calibri"/>
              </a:rPr>
              <a:t> is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designed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a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broader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sense.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921765"/>
            <a:ext cx="8335645" cy="179641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126364">
              <a:lnSpc>
                <a:spcPct val="100200"/>
              </a:lnSpc>
              <a:spcBef>
                <a:spcPts val="95"/>
              </a:spcBef>
            </a:pPr>
            <a:r>
              <a:rPr dirty="0" sz="3200" spc="-5"/>
              <a:t>2- Responsibilities </a:t>
            </a:r>
            <a:r>
              <a:rPr dirty="0" sz="3200"/>
              <a:t>of the </a:t>
            </a:r>
            <a:r>
              <a:rPr dirty="0" sz="3200" spc="-10"/>
              <a:t>Education </a:t>
            </a:r>
            <a:r>
              <a:rPr dirty="0" sz="3200" spc="-5"/>
              <a:t>Department: </a:t>
            </a:r>
            <a:r>
              <a:rPr dirty="0" sz="3200" spc="-710"/>
              <a:t> </a:t>
            </a:r>
            <a:r>
              <a:rPr dirty="0" spc="-10"/>
              <a:t>The</a:t>
            </a:r>
            <a:r>
              <a:rPr dirty="0" spc="-5"/>
              <a:t> </a:t>
            </a:r>
            <a:r>
              <a:rPr dirty="0" spc="-10"/>
              <a:t>following</a:t>
            </a:r>
            <a:r>
              <a:rPr dirty="0" spc="10"/>
              <a:t> </a:t>
            </a:r>
            <a:r>
              <a:rPr dirty="0" spc="-10"/>
              <a:t>suggestions</a:t>
            </a:r>
            <a:r>
              <a:rPr dirty="0" spc="5"/>
              <a:t> </a:t>
            </a:r>
            <a:r>
              <a:rPr dirty="0" spc="-10"/>
              <a:t>can</a:t>
            </a:r>
            <a:r>
              <a:rPr dirty="0" spc="-5"/>
              <a:t> </a:t>
            </a:r>
            <a:r>
              <a:rPr dirty="0" spc="-10"/>
              <a:t>help</a:t>
            </a:r>
            <a:r>
              <a:rPr dirty="0" spc="15"/>
              <a:t> </a:t>
            </a:r>
            <a:r>
              <a:rPr dirty="0" spc="-20"/>
              <a:t>overcome</a:t>
            </a:r>
            <a:r>
              <a:rPr dirty="0" spc="25"/>
              <a:t> </a:t>
            </a:r>
            <a:r>
              <a:rPr dirty="0" spc="-5"/>
              <a:t>the </a:t>
            </a:r>
            <a:r>
              <a:rPr dirty="0"/>
              <a:t> </a:t>
            </a:r>
            <a:r>
              <a:rPr dirty="0" spc="-5"/>
              <a:t>difficulties</a:t>
            </a:r>
            <a:r>
              <a:rPr dirty="0" spc="15"/>
              <a:t> </a:t>
            </a:r>
            <a:r>
              <a:rPr dirty="0" spc="-15"/>
              <a:t>inherent</a:t>
            </a:r>
            <a:r>
              <a:rPr dirty="0" spc="30"/>
              <a:t> </a:t>
            </a:r>
            <a:r>
              <a:rPr dirty="0" spc="-5"/>
              <a:t>in</a:t>
            </a:r>
            <a:r>
              <a:rPr dirty="0" spc="10"/>
              <a:t> </a:t>
            </a:r>
            <a:r>
              <a:rPr dirty="0" spc="-5"/>
              <a:t>a</a:t>
            </a:r>
            <a:r>
              <a:rPr dirty="0" spc="15"/>
              <a:t> </a:t>
            </a:r>
            <a:r>
              <a:rPr dirty="0" spc="-20"/>
              <a:t>staff</a:t>
            </a:r>
            <a:r>
              <a:rPr dirty="0" spc="5"/>
              <a:t> </a:t>
            </a:r>
            <a:r>
              <a:rPr dirty="0" spc="-15"/>
              <a:t>development</a:t>
            </a:r>
            <a:r>
              <a:rPr dirty="0" spc="30"/>
              <a:t> </a:t>
            </a:r>
            <a:r>
              <a:rPr dirty="0" spc="-30"/>
              <a:t>system</a:t>
            </a:r>
            <a:r>
              <a:rPr dirty="0" spc="15"/>
              <a:t> </a:t>
            </a:r>
            <a:r>
              <a:rPr dirty="0" spc="-5"/>
              <a:t>in </a:t>
            </a:r>
            <a:r>
              <a:rPr dirty="0"/>
              <a:t> </a:t>
            </a:r>
            <a:r>
              <a:rPr dirty="0" spc="-10"/>
              <a:t>which</a:t>
            </a:r>
            <a:r>
              <a:rPr dirty="0" spc="-5"/>
              <a:t> </a:t>
            </a:r>
            <a:r>
              <a:rPr dirty="0" spc="-10"/>
              <a:t>there</a:t>
            </a:r>
            <a:r>
              <a:rPr dirty="0" spc="30"/>
              <a:t> </a:t>
            </a:r>
            <a:r>
              <a:rPr dirty="0" spc="-5"/>
              <a:t>is</a:t>
            </a:r>
            <a:r>
              <a:rPr dirty="0"/>
              <a:t> </a:t>
            </a:r>
            <a:r>
              <a:rPr dirty="0" spc="-10"/>
              <a:t>shared</a:t>
            </a:r>
            <a:r>
              <a:rPr dirty="0" spc="15"/>
              <a:t> </a:t>
            </a:r>
            <a:r>
              <a:rPr dirty="0" spc="-5"/>
              <a:t>authority: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07340" y="3119450"/>
            <a:ext cx="8375015" cy="17322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buChar char="•"/>
              <a:tabLst>
                <a:tab pos="271780" algn="l"/>
              </a:tabLst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spc="-5" b="1">
                <a:latin typeface="Calibri"/>
                <a:cs typeface="Calibri"/>
              </a:rPr>
              <a:t> department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ensure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parties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involved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indoctrination,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training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carry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out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responsibilities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346963"/>
            <a:ext cx="8392795" cy="55733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buChar char="•"/>
              <a:tabLst>
                <a:tab pos="271780" algn="l"/>
              </a:tabLst>
            </a:pP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6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department</a:t>
            </a:r>
            <a:r>
              <a:rPr dirty="0" sz="2800" spc="7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directly</a:t>
            </a:r>
            <a:r>
              <a:rPr dirty="0" sz="2800" spc="8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responsible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development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department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large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institutions,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non-nursing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administrator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authority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department),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spc="-5" b="1">
                <a:latin typeface="Calibri"/>
                <a:cs typeface="Calibri"/>
              </a:rPr>
              <a:t> 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input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from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department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formulating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 </a:t>
            </a:r>
            <a:r>
              <a:rPr dirty="0" sz="2800" spc="-15" b="1">
                <a:latin typeface="Calibri"/>
                <a:cs typeface="Calibri"/>
              </a:rPr>
              <a:t> development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policies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delineating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duties.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Char char="•"/>
            </a:pPr>
            <a:endParaRPr sz="2750">
              <a:latin typeface="Calibri"/>
              <a:cs typeface="Calibri"/>
            </a:endParaRPr>
          </a:p>
          <a:p>
            <a:pPr marL="12700" marR="1089025">
              <a:lnSpc>
                <a:spcPct val="100000"/>
              </a:lnSpc>
              <a:spcBef>
                <a:spcPts val="5"/>
              </a:spcBef>
              <a:buChar char="•"/>
              <a:tabLst>
                <a:tab pos="271780" algn="l"/>
              </a:tabLst>
            </a:pP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advisory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committee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formed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representatives</a:t>
            </a:r>
            <a:r>
              <a:rPr dirty="0" sz="2800" spc="6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top-,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middle-,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first-level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management;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development;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human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department.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Representatives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classifications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employees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receiving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training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</a:t>
            </a:r>
            <a:r>
              <a:rPr dirty="0" sz="2800" spc="-5" b="1">
                <a:latin typeface="Calibri"/>
                <a:cs typeface="Calibri"/>
              </a:rPr>
              <a:t> should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committee.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6321653"/>
            <a:ext cx="20256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•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6455765"/>
            <a:ext cx="53784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12/4/2021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82922" y="6455765"/>
            <a:ext cx="97663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Dr.</a:t>
            </a:r>
            <a:r>
              <a:rPr dirty="0" sz="900" spc="-35">
                <a:solidFill>
                  <a:srgbClr val="888888"/>
                </a:solidFill>
                <a:latin typeface="Arial MT"/>
                <a:cs typeface="Arial MT"/>
              </a:rPr>
              <a:t> </a:t>
            </a: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Malakeh</a:t>
            </a:r>
            <a:r>
              <a:rPr dirty="0" sz="900" spc="-35">
                <a:solidFill>
                  <a:srgbClr val="888888"/>
                </a:solidFill>
                <a:latin typeface="Arial MT"/>
                <a:cs typeface="Arial MT"/>
              </a:rPr>
              <a:t> </a:t>
            </a: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Malak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83067" y="6455765"/>
            <a:ext cx="1536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18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19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1275334"/>
            <a:ext cx="8183245" cy="2159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70180">
              <a:lnSpc>
                <a:spcPct val="100000"/>
              </a:lnSpc>
              <a:spcBef>
                <a:spcPts val="95"/>
              </a:spcBef>
              <a:buChar char="•"/>
              <a:tabLst>
                <a:tab pos="271780" algn="l"/>
              </a:tabLst>
            </a:pPr>
            <a:r>
              <a:rPr dirty="0" sz="2800" spc="-10" b="1">
                <a:latin typeface="Calibri"/>
                <a:cs typeface="Calibri"/>
              </a:rPr>
              <a:t>Accountability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various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 </a:t>
            </a:r>
            <a:r>
              <a:rPr dirty="0" sz="2800" spc="-15" b="1">
                <a:latin typeface="Calibri"/>
                <a:cs typeface="Calibri"/>
              </a:rPr>
              <a:t> development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program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clearly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communicated.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Char char="•"/>
            </a:pPr>
            <a:endParaRPr sz="27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buChar char="•"/>
              <a:tabLst>
                <a:tab pos="271780" algn="l"/>
              </a:tabLst>
            </a:pPr>
            <a:r>
              <a:rPr dirty="0" sz="2800" spc="-5" b="1">
                <a:latin typeface="Calibri"/>
                <a:cs typeface="Calibri"/>
              </a:rPr>
              <a:t>Some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method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determining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cost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benefits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various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programs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5838" y="395732"/>
            <a:ext cx="24028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Socialization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61009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61645" algn="l"/>
              </a:tabLst>
            </a:pPr>
            <a:r>
              <a:rPr dirty="0" sz="2600" spc="-10"/>
              <a:t>Socialization</a:t>
            </a:r>
            <a:r>
              <a:rPr dirty="0" sz="2600"/>
              <a:t> </a:t>
            </a:r>
            <a:r>
              <a:rPr dirty="0" sz="2600" spc="-5"/>
              <a:t>is</a:t>
            </a:r>
            <a:r>
              <a:rPr dirty="0" sz="2600" spc="5"/>
              <a:t> </a:t>
            </a:r>
            <a:r>
              <a:rPr dirty="0" sz="2600"/>
              <a:t>the </a:t>
            </a:r>
            <a:r>
              <a:rPr dirty="0" sz="2600" spc="-5"/>
              <a:t>process</a:t>
            </a:r>
            <a:r>
              <a:rPr dirty="0" sz="2600" spc="5"/>
              <a:t> </a:t>
            </a:r>
            <a:r>
              <a:rPr dirty="0" sz="2600" spc="-10"/>
              <a:t>by</a:t>
            </a:r>
            <a:r>
              <a:rPr dirty="0" sz="2600"/>
              <a:t> </a:t>
            </a:r>
            <a:r>
              <a:rPr dirty="0" sz="2600" spc="-5"/>
              <a:t>which</a:t>
            </a:r>
            <a:r>
              <a:rPr dirty="0" sz="2600" spc="5"/>
              <a:t> </a:t>
            </a:r>
            <a:r>
              <a:rPr dirty="0" sz="2600"/>
              <a:t>a </a:t>
            </a:r>
            <a:r>
              <a:rPr dirty="0" sz="2600" spc="-10"/>
              <a:t>person</a:t>
            </a:r>
            <a:r>
              <a:rPr dirty="0" sz="2600" spc="5"/>
              <a:t> </a:t>
            </a:r>
            <a:r>
              <a:rPr dirty="0" sz="2600" spc="-5"/>
              <a:t>acquires </a:t>
            </a:r>
            <a:r>
              <a:rPr dirty="0" sz="2600"/>
              <a:t> </a:t>
            </a:r>
            <a:r>
              <a:rPr dirty="0" sz="2600" spc="-5"/>
              <a:t>the</a:t>
            </a:r>
            <a:r>
              <a:rPr dirty="0" sz="2600" spc="5"/>
              <a:t> </a:t>
            </a:r>
            <a:r>
              <a:rPr dirty="0" sz="2600" spc="-10"/>
              <a:t>technical</a:t>
            </a:r>
            <a:r>
              <a:rPr dirty="0" sz="2600" spc="20"/>
              <a:t> </a:t>
            </a:r>
            <a:r>
              <a:rPr dirty="0" sz="2600" spc="-5"/>
              <a:t>skills</a:t>
            </a:r>
            <a:r>
              <a:rPr dirty="0" sz="2600" spc="5"/>
              <a:t> </a:t>
            </a:r>
            <a:r>
              <a:rPr dirty="0" sz="2600"/>
              <a:t>of</a:t>
            </a:r>
            <a:r>
              <a:rPr dirty="0" sz="2600" spc="-10"/>
              <a:t> </a:t>
            </a:r>
            <a:r>
              <a:rPr dirty="0" sz="2600" spc="-5"/>
              <a:t>his</a:t>
            </a:r>
            <a:r>
              <a:rPr dirty="0" sz="2600" spc="15"/>
              <a:t> </a:t>
            </a:r>
            <a:r>
              <a:rPr dirty="0" sz="2600"/>
              <a:t>or</a:t>
            </a:r>
            <a:r>
              <a:rPr dirty="0" sz="2600" spc="-5"/>
              <a:t> her</a:t>
            </a:r>
            <a:r>
              <a:rPr dirty="0" sz="2600" spc="10"/>
              <a:t> </a:t>
            </a:r>
            <a:r>
              <a:rPr dirty="0" sz="2600" spc="-25"/>
              <a:t>society,</a:t>
            </a:r>
            <a:r>
              <a:rPr dirty="0" sz="2600" spc="-10"/>
              <a:t> </a:t>
            </a:r>
            <a:r>
              <a:rPr dirty="0" sz="2600" spc="-5"/>
              <a:t>the</a:t>
            </a:r>
            <a:r>
              <a:rPr dirty="0" sz="2600" spc="10"/>
              <a:t> </a:t>
            </a:r>
            <a:r>
              <a:rPr dirty="0" sz="2600" spc="-5"/>
              <a:t>knowledge</a:t>
            </a:r>
            <a:r>
              <a:rPr dirty="0" sz="2600" spc="10"/>
              <a:t> </a:t>
            </a:r>
            <a:r>
              <a:rPr dirty="0" sz="2600"/>
              <a:t>of </a:t>
            </a:r>
            <a:r>
              <a:rPr dirty="0" sz="2600" spc="-575"/>
              <a:t> </a:t>
            </a:r>
            <a:r>
              <a:rPr dirty="0" sz="2600" spc="-5"/>
              <a:t>the</a:t>
            </a:r>
            <a:r>
              <a:rPr dirty="0" sz="2600" spc="50"/>
              <a:t> </a:t>
            </a:r>
            <a:r>
              <a:rPr dirty="0" sz="2600" spc="-5"/>
              <a:t>kinds</a:t>
            </a:r>
            <a:r>
              <a:rPr dirty="0" sz="2600" spc="60"/>
              <a:t> </a:t>
            </a:r>
            <a:r>
              <a:rPr dirty="0" sz="2600"/>
              <a:t>of</a:t>
            </a:r>
            <a:r>
              <a:rPr dirty="0" sz="2600" spc="40"/>
              <a:t> </a:t>
            </a:r>
            <a:r>
              <a:rPr dirty="0" sz="2600" spc="-10"/>
              <a:t>behavior</a:t>
            </a:r>
            <a:r>
              <a:rPr dirty="0" sz="2600" spc="60"/>
              <a:t> </a:t>
            </a:r>
            <a:r>
              <a:rPr dirty="0" sz="2600" spc="-10"/>
              <a:t>that</a:t>
            </a:r>
            <a:r>
              <a:rPr dirty="0" sz="2600" spc="50"/>
              <a:t> </a:t>
            </a:r>
            <a:r>
              <a:rPr dirty="0" sz="2600" spc="-10"/>
              <a:t>are</a:t>
            </a:r>
            <a:r>
              <a:rPr dirty="0" sz="2600" spc="45"/>
              <a:t> </a:t>
            </a:r>
            <a:r>
              <a:rPr dirty="0" sz="2600" spc="-15"/>
              <a:t>understood</a:t>
            </a:r>
            <a:r>
              <a:rPr dirty="0" sz="2600" spc="70"/>
              <a:t> </a:t>
            </a:r>
            <a:r>
              <a:rPr dirty="0" sz="2600" spc="-5"/>
              <a:t>and </a:t>
            </a:r>
            <a:r>
              <a:rPr dirty="0" sz="2600"/>
              <a:t> </a:t>
            </a:r>
            <a:r>
              <a:rPr dirty="0" sz="2600" spc="-5"/>
              <a:t>acceptable</a:t>
            </a:r>
            <a:r>
              <a:rPr dirty="0" sz="2600" spc="10"/>
              <a:t> </a:t>
            </a:r>
            <a:r>
              <a:rPr dirty="0" sz="2600"/>
              <a:t>in</a:t>
            </a:r>
            <a:r>
              <a:rPr dirty="0" sz="2600" spc="-5"/>
              <a:t> </a:t>
            </a:r>
            <a:r>
              <a:rPr dirty="0" sz="2600" spc="-10"/>
              <a:t>that</a:t>
            </a:r>
            <a:r>
              <a:rPr dirty="0" sz="2600" spc="-5"/>
              <a:t> </a:t>
            </a:r>
            <a:r>
              <a:rPr dirty="0" sz="2600" spc="-20"/>
              <a:t>society,</a:t>
            </a:r>
            <a:r>
              <a:rPr dirty="0" sz="2600" spc="-15"/>
              <a:t> </a:t>
            </a:r>
            <a:r>
              <a:rPr dirty="0" sz="2600"/>
              <a:t>and </a:t>
            </a:r>
            <a:r>
              <a:rPr dirty="0" sz="2600" spc="-5"/>
              <a:t>the </a:t>
            </a:r>
            <a:r>
              <a:rPr dirty="0" sz="2600" spc="-10"/>
              <a:t>attitudes</a:t>
            </a:r>
            <a:r>
              <a:rPr dirty="0" sz="2600" spc="25"/>
              <a:t> </a:t>
            </a:r>
            <a:r>
              <a:rPr dirty="0" sz="2600"/>
              <a:t>and</a:t>
            </a:r>
            <a:r>
              <a:rPr dirty="0" sz="2600" spc="15"/>
              <a:t> </a:t>
            </a:r>
            <a:r>
              <a:rPr dirty="0" sz="2600" spc="-10"/>
              <a:t>values </a:t>
            </a:r>
            <a:r>
              <a:rPr dirty="0" sz="2600" spc="-5"/>
              <a:t> </a:t>
            </a:r>
            <a:r>
              <a:rPr dirty="0" sz="2600" spc="-10"/>
              <a:t>that </a:t>
            </a:r>
            <a:r>
              <a:rPr dirty="0" sz="2600" spc="-20"/>
              <a:t>make </a:t>
            </a:r>
            <a:r>
              <a:rPr dirty="0" sz="2600" spc="-10"/>
              <a:t>conformity </a:t>
            </a:r>
            <a:r>
              <a:rPr dirty="0" sz="2600" spc="-5"/>
              <a:t>with </a:t>
            </a:r>
            <a:r>
              <a:rPr dirty="0" sz="2600"/>
              <a:t>social </a:t>
            </a:r>
            <a:r>
              <a:rPr dirty="0" sz="2600" spc="-5"/>
              <a:t>rules personally </a:t>
            </a:r>
            <a:r>
              <a:rPr dirty="0" sz="2600"/>
              <a:t> </a:t>
            </a:r>
            <a:r>
              <a:rPr dirty="0" sz="2600" spc="-5"/>
              <a:t>meaningful,</a:t>
            </a:r>
            <a:r>
              <a:rPr dirty="0" sz="2600" spc="20"/>
              <a:t> </a:t>
            </a:r>
            <a:r>
              <a:rPr dirty="0" sz="2600" spc="-10"/>
              <a:t>even gratifying</a:t>
            </a:r>
            <a:r>
              <a:rPr dirty="0" sz="2600" spc="25"/>
              <a:t> </a:t>
            </a:r>
            <a:r>
              <a:rPr dirty="0" sz="2600" spc="-15"/>
              <a:t>(Hyperdictionary,</a:t>
            </a:r>
            <a:r>
              <a:rPr dirty="0" sz="2600" spc="20"/>
              <a:t> </a:t>
            </a:r>
            <a:r>
              <a:rPr dirty="0" sz="2600"/>
              <a:t>2003). </a:t>
            </a:r>
            <a:r>
              <a:rPr dirty="0" sz="2600" spc="5"/>
              <a:t> </a:t>
            </a:r>
            <a:r>
              <a:rPr dirty="0" sz="2600" spc="-5"/>
              <a:t>Socialization has</a:t>
            </a:r>
            <a:r>
              <a:rPr dirty="0" sz="2600" spc="10"/>
              <a:t> </a:t>
            </a:r>
            <a:r>
              <a:rPr dirty="0" sz="2600"/>
              <a:t>also</a:t>
            </a:r>
            <a:r>
              <a:rPr dirty="0" sz="2600" spc="-5"/>
              <a:t> been</a:t>
            </a:r>
            <a:r>
              <a:rPr dirty="0" sz="2600" spc="5"/>
              <a:t> </a:t>
            </a:r>
            <a:r>
              <a:rPr dirty="0" sz="2600" spc="-5"/>
              <a:t>called</a:t>
            </a:r>
            <a:r>
              <a:rPr dirty="0" sz="2600"/>
              <a:t> </a:t>
            </a:r>
            <a:r>
              <a:rPr dirty="0" sz="2600" spc="-10"/>
              <a:t>enculturation.</a:t>
            </a:r>
            <a:endParaRPr sz="26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83067" y="6466592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9550" y="14681"/>
            <a:ext cx="602869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Assessing</a:t>
            </a:r>
            <a:r>
              <a:rPr dirty="0" sz="3200" spc="-30"/>
              <a:t> </a:t>
            </a:r>
            <a:r>
              <a:rPr dirty="0" sz="3200" spc="-10"/>
              <a:t>Staff</a:t>
            </a:r>
            <a:r>
              <a:rPr dirty="0" sz="3200" spc="-50"/>
              <a:t> </a:t>
            </a:r>
            <a:r>
              <a:rPr dirty="0" sz="3200" spc="-10"/>
              <a:t>Development</a:t>
            </a:r>
            <a:r>
              <a:rPr dirty="0" sz="3200" spc="-35"/>
              <a:t> </a:t>
            </a:r>
            <a:r>
              <a:rPr dirty="0" sz="3200"/>
              <a:t>Needs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07340" y="439953"/>
            <a:ext cx="8318500" cy="5787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1115">
              <a:lnSpc>
                <a:spcPct val="150000"/>
              </a:lnSpc>
              <a:spcBef>
                <a:spcPts val="100"/>
              </a:spcBef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following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plan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outlines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sequence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developing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 </a:t>
            </a:r>
            <a:r>
              <a:rPr dirty="0" sz="2800" spc="-10" b="1">
                <a:latin typeface="Calibri"/>
                <a:cs typeface="Calibri"/>
              </a:rPr>
              <a:t>educational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program:</a:t>
            </a:r>
            <a:endParaRPr sz="2800">
              <a:latin typeface="Calibri"/>
              <a:cs typeface="Calibri"/>
            </a:endParaRPr>
          </a:p>
          <a:p>
            <a:pPr marL="12700" marR="843280">
              <a:lnSpc>
                <a:spcPct val="150000"/>
              </a:lnSpc>
              <a:buAutoNum type="arabicPeriod"/>
              <a:tabLst>
                <a:tab pos="369570" algn="l"/>
              </a:tabLst>
            </a:pPr>
            <a:r>
              <a:rPr dirty="0" sz="2800" spc="-5" b="1">
                <a:latin typeface="Calibri"/>
                <a:cs typeface="Calibri"/>
              </a:rPr>
              <a:t>Identify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 </a:t>
            </a:r>
            <a:r>
              <a:rPr dirty="0" sz="2800" spc="-20" b="1">
                <a:latin typeface="Calibri"/>
                <a:cs typeface="Calibri"/>
              </a:rPr>
              <a:t>have.</a:t>
            </a:r>
            <a:endParaRPr sz="2800">
              <a:latin typeface="Calibri"/>
              <a:cs typeface="Calibri"/>
            </a:endParaRPr>
          </a:p>
          <a:p>
            <a:pPr marL="368935" indent="-3568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9570" algn="l"/>
              </a:tabLst>
            </a:pPr>
            <a:r>
              <a:rPr dirty="0" sz="2800" spc="-5" b="1">
                <a:latin typeface="Calibri"/>
                <a:cs typeface="Calibri"/>
              </a:rPr>
              <a:t>Identify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present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level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skill.</a:t>
            </a:r>
            <a:endParaRPr sz="2800">
              <a:latin typeface="Calibri"/>
              <a:cs typeface="Calibri"/>
            </a:endParaRPr>
          </a:p>
          <a:p>
            <a:pPr marL="368935" indent="-356870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369570" algn="l"/>
              </a:tabLst>
            </a:pPr>
            <a:r>
              <a:rPr dirty="0" sz="2800" spc="-15" b="1">
                <a:latin typeface="Calibri"/>
                <a:cs typeface="Calibri"/>
              </a:rPr>
              <a:t>Determine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deficit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skills.</a:t>
            </a:r>
            <a:endParaRPr sz="2800">
              <a:latin typeface="Calibri"/>
              <a:cs typeface="Calibri"/>
            </a:endParaRPr>
          </a:p>
          <a:p>
            <a:pPr marL="368935" indent="-3568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9570" algn="l"/>
              </a:tabLst>
            </a:pPr>
            <a:r>
              <a:rPr dirty="0" sz="2800" spc="-5" b="1">
                <a:latin typeface="Calibri"/>
                <a:cs typeface="Calibri"/>
              </a:rPr>
              <a:t>Identify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available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meet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needs.</a:t>
            </a:r>
            <a:endParaRPr sz="2800">
              <a:latin typeface="Calibri"/>
              <a:cs typeface="Calibri"/>
            </a:endParaRPr>
          </a:p>
          <a:p>
            <a:pPr marL="368935" indent="-3568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9570" algn="l"/>
              </a:tabLst>
            </a:pP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maximum</a:t>
            </a:r>
            <a:r>
              <a:rPr dirty="0" sz="2800" spc="-5" b="1">
                <a:latin typeface="Calibri"/>
                <a:cs typeface="Calibri"/>
              </a:rPr>
              <a:t> use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available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resources.</a:t>
            </a:r>
            <a:endParaRPr sz="2800">
              <a:latin typeface="Calibri"/>
              <a:cs typeface="Calibri"/>
            </a:endParaRPr>
          </a:p>
          <a:p>
            <a:pPr marL="368935" indent="-35687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369570" algn="l"/>
              </a:tabLst>
            </a:pPr>
            <a:r>
              <a:rPr dirty="0" sz="2800" spc="-25" b="1">
                <a:latin typeface="Calibri"/>
                <a:cs typeface="Calibri"/>
              </a:rPr>
              <a:t>Evaluate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test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after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resources.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2932" y="464565"/>
            <a:ext cx="714248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5"/>
              <a:t>Evaluation</a:t>
            </a:r>
            <a:r>
              <a:rPr dirty="0" sz="3200" spc="-30"/>
              <a:t> </a:t>
            </a:r>
            <a:r>
              <a:rPr dirty="0" sz="3200"/>
              <a:t>of</a:t>
            </a:r>
            <a:r>
              <a:rPr dirty="0" sz="3200" spc="15"/>
              <a:t> </a:t>
            </a:r>
            <a:r>
              <a:rPr dirty="0" sz="3200" spc="-10"/>
              <a:t>Staff</a:t>
            </a:r>
            <a:r>
              <a:rPr dirty="0" sz="3200" spc="-5"/>
              <a:t> </a:t>
            </a:r>
            <a:r>
              <a:rPr dirty="0" sz="3200" spc="-10"/>
              <a:t>Development</a:t>
            </a:r>
            <a:r>
              <a:rPr dirty="0" sz="3200" spc="-20"/>
              <a:t> </a:t>
            </a:r>
            <a:r>
              <a:rPr dirty="0" sz="3200"/>
              <a:t>Activities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154939" y="1382013"/>
            <a:ext cx="8477885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800" spc="-20" b="1">
                <a:latin typeface="Calibri"/>
                <a:cs typeface="Calibri"/>
              </a:rPr>
              <a:t>Evaluation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three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components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development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(indoctrination,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training,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education)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include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following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four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criteria: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marL="12700" marR="395605">
              <a:lnSpc>
                <a:spcPct val="100000"/>
              </a:lnSpc>
              <a:buAutoNum type="arabicPlain"/>
              <a:tabLst>
                <a:tab pos="384810" algn="l"/>
              </a:tabLst>
            </a:pPr>
            <a:r>
              <a:rPr dirty="0" sz="2800" spc="-10" b="1">
                <a:latin typeface="Calibri"/>
                <a:cs typeface="Calibri"/>
              </a:rPr>
              <a:t>Learner’s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reaction.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How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perceive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orientation,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class,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training,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preceptor?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lain"/>
            </a:pPr>
            <a:endParaRPr sz="2750">
              <a:latin typeface="Calibri"/>
              <a:cs typeface="Calibri"/>
            </a:endParaRPr>
          </a:p>
          <a:p>
            <a:pPr marL="12700" marR="107314">
              <a:lnSpc>
                <a:spcPct val="100000"/>
              </a:lnSpc>
              <a:buAutoNum type="arabicPlain"/>
              <a:tabLst>
                <a:tab pos="384810" algn="l"/>
              </a:tabLst>
            </a:pPr>
            <a:r>
              <a:rPr dirty="0" sz="2800" spc="-10" b="1">
                <a:latin typeface="Calibri"/>
                <a:cs typeface="Calibri"/>
              </a:rPr>
              <a:t>Behavior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change.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behavior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change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occurred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result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learning?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Was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learning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transferred?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231140" y="772413"/>
            <a:ext cx="8107680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buAutoNum type="arabicPlain" startAt="3"/>
              <a:tabLst>
                <a:tab pos="384810" algn="l"/>
              </a:tabLst>
            </a:pPr>
            <a:r>
              <a:rPr dirty="0" sz="2800" spc="-15" b="1">
                <a:latin typeface="Calibri"/>
                <a:cs typeface="Calibri"/>
              </a:rPr>
              <a:t>Organizational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impact.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Although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often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difficult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measure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how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development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activities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affect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efforts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made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measure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criterion.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Examples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10" b="1">
                <a:latin typeface="Calibri"/>
                <a:cs typeface="Calibri"/>
              </a:rPr>
              <a:t>measurements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assessing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quality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medication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errors,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accidents,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quality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clinical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judgment,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turnover,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productivity.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lain" startAt="3"/>
            </a:pPr>
            <a:endParaRPr sz="2750">
              <a:latin typeface="Calibri"/>
              <a:cs typeface="Calibri"/>
            </a:endParaRPr>
          </a:p>
          <a:p>
            <a:pPr marL="12700" marR="242570">
              <a:lnSpc>
                <a:spcPct val="100000"/>
              </a:lnSpc>
              <a:spcBef>
                <a:spcPts val="5"/>
              </a:spcBef>
              <a:buAutoNum type="arabicPlain" startAt="3"/>
              <a:tabLst>
                <a:tab pos="384810" algn="l"/>
              </a:tabLst>
            </a:pPr>
            <a:r>
              <a:rPr dirty="0" sz="2800" spc="-15" b="1">
                <a:latin typeface="Calibri"/>
                <a:cs typeface="Calibri"/>
              </a:rPr>
              <a:t>Cost-effectiveness.</a:t>
            </a:r>
            <a:r>
              <a:rPr dirty="0" sz="2800" spc="7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development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activities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quantified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some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manner.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perhaps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neglected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aspect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accountability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 </a:t>
            </a:r>
            <a:r>
              <a:rPr dirty="0" sz="2800" spc="-15" b="1">
                <a:latin typeface="Calibri"/>
                <a:cs typeface="Calibri"/>
              </a:rPr>
              <a:t> development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5080" indent="1511935">
              <a:lnSpc>
                <a:spcPct val="100299"/>
              </a:lnSpc>
              <a:spcBef>
                <a:spcPts val="90"/>
              </a:spcBef>
            </a:pPr>
            <a:r>
              <a:rPr dirty="0" sz="3200" spc="-5"/>
              <a:t>Coaching </a:t>
            </a:r>
            <a:r>
              <a:rPr dirty="0" sz="3200"/>
              <a:t>as a </a:t>
            </a:r>
            <a:r>
              <a:rPr dirty="0" sz="3200" spc="-40"/>
              <a:t>Teaching </a:t>
            </a:r>
            <a:r>
              <a:rPr dirty="0" sz="3200" spc="-20"/>
              <a:t>Strategy </a:t>
            </a:r>
            <a:r>
              <a:rPr dirty="0" sz="3200" spc="-15"/>
              <a:t> </a:t>
            </a:r>
            <a:r>
              <a:rPr dirty="0" spc="-5"/>
              <a:t>Coaching</a:t>
            </a:r>
            <a:r>
              <a:rPr dirty="0" spc="10"/>
              <a:t> </a:t>
            </a:r>
            <a:r>
              <a:rPr dirty="0" spc="-5"/>
              <a:t>as</a:t>
            </a:r>
            <a:r>
              <a:rPr dirty="0" spc="5"/>
              <a:t> </a:t>
            </a:r>
            <a:r>
              <a:rPr dirty="0" spc="-5"/>
              <a:t>a</a:t>
            </a:r>
            <a:r>
              <a:rPr dirty="0" spc="10"/>
              <a:t> </a:t>
            </a:r>
            <a:r>
              <a:rPr dirty="0" spc="-5"/>
              <a:t>means</a:t>
            </a:r>
            <a:r>
              <a:rPr dirty="0"/>
              <a:t> </a:t>
            </a:r>
            <a:r>
              <a:rPr dirty="0" spc="-15"/>
              <a:t>to</a:t>
            </a:r>
            <a:r>
              <a:rPr dirty="0"/>
              <a:t> </a:t>
            </a:r>
            <a:r>
              <a:rPr dirty="0" spc="-15"/>
              <a:t>develop</a:t>
            </a:r>
            <a:r>
              <a:rPr dirty="0" spc="20"/>
              <a:t> </a:t>
            </a:r>
            <a:r>
              <a:rPr dirty="0" spc="-5"/>
              <a:t>and</a:t>
            </a:r>
            <a:r>
              <a:rPr dirty="0"/>
              <a:t> </a:t>
            </a:r>
            <a:r>
              <a:rPr dirty="0" spc="-15"/>
              <a:t>train</a:t>
            </a:r>
            <a:r>
              <a:rPr dirty="0" spc="20"/>
              <a:t> </a:t>
            </a:r>
            <a:r>
              <a:rPr dirty="0" spc="-15"/>
              <a:t>employees</a:t>
            </a:r>
            <a:r>
              <a:rPr dirty="0" spc="10"/>
              <a:t> </a:t>
            </a:r>
            <a:r>
              <a:rPr dirty="0" spc="-5"/>
              <a:t>is </a:t>
            </a:r>
            <a:r>
              <a:rPr dirty="0" spc="-620"/>
              <a:t> </a:t>
            </a:r>
            <a:r>
              <a:rPr dirty="0" spc="-5"/>
              <a:t>a</a:t>
            </a:r>
            <a:r>
              <a:rPr dirty="0" spc="10"/>
              <a:t> </a:t>
            </a:r>
            <a:r>
              <a:rPr dirty="0" spc="-10"/>
              <a:t>teaching</a:t>
            </a:r>
            <a:r>
              <a:rPr dirty="0" spc="10"/>
              <a:t> </a:t>
            </a:r>
            <a:r>
              <a:rPr dirty="0" spc="-25"/>
              <a:t>strategy</a:t>
            </a:r>
            <a:r>
              <a:rPr dirty="0" spc="20"/>
              <a:t> </a:t>
            </a:r>
            <a:r>
              <a:rPr dirty="0" spc="-20"/>
              <a:t>rather</a:t>
            </a:r>
            <a:r>
              <a:rPr dirty="0" spc="25"/>
              <a:t> </a:t>
            </a:r>
            <a:r>
              <a:rPr dirty="0" spc="-5"/>
              <a:t>than</a:t>
            </a:r>
            <a:r>
              <a:rPr dirty="0" spc="10"/>
              <a:t> </a:t>
            </a:r>
            <a:r>
              <a:rPr dirty="0" spc="-5"/>
              <a:t>a</a:t>
            </a:r>
            <a:r>
              <a:rPr dirty="0" spc="10"/>
              <a:t> </a:t>
            </a:r>
            <a:r>
              <a:rPr dirty="0" spc="-5"/>
              <a:t>learning</a:t>
            </a:r>
            <a:r>
              <a:rPr dirty="0" spc="30"/>
              <a:t> </a:t>
            </a:r>
            <a:r>
              <a:rPr dirty="0" spc="-30"/>
              <a:t>theory.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83540" y="2494914"/>
            <a:ext cx="8022590" cy="2585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739390" algn="l"/>
              </a:tabLst>
            </a:pPr>
            <a:r>
              <a:rPr dirty="0" sz="2800" spc="-10" b="1">
                <a:latin typeface="Calibri"/>
                <a:cs typeface="Calibri"/>
              </a:rPr>
              <a:t>Coaching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important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tools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empowering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behavior,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cohesive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team.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perhaps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difficult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	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master.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Coaching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one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helping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reach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 optimum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level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performance.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5310" y="540765"/>
            <a:ext cx="534670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Coaching</a:t>
            </a:r>
            <a:r>
              <a:rPr dirty="0" sz="3200" spc="-30"/>
              <a:t> </a:t>
            </a:r>
            <a:r>
              <a:rPr dirty="0" sz="3200"/>
              <a:t>as</a:t>
            </a:r>
            <a:r>
              <a:rPr dirty="0" sz="3200" spc="-5"/>
              <a:t> </a:t>
            </a:r>
            <a:r>
              <a:rPr dirty="0" sz="3200"/>
              <a:t>a</a:t>
            </a:r>
            <a:r>
              <a:rPr dirty="0" sz="3200" spc="-30"/>
              <a:t> </a:t>
            </a:r>
            <a:r>
              <a:rPr dirty="0" sz="3200" spc="-40"/>
              <a:t>Teaching</a:t>
            </a:r>
            <a:r>
              <a:rPr dirty="0" sz="3200" spc="-35"/>
              <a:t> </a:t>
            </a:r>
            <a:r>
              <a:rPr dirty="0" sz="3200" spc="-20"/>
              <a:t>Strategy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07340" y="1458213"/>
            <a:ext cx="8035925" cy="25863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800" spc="-10" b="1">
                <a:solidFill>
                  <a:srgbClr val="FF0000"/>
                </a:solidFill>
                <a:latin typeface="Calibri"/>
                <a:cs typeface="Calibri"/>
              </a:rPr>
              <a:t>Short-term </a:t>
            </a:r>
            <a:r>
              <a:rPr dirty="0" sz="2800" spc="-5" b="1">
                <a:solidFill>
                  <a:srgbClr val="FF0000"/>
                </a:solidFill>
                <a:latin typeface="Calibri"/>
                <a:cs typeface="Calibri"/>
              </a:rPr>
              <a:t>coaching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20" b="1">
                <a:latin typeface="Calibri"/>
                <a:cs typeface="Calibri"/>
              </a:rPr>
              <a:t>effective </a:t>
            </a:r>
            <a:r>
              <a:rPr dirty="0" sz="2800" spc="-5" b="1">
                <a:latin typeface="Calibri"/>
                <a:cs typeface="Calibri"/>
              </a:rPr>
              <a:t>as a </a:t>
            </a:r>
            <a:r>
              <a:rPr dirty="0" sz="2800" spc="-10" b="1">
                <a:latin typeface="Calibri"/>
                <a:cs typeface="Calibri"/>
              </a:rPr>
              <a:t>teaching tool, </a:t>
            </a:r>
            <a:r>
              <a:rPr dirty="0" sz="2800" spc="-20" b="1">
                <a:latin typeface="Calibri"/>
                <a:cs typeface="Calibri"/>
              </a:rPr>
              <a:t>for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assisting </a:t>
            </a:r>
            <a:r>
              <a:rPr dirty="0" sz="2800" spc="-5" b="1">
                <a:latin typeface="Calibri"/>
                <a:cs typeface="Calibri"/>
              </a:rPr>
              <a:t>with </a:t>
            </a:r>
            <a:r>
              <a:rPr dirty="0" sz="2800" spc="-10" b="1">
                <a:latin typeface="Calibri"/>
                <a:cs typeface="Calibri"/>
              </a:rPr>
              <a:t>socialization,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20" b="1">
                <a:latin typeface="Calibri"/>
                <a:cs typeface="Calibri"/>
              </a:rPr>
              <a:t>for </a:t>
            </a:r>
            <a:r>
              <a:rPr dirty="0" sz="2800" spc="-5" b="1">
                <a:latin typeface="Calibri"/>
                <a:cs typeface="Calibri"/>
              </a:rPr>
              <a:t>dealing with </a:t>
            </a:r>
            <a:r>
              <a:rPr dirty="0" sz="2800" b="1">
                <a:latin typeface="Calibri"/>
                <a:cs typeface="Calibri"/>
              </a:rPr>
              <a:t>short-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term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10" b="1">
                <a:latin typeface="Calibri"/>
                <a:cs typeface="Calibri"/>
              </a:rPr>
              <a:t>problems.</a:t>
            </a:r>
            <a:endParaRPr sz="2800">
              <a:latin typeface="Calibri"/>
              <a:cs typeface="Calibri"/>
            </a:endParaRPr>
          </a:p>
          <a:p>
            <a:pPr marL="12700" marR="233679">
              <a:lnSpc>
                <a:spcPct val="100000"/>
              </a:lnSpc>
            </a:pPr>
            <a:r>
              <a:rPr dirty="0" sz="2800" spc="-10" b="1">
                <a:solidFill>
                  <a:srgbClr val="FF0000"/>
                </a:solidFill>
                <a:latin typeface="Calibri"/>
                <a:cs typeface="Calibri"/>
              </a:rPr>
              <a:t>Long-term</a:t>
            </a:r>
            <a:r>
              <a:rPr dirty="0" sz="2800" spc="25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800" spc="-5" b="1">
                <a:solidFill>
                  <a:srgbClr val="FF0000"/>
                </a:solidFill>
                <a:latin typeface="Calibri"/>
                <a:cs typeface="Calibri"/>
              </a:rPr>
              <a:t>coaching</a:t>
            </a:r>
            <a:r>
              <a:rPr dirty="0" sz="2800" spc="3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tool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management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dealing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disciplinary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different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693165"/>
            <a:ext cx="814705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Building</a:t>
            </a:r>
            <a:r>
              <a:rPr dirty="0" sz="3200" spc="-40"/>
              <a:t> </a:t>
            </a:r>
            <a:r>
              <a:rPr dirty="0" sz="3200" spc="-75"/>
              <a:t>Team</a:t>
            </a:r>
            <a:r>
              <a:rPr dirty="0" sz="3200" spc="-5"/>
              <a:t> Unity</a:t>
            </a:r>
            <a:r>
              <a:rPr dirty="0" sz="3200"/>
              <a:t> </a:t>
            </a:r>
            <a:r>
              <a:rPr dirty="0" sz="3200" spc="-10"/>
              <a:t>Through</a:t>
            </a:r>
            <a:r>
              <a:rPr dirty="0" sz="3200" spc="-30"/>
              <a:t> </a:t>
            </a:r>
            <a:r>
              <a:rPr dirty="0" sz="3200" spc="-10"/>
              <a:t>Staff</a:t>
            </a:r>
            <a:r>
              <a:rPr dirty="0" sz="3200" spc="-15"/>
              <a:t> </a:t>
            </a:r>
            <a:r>
              <a:rPr dirty="0" sz="3200" spc="-10"/>
              <a:t>Development</a:t>
            </a:r>
            <a:endParaRPr sz="32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14807" rIns="0" bIns="0" rtlCol="0" vert="horz">
            <a:spAutoFit/>
          </a:bodyPr>
          <a:lstStyle/>
          <a:p>
            <a:pPr marL="41275" marR="508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Encouraging</a:t>
            </a:r>
            <a:r>
              <a:rPr dirty="0" spc="-5"/>
              <a:t> a</a:t>
            </a:r>
            <a:r>
              <a:rPr dirty="0" spc="5"/>
              <a:t> </a:t>
            </a:r>
            <a:r>
              <a:rPr dirty="0" spc="-15"/>
              <a:t>team</a:t>
            </a:r>
            <a:r>
              <a:rPr dirty="0" spc="10"/>
              <a:t> </a:t>
            </a:r>
            <a:r>
              <a:rPr dirty="0" spc="-15"/>
              <a:t>effort</a:t>
            </a:r>
            <a:r>
              <a:rPr dirty="0" spc="20"/>
              <a:t> </a:t>
            </a:r>
            <a:r>
              <a:rPr dirty="0" spc="-10"/>
              <a:t>through</a:t>
            </a:r>
            <a:r>
              <a:rPr dirty="0" spc="5"/>
              <a:t> </a:t>
            </a:r>
            <a:r>
              <a:rPr dirty="0" spc="-15"/>
              <a:t>team</a:t>
            </a:r>
            <a:r>
              <a:rPr dirty="0"/>
              <a:t> </a:t>
            </a:r>
            <a:r>
              <a:rPr dirty="0" spc="-5"/>
              <a:t>building</a:t>
            </a:r>
            <a:r>
              <a:rPr dirty="0" spc="15"/>
              <a:t> </a:t>
            </a:r>
            <a:r>
              <a:rPr dirty="0" spc="-5"/>
              <a:t>and </a:t>
            </a:r>
            <a:r>
              <a:rPr dirty="0"/>
              <a:t> </a:t>
            </a:r>
            <a:r>
              <a:rPr dirty="0" spc="-15"/>
              <a:t>providing</a:t>
            </a:r>
            <a:r>
              <a:rPr dirty="0" spc="30"/>
              <a:t> </a:t>
            </a:r>
            <a:r>
              <a:rPr dirty="0" spc="-5"/>
              <a:t>a</a:t>
            </a:r>
            <a:r>
              <a:rPr dirty="0" spc="20"/>
              <a:t> </a:t>
            </a:r>
            <a:r>
              <a:rPr dirty="0" spc="-10"/>
              <a:t>continual</a:t>
            </a:r>
            <a:r>
              <a:rPr dirty="0" spc="15"/>
              <a:t> </a:t>
            </a:r>
            <a:r>
              <a:rPr dirty="0" spc="-10"/>
              <a:t>supportive</a:t>
            </a:r>
            <a:r>
              <a:rPr dirty="0" spc="25"/>
              <a:t> </a:t>
            </a:r>
            <a:r>
              <a:rPr dirty="0" spc="-5"/>
              <a:t>learning</a:t>
            </a:r>
            <a:r>
              <a:rPr dirty="0" spc="45"/>
              <a:t> </a:t>
            </a:r>
            <a:r>
              <a:rPr dirty="0" spc="-15"/>
              <a:t>environment. </a:t>
            </a:r>
            <a:r>
              <a:rPr dirty="0" spc="-620"/>
              <a:t> </a:t>
            </a:r>
            <a:r>
              <a:rPr dirty="0" spc="-10"/>
              <a:t>Healthcare</a:t>
            </a:r>
            <a:r>
              <a:rPr dirty="0" spc="35"/>
              <a:t> </a:t>
            </a:r>
            <a:r>
              <a:rPr dirty="0" spc="-5"/>
              <a:t>science</a:t>
            </a:r>
            <a:r>
              <a:rPr dirty="0" spc="35"/>
              <a:t> </a:t>
            </a:r>
            <a:r>
              <a:rPr dirty="0" spc="-5"/>
              <a:t>and</a:t>
            </a:r>
            <a:r>
              <a:rPr dirty="0" spc="10"/>
              <a:t> </a:t>
            </a:r>
            <a:r>
              <a:rPr dirty="0" spc="-15"/>
              <a:t>technology</a:t>
            </a:r>
            <a:r>
              <a:rPr dirty="0" spc="15"/>
              <a:t> </a:t>
            </a:r>
            <a:r>
              <a:rPr dirty="0" spc="-15"/>
              <a:t>change</a:t>
            </a:r>
            <a:r>
              <a:rPr dirty="0" spc="10"/>
              <a:t> </a:t>
            </a:r>
            <a:r>
              <a:rPr dirty="0" spc="-5"/>
              <a:t>so</a:t>
            </a:r>
            <a:r>
              <a:rPr dirty="0"/>
              <a:t> </a:t>
            </a:r>
            <a:r>
              <a:rPr dirty="0" spc="-15"/>
              <a:t>rapidly </a:t>
            </a:r>
            <a:r>
              <a:rPr dirty="0" spc="-10"/>
              <a:t> that</a:t>
            </a:r>
            <a:r>
              <a:rPr dirty="0" spc="5"/>
              <a:t> </a:t>
            </a:r>
            <a:r>
              <a:rPr dirty="0" spc="-10"/>
              <a:t>without</a:t>
            </a:r>
            <a:r>
              <a:rPr dirty="0" spc="5"/>
              <a:t> </a:t>
            </a:r>
            <a:r>
              <a:rPr dirty="0" spc="-15"/>
              <a:t>adequate</a:t>
            </a:r>
            <a:r>
              <a:rPr dirty="0" spc="30"/>
              <a:t> </a:t>
            </a:r>
            <a:r>
              <a:rPr dirty="0" spc="-5"/>
              <a:t>teaching–learning</a:t>
            </a:r>
            <a:r>
              <a:rPr dirty="0" spc="50"/>
              <a:t> </a:t>
            </a:r>
            <a:r>
              <a:rPr dirty="0" spc="-5"/>
              <a:t>skills</a:t>
            </a:r>
            <a:r>
              <a:rPr dirty="0" spc="10"/>
              <a:t> </a:t>
            </a:r>
            <a:r>
              <a:rPr dirty="0" spc="-5"/>
              <a:t>and </a:t>
            </a:r>
            <a:r>
              <a:rPr dirty="0"/>
              <a:t> </a:t>
            </a:r>
            <a:r>
              <a:rPr dirty="0" spc="-10"/>
              <a:t>educational</a:t>
            </a:r>
            <a:r>
              <a:rPr dirty="0" spc="10"/>
              <a:t> </a:t>
            </a:r>
            <a:r>
              <a:rPr dirty="0" spc="-5"/>
              <a:t>services,</a:t>
            </a:r>
            <a:r>
              <a:rPr dirty="0" spc="25"/>
              <a:t> </a:t>
            </a:r>
            <a:r>
              <a:rPr dirty="0" spc="-15"/>
              <a:t>organizations</a:t>
            </a:r>
            <a:r>
              <a:rPr dirty="0" spc="20"/>
              <a:t> </a:t>
            </a:r>
            <a:r>
              <a:rPr dirty="0" spc="-5"/>
              <a:t>will </a:t>
            </a:r>
            <a:r>
              <a:rPr dirty="0" spc="-25"/>
              <a:t>get</a:t>
            </a:r>
            <a:r>
              <a:rPr dirty="0" spc="25"/>
              <a:t> </a:t>
            </a:r>
            <a:r>
              <a:rPr dirty="0" spc="-10"/>
              <a:t>left</a:t>
            </a:r>
            <a:r>
              <a:rPr dirty="0" spc="10"/>
              <a:t> </a:t>
            </a:r>
            <a:r>
              <a:rPr dirty="0" spc="-5"/>
              <a:t>behind. </a:t>
            </a:r>
            <a:r>
              <a:rPr dirty="0"/>
              <a:t> </a:t>
            </a:r>
            <a:r>
              <a:rPr dirty="0" spc="-15"/>
              <a:t>Likewise,</a:t>
            </a:r>
            <a:r>
              <a:rPr dirty="0" spc="20"/>
              <a:t> </a:t>
            </a:r>
            <a:r>
              <a:rPr dirty="0" spc="-5"/>
              <a:t>it</a:t>
            </a:r>
            <a:r>
              <a:rPr dirty="0" spc="15"/>
              <a:t> </a:t>
            </a:r>
            <a:r>
              <a:rPr dirty="0" spc="-5"/>
              <a:t>has</a:t>
            </a:r>
            <a:r>
              <a:rPr dirty="0" spc="5"/>
              <a:t> </a:t>
            </a:r>
            <a:r>
              <a:rPr dirty="0" spc="-10"/>
              <a:t>become</a:t>
            </a:r>
            <a:r>
              <a:rPr dirty="0" spc="10"/>
              <a:t> </a:t>
            </a:r>
            <a:r>
              <a:rPr dirty="0" spc="-10"/>
              <a:t>obvious</a:t>
            </a:r>
            <a:r>
              <a:rPr dirty="0" spc="15"/>
              <a:t> </a:t>
            </a:r>
            <a:r>
              <a:rPr dirty="0" spc="-5"/>
              <a:t>in</a:t>
            </a:r>
            <a:r>
              <a:rPr dirty="0" spc="5"/>
              <a:t> </a:t>
            </a:r>
            <a:r>
              <a:rPr dirty="0" spc="-5"/>
              <a:t>the</a:t>
            </a:r>
            <a:r>
              <a:rPr dirty="0" spc="15"/>
              <a:t> </a:t>
            </a:r>
            <a:r>
              <a:rPr dirty="0" spc="-10"/>
              <a:t>new</a:t>
            </a:r>
            <a:r>
              <a:rPr dirty="0" spc="15"/>
              <a:t> </a:t>
            </a:r>
            <a:r>
              <a:rPr dirty="0" spc="-10"/>
              <a:t>millennium </a:t>
            </a:r>
            <a:r>
              <a:rPr dirty="0" spc="-615"/>
              <a:t> </a:t>
            </a:r>
            <a:r>
              <a:rPr dirty="0" spc="-10"/>
              <a:t>that</a:t>
            </a:r>
            <a:r>
              <a:rPr dirty="0" spc="5"/>
              <a:t> </a:t>
            </a:r>
            <a:r>
              <a:rPr dirty="0" spc="-15"/>
              <a:t>teams,</a:t>
            </a:r>
            <a:r>
              <a:rPr dirty="0" spc="20"/>
              <a:t> </a:t>
            </a:r>
            <a:r>
              <a:rPr dirty="0" spc="-20"/>
              <a:t>rather</a:t>
            </a:r>
            <a:r>
              <a:rPr dirty="0" spc="25"/>
              <a:t> </a:t>
            </a:r>
            <a:r>
              <a:rPr dirty="0" spc="-5"/>
              <a:t>than</a:t>
            </a:r>
            <a:r>
              <a:rPr dirty="0" spc="10"/>
              <a:t> </a:t>
            </a:r>
            <a:r>
              <a:rPr dirty="0" spc="-5"/>
              <a:t>individuals,</a:t>
            </a:r>
            <a:r>
              <a:rPr dirty="0" spc="20"/>
              <a:t> </a:t>
            </a:r>
            <a:r>
              <a:rPr dirty="0" spc="-5"/>
              <a:t>function</a:t>
            </a:r>
            <a:r>
              <a:rPr dirty="0"/>
              <a:t> </a:t>
            </a:r>
            <a:r>
              <a:rPr dirty="0" spc="-15"/>
              <a:t>more </a:t>
            </a:r>
            <a:r>
              <a:rPr dirty="0" spc="-10"/>
              <a:t> </a:t>
            </a:r>
            <a:r>
              <a:rPr dirty="0" spc="-25"/>
              <a:t>efficiently.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693165"/>
            <a:ext cx="814705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Building</a:t>
            </a:r>
            <a:r>
              <a:rPr dirty="0" sz="3200" spc="-40"/>
              <a:t> </a:t>
            </a:r>
            <a:r>
              <a:rPr dirty="0" sz="3200" spc="-75"/>
              <a:t>Team</a:t>
            </a:r>
            <a:r>
              <a:rPr dirty="0" sz="3200" spc="-5"/>
              <a:t> Unity</a:t>
            </a:r>
            <a:r>
              <a:rPr dirty="0" sz="3200"/>
              <a:t> </a:t>
            </a:r>
            <a:r>
              <a:rPr dirty="0" sz="3200" spc="-10"/>
              <a:t>Through</a:t>
            </a:r>
            <a:r>
              <a:rPr dirty="0" sz="3200" spc="-30"/>
              <a:t> </a:t>
            </a:r>
            <a:r>
              <a:rPr dirty="0" sz="3200" spc="-10"/>
              <a:t>Staff</a:t>
            </a:r>
            <a:r>
              <a:rPr dirty="0" sz="3200" spc="-15"/>
              <a:t> </a:t>
            </a:r>
            <a:r>
              <a:rPr dirty="0" sz="3200" spc="-10"/>
              <a:t>Development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59740" y="1549349"/>
            <a:ext cx="7998459" cy="30130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7272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Fitzpatrick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(2001)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thinks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leader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good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coach,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inspire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join</a:t>
            </a:r>
            <a:r>
              <a:rPr dirty="0" sz="2800" spc="-5" b="1">
                <a:latin typeface="Calibri"/>
                <a:cs typeface="Calibri"/>
              </a:rPr>
              <a:t> 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remain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team,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ignites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team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spirit.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development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activities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 be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evaluated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quality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control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fiscal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accountability.</a:t>
            </a:r>
            <a:endParaRPr sz="2800">
              <a:latin typeface="Calibri"/>
              <a:cs typeface="Calibri"/>
            </a:endParaRPr>
          </a:p>
          <a:p>
            <a:pPr marL="271145" indent="-259079">
              <a:lnSpc>
                <a:spcPct val="100000"/>
              </a:lnSpc>
              <a:buChar char="•"/>
              <a:tabLst>
                <a:tab pos="27178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leader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model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life-long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learner.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1305813"/>
            <a:ext cx="8051800" cy="17322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u="heavy" spc="-10">
                <a:uFill>
                  <a:solidFill>
                    <a:srgbClr val="000000"/>
                  </a:solidFill>
                </a:uFill>
              </a:rPr>
              <a:t>Socialization</a:t>
            </a:r>
            <a:r>
              <a:rPr dirty="0" u="heavy" spc="30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u="heavy" spc="-15">
                <a:uFill>
                  <a:solidFill>
                    <a:srgbClr val="000000"/>
                  </a:solidFill>
                </a:uFill>
              </a:rPr>
              <a:t>differs</a:t>
            </a:r>
            <a:r>
              <a:rPr dirty="0" u="heavy" spc="15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u="heavy" spc="-15">
                <a:uFill>
                  <a:solidFill>
                    <a:srgbClr val="000000"/>
                  </a:solidFill>
                </a:uFill>
              </a:rPr>
              <a:t>from</a:t>
            </a:r>
            <a:r>
              <a:rPr dirty="0" u="heavy" spc="5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u="heavy" spc="-10">
                <a:uFill>
                  <a:solidFill>
                    <a:srgbClr val="000000"/>
                  </a:solidFill>
                </a:uFill>
              </a:rPr>
              <a:t>orientation</a:t>
            </a:r>
            <a:r>
              <a:rPr dirty="0" u="heavy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spc="-5"/>
              <a:t>in</a:t>
            </a:r>
            <a:r>
              <a:rPr dirty="0" spc="10"/>
              <a:t> </a:t>
            </a:r>
            <a:r>
              <a:rPr dirty="0" spc="-10"/>
              <a:t>that</a:t>
            </a:r>
            <a:r>
              <a:rPr dirty="0" spc="15"/>
              <a:t> </a:t>
            </a:r>
            <a:r>
              <a:rPr dirty="0" spc="-5"/>
              <a:t>it</a:t>
            </a:r>
            <a:r>
              <a:rPr dirty="0"/>
              <a:t> </a:t>
            </a:r>
            <a:r>
              <a:rPr dirty="0" spc="-20"/>
              <a:t>involves </a:t>
            </a:r>
            <a:r>
              <a:rPr dirty="0" spc="-615"/>
              <a:t> </a:t>
            </a:r>
            <a:r>
              <a:rPr dirty="0" spc="-10"/>
              <a:t>little</a:t>
            </a:r>
            <a:r>
              <a:rPr dirty="0" spc="15"/>
              <a:t> </a:t>
            </a:r>
            <a:r>
              <a:rPr dirty="0" spc="-10"/>
              <a:t>structured</a:t>
            </a:r>
            <a:r>
              <a:rPr dirty="0" spc="25"/>
              <a:t> </a:t>
            </a:r>
            <a:r>
              <a:rPr dirty="0" spc="-10"/>
              <a:t>information.</a:t>
            </a:r>
            <a:r>
              <a:rPr dirty="0" spc="20"/>
              <a:t> </a:t>
            </a:r>
            <a:r>
              <a:rPr dirty="0" spc="-40"/>
              <a:t>Rather,</a:t>
            </a:r>
            <a:r>
              <a:rPr dirty="0" spc="20"/>
              <a:t> </a:t>
            </a:r>
            <a:r>
              <a:rPr dirty="0" spc="-10"/>
              <a:t>socialization</a:t>
            </a:r>
            <a:r>
              <a:rPr dirty="0" spc="20"/>
              <a:t> </a:t>
            </a:r>
            <a:r>
              <a:rPr dirty="0" spc="-5"/>
              <a:t>is</a:t>
            </a:r>
            <a:r>
              <a:rPr dirty="0"/>
              <a:t> </a:t>
            </a:r>
            <a:r>
              <a:rPr dirty="0" spc="-5"/>
              <a:t>a </a:t>
            </a:r>
            <a:r>
              <a:rPr dirty="0"/>
              <a:t> </a:t>
            </a:r>
            <a:r>
              <a:rPr dirty="0" spc="-5"/>
              <a:t>sharing</a:t>
            </a:r>
            <a:r>
              <a:rPr dirty="0" spc="5"/>
              <a:t> </a:t>
            </a:r>
            <a:r>
              <a:rPr dirty="0" spc="-5"/>
              <a:t>of</a:t>
            </a:r>
            <a:r>
              <a:rPr dirty="0" spc="25"/>
              <a:t> </a:t>
            </a:r>
            <a:r>
              <a:rPr dirty="0" spc="-5"/>
              <a:t>the</a:t>
            </a:r>
            <a:r>
              <a:rPr dirty="0" spc="15"/>
              <a:t> </a:t>
            </a:r>
            <a:r>
              <a:rPr dirty="0" spc="-15"/>
              <a:t>values</a:t>
            </a:r>
            <a:r>
              <a:rPr dirty="0" spc="20"/>
              <a:t> </a:t>
            </a:r>
            <a:r>
              <a:rPr dirty="0" spc="-5"/>
              <a:t>and</a:t>
            </a:r>
            <a:r>
              <a:rPr dirty="0" spc="10"/>
              <a:t> </a:t>
            </a:r>
            <a:r>
              <a:rPr dirty="0" spc="-10"/>
              <a:t>attitudes</a:t>
            </a:r>
            <a:r>
              <a:rPr dirty="0" spc="30"/>
              <a:t> </a:t>
            </a:r>
            <a:r>
              <a:rPr dirty="0" spc="-5"/>
              <a:t>of</a:t>
            </a:r>
            <a:r>
              <a:rPr dirty="0" spc="5"/>
              <a:t> </a:t>
            </a:r>
            <a:r>
              <a:rPr dirty="0" spc="-5"/>
              <a:t>the</a:t>
            </a:r>
            <a:r>
              <a:rPr dirty="0" spc="25"/>
              <a:t> </a:t>
            </a:r>
            <a:r>
              <a:rPr dirty="0" spc="-20"/>
              <a:t>organization </a:t>
            </a:r>
            <a:r>
              <a:rPr dirty="0" spc="-620"/>
              <a:t> </a:t>
            </a:r>
            <a:r>
              <a:rPr dirty="0" spc="-10"/>
              <a:t>by</a:t>
            </a:r>
            <a:r>
              <a:rPr dirty="0" spc="-5"/>
              <a:t> the</a:t>
            </a:r>
            <a:r>
              <a:rPr dirty="0" spc="10"/>
              <a:t> </a:t>
            </a:r>
            <a:r>
              <a:rPr dirty="0" spc="-5"/>
              <a:t>use</a:t>
            </a:r>
            <a:r>
              <a:rPr dirty="0" spc="10"/>
              <a:t> </a:t>
            </a:r>
            <a:r>
              <a:rPr dirty="0" spc="-5"/>
              <a:t>of</a:t>
            </a:r>
            <a:r>
              <a:rPr dirty="0"/>
              <a:t> </a:t>
            </a:r>
            <a:r>
              <a:rPr dirty="0" spc="-10"/>
              <a:t>role</a:t>
            </a:r>
            <a:r>
              <a:rPr dirty="0" spc="5"/>
              <a:t> </a:t>
            </a:r>
            <a:r>
              <a:rPr dirty="0" spc="-10"/>
              <a:t>models,</a:t>
            </a:r>
            <a:r>
              <a:rPr dirty="0" spc="-5"/>
              <a:t> </a:t>
            </a:r>
            <a:r>
              <a:rPr dirty="0" spc="-10"/>
              <a:t>myths,</a:t>
            </a:r>
            <a:r>
              <a:rPr dirty="0" spc="10"/>
              <a:t> </a:t>
            </a:r>
            <a:r>
              <a:rPr dirty="0" spc="-5"/>
              <a:t>and</a:t>
            </a:r>
            <a:r>
              <a:rPr dirty="0" spc="5"/>
              <a:t> </a:t>
            </a:r>
            <a:r>
              <a:rPr dirty="0" spc="-10"/>
              <a:t>legends.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6982" y="340867"/>
            <a:ext cx="62020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Socialization</a:t>
            </a:r>
            <a:r>
              <a:rPr dirty="0" sz="3600"/>
              <a:t> And</a:t>
            </a:r>
            <a:r>
              <a:rPr dirty="0" sz="3600" spc="5"/>
              <a:t> </a:t>
            </a:r>
            <a:r>
              <a:rPr dirty="0" sz="3600" spc="-15"/>
              <a:t>Resocialization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1322019"/>
            <a:ext cx="8270875" cy="30130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first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socialization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nursing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occurs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during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school,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continues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after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graduation.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Because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administrators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faculty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been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found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hold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different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values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these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groups </a:t>
            </a:r>
            <a:r>
              <a:rPr dirty="0" sz="2800" spc="-10" b="1">
                <a:latin typeface="Calibri"/>
                <a:cs typeface="Calibri"/>
              </a:rPr>
              <a:t> assist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socializing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potential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frustration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(Lindeman,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2000).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346963"/>
            <a:ext cx="8646795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25" b="1">
                <a:solidFill>
                  <a:srgbClr val="001F5F"/>
                </a:solidFill>
                <a:latin typeface="Calibri"/>
                <a:cs typeface="Calibri"/>
              </a:rPr>
              <a:t>SOCIALIZATION</a:t>
            </a:r>
            <a:r>
              <a:rPr dirty="0" sz="2800" spc="5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10" b="1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dirty="0" sz="2800" spc="2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25" b="1">
                <a:solidFill>
                  <a:srgbClr val="001F5F"/>
                </a:solidFill>
                <a:latin typeface="Calibri"/>
                <a:cs typeface="Calibri"/>
              </a:rPr>
              <a:t>RESOCIALIZATION: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7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dirty="0" sz="2800" spc="-15" b="1" i="1">
                <a:solidFill>
                  <a:srgbClr val="001F5F"/>
                </a:solidFill>
                <a:latin typeface="Calibri"/>
                <a:cs typeface="Calibri"/>
              </a:rPr>
              <a:t>Resocialization</a:t>
            </a:r>
            <a:r>
              <a:rPr dirty="0" sz="2800" spc="35" b="1" i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occurs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forced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learn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values,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attitudes,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social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rules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result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type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do,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scope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hold,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setting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itself.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2800" spc="-5" b="1">
                <a:latin typeface="Calibri"/>
                <a:cs typeface="Calibri"/>
              </a:rPr>
              <a:t>Individuals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frequently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resocialization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include</a:t>
            </a:r>
            <a:endParaRPr sz="2800">
              <a:latin typeface="Calibri"/>
              <a:cs typeface="Calibri"/>
            </a:endParaRPr>
          </a:p>
          <a:p>
            <a:pPr marL="360045" marR="217804" indent="-347980">
              <a:lnSpc>
                <a:spcPct val="100000"/>
              </a:lnSpc>
              <a:spcBef>
                <a:spcPts val="5"/>
              </a:spcBef>
              <a:buAutoNum type="arabicPlain"/>
              <a:tabLst>
                <a:tab pos="384810" algn="l"/>
              </a:tabLst>
            </a:pP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graduates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leaving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school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entering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world,</a:t>
            </a:r>
            <a:endParaRPr sz="2800">
              <a:latin typeface="Calibri"/>
              <a:cs typeface="Calibri"/>
            </a:endParaRPr>
          </a:p>
          <a:p>
            <a:pPr marL="360045" marR="248920" indent="-347980">
              <a:lnSpc>
                <a:spcPct val="100000"/>
              </a:lnSpc>
              <a:buAutoNum type="arabicPlain"/>
              <a:tabLst>
                <a:tab pos="384810" algn="l"/>
              </a:tabLst>
            </a:pPr>
            <a:r>
              <a:rPr dirty="0" sz="2800" spc="-15" b="1">
                <a:latin typeface="Calibri"/>
                <a:cs typeface="Calibri"/>
              </a:rPr>
              <a:t>experienced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change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settings,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either </a:t>
            </a:r>
            <a:r>
              <a:rPr dirty="0" sz="2800" spc="-5" b="1">
                <a:latin typeface="Calibri"/>
                <a:cs typeface="Calibri"/>
              </a:rPr>
              <a:t> within </a:t>
            </a:r>
            <a:r>
              <a:rPr dirty="0" sz="280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same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organization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organization,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772413"/>
            <a:ext cx="7954009" cy="54514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latin typeface="Calibri"/>
                <a:cs typeface="Calibri"/>
              </a:rPr>
              <a:t>3-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undertake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roles.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Calibri"/>
              <a:cs typeface="Calibri"/>
            </a:endParaRPr>
          </a:p>
          <a:p>
            <a:pPr marL="12700" marR="528955">
              <a:lnSpc>
                <a:spcPct val="100000"/>
              </a:lnSpc>
              <a:spcBef>
                <a:spcPts val="2345"/>
              </a:spcBef>
            </a:pPr>
            <a:r>
              <a:rPr dirty="0" sz="2800" spc="-5" b="1">
                <a:solidFill>
                  <a:srgbClr val="001F5F"/>
                </a:solidFill>
                <a:latin typeface="Calibri"/>
                <a:cs typeface="Calibri"/>
              </a:rPr>
              <a:t>Clarifying</a:t>
            </a:r>
            <a:r>
              <a:rPr dirty="0" sz="2800" spc="4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20" b="1">
                <a:solidFill>
                  <a:srgbClr val="001F5F"/>
                </a:solidFill>
                <a:latin typeface="Calibri"/>
                <a:cs typeface="Calibri"/>
              </a:rPr>
              <a:t>Role</a:t>
            </a:r>
            <a:r>
              <a:rPr dirty="0" sz="2800" spc="1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10" b="1">
                <a:solidFill>
                  <a:srgbClr val="001F5F"/>
                </a:solidFill>
                <a:latin typeface="Calibri"/>
                <a:cs typeface="Calibri"/>
              </a:rPr>
              <a:t>Expectations</a:t>
            </a:r>
            <a:r>
              <a:rPr dirty="0" sz="2800" spc="1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15" b="1">
                <a:solidFill>
                  <a:srgbClr val="001F5F"/>
                </a:solidFill>
                <a:latin typeface="Calibri"/>
                <a:cs typeface="Calibri"/>
              </a:rPr>
              <a:t>Through</a:t>
            </a:r>
            <a:r>
              <a:rPr dirty="0" sz="2800" spc="3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20" b="1">
                <a:solidFill>
                  <a:srgbClr val="001F5F"/>
                </a:solidFill>
                <a:latin typeface="Calibri"/>
                <a:cs typeface="Calibri"/>
              </a:rPr>
              <a:t>Role</a:t>
            </a:r>
            <a:r>
              <a:rPr dirty="0" sz="2800" spc="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10" b="1">
                <a:solidFill>
                  <a:srgbClr val="001F5F"/>
                </a:solidFill>
                <a:latin typeface="Calibri"/>
                <a:cs typeface="Calibri"/>
              </a:rPr>
              <a:t>Models, </a:t>
            </a:r>
            <a:r>
              <a:rPr dirty="0" sz="2800" spc="-61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15" b="1">
                <a:solidFill>
                  <a:srgbClr val="001F5F"/>
                </a:solidFill>
                <a:latin typeface="Calibri"/>
                <a:cs typeface="Calibri"/>
              </a:rPr>
              <a:t>preceptors,</a:t>
            </a:r>
            <a:r>
              <a:rPr dirty="0" sz="2800" spc="3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5" b="1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dirty="0" sz="2800" spc="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20" b="1">
                <a:solidFill>
                  <a:srgbClr val="001F5F"/>
                </a:solidFill>
                <a:latin typeface="Calibri"/>
                <a:cs typeface="Calibri"/>
              </a:rPr>
              <a:t>Mentors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7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  <a:tabLst>
                <a:tab pos="5173980" algn="l"/>
              </a:tabLst>
            </a:pPr>
            <a:r>
              <a:rPr dirty="0" sz="2800" spc="-5" b="1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dirty="0" sz="280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15" b="1">
                <a:solidFill>
                  <a:srgbClr val="001F5F"/>
                </a:solidFill>
                <a:latin typeface="Calibri"/>
                <a:cs typeface="Calibri"/>
              </a:rPr>
              <a:t>role</a:t>
            </a:r>
            <a:r>
              <a:rPr dirty="0" sz="2800" spc="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5" b="1">
                <a:solidFill>
                  <a:srgbClr val="001F5F"/>
                </a:solidFill>
                <a:latin typeface="Calibri"/>
                <a:cs typeface="Calibri"/>
              </a:rPr>
              <a:t>model</a:t>
            </a:r>
            <a:r>
              <a:rPr dirty="0" sz="2800" spc="2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defined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worthy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imitation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(Hyperdictionary,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2003).	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models</a:t>
            </a:r>
            <a:r>
              <a:rPr dirty="0" sz="2800" spc="-5" b="1">
                <a:latin typeface="Calibri"/>
                <a:cs typeface="Calibri"/>
              </a:rPr>
              <a:t> in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experienced,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competent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employees.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between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new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employee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model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passive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(i.e.,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employees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 </a:t>
            </a:r>
            <a:r>
              <a:rPr dirty="0" sz="2800" spc="-10" b="1">
                <a:latin typeface="Calibri"/>
                <a:cs typeface="Calibri"/>
              </a:rPr>
              <a:t> models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attempt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emulate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model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actively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seek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emulation).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924813"/>
            <a:ext cx="8287384" cy="42932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9055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dirty="0" sz="2800" spc="1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15" b="1">
                <a:solidFill>
                  <a:srgbClr val="001F5F"/>
                </a:solidFill>
                <a:latin typeface="Calibri"/>
                <a:cs typeface="Calibri"/>
              </a:rPr>
              <a:t>preceptor</a:t>
            </a:r>
            <a:r>
              <a:rPr dirty="0" sz="2800" spc="25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experienced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provides </a:t>
            </a:r>
            <a:r>
              <a:rPr dirty="0" sz="2800" spc="-10" b="1">
                <a:latin typeface="Calibri"/>
                <a:cs typeface="Calibri"/>
              </a:rPr>
              <a:t> knowledge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emotional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support,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clarification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expectations,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one-to-one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basis.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2800" spc="-20" b="1">
                <a:solidFill>
                  <a:srgbClr val="001F5F"/>
                </a:solidFill>
                <a:latin typeface="Calibri"/>
                <a:cs typeface="Calibri"/>
              </a:rPr>
              <a:t>Mentors</a:t>
            </a:r>
            <a:r>
              <a:rPr dirty="0" sz="2800" spc="10" b="1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take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even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greater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means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clarification.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(2000)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describes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mentoring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distinctive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interactive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between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two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individuals,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occurring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commonly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setting.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term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preceptor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mentor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interchangeably.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3540" y="543813"/>
            <a:ext cx="8136255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760220" algn="l"/>
              </a:tabLst>
            </a:pPr>
            <a:r>
              <a:rPr dirty="0" sz="2800" spc="-10" b="1">
                <a:latin typeface="Calibri"/>
                <a:cs typeface="Calibri"/>
              </a:rPr>
              <a:t>While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preceptor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 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mentor,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same.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example,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preceptors	are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usually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assigned,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true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mentors </a:t>
            </a:r>
            <a:r>
              <a:rPr dirty="0" sz="2800" spc="-15" b="1">
                <a:latin typeface="Calibri"/>
                <a:cs typeface="Calibri"/>
              </a:rPr>
              <a:t> freely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choose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who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0" b="1">
                <a:latin typeface="Calibri"/>
                <a:cs typeface="Calibri"/>
              </a:rPr>
              <a:t>mentor.</a:t>
            </a:r>
            <a:r>
              <a:rPr dirty="0" sz="2800" spc="-5" b="1">
                <a:latin typeface="Calibri"/>
                <a:cs typeface="Calibri"/>
              </a:rPr>
              <a:t> 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mentor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makes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conscious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assist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protégé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attaining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status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furthering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career </a:t>
            </a:r>
            <a:r>
              <a:rPr dirty="0" sz="2800" spc="-10" b="1">
                <a:latin typeface="Calibri"/>
                <a:cs typeface="Calibri"/>
              </a:rPr>
              <a:t> development.</a:t>
            </a:r>
            <a:endParaRPr sz="2800">
              <a:latin typeface="Calibri"/>
              <a:cs typeface="Calibri"/>
            </a:endParaRPr>
          </a:p>
          <a:p>
            <a:pPr marL="12700" marR="15240">
              <a:lnSpc>
                <a:spcPct val="100000"/>
              </a:lnSpc>
              <a:spcBef>
                <a:spcPts val="5"/>
              </a:spcBef>
            </a:pPr>
            <a:r>
              <a:rPr dirty="0" sz="2800" spc="-20" b="1">
                <a:latin typeface="Calibri"/>
                <a:cs typeface="Calibri"/>
              </a:rPr>
              <a:t>Preceptors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relatively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short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assigned,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relationship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between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mentor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mentee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longer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intense.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12/4/2021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Dr.</a:t>
            </a:r>
            <a:r>
              <a:rPr dirty="0" spc="-35"/>
              <a:t> </a:t>
            </a:r>
            <a:r>
              <a:rPr dirty="0" spc="-5"/>
              <a:t>Malakeh</a:t>
            </a:r>
            <a:r>
              <a:rPr dirty="0" spc="-35"/>
              <a:t> </a:t>
            </a:r>
            <a:r>
              <a:rPr dirty="0" spc="-5"/>
              <a:t>Malak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21675" y="6466592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7998" y="690117"/>
            <a:ext cx="381952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/>
              <a:t>Roles</a:t>
            </a:r>
            <a:r>
              <a:rPr dirty="0" sz="3600" spc="-25"/>
              <a:t> </a:t>
            </a:r>
            <a:r>
              <a:rPr dirty="0" sz="3600"/>
              <a:t>of</a:t>
            </a:r>
            <a:r>
              <a:rPr dirty="0" sz="3600" spc="-25"/>
              <a:t> </a:t>
            </a:r>
            <a:r>
              <a:rPr dirty="0" sz="3600"/>
              <a:t>the</a:t>
            </a:r>
            <a:r>
              <a:rPr dirty="0" sz="3600" spc="-10"/>
              <a:t> </a:t>
            </a:r>
            <a:r>
              <a:rPr dirty="0" sz="3600" spc="-15"/>
              <a:t>Mentor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31140" y="1244854"/>
            <a:ext cx="8600440" cy="4719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68935" indent="-3568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69570" algn="l"/>
              </a:tabLst>
            </a:pPr>
            <a:r>
              <a:rPr dirty="0" sz="2800" spc="-10" b="1">
                <a:latin typeface="Calibri"/>
                <a:cs typeface="Calibri"/>
              </a:rPr>
              <a:t>Model: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admire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want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emulate.</a:t>
            </a:r>
            <a:endParaRPr sz="2800">
              <a:latin typeface="Calibri"/>
              <a:cs typeface="Calibri"/>
            </a:endParaRPr>
          </a:p>
          <a:p>
            <a:pPr marL="360045" marR="245745" indent="-347980">
              <a:lnSpc>
                <a:spcPct val="100000"/>
              </a:lnSpc>
              <a:buAutoNum type="arabicPeriod"/>
              <a:tabLst>
                <a:tab pos="369570" algn="l"/>
              </a:tabLst>
            </a:pPr>
            <a:r>
              <a:rPr dirty="0" sz="2800" spc="-10" b="1">
                <a:latin typeface="Calibri"/>
                <a:cs typeface="Calibri"/>
              </a:rPr>
              <a:t>Envisioner: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Someone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communicate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meaning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potential.</a:t>
            </a:r>
            <a:endParaRPr sz="2800">
              <a:latin typeface="Calibri"/>
              <a:cs typeface="Calibri"/>
            </a:endParaRPr>
          </a:p>
          <a:p>
            <a:pPr marL="360045" marR="5080" indent="-347980">
              <a:lnSpc>
                <a:spcPct val="100000"/>
              </a:lnSpc>
              <a:buAutoNum type="arabicPeriod"/>
              <a:tabLst>
                <a:tab pos="369570" algn="l"/>
              </a:tabLst>
            </a:pPr>
            <a:r>
              <a:rPr dirty="0" sz="2800" spc="-15" b="1">
                <a:latin typeface="Calibri"/>
                <a:cs typeface="Calibri"/>
              </a:rPr>
              <a:t>Energizer: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dynamism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stimulates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action.</a:t>
            </a:r>
            <a:endParaRPr sz="2800">
              <a:latin typeface="Calibri"/>
              <a:cs typeface="Calibri"/>
            </a:endParaRPr>
          </a:p>
          <a:p>
            <a:pPr marL="360045" marR="685165" indent="-347980">
              <a:lnSpc>
                <a:spcPct val="100000"/>
              </a:lnSpc>
              <a:buAutoNum type="arabicPeriod"/>
              <a:tabLst>
                <a:tab pos="368935" algn="l"/>
              </a:tabLst>
            </a:pPr>
            <a:r>
              <a:rPr dirty="0" sz="2800" spc="-20" b="1">
                <a:latin typeface="Calibri"/>
                <a:cs typeface="Calibri"/>
              </a:rPr>
              <a:t>Investor: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Someone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invests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time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energy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growth.</a:t>
            </a:r>
            <a:endParaRPr sz="2800">
              <a:latin typeface="Calibri"/>
              <a:cs typeface="Calibri"/>
            </a:endParaRPr>
          </a:p>
          <a:p>
            <a:pPr marL="369570" marR="56515" indent="-3695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69570" algn="l"/>
              </a:tabLst>
            </a:pPr>
            <a:r>
              <a:rPr dirty="0" sz="2800" spc="-10" b="1">
                <a:latin typeface="Calibri"/>
                <a:cs typeface="Calibri"/>
              </a:rPr>
              <a:t>Supporter: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offers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you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emotional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support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builds </a:t>
            </a:r>
            <a:r>
              <a:rPr dirty="0" sz="2800" spc="-10" b="1">
                <a:latin typeface="Calibri"/>
                <a:cs typeface="Calibri"/>
              </a:rPr>
              <a:t>self-confidence.</a:t>
            </a:r>
            <a:endParaRPr sz="2800">
              <a:latin typeface="Calibri"/>
              <a:cs typeface="Calibri"/>
            </a:endParaRPr>
          </a:p>
          <a:p>
            <a:pPr marL="360045" marR="107314" indent="-347980">
              <a:lnSpc>
                <a:spcPct val="100000"/>
              </a:lnSpc>
              <a:buAutoNum type="arabicPeriod"/>
              <a:tabLst>
                <a:tab pos="369570" algn="l"/>
              </a:tabLst>
            </a:pPr>
            <a:r>
              <a:rPr dirty="0" sz="2800" spc="-10" b="1">
                <a:latin typeface="Calibri"/>
                <a:cs typeface="Calibri"/>
              </a:rPr>
              <a:t>Standard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prodder: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Someone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refuses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accept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less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than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standards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excellence.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najah al abbadi</dc:creator>
  <dc:title>PowerPoint Presentation</dc:title>
  <dcterms:created xsi:type="dcterms:W3CDTF">2023-11-29T09:18:37Z</dcterms:created>
  <dcterms:modified xsi:type="dcterms:W3CDTF">2023-11-29T09:18:37Z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2021-12-04T00:00:00Z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2023-11-29T00:00:00Z</vt:filetime>
  </property>
</Properties>
</file>