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  <p:sldId id="309" r:id="rId59"/>
  </p:sldIdLst>
  <p:sldSz cx="9144000" cy="6858000"/>
  <p:notesSz cx="9144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Relationship Id="rId44" Type="http://schemas.openxmlformats.org/officeDocument/2006/relationships/slide" Target="slides/slide39.xml"/><Relationship Id="rId45" Type="http://schemas.openxmlformats.org/officeDocument/2006/relationships/slide" Target="slides/slide40.xml"/><Relationship Id="rId46" Type="http://schemas.openxmlformats.org/officeDocument/2006/relationships/slide" Target="slides/slide41.xml"/><Relationship Id="rId47" Type="http://schemas.openxmlformats.org/officeDocument/2006/relationships/slide" Target="slides/slide42.xml"/><Relationship Id="rId48" Type="http://schemas.openxmlformats.org/officeDocument/2006/relationships/slide" Target="slides/slide43.xml"/><Relationship Id="rId49" Type="http://schemas.openxmlformats.org/officeDocument/2006/relationships/slide" Target="slides/slide44.xml"/><Relationship Id="rId50" Type="http://schemas.openxmlformats.org/officeDocument/2006/relationships/slide" Target="slides/slide45.xml"/><Relationship Id="rId51" Type="http://schemas.openxmlformats.org/officeDocument/2006/relationships/slide" Target="slides/slide46.xml"/><Relationship Id="rId52" Type="http://schemas.openxmlformats.org/officeDocument/2006/relationships/slide" Target="slides/slide47.xml"/><Relationship Id="rId53" Type="http://schemas.openxmlformats.org/officeDocument/2006/relationships/slide" Target="slides/slide48.xml"/><Relationship Id="rId54" Type="http://schemas.openxmlformats.org/officeDocument/2006/relationships/slide" Target="slides/slide49.xml"/><Relationship Id="rId55" Type="http://schemas.openxmlformats.org/officeDocument/2006/relationships/slide" Target="slides/slide50.xml"/><Relationship Id="rId56" Type="http://schemas.openxmlformats.org/officeDocument/2006/relationships/slide" Target="slides/slide51.xml"/><Relationship Id="rId57" Type="http://schemas.openxmlformats.org/officeDocument/2006/relationships/slide" Target="slides/slide52.xml"/><Relationship Id="rId58" Type="http://schemas.openxmlformats.org/officeDocument/2006/relationships/slide" Target="slides/slide53.xml"/><Relationship Id="rId59" Type="http://schemas.openxmlformats.org/officeDocument/2006/relationships/slide" Target="slides/slide54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19125" y="834305"/>
            <a:ext cx="7646670" cy="2059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50" b="1" i="0" u="sng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50" b="1" i="0" u="sng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50" b="1" i="0" u="sng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50" b="1" i="0" u="sng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882" y="395668"/>
            <a:ext cx="8484234" cy="510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50" b="1" i="0" u="sng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29882" y="1537766"/>
            <a:ext cx="7776209" cy="42056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jpg"/></Relationships>

</file>

<file path=ppt/slides/_rels/slide2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3999" cy="6857998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981200" cy="6857998"/>
            </a:xfrm>
            <a:prstGeom prst="rect">
              <a:avLst/>
            </a:prstGeom>
          </p:spPr>
        </p:pic>
        <p:sp>
          <p:nvSpPr>
            <p:cNvPr id="5" name="object 5" descr=""/>
            <p:cNvSpPr/>
            <p:nvPr/>
          </p:nvSpPr>
          <p:spPr>
            <a:xfrm>
              <a:off x="0" y="0"/>
              <a:ext cx="182880" cy="6858000"/>
            </a:xfrm>
            <a:custGeom>
              <a:avLst/>
              <a:gdLst/>
              <a:ahLst/>
              <a:cxnLst/>
              <a:rect l="l" t="t" r="r" b="b"/>
              <a:pathLst>
                <a:path w="182880" h="6858000">
                  <a:moveTo>
                    <a:pt x="18288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82880" y="6858000"/>
                  </a:lnTo>
                  <a:lnTo>
                    <a:pt x="182880" y="0"/>
                  </a:lnTo>
                  <a:close/>
                </a:path>
              </a:pathLst>
            </a:custGeom>
            <a:solidFill>
              <a:srgbClr val="766E5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0" y="708659"/>
              <a:ext cx="1363980" cy="510540"/>
            </a:xfrm>
            <a:custGeom>
              <a:avLst/>
              <a:gdLst/>
              <a:ahLst/>
              <a:cxnLst/>
              <a:rect l="l" t="t" r="r" b="b"/>
              <a:pathLst>
                <a:path w="1363980" h="510540">
                  <a:moveTo>
                    <a:pt x="0" y="0"/>
                  </a:moveTo>
                  <a:lnTo>
                    <a:pt x="0" y="507364"/>
                  </a:lnTo>
                  <a:lnTo>
                    <a:pt x="1017955" y="510539"/>
                  </a:lnTo>
                  <a:lnTo>
                    <a:pt x="1118120" y="510539"/>
                  </a:lnTo>
                  <a:lnTo>
                    <a:pt x="1122756" y="505713"/>
                  </a:lnTo>
                  <a:lnTo>
                    <a:pt x="1124292" y="504189"/>
                  </a:lnTo>
                  <a:lnTo>
                    <a:pt x="1126185" y="502538"/>
                  </a:lnTo>
                  <a:lnTo>
                    <a:pt x="1127721" y="500888"/>
                  </a:lnTo>
                  <a:lnTo>
                    <a:pt x="1356360" y="270890"/>
                  </a:lnTo>
                  <a:lnTo>
                    <a:pt x="1361646" y="263671"/>
                  </a:lnTo>
                  <a:lnTo>
                    <a:pt x="1363408" y="256476"/>
                  </a:lnTo>
                  <a:lnTo>
                    <a:pt x="1361646" y="249281"/>
                  </a:lnTo>
                  <a:lnTo>
                    <a:pt x="1356360" y="242062"/>
                  </a:lnTo>
                  <a:lnTo>
                    <a:pt x="1127721" y="12064"/>
                  </a:lnTo>
                  <a:lnTo>
                    <a:pt x="1122756" y="12064"/>
                  </a:lnTo>
                  <a:lnTo>
                    <a:pt x="1122756" y="7238"/>
                  </a:lnTo>
                  <a:lnTo>
                    <a:pt x="1118120" y="7238"/>
                  </a:lnTo>
                  <a:lnTo>
                    <a:pt x="1113320" y="2412"/>
                  </a:lnTo>
                  <a:lnTo>
                    <a:pt x="1017955" y="24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2F0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/>
          <p:nvPr/>
        </p:nvSpPr>
        <p:spPr>
          <a:xfrm>
            <a:off x="1240155" y="1421701"/>
            <a:ext cx="6523355" cy="1737360"/>
          </a:xfrm>
          <a:prstGeom prst="rect">
            <a:avLst/>
          </a:prstGeom>
        </p:spPr>
        <p:txBody>
          <a:bodyPr wrap="square" lIns="0" tIns="83185" rIns="0" bIns="0" rtlCol="0" vert="horz">
            <a:spAutoFit/>
          </a:bodyPr>
          <a:lstStyle/>
          <a:p>
            <a:pPr algn="ctr" marL="12065" marR="5080">
              <a:lnSpc>
                <a:spcPts val="4330"/>
              </a:lnSpc>
              <a:spcBef>
                <a:spcPts val="655"/>
              </a:spcBef>
            </a:pPr>
            <a:r>
              <a:rPr dirty="0" sz="4000" spc="-10" b="1">
                <a:latin typeface="Calibri"/>
                <a:cs typeface="Calibri"/>
              </a:rPr>
              <a:t>Administration</a:t>
            </a:r>
            <a:r>
              <a:rPr dirty="0" sz="4000" spc="-114" b="1">
                <a:latin typeface="Calibri"/>
                <a:cs typeface="Calibri"/>
              </a:rPr>
              <a:t> </a:t>
            </a:r>
            <a:r>
              <a:rPr dirty="0" sz="4000" b="1">
                <a:latin typeface="Calibri"/>
                <a:cs typeface="Calibri"/>
              </a:rPr>
              <a:t>and</a:t>
            </a:r>
            <a:r>
              <a:rPr dirty="0" sz="4000" spc="-40" b="1">
                <a:latin typeface="Calibri"/>
                <a:cs typeface="Calibri"/>
              </a:rPr>
              <a:t> </a:t>
            </a:r>
            <a:r>
              <a:rPr dirty="0" sz="4000" spc="-10" b="1">
                <a:latin typeface="Calibri"/>
                <a:cs typeface="Calibri"/>
              </a:rPr>
              <a:t>Leadership </a:t>
            </a:r>
            <a:r>
              <a:rPr dirty="0" sz="4000" b="1">
                <a:latin typeface="Calibri"/>
                <a:cs typeface="Calibri"/>
              </a:rPr>
              <a:t>in</a:t>
            </a:r>
            <a:r>
              <a:rPr dirty="0" sz="4000" spc="-25" b="1">
                <a:latin typeface="Calibri"/>
                <a:cs typeface="Calibri"/>
              </a:rPr>
              <a:t> </a:t>
            </a:r>
            <a:r>
              <a:rPr dirty="0" sz="4000" spc="-10" b="1">
                <a:latin typeface="Calibri"/>
                <a:cs typeface="Calibri"/>
              </a:rPr>
              <a:t>Nursing</a:t>
            </a:r>
            <a:endParaRPr sz="4000">
              <a:latin typeface="Calibri"/>
              <a:cs typeface="Calibri"/>
            </a:endParaRPr>
          </a:p>
          <a:p>
            <a:pPr algn="ctr" marL="106680">
              <a:lnSpc>
                <a:spcPts val="4255"/>
              </a:lnSpc>
            </a:pPr>
            <a:r>
              <a:rPr dirty="0" sz="4000" b="1">
                <a:latin typeface="Calibri"/>
                <a:cs typeface="Calibri"/>
              </a:rPr>
              <a:t>Management</a:t>
            </a:r>
            <a:r>
              <a:rPr dirty="0" sz="4000" spc="-210" b="1">
                <a:latin typeface="Calibri"/>
                <a:cs typeface="Calibri"/>
              </a:rPr>
              <a:t> </a:t>
            </a:r>
            <a:r>
              <a:rPr dirty="0" sz="4000" spc="-10" b="1">
                <a:latin typeface="Calibri"/>
                <a:cs typeface="Calibri"/>
              </a:rPr>
              <a:t>Functions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651635" y="3068954"/>
            <a:ext cx="6269355" cy="15411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ctr" marR="570230">
              <a:lnSpc>
                <a:spcPct val="100000"/>
              </a:lnSpc>
              <a:spcBef>
                <a:spcPts val="125"/>
              </a:spcBef>
            </a:pPr>
            <a:r>
              <a:rPr dirty="0" sz="4000" b="1">
                <a:latin typeface="Calibri"/>
                <a:cs typeface="Calibri"/>
              </a:rPr>
              <a:t>3-</a:t>
            </a:r>
            <a:r>
              <a:rPr dirty="0" sz="4000" spc="-35" b="1">
                <a:latin typeface="Calibri"/>
                <a:cs typeface="Calibri"/>
              </a:rPr>
              <a:t> </a:t>
            </a:r>
            <a:r>
              <a:rPr dirty="0" sz="4000" spc="-10" b="1">
                <a:latin typeface="Calibri"/>
                <a:cs typeface="Calibri"/>
              </a:rPr>
              <a:t>Directing</a:t>
            </a:r>
            <a:endParaRPr sz="4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785"/>
              </a:spcBef>
            </a:pPr>
            <a:r>
              <a:rPr dirty="0" sz="3600" spc="-315" b="1">
                <a:solidFill>
                  <a:srgbClr val="252525"/>
                </a:solidFill>
                <a:latin typeface="Verdana"/>
                <a:cs typeface="Verdana"/>
              </a:rPr>
              <a:t>Documenting</a:t>
            </a:r>
            <a:r>
              <a:rPr dirty="0" sz="3600" spc="-120" b="1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dirty="0" sz="3600" spc="-200" b="1">
                <a:solidFill>
                  <a:srgbClr val="252525"/>
                </a:solidFill>
                <a:latin typeface="Verdana"/>
                <a:cs typeface="Verdana"/>
              </a:rPr>
              <a:t>and</a:t>
            </a:r>
            <a:r>
              <a:rPr dirty="0" sz="3600" spc="-240" b="1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dirty="0" sz="3600" spc="-390" b="1">
                <a:solidFill>
                  <a:srgbClr val="252525"/>
                </a:solidFill>
                <a:latin typeface="Verdana"/>
                <a:cs typeface="Verdana"/>
              </a:rPr>
              <a:t>Reporting</a:t>
            </a:r>
            <a:endParaRPr sz="3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896745">
              <a:lnSpc>
                <a:spcPct val="100000"/>
              </a:lnSpc>
              <a:spcBef>
                <a:spcPts val="100"/>
              </a:spcBef>
            </a:pPr>
            <a:r>
              <a:rPr dirty="0" u="none" sz="3600" spc="-10"/>
              <a:t>Documentation</a:t>
            </a:r>
            <a:r>
              <a:rPr dirty="0" u="none" sz="3600" spc="-170"/>
              <a:t> </a:t>
            </a:r>
            <a:r>
              <a:rPr dirty="0" u="none" sz="3600" spc="-10"/>
              <a:t>Systems</a:t>
            </a:r>
            <a:endParaRPr sz="3600"/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408305">
              <a:lnSpc>
                <a:spcPct val="100000"/>
              </a:lnSpc>
              <a:spcBef>
                <a:spcPts val="125"/>
              </a:spcBef>
            </a:pPr>
            <a:r>
              <a:rPr dirty="0" u="sng" spc="-10">
                <a:uFill>
                  <a:solidFill>
                    <a:srgbClr val="000000"/>
                  </a:solidFill>
                </a:uFill>
              </a:rPr>
              <a:t>Narrative</a:t>
            </a:r>
            <a:r>
              <a:rPr dirty="0" u="sng" spc="-150">
                <a:uFill>
                  <a:solidFill>
                    <a:srgbClr val="000000"/>
                  </a:solidFill>
                </a:uFill>
              </a:rPr>
              <a:t> </a:t>
            </a:r>
            <a:r>
              <a:rPr dirty="0" u="sng">
                <a:uFill>
                  <a:solidFill>
                    <a:srgbClr val="000000"/>
                  </a:solidFill>
                </a:uFill>
              </a:rPr>
              <a:t>charting</a:t>
            </a:r>
            <a:r>
              <a:rPr dirty="0" spc="-30"/>
              <a:t> </a:t>
            </a:r>
            <a:r>
              <a:rPr dirty="0"/>
              <a:t>is</a:t>
            </a:r>
            <a:r>
              <a:rPr dirty="0" spc="-90"/>
              <a:t> </a:t>
            </a:r>
            <a:r>
              <a:rPr dirty="0"/>
              <a:t>a traditional</a:t>
            </a:r>
            <a:r>
              <a:rPr dirty="0" spc="-20"/>
              <a:t> </a:t>
            </a:r>
            <a:r>
              <a:rPr dirty="0"/>
              <a:t>part</a:t>
            </a:r>
            <a:r>
              <a:rPr dirty="0" spc="-60"/>
              <a:t> </a:t>
            </a:r>
            <a:r>
              <a:rPr dirty="0"/>
              <a:t>of</a:t>
            </a:r>
            <a:r>
              <a:rPr dirty="0" spc="15"/>
              <a:t> </a:t>
            </a:r>
            <a:r>
              <a:rPr dirty="0" spc="-25"/>
              <a:t>the</a:t>
            </a:r>
          </a:p>
          <a:p>
            <a:pPr marL="415925" marR="5080">
              <a:lnSpc>
                <a:spcPct val="169800"/>
              </a:lnSpc>
              <a:spcBef>
                <a:spcPts val="420"/>
              </a:spcBef>
            </a:pPr>
            <a:r>
              <a:rPr dirty="0"/>
              <a:t>source</a:t>
            </a:r>
            <a:r>
              <a:rPr dirty="0" spc="-80"/>
              <a:t> </a:t>
            </a:r>
            <a:r>
              <a:rPr dirty="0"/>
              <a:t>–</a:t>
            </a:r>
            <a:r>
              <a:rPr dirty="0" spc="-20"/>
              <a:t> </a:t>
            </a:r>
            <a:r>
              <a:rPr dirty="0"/>
              <a:t>oriented</a:t>
            </a:r>
            <a:r>
              <a:rPr dirty="0" spc="-120"/>
              <a:t> </a:t>
            </a:r>
            <a:r>
              <a:rPr dirty="0"/>
              <a:t>record.</a:t>
            </a:r>
            <a:r>
              <a:rPr dirty="0" spc="-30"/>
              <a:t> </a:t>
            </a:r>
            <a:r>
              <a:rPr dirty="0"/>
              <a:t>It</a:t>
            </a:r>
            <a:r>
              <a:rPr dirty="0" spc="-65"/>
              <a:t> </a:t>
            </a:r>
            <a:r>
              <a:rPr dirty="0"/>
              <a:t>consists</a:t>
            </a:r>
            <a:r>
              <a:rPr dirty="0" spc="-100"/>
              <a:t> </a:t>
            </a:r>
            <a:r>
              <a:rPr dirty="0"/>
              <a:t>of</a:t>
            </a:r>
            <a:r>
              <a:rPr dirty="0" spc="-45"/>
              <a:t> </a:t>
            </a:r>
            <a:r>
              <a:rPr dirty="0" spc="-10"/>
              <a:t>written </a:t>
            </a:r>
            <a:r>
              <a:rPr dirty="0"/>
              <a:t>notes</a:t>
            </a:r>
            <a:r>
              <a:rPr dirty="0" spc="-80"/>
              <a:t> </a:t>
            </a:r>
            <a:r>
              <a:rPr dirty="0"/>
              <a:t>that</a:t>
            </a:r>
            <a:r>
              <a:rPr dirty="0" spc="-50"/>
              <a:t> </a:t>
            </a:r>
            <a:r>
              <a:rPr dirty="0"/>
              <a:t>include</a:t>
            </a:r>
            <a:r>
              <a:rPr dirty="0" spc="-125"/>
              <a:t> </a:t>
            </a:r>
            <a:r>
              <a:rPr dirty="0"/>
              <a:t>routine</a:t>
            </a:r>
            <a:r>
              <a:rPr dirty="0" spc="-75"/>
              <a:t> </a:t>
            </a:r>
            <a:r>
              <a:rPr dirty="0"/>
              <a:t>care,</a:t>
            </a:r>
            <a:r>
              <a:rPr dirty="0" spc="-90"/>
              <a:t> </a:t>
            </a:r>
            <a:r>
              <a:rPr dirty="0"/>
              <a:t>normal</a:t>
            </a:r>
            <a:r>
              <a:rPr dirty="0" spc="-120"/>
              <a:t> </a:t>
            </a:r>
            <a:r>
              <a:rPr dirty="0" spc="-10"/>
              <a:t>findings, </a:t>
            </a:r>
            <a:r>
              <a:rPr dirty="0"/>
              <a:t>and</a:t>
            </a:r>
            <a:r>
              <a:rPr dirty="0" spc="10"/>
              <a:t> </a:t>
            </a:r>
            <a:r>
              <a:rPr dirty="0"/>
              <a:t>client</a:t>
            </a:r>
            <a:r>
              <a:rPr dirty="0" spc="-165"/>
              <a:t> </a:t>
            </a:r>
            <a:r>
              <a:rPr dirty="0" spc="-10"/>
              <a:t>problems.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9882" y="1086739"/>
            <a:ext cx="1791335" cy="511175"/>
          </a:xfrm>
          <a:prstGeom prst="rect"/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u="none" spc="-10"/>
              <a:t>Advantage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29882" y="1584964"/>
            <a:ext cx="8165465" cy="25895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7325" marR="5080" indent="-175260">
              <a:lnSpc>
                <a:spcPct val="150200"/>
              </a:lnSpc>
              <a:spcBef>
                <a:spcPts val="100"/>
              </a:spcBef>
            </a:pPr>
            <a:r>
              <a:rPr dirty="0" sz="2800">
                <a:latin typeface="Calibri"/>
                <a:cs typeface="Calibri"/>
              </a:rPr>
              <a:t>-</a:t>
            </a:r>
            <a:r>
              <a:rPr dirty="0" sz="2800" spc="-145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Source–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oriented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records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are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convenient</a:t>
            </a:r>
            <a:r>
              <a:rPr dirty="0" sz="2800" spc="-1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because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care </a:t>
            </a:r>
            <a:r>
              <a:rPr dirty="0" sz="2800" spc="-10" b="1">
                <a:latin typeface="Calibri"/>
                <a:cs typeface="Calibri"/>
              </a:rPr>
              <a:t>providers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from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each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discipline</a:t>
            </a:r>
            <a:r>
              <a:rPr dirty="0" sz="2800" spc="-1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can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easily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locate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forms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on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which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record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data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it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easy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trace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specific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one’s </a:t>
            </a:r>
            <a:r>
              <a:rPr dirty="0" sz="2800" spc="-10" b="1">
                <a:latin typeface="Calibri"/>
                <a:cs typeface="Calibri"/>
              </a:rPr>
              <a:t>discipline.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2907" y="990282"/>
            <a:ext cx="2259330" cy="510540"/>
          </a:xfrm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u="none" spc="-10"/>
              <a:t>Disadvantage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02907" y="1397571"/>
            <a:ext cx="8134350" cy="38703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80340" marR="5080" indent="-168275">
              <a:lnSpc>
                <a:spcPct val="150200"/>
              </a:lnSpc>
              <a:spcBef>
                <a:spcPts val="90"/>
              </a:spcBef>
            </a:pPr>
            <a:r>
              <a:rPr dirty="0" sz="2800">
                <a:latin typeface="Calibri"/>
                <a:cs typeface="Calibri"/>
              </a:rPr>
              <a:t>-</a:t>
            </a:r>
            <a:r>
              <a:rPr dirty="0" sz="2800" spc="-25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about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particular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client</a:t>
            </a:r>
            <a:r>
              <a:rPr dirty="0" sz="2800" spc="-1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problem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is </a:t>
            </a:r>
            <a:r>
              <a:rPr dirty="0" sz="2800" spc="-10" b="1">
                <a:latin typeface="Calibri"/>
                <a:cs typeface="Calibri"/>
              </a:rPr>
              <a:t>scattered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throughout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chart,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so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it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difficult</a:t>
            </a:r>
            <a:r>
              <a:rPr dirty="0" sz="2800" spc="-1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find </a:t>
            </a:r>
            <a:r>
              <a:rPr dirty="0" sz="2800" spc="-10" b="1">
                <a:latin typeface="Calibri"/>
                <a:cs typeface="Calibri"/>
              </a:rPr>
              <a:t>chronological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client’s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problems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and </a:t>
            </a:r>
            <a:r>
              <a:rPr dirty="0" sz="2800" b="1">
                <a:latin typeface="Calibri"/>
                <a:cs typeface="Calibri"/>
              </a:rPr>
              <a:t>progress.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This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can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lead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decreased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communication </a:t>
            </a:r>
            <a:r>
              <a:rPr dirty="0" sz="2800" b="1">
                <a:latin typeface="Calibri"/>
                <a:cs typeface="Calibri"/>
              </a:rPr>
              <a:t>among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health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team,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incomplete</a:t>
            </a:r>
            <a:r>
              <a:rPr dirty="0" sz="2800" spc="-1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picture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client’s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care,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 lack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coordination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care.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8445" y="779752"/>
            <a:ext cx="7789545" cy="3178175"/>
          </a:xfrm>
          <a:prstGeom prst="rect"/>
        </p:spPr>
        <p:txBody>
          <a:bodyPr wrap="square" lIns="0" tIns="183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45"/>
              </a:spcBef>
            </a:pPr>
            <a:r>
              <a:rPr dirty="0" u="none"/>
              <a:t>2-</a:t>
            </a:r>
            <a:r>
              <a:rPr dirty="0" u="none" spc="-10"/>
              <a:t> </a:t>
            </a:r>
            <a:r>
              <a:rPr dirty="0" u="none"/>
              <a:t>Problem-</a:t>
            </a:r>
            <a:r>
              <a:rPr dirty="0" u="none" spc="114"/>
              <a:t> </a:t>
            </a:r>
            <a:r>
              <a:rPr dirty="0" u="none"/>
              <a:t>Oriented</a:t>
            </a:r>
            <a:r>
              <a:rPr dirty="0" u="none" spc="45"/>
              <a:t> </a:t>
            </a:r>
            <a:r>
              <a:rPr dirty="0" u="none"/>
              <a:t>Medical</a:t>
            </a:r>
            <a:r>
              <a:rPr dirty="0" u="none" spc="130"/>
              <a:t> </a:t>
            </a:r>
            <a:r>
              <a:rPr dirty="0" u="none"/>
              <a:t>Record</a:t>
            </a:r>
            <a:r>
              <a:rPr dirty="0" u="none" spc="45"/>
              <a:t> </a:t>
            </a:r>
            <a:r>
              <a:rPr dirty="0" u="none" spc="-10"/>
              <a:t>(POMR)</a:t>
            </a:r>
          </a:p>
          <a:p>
            <a:pPr marL="12700">
              <a:lnSpc>
                <a:spcPct val="100000"/>
              </a:lnSpc>
              <a:spcBef>
                <a:spcPts val="1195"/>
              </a:spcBef>
            </a:pPr>
            <a:r>
              <a:rPr dirty="0" u="none" sz="2800"/>
              <a:t>The</a:t>
            </a:r>
            <a:r>
              <a:rPr dirty="0" u="none" sz="2800" spc="-65"/>
              <a:t> </a:t>
            </a:r>
            <a:r>
              <a:rPr dirty="0" u="none" sz="2800"/>
              <a:t>data</a:t>
            </a:r>
            <a:r>
              <a:rPr dirty="0" u="none" sz="2800" spc="-35"/>
              <a:t> </a:t>
            </a:r>
            <a:r>
              <a:rPr dirty="0" u="none" sz="2800"/>
              <a:t>are</a:t>
            </a:r>
            <a:r>
              <a:rPr dirty="0" u="none" sz="2800" spc="-60"/>
              <a:t> </a:t>
            </a:r>
            <a:r>
              <a:rPr dirty="0" u="none" sz="2800" spc="-10"/>
              <a:t>arranged</a:t>
            </a:r>
            <a:r>
              <a:rPr dirty="0" u="none" sz="2800" spc="-145"/>
              <a:t> </a:t>
            </a:r>
            <a:r>
              <a:rPr dirty="0" u="none" sz="2800"/>
              <a:t>according</a:t>
            </a:r>
            <a:r>
              <a:rPr dirty="0" u="none" sz="2800" spc="-90"/>
              <a:t> </a:t>
            </a:r>
            <a:r>
              <a:rPr dirty="0" u="none" sz="2800"/>
              <a:t>to</a:t>
            </a:r>
            <a:r>
              <a:rPr dirty="0" u="none" sz="2800" spc="-95"/>
              <a:t> </a:t>
            </a:r>
            <a:r>
              <a:rPr dirty="0" u="none" sz="2800"/>
              <a:t>the</a:t>
            </a:r>
            <a:r>
              <a:rPr dirty="0" u="none" sz="2800" spc="-65"/>
              <a:t> </a:t>
            </a:r>
            <a:r>
              <a:rPr dirty="0" u="none" sz="2800"/>
              <a:t>problems</a:t>
            </a:r>
            <a:r>
              <a:rPr dirty="0" u="none" sz="2800" spc="-65"/>
              <a:t> </a:t>
            </a:r>
            <a:r>
              <a:rPr dirty="0" u="none" sz="2800" spc="-25"/>
              <a:t>the</a:t>
            </a:r>
            <a:endParaRPr sz="2800"/>
          </a:p>
          <a:p>
            <a:pPr marL="73025" marR="172720">
              <a:lnSpc>
                <a:spcPct val="150100"/>
              </a:lnSpc>
              <a:spcBef>
                <a:spcPts val="5"/>
              </a:spcBef>
              <a:tabLst>
                <a:tab pos="5019040" algn="l"/>
              </a:tabLst>
            </a:pPr>
            <a:r>
              <a:rPr dirty="0" u="none" sz="2800"/>
              <a:t>client</a:t>
            </a:r>
            <a:r>
              <a:rPr dirty="0" u="none" sz="2800" spc="-175"/>
              <a:t> </a:t>
            </a:r>
            <a:r>
              <a:rPr dirty="0" u="none" sz="2800"/>
              <a:t>has</a:t>
            </a:r>
            <a:r>
              <a:rPr dirty="0" u="none" sz="2800" spc="-5"/>
              <a:t> </a:t>
            </a:r>
            <a:r>
              <a:rPr dirty="0" u="none" sz="2800" spc="-10"/>
              <a:t>rather</a:t>
            </a:r>
            <a:r>
              <a:rPr dirty="0" u="none" sz="2800" spc="-100"/>
              <a:t> </a:t>
            </a:r>
            <a:r>
              <a:rPr dirty="0" u="none" sz="2800"/>
              <a:t>than</a:t>
            </a:r>
            <a:r>
              <a:rPr dirty="0" u="none" sz="2800" spc="-15"/>
              <a:t> </a:t>
            </a:r>
            <a:r>
              <a:rPr dirty="0" u="none" sz="2800"/>
              <a:t>the</a:t>
            </a:r>
            <a:r>
              <a:rPr dirty="0" u="none" sz="2800" spc="20"/>
              <a:t> </a:t>
            </a:r>
            <a:r>
              <a:rPr dirty="0" u="none" sz="2800" spc="-10"/>
              <a:t>source</a:t>
            </a:r>
            <a:r>
              <a:rPr dirty="0" u="none" sz="2800"/>
              <a:t>	of</a:t>
            </a:r>
            <a:r>
              <a:rPr dirty="0" u="none" sz="2800" spc="-45"/>
              <a:t> </a:t>
            </a:r>
            <a:r>
              <a:rPr dirty="0" u="none" sz="2800" spc="-10"/>
              <a:t>information. </a:t>
            </a:r>
            <a:r>
              <a:rPr dirty="0" u="none" sz="2800"/>
              <a:t>Members</a:t>
            </a:r>
            <a:r>
              <a:rPr dirty="0" u="none" sz="2800" spc="-120"/>
              <a:t> </a:t>
            </a:r>
            <a:r>
              <a:rPr dirty="0" u="none" sz="2800"/>
              <a:t>of</a:t>
            </a:r>
            <a:r>
              <a:rPr dirty="0" u="none" sz="2800" spc="-5"/>
              <a:t> </a:t>
            </a:r>
            <a:r>
              <a:rPr dirty="0" u="none" sz="2800"/>
              <a:t>the</a:t>
            </a:r>
            <a:r>
              <a:rPr dirty="0" u="none" sz="2800" spc="-55"/>
              <a:t> </a:t>
            </a:r>
            <a:r>
              <a:rPr dirty="0" u="none" sz="2800"/>
              <a:t>health</a:t>
            </a:r>
            <a:r>
              <a:rPr dirty="0" u="none" sz="2800" spc="-80"/>
              <a:t> </a:t>
            </a:r>
            <a:r>
              <a:rPr dirty="0" u="none" sz="2800"/>
              <a:t>care</a:t>
            </a:r>
            <a:r>
              <a:rPr dirty="0" u="none" sz="2800" spc="-55"/>
              <a:t> </a:t>
            </a:r>
            <a:r>
              <a:rPr dirty="0" u="none" sz="2800"/>
              <a:t>team</a:t>
            </a:r>
            <a:r>
              <a:rPr dirty="0" u="none" sz="2800" spc="-25"/>
              <a:t> </a:t>
            </a:r>
            <a:r>
              <a:rPr dirty="0" u="none" sz="2800" spc="-10"/>
              <a:t>contribute</a:t>
            </a:r>
            <a:r>
              <a:rPr dirty="0" u="none" sz="2800" spc="-110"/>
              <a:t> </a:t>
            </a:r>
            <a:r>
              <a:rPr dirty="0" u="none" sz="2800"/>
              <a:t>to</a:t>
            </a:r>
            <a:r>
              <a:rPr dirty="0" u="none" sz="2800" spc="-85"/>
              <a:t> </a:t>
            </a:r>
            <a:r>
              <a:rPr dirty="0" u="none" sz="2800" spc="-25"/>
              <a:t>the </a:t>
            </a:r>
            <a:r>
              <a:rPr dirty="0" u="none" sz="2800"/>
              <a:t>problem</a:t>
            </a:r>
            <a:r>
              <a:rPr dirty="0" u="none" sz="2800" spc="-65"/>
              <a:t> </a:t>
            </a:r>
            <a:r>
              <a:rPr dirty="0" u="none" sz="2800"/>
              <a:t>list</a:t>
            </a:r>
            <a:r>
              <a:rPr dirty="0" u="none" sz="2800" spc="-125"/>
              <a:t> </a:t>
            </a:r>
            <a:r>
              <a:rPr dirty="0" u="none" sz="2800"/>
              <a:t>, plan</a:t>
            </a:r>
            <a:r>
              <a:rPr dirty="0" u="none" sz="2800" spc="-65"/>
              <a:t> </a:t>
            </a:r>
            <a:r>
              <a:rPr dirty="0" u="none" sz="2800"/>
              <a:t>of</a:t>
            </a:r>
            <a:r>
              <a:rPr dirty="0" u="none" sz="2800" spc="10"/>
              <a:t> </a:t>
            </a:r>
            <a:r>
              <a:rPr dirty="0" u="none" sz="2800"/>
              <a:t>care,</a:t>
            </a:r>
            <a:r>
              <a:rPr dirty="0" u="none" sz="2800" spc="-55"/>
              <a:t> </a:t>
            </a:r>
            <a:r>
              <a:rPr dirty="0" u="none" sz="2800"/>
              <a:t>and</a:t>
            </a:r>
            <a:r>
              <a:rPr dirty="0" u="none" sz="2800" spc="-65"/>
              <a:t> </a:t>
            </a:r>
            <a:r>
              <a:rPr dirty="0" u="none" sz="2800"/>
              <a:t>progress</a:t>
            </a:r>
            <a:r>
              <a:rPr dirty="0" u="none" sz="2800" spc="-40"/>
              <a:t> </a:t>
            </a:r>
            <a:r>
              <a:rPr dirty="0" u="none" sz="2800" spc="-10"/>
              <a:t>notes.</a:t>
            </a:r>
            <a:endParaRPr sz="28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2907" y="657542"/>
            <a:ext cx="7700009" cy="510540"/>
          </a:xfrm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u="none"/>
              <a:t>2-</a:t>
            </a:r>
            <a:r>
              <a:rPr dirty="0" u="none" spc="-20"/>
              <a:t> </a:t>
            </a:r>
            <a:r>
              <a:rPr dirty="0" u="none"/>
              <a:t>Problem-</a:t>
            </a:r>
            <a:r>
              <a:rPr dirty="0" u="none" spc="114"/>
              <a:t> </a:t>
            </a:r>
            <a:r>
              <a:rPr dirty="0" u="none"/>
              <a:t>Oriented</a:t>
            </a:r>
            <a:r>
              <a:rPr dirty="0" u="none" spc="25"/>
              <a:t> </a:t>
            </a:r>
            <a:r>
              <a:rPr dirty="0" u="none"/>
              <a:t>Medical</a:t>
            </a:r>
            <a:r>
              <a:rPr dirty="0" u="none" spc="114"/>
              <a:t> </a:t>
            </a:r>
            <a:r>
              <a:rPr dirty="0" u="none"/>
              <a:t>Record</a:t>
            </a:r>
            <a:r>
              <a:rPr dirty="0" u="none" spc="30"/>
              <a:t> </a:t>
            </a:r>
            <a:r>
              <a:rPr dirty="0" u="none" spc="-10"/>
              <a:t>(POMR)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02907" y="1080071"/>
            <a:ext cx="8058784" cy="3229610"/>
          </a:xfrm>
          <a:prstGeom prst="rect">
            <a:avLst/>
          </a:prstGeom>
        </p:spPr>
        <p:txBody>
          <a:bodyPr wrap="square" lIns="0" tIns="2260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80"/>
              </a:spcBef>
            </a:pPr>
            <a:r>
              <a:rPr dirty="0" u="sng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Advantage</a:t>
            </a:r>
            <a:r>
              <a:rPr dirty="0" u="sng" sz="2800" spc="-7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dirty="0" u="sng" sz="2800" spc="-2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2800" spc="-2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POMR:</a:t>
            </a:r>
            <a:endParaRPr sz="2800">
              <a:latin typeface="Calibri"/>
              <a:cs typeface="Calibri"/>
            </a:endParaRPr>
          </a:p>
          <a:p>
            <a:pPr marL="386080" indent="-373380">
              <a:lnSpc>
                <a:spcPct val="100000"/>
              </a:lnSpc>
              <a:spcBef>
                <a:spcPts val="1685"/>
              </a:spcBef>
              <a:buAutoNum type="arabicPlain"/>
              <a:tabLst>
                <a:tab pos="386080" algn="l"/>
              </a:tabLst>
            </a:pPr>
            <a:r>
              <a:rPr dirty="0" sz="2800" spc="-10" b="1">
                <a:latin typeface="Calibri"/>
                <a:cs typeface="Calibri"/>
              </a:rPr>
              <a:t>Encourages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collaboration</a:t>
            </a:r>
            <a:endParaRPr sz="2800">
              <a:latin typeface="Calibri"/>
              <a:cs typeface="Calibri"/>
            </a:endParaRPr>
          </a:p>
          <a:p>
            <a:pPr marL="187960" marR="5080" indent="-175895">
              <a:lnSpc>
                <a:spcPct val="150100"/>
              </a:lnSpc>
              <a:buAutoNum type="arabicPlain"/>
              <a:tabLst>
                <a:tab pos="187960" algn="l"/>
                <a:tab pos="385445" algn="l"/>
              </a:tabLst>
            </a:pPr>
            <a:r>
              <a:rPr dirty="0" sz="280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problem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list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front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chart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alerts caregivers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client’s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needs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makes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it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easier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to</a:t>
            </a:r>
            <a:endParaRPr sz="2800">
              <a:latin typeface="Calibri"/>
              <a:cs typeface="Calibri"/>
            </a:endParaRPr>
          </a:p>
          <a:p>
            <a:pPr marL="187960">
              <a:lnSpc>
                <a:spcPct val="100000"/>
              </a:lnSpc>
              <a:spcBef>
                <a:spcPts val="1689"/>
              </a:spcBef>
            </a:pPr>
            <a:r>
              <a:rPr dirty="0" sz="2800" b="1">
                <a:latin typeface="Calibri"/>
                <a:cs typeface="Calibri"/>
              </a:rPr>
              <a:t>track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status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each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problem.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7007" y="533145"/>
            <a:ext cx="7703184" cy="511175"/>
          </a:xfrm>
          <a:prstGeom prst="rect"/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u="none"/>
              <a:t>2-</a:t>
            </a:r>
            <a:r>
              <a:rPr dirty="0" u="none" spc="-5"/>
              <a:t> </a:t>
            </a:r>
            <a:r>
              <a:rPr dirty="0" u="none"/>
              <a:t>Problem-</a:t>
            </a:r>
            <a:r>
              <a:rPr dirty="0" u="none" spc="120"/>
              <a:t> </a:t>
            </a:r>
            <a:r>
              <a:rPr dirty="0" u="none"/>
              <a:t>Oriented</a:t>
            </a:r>
            <a:r>
              <a:rPr dirty="0" u="none" spc="40"/>
              <a:t> </a:t>
            </a:r>
            <a:r>
              <a:rPr dirty="0" u="none"/>
              <a:t>Medical</a:t>
            </a:r>
            <a:r>
              <a:rPr dirty="0" u="none" spc="125"/>
              <a:t> </a:t>
            </a:r>
            <a:r>
              <a:rPr dirty="0" u="none"/>
              <a:t>Record</a:t>
            </a:r>
            <a:r>
              <a:rPr dirty="0" u="none" spc="40"/>
              <a:t> </a:t>
            </a:r>
            <a:r>
              <a:rPr dirty="0" u="none" spc="-10"/>
              <a:t>(POMR)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87007" y="1436560"/>
            <a:ext cx="7866380" cy="3229610"/>
          </a:xfrm>
          <a:prstGeom prst="rect">
            <a:avLst/>
          </a:prstGeom>
        </p:spPr>
        <p:txBody>
          <a:bodyPr wrap="square" lIns="0" tIns="2260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80"/>
              </a:spcBef>
            </a:pPr>
            <a:r>
              <a:rPr dirty="0" u="sng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Disadvantage</a:t>
            </a:r>
            <a:endParaRPr sz="2800">
              <a:latin typeface="Calibri"/>
              <a:cs typeface="Calibri"/>
            </a:endParaRPr>
          </a:p>
          <a:p>
            <a:pPr marL="187325" marR="5080" indent="-175260">
              <a:lnSpc>
                <a:spcPct val="150100"/>
              </a:lnSpc>
              <a:buAutoNum type="arabicPlain"/>
              <a:tabLst>
                <a:tab pos="187325" algn="l"/>
                <a:tab pos="385445" algn="l"/>
              </a:tabLst>
            </a:pP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spc="-10" b="1">
                <a:latin typeface="Calibri"/>
                <a:cs typeface="Calibri"/>
              </a:rPr>
              <a:t>Caregivers</a:t>
            </a:r>
            <a:r>
              <a:rPr dirty="0" sz="2800" spc="-1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differ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their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ability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use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required </a:t>
            </a:r>
            <a:r>
              <a:rPr dirty="0" sz="2800" b="1">
                <a:latin typeface="Calibri"/>
                <a:cs typeface="Calibri"/>
              </a:rPr>
              <a:t>charting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format.</a:t>
            </a:r>
            <a:endParaRPr sz="2800">
              <a:latin typeface="Calibri"/>
              <a:cs typeface="Calibri"/>
            </a:endParaRPr>
          </a:p>
          <a:p>
            <a:pPr marL="187325" marR="55880" indent="-175260">
              <a:lnSpc>
                <a:spcPct val="150100"/>
              </a:lnSpc>
              <a:spcBef>
                <a:spcPts val="5"/>
              </a:spcBef>
              <a:buAutoNum type="arabicPlain"/>
              <a:tabLst>
                <a:tab pos="187325" algn="l"/>
                <a:tab pos="385445" algn="l"/>
              </a:tabLst>
            </a:pPr>
            <a:r>
              <a:rPr dirty="0" sz="280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It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takes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constant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vigilance</a:t>
            </a:r>
            <a:r>
              <a:rPr dirty="0" sz="2800" spc="-1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10" b="1">
                <a:latin typeface="Calibri"/>
                <a:cs typeface="Calibri"/>
              </a:rPr>
              <a:t> maintain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up</a:t>
            </a:r>
            <a:r>
              <a:rPr dirty="0" sz="2800" spc="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–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50" b="1">
                <a:latin typeface="Calibri"/>
                <a:cs typeface="Calibri"/>
              </a:rPr>
              <a:t>– </a:t>
            </a:r>
            <a:r>
              <a:rPr dirty="0" sz="2800" b="1">
                <a:latin typeface="Calibri"/>
                <a:cs typeface="Calibri"/>
              </a:rPr>
              <a:t>date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problem</a:t>
            </a:r>
            <a:r>
              <a:rPr dirty="0" sz="2800" spc="-15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list.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19125" y="1063942"/>
            <a:ext cx="5720715" cy="216471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POMR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has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four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basic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components:</a:t>
            </a:r>
            <a:endParaRPr sz="2800">
              <a:latin typeface="Calibri"/>
              <a:cs typeface="Calibri"/>
            </a:endParaRPr>
          </a:p>
          <a:p>
            <a:pPr marL="203200" indent="-190500">
              <a:lnSpc>
                <a:spcPct val="100000"/>
              </a:lnSpc>
              <a:spcBef>
                <a:spcPts val="5"/>
              </a:spcBef>
              <a:buChar char="-"/>
              <a:tabLst>
                <a:tab pos="203200" algn="l"/>
              </a:tabLst>
            </a:pPr>
            <a:r>
              <a:rPr dirty="0" sz="2800" spc="-10" b="1">
                <a:latin typeface="Calibri"/>
                <a:cs typeface="Calibri"/>
              </a:rPr>
              <a:t>Database</a:t>
            </a:r>
            <a:endParaRPr sz="2800">
              <a:latin typeface="Calibri"/>
              <a:cs typeface="Calibri"/>
            </a:endParaRPr>
          </a:p>
          <a:p>
            <a:pPr marL="203200" indent="-190500">
              <a:lnSpc>
                <a:spcPct val="100000"/>
              </a:lnSpc>
              <a:spcBef>
                <a:spcPts val="5"/>
              </a:spcBef>
              <a:buChar char="-"/>
              <a:tabLst>
                <a:tab pos="203200" algn="l"/>
              </a:tabLst>
            </a:pPr>
            <a:r>
              <a:rPr dirty="0" sz="2800" b="1">
                <a:latin typeface="Calibri"/>
                <a:cs typeface="Calibri"/>
              </a:rPr>
              <a:t>Problem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list</a:t>
            </a:r>
            <a:endParaRPr sz="2800">
              <a:latin typeface="Calibri"/>
              <a:cs typeface="Calibri"/>
            </a:endParaRPr>
          </a:p>
          <a:p>
            <a:pPr marL="203200" indent="-190500">
              <a:lnSpc>
                <a:spcPct val="100000"/>
              </a:lnSpc>
              <a:buChar char="-"/>
              <a:tabLst>
                <a:tab pos="203200" algn="l"/>
              </a:tabLst>
            </a:pPr>
            <a:r>
              <a:rPr dirty="0" sz="2800" b="1">
                <a:latin typeface="Calibri"/>
                <a:cs typeface="Calibri"/>
              </a:rPr>
              <a:t>Plan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care</a:t>
            </a:r>
            <a:endParaRPr sz="2800">
              <a:latin typeface="Calibri"/>
              <a:cs typeface="Calibri"/>
            </a:endParaRPr>
          </a:p>
          <a:p>
            <a:pPr marL="203200" indent="-190500">
              <a:lnSpc>
                <a:spcPct val="100000"/>
              </a:lnSpc>
              <a:spcBef>
                <a:spcPts val="5"/>
              </a:spcBef>
              <a:buChar char="-"/>
              <a:tabLst>
                <a:tab pos="203200" algn="l"/>
              </a:tabLst>
            </a:pPr>
            <a:r>
              <a:rPr dirty="0" sz="2800" b="1">
                <a:latin typeface="Calibri"/>
                <a:cs typeface="Calibri"/>
              </a:rPr>
              <a:t>Progress</a:t>
            </a:r>
            <a:r>
              <a:rPr dirty="0" sz="2800" spc="-15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notes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9125" y="527029"/>
            <a:ext cx="7700645" cy="2973705"/>
          </a:xfrm>
          <a:prstGeom prst="rect"/>
        </p:spPr>
        <p:txBody>
          <a:bodyPr wrap="square" lIns="0" tIns="23685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864"/>
              </a:spcBef>
            </a:pPr>
            <a:r>
              <a:rPr dirty="0" u="none"/>
              <a:t>Data</a:t>
            </a:r>
            <a:r>
              <a:rPr dirty="0" u="none" spc="20"/>
              <a:t> </a:t>
            </a:r>
            <a:r>
              <a:rPr dirty="0" u="none" spc="-20"/>
              <a:t>base</a:t>
            </a:r>
          </a:p>
          <a:p>
            <a:pPr marL="12700" marR="5080">
              <a:lnSpc>
                <a:spcPct val="143300"/>
              </a:lnSpc>
              <a:spcBef>
                <a:spcPts val="120"/>
              </a:spcBef>
            </a:pPr>
            <a:r>
              <a:rPr dirty="0" u="none" sz="2550"/>
              <a:t>Consists</a:t>
            </a:r>
            <a:r>
              <a:rPr dirty="0" u="none" sz="2550" spc="50"/>
              <a:t> </a:t>
            </a:r>
            <a:r>
              <a:rPr dirty="0" u="none" sz="2550"/>
              <a:t>of</a:t>
            </a:r>
            <a:r>
              <a:rPr dirty="0" u="none" sz="2550" spc="75"/>
              <a:t> </a:t>
            </a:r>
            <a:r>
              <a:rPr dirty="0" u="none" sz="2550"/>
              <a:t>all</a:t>
            </a:r>
            <a:r>
              <a:rPr dirty="0" u="none" sz="2550" spc="80"/>
              <a:t> </a:t>
            </a:r>
            <a:r>
              <a:rPr dirty="0" u="none" sz="2550"/>
              <a:t>information</a:t>
            </a:r>
            <a:r>
              <a:rPr dirty="0" u="none" sz="2550" spc="114"/>
              <a:t> </a:t>
            </a:r>
            <a:r>
              <a:rPr dirty="0" u="none" sz="2550"/>
              <a:t>known</a:t>
            </a:r>
            <a:r>
              <a:rPr dirty="0" u="none" sz="2550" spc="110"/>
              <a:t> </a:t>
            </a:r>
            <a:r>
              <a:rPr dirty="0" u="none" sz="2550"/>
              <a:t>about</a:t>
            </a:r>
            <a:r>
              <a:rPr dirty="0" u="none" sz="2550" spc="114"/>
              <a:t> </a:t>
            </a:r>
            <a:r>
              <a:rPr dirty="0" u="none" sz="2550"/>
              <a:t>the</a:t>
            </a:r>
            <a:r>
              <a:rPr dirty="0" u="none" sz="2550" spc="70"/>
              <a:t> </a:t>
            </a:r>
            <a:r>
              <a:rPr dirty="0" u="none" sz="2550"/>
              <a:t>client</a:t>
            </a:r>
            <a:r>
              <a:rPr dirty="0" u="none" sz="2550" spc="-10"/>
              <a:t> </a:t>
            </a:r>
            <a:r>
              <a:rPr dirty="0" u="none" sz="2550" spc="-20"/>
              <a:t>when </a:t>
            </a:r>
            <a:r>
              <a:rPr dirty="0" u="none" sz="2550"/>
              <a:t>the</a:t>
            </a:r>
            <a:r>
              <a:rPr dirty="0" u="none" sz="2550" spc="15"/>
              <a:t> </a:t>
            </a:r>
            <a:r>
              <a:rPr dirty="0" u="none" sz="2550"/>
              <a:t>client</a:t>
            </a:r>
            <a:r>
              <a:rPr dirty="0" u="none" sz="2550" spc="-55"/>
              <a:t> </a:t>
            </a:r>
            <a:r>
              <a:rPr dirty="0" u="none" sz="2550"/>
              <a:t>first</a:t>
            </a:r>
            <a:r>
              <a:rPr dirty="0" u="none" sz="2550" spc="10"/>
              <a:t> </a:t>
            </a:r>
            <a:r>
              <a:rPr dirty="0" u="none" sz="2550"/>
              <a:t>enters</a:t>
            </a:r>
            <a:r>
              <a:rPr dirty="0" u="none" sz="2550" spc="55"/>
              <a:t> </a:t>
            </a:r>
            <a:r>
              <a:rPr dirty="0" u="none" sz="2550"/>
              <a:t>the</a:t>
            </a:r>
            <a:r>
              <a:rPr dirty="0" u="none" sz="2550" spc="15"/>
              <a:t> </a:t>
            </a:r>
            <a:r>
              <a:rPr dirty="0" u="none" sz="2550"/>
              <a:t>health</a:t>
            </a:r>
            <a:r>
              <a:rPr dirty="0" u="none" sz="2550" spc="-5"/>
              <a:t> </a:t>
            </a:r>
            <a:r>
              <a:rPr dirty="0" u="none" sz="2550"/>
              <a:t>care</a:t>
            </a:r>
            <a:r>
              <a:rPr dirty="0" u="none" sz="2550" spc="25"/>
              <a:t> </a:t>
            </a:r>
            <a:r>
              <a:rPr dirty="0" u="none" sz="2550"/>
              <a:t>agency.</a:t>
            </a:r>
            <a:r>
              <a:rPr dirty="0" u="none" sz="2550" spc="150"/>
              <a:t> </a:t>
            </a:r>
            <a:r>
              <a:rPr dirty="0" u="none" sz="2550"/>
              <a:t>It</a:t>
            </a:r>
            <a:r>
              <a:rPr dirty="0" u="none" sz="2550" spc="10"/>
              <a:t> </a:t>
            </a:r>
            <a:r>
              <a:rPr dirty="0" u="none" sz="2550" spc="-10"/>
              <a:t>includes </a:t>
            </a:r>
            <a:r>
              <a:rPr dirty="0" u="none" sz="2550"/>
              <a:t>nursing</a:t>
            </a:r>
            <a:r>
              <a:rPr dirty="0" u="none" sz="2550" spc="65"/>
              <a:t> </a:t>
            </a:r>
            <a:r>
              <a:rPr dirty="0" u="none" sz="2550"/>
              <a:t>assessment,</a:t>
            </a:r>
            <a:r>
              <a:rPr dirty="0" u="none" sz="2550" spc="90"/>
              <a:t> </a:t>
            </a:r>
            <a:r>
              <a:rPr dirty="0" u="none" sz="2550"/>
              <a:t>the</a:t>
            </a:r>
            <a:r>
              <a:rPr dirty="0" u="none" sz="2550" spc="-5"/>
              <a:t> </a:t>
            </a:r>
            <a:r>
              <a:rPr dirty="0" u="none" sz="2550"/>
              <a:t>physician’s</a:t>
            </a:r>
            <a:r>
              <a:rPr dirty="0" u="none" sz="2550" spc="35"/>
              <a:t> </a:t>
            </a:r>
            <a:r>
              <a:rPr dirty="0" u="none" sz="2550"/>
              <a:t>history,</a:t>
            </a:r>
            <a:r>
              <a:rPr dirty="0" u="none" sz="2550" spc="95"/>
              <a:t> </a:t>
            </a:r>
            <a:r>
              <a:rPr dirty="0" u="none" sz="2550"/>
              <a:t>social</a:t>
            </a:r>
            <a:r>
              <a:rPr dirty="0" u="none" sz="2550" spc="5"/>
              <a:t> </a:t>
            </a:r>
            <a:r>
              <a:rPr dirty="0" u="none" sz="2550" spc="-25"/>
              <a:t>and </a:t>
            </a:r>
            <a:r>
              <a:rPr dirty="0" u="none" sz="2550"/>
              <a:t>family</a:t>
            </a:r>
            <a:r>
              <a:rPr dirty="0" u="none" sz="2550" spc="20"/>
              <a:t> </a:t>
            </a:r>
            <a:r>
              <a:rPr dirty="0" u="none" sz="2550"/>
              <a:t>data,</a:t>
            </a:r>
            <a:r>
              <a:rPr dirty="0" u="none" sz="2550" spc="105"/>
              <a:t> </a:t>
            </a:r>
            <a:r>
              <a:rPr dirty="0" u="none" sz="2550"/>
              <a:t>baseline</a:t>
            </a:r>
            <a:r>
              <a:rPr dirty="0" u="none" sz="2550" spc="60"/>
              <a:t> </a:t>
            </a:r>
            <a:r>
              <a:rPr dirty="0" u="none" sz="2550"/>
              <a:t>diagnostic</a:t>
            </a:r>
            <a:r>
              <a:rPr dirty="0" u="none" sz="2550" spc="120"/>
              <a:t> </a:t>
            </a:r>
            <a:r>
              <a:rPr dirty="0" u="none" sz="2550" spc="-10"/>
              <a:t>tests.</a:t>
            </a:r>
            <a:endParaRPr sz="2550"/>
          </a:p>
        </p:txBody>
      </p:sp>
      <p:sp>
        <p:nvSpPr>
          <p:cNvPr id="3" name="object 3" descr=""/>
          <p:cNvSpPr txBox="1"/>
          <p:nvPr/>
        </p:nvSpPr>
        <p:spPr>
          <a:xfrm>
            <a:off x="619125" y="3990319"/>
            <a:ext cx="7358380" cy="2409190"/>
          </a:xfrm>
          <a:prstGeom prst="rect">
            <a:avLst/>
          </a:prstGeom>
        </p:spPr>
        <p:txBody>
          <a:bodyPr wrap="square" lIns="0" tIns="23685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864"/>
              </a:spcBef>
            </a:pPr>
            <a:r>
              <a:rPr dirty="0" sz="3150" b="1">
                <a:latin typeface="Calibri"/>
                <a:cs typeface="Calibri"/>
              </a:rPr>
              <a:t>Problem</a:t>
            </a:r>
            <a:r>
              <a:rPr dirty="0" sz="3150" spc="60" b="1">
                <a:latin typeface="Calibri"/>
                <a:cs typeface="Calibri"/>
              </a:rPr>
              <a:t> </a:t>
            </a:r>
            <a:r>
              <a:rPr dirty="0" sz="3150" spc="-20" b="1">
                <a:latin typeface="Calibri"/>
                <a:cs typeface="Calibri"/>
              </a:rPr>
              <a:t>list</a:t>
            </a:r>
            <a:endParaRPr sz="3150">
              <a:latin typeface="Calibri"/>
              <a:cs typeface="Calibri"/>
            </a:endParaRPr>
          </a:p>
          <a:p>
            <a:pPr marL="187325" marR="5080" indent="-175260">
              <a:lnSpc>
                <a:spcPct val="142300"/>
              </a:lnSpc>
              <a:spcBef>
                <a:spcPts val="150"/>
              </a:spcBef>
            </a:pPr>
            <a:r>
              <a:rPr dirty="0" sz="2550" b="1">
                <a:latin typeface="Calibri"/>
                <a:cs typeface="Calibri"/>
              </a:rPr>
              <a:t>Problems</a:t>
            </a:r>
            <a:r>
              <a:rPr dirty="0" sz="2550" spc="8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are</a:t>
            </a:r>
            <a:r>
              <a:rPr dirty="0" sz="2550" spc="11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listed</a:t>
            </a:r>
            <a:r>
              <a:rPr dirty="0" sz="2550" spc="-3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in</a:t>
            </a:r>
            <a:r>
              <a:rPr dirty="0" sz="2550" spc="3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the</a:t>
            </a:r>
            <a:r>
              <a:rPr dirty="0" sz="2550" spc="4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order</a:t>
            </a:r>
            <a:r>
              <a:rPr dirty="0" sz="2550" spc="7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in</a:t>
            </a:r>
            <a:r>
              <a:rPr dirty="0" sz="2550" spc="3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which</a:t>
            </a:r>
            <a:r>
              <a:rPr dirty="0" sz="2550" spc="9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they</a:t>
            </a:r>
            <a:r>
              <a:rPr dirty="0" sz="2550" spc="5" b="1">
                <a:latin typeface="Calibri"/>
                <a:cs typeface="Calibri"/>
              </a:rPr>
              <a:t> </a:t>
            </a:r>
            <a:r>
              <a:rPr dirty="0" sz="2550" spc="-25" b="1">
                <a:latin typeface="Calibri"/>
                <a:cs typeface="Calibri"/>
              </a:rPr>
              <a:t>are </a:t>
            </a:r>
            <a:r>
              <a:rPr dirty="0" sz="2550" b="1">
                <a:latin typeface="Calibri"/>
                <a:cs typeface="Calibri"/>
              </a:rPr>
              <a:t>identified,</a:t>
            </a:r>
            <a:r>
              <a:rPr dirty="0" sz="2550" spc="-1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and</a:t>
            </a:r>
            <a:r>
              <a:rPr dirty="0" sz="2550" spc="13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the</a:t>
            </a:r>
            <a:r>
              <a:rPr dirty="0" sz="2550" spc="9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list</a:t>
            </a:r>
            <a:r>
              <a:rPr dirty="0" sz="2550" spc="1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is</a:t>
            </a:r>
            <a:r>
              <a:rPr dirty="0" sz="2550" spc="-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continually</a:t>
            </a:r>
            <a:r>
              <a:rPr dirty="0" sz="2550" spc="12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updated</a:t>
            </a:r>
            <a:r>
              <a:rPr dirty="0" sz="2550" spc="19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as</a:t>
            </a:r>
            <a:r>
              <a:rPr dirty="0" sz="2550" spc="55" b="1">
                <a:latin typeface="Calibri"/>
                <a:cs typeface="Calibri"/>
              </a:rPr>
              <a:t> </a:t>
            </a:r>
            <a:r>
              <a:rPr dirty="0" sz="2550" spc="-25" b="1">
                <a:latin typeface="Calibri"/>
                <a:cs typeface="Calibri"/>
              </a:rPr>
              <a:t>new </a:t>
            </a:r>
            <a:r>
              <a:rPr dirty="0" sz="2550" b="1">
                <a:latin typeface="Calibri"/>
                <a:cs typeface="Calibri"/>
              </a:rPr>
              <a:t>problems</a:t>
            </a:r>
            <a:r>
              <a:rPr dirty="0" sz="2550" spc="16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are</a:t>
            </a:r>
            <a:r>
              <a:rPr dirty="0" sz="2550" spc="6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identified</a:t>
            </a:r>
            <a:r>
              <a:rPr dirty="0" sz="2550" spc="-2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and</a:t>
            </a:r>
            <a:r>
              <a:rPr dirty="0" sz="2550" spc="4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others</a:t>
            </a:r>
            <a:r>
              <a:rPr dirty="0" sz="2550" spc="165" b="1">
                <a:latin typeface="Calibri"/>
                <a:cs typeface="Calibri"/>
              </a:rPr>
              <a:t> </a:t>
            </a:r>
            <a:r>
              <a:rPr dirty="0" sz="2550" spc="-10" b="1">
                <a:latin typeface="Calibri"/>
                <a:cs typeface="Calibri"/>
              </a:rPr>
              <a:t>resolved.</a:t>
            </a:r>
            <a:endParaRPr sz="25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3587" y="762793"/>
            <a:ext cx="7456170" cy="2700020"/>
          </a:xfrm>
          <a:prstGeom prst="rect"/>
        </p:spPr>
        <p:txBody>
          <a:bodyPr wrap="square" lIns="0" tIns="269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20"/>
              </a:spcBef>
            </a:pPr>
            <a:r>
              <a:rPr dirty="0" u="none"/>
              <a:t>Plan</a:t>
            </a:r>
            <a:r>
              <a:rPr dirty="0" u="none" spc="65"/>
              <a:t> </a:t>
            </a:r>
            <a:r>
              <a:rPr dirty="0" u="none"/>
              <a:t>of</a:t>
            </a:r>
            <a:r>
              <a:rPr dirty="0" u="none" spc="50"/>
              <a:t> </a:t>
            </a:r>
            <a:r>
              <a:rPr dirty="0" u="none" spc="-20"/>
              <a:t>care</a:t>
            </a:r>
          </a:p>
          <a:p>
            <a:pPr marL="12700" marR="5080">
              <a:lnSpc>
                <a:spcPct val="150200"/>
              </a:lnSpc>
              <a:spcBef>
                <a:spcPts val="110"/>
              </a:spcBef>
            </a:pPr>
            <a:r>
              <a:rPr dirty="0" u="none" sz="2800"/>
              <a:t>Care</a:t>
            </a:r>
            <a:r>
              <a:rPr dirty="0" u="none" sz="2800" spc="-50"/>
              <a:t> </a:t>
            </a:r>
            <a:r>
              <a:rPr dirty="0" u="none" sz="2800"/>
              <a:t>plans</a:t>
            </a:r>
            <a:r>
              <a:rPr dirty="0" u="none" sz="2800" spc="-55"/>
              <a:t> </a:t>
            </a:r>
            <a:r>
              <a:rPr dirty="0" u="none" sz="2800"/>
              <a:t>are</a:t>
            </a:r>
            <a:r>
              <a:rPr dirty="0" u="none" sz="2800" spc="-50"/>
              <a:t> </a:t>
            </a:r>
            <a:r>
              <a:rPr dirty="0" u="none" sz="2800" spc="-10"/>
              <a:t>generated</a:t>
            </a:r>
            <a:r>
              <a:rPr dirty="0" u="none" sz="2800" spc="-135"/>
              <a:t> </a:t>
            </a:r>
            <a:r>
              <a:rPr dirty="0" u="none" sz="2800"/>
              <a:t>by</a:t>
            </a:r>
            <a:r>
              <a:rPr dirty="0" u="none" sz="2800" spc="-25"/>
              <a:t> </a:t>
            </a:r>
            <a:r>
              <a:rPr dirty="0" u="none" sz="2800"/>
              <a:t>the</a:t>
            </a:r>
            <a:r>
              <a:rPr dirty="0" u="none" sz="2800" spc="-45"/>
              <a:t> </a:t>
            </a:r>
            <a:r>
              <a:rPr dirty="0" u="none" sz="2800"/>
              <a:t>person</a:t>
            </a:r>
            <a:r>
              <a:rPr dirty="0" u="none" sz="2800" spc="-75"/>
              <a:t> </a:t>
            </a:r>
            <a:r>
              <a:rPr dirty="0" u="none" sz="2800"/>
              <a:t>who</a:t>
            </a:r>
            <a:r>
              <a:rPr dirty="0" u="none" sz="2800" spc="-80"/>
              <a:t> </a:t>
            </a:r>
            <a:r>
              <a:rPr dirty="0" u="none" sz="2800" spc="-10"/>
              <a:t>lists </a:t>
            </a:r>
            <a:r>
              <a:rPr dirty="0" u="none" sz="2800"/>
              <a:t>the</a:t>
            </a:r>
            <a:r>
              <a:rPr dirty="0" u="none" sz="2800" spc="-35"/>
              <a:t> </a:t>
            </a:r>
            <a:r>
              <a:rPr dirty="0" u="none" sz="2800"/>
              <a:t>problems.</a:t>
            </a:r>
            <a:r>
              <a:rPr dirty="0" u="none" sz="2800" spc="-85"/>
              <a:t> </a:t>
            </a:r>
            <a:r>
              <a:rPr dirty="0" u="none" sz="2800"/>
              <a:t>Physicians</a:t>
            </a:r>
            <a:r>
              <a:rPr dirty="0" u="none" sz="2800" spc="-155"/>
              <a:t> </a:t>
            </a:r>
            <a:r>
              <a:rPr dirty="0" u="none" sz="2800"/>
              <a:t>write</a:t>
            </a:r>
            <a:r>
              <a:rPr dirty="0" u="none" sz="2800" spc="-35"/>
              <a:t> </a:t>
            </a:r>
            <a:r>
              <a:rPr dirty="0" u="none" sz="2800"/>
              <a:t>medical</a:t>
            </a:r>
            <a:r>
              <a:rPr dirty="0" u="none" sz="2800" spc="-140"/>
              <a:t> </a:t>
            </a:r>
            <a:r>
              <a:rPr dirty="0" u="none" sz="2800"/>
              <a:t>care</a:t>
            </a:r>
            <a:r>
              <a:rPr dirty="0" u="none" sz="2800" spc="-35"/>
              <a:t> </a:t>
            </a:r>
            <a:r>
              <a:rPr dirty="0" u="none" sz="2800" spc="-10"/>
              <a:t>plans; </a:t>
            </a:r>
            <a:r>
              <a:rPr dirty="0" u="none" sz="2800"/>
              <a:t>nurses</a:t>
            </a:r>
            <a:r>
              <a:rPr dirty="0" u="none" sz="2800" spc="-130"/>
              <a:t> </a:t>
            </a:r>
            <a:r>
              <a:rPr dirty="0" u="none" sz="2800"/>
              <a:t>write</a:t>
            </a:r>
            <a:r>
              <a:rPr dirty="0" u="none" sz="2800" spc="-60"/>
              <a:t> </a:t>
            </a:r>
            <a:r>
              <a:rPr dirty="0" u="none" sz="2800"/>
              <a:t>nursing</a:t>
            </a:r>
            <a:r>
              <a:rPr dirty="0" u="none" sz="2800" spc="-95"/>
              <a:t> </a:t>
            </a:r>
            <a:r>
              <a:rPr dirty="0" u="none" sz="2800"/>
              <a:t>care</a:t>
            </a:r>
            <a:r>
              <a:rPr dirty="0" u="none" sz="2800" spc="-60"/>
              <a:t> </a:t>
            </a:r>
            <a:r>
              <a:rPr dirty="0" u="none" sz="2800" spc="-10"/>
              <a:t>plans.</a:t>
            </a:r>
            <a:endParaRPr sz="28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7007" y="544830"/>
            <a:ext cx="2532380" cy="511175"/>
          </a:xfrm>
          <a:prstGeom prst="rect"/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u="none"/>
              <a:t>Progress</a:t>
            </a:r>
            <a:r>
              <a:rPr dirty="0" u="none" spc="-5"/>
              <a:t> </a:t>
            </a:r>
            <a:r>
              <a:rPr dirty="0" u="none" spc="-20"/>
              <a:t>Notes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87007" y="1035595"/>
            <a:ext cx="8470265" cy="54197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just" marL="187325" marR="5080" indent="-175260">
              <a:lnSpc>
                <a:spcPct val="140400"/>
              </a:lnSpc>
              <a:spcBef>
                <a:spcPts val="125"/>
              </a:spcBef>
            </a:pP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chart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entry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made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by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all health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professionals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involved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client’s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care,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they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all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use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same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type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sheet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for </a:t>
            </a:r>
            <a:r>
              <a:rPr dirty="0" sz="2800" b="1">
                <a:latin typeface="Calibri"/>
                <a:cs typeface="Calibri"/>
              </a:rPr>
              <a:t>notes.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example,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SOAP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format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frequently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used.</a:t>
            </a:r>
            <a:endParaRPr sz="2800">
              <a:latin typeface="Calibri"/>
              <a:cs typeface="Calibri"/>
            </a:endParaRPr>
          </a:p>
          <a:p>
            <a:pPr marL="187325" marR="163830" indent="-175260">
              <a:lnSpc>
                <a:spcPct val="139400"/>
              </a:lnSpc>
              <a:spcBef>
                <a:spcPts val="65"/>
              </a:spcBef>
            </a:pPr>
            <a:r>
              <a:rPr dirty="0" sz="2800" b="1">
                <a:latin typeface="Calibri"/>
                <a:cs typeface="Calibri"/>
              </a:rPr>
              <a:t>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–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Subjective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data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consist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obtained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from </a:t>
            </a:r>
            <a:r>
              <a:rPr dirty="0" sz="2800" b="1">
                <a:latin typeface="Calibri"/>
                <a:cs typeface="Calibri"/>
              </a:rPr>
              <a:t>what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client</a:t>
            </a:r>
            <a:r>
              <a:rPr dirty="0" sz="2800" spc="-1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says.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It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describes</a:t>
            </a:r>
            <a:r>
              <a:rPr dirty="0" sz="2800" spc="-20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client’s perceptions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experience</a:t>
            </a:r>
            <a:r>
              <a:rPr dirty="0" sz="2800" spc="-1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with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problem.</a:t>
            </a:r>
            <a:endParaRPr sz="2800">
              <a:latin typeface="Calibri"/>
              <a:cs typeface="Calibri"/>
            </a:endParaRPr>
          </a:p>
          <a:p>
            <a:pPr marL="187325" marR="330200" indent="-175260">
              <a:lnSpc>
                <a:spcPct val="140300"/>
              </a:lnSpc>
              <a:spcBef>
                <a:spcPts val="30"/>
              </a:spcBef>
            </a:pPr>
            <a:r>
              <a:rPr dirty="0" sz="2800" b="1">
                <a:latin typeface="Calibri"/>
                <a:cs typeface="Calibri"/>
              </a:rPr>
              <a:t>O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–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Objective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data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consist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is </a:t>
            </a:r>
            <a:r>
              <a:rPr dirty="0" sz="2800" b="1">
                <a:latin typeface="Calibri"/>
                <a:cs typeface="Calibri"/>
              </a:rPr>
              <a:t>measured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observed</a:t>
            </a:r>
            <a:r>
              <a:rPr dirty="0" sz="2800" spc="-1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by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use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senses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(e.g.,</a:t>
            </a:r>
            <a:r>
              <a:rPr dirty="0" sz="2800" spc="-1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V/S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50" b="1">
                <a:latin typeface="Calibri"/>
                <a:cs typeface="Calibri"/>
              </a:rPr>
              <a:t>, </a:t>
            </a:r>
            <a:r>
              <a:rPr dirty="0" sz="2800" b="1">
                <a:latin typeface="Calibri"/>
                <a:cs typeface="Calibri"/>
              </a:rPr>
              <a:t>Lab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test,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X-</a:t>
            </a:r>
            <a:r>
              <a:rPr dirty="0" sz="2800" spc="-10" b="1">
                <a:latin typeface="Calibri"/>
                <a:cs typeface="Calibri"/>
              </a:rPr>
              <a:t>ray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results).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34925" rIns="0" bIns="0" rtlCol="0" vert="horz">
            <a:spAutoFit/>
          </a:bodyPr>
          <a:lstStyle/>
          <a:p>
            <a:pPr marL="187325" marR="5080" indent="-175260">
              <a:lnSpc>
                <a:spcPct val="148900"/>
              </a:lnSpc>
              <a:spcBef>
                <a:spcPts val="275"/>
              </a:spcBef>
            </a:pPr>
            <a:r>
              <a:rPr dirty="0" u="none"/>
              <a:t>Report</a:t>
            </a:r>
            <a:r>
              <a:rPr dirty="0" u="none" sz="2800"/>
              <a:t>:</a:t>
            </a:r>
            <a:r>
              <a:rPr dirty="0" u="none" sz="2800" spc="-10"/>
              <a:t> </a:t>
            </a:r>
            <a:r>
              <a:rPr dirty="0" u="none" sz="2800"/>
              <a:t>Is</a:t>
            </a:r>
            <a:r>
              <a:rPr dirty="0" u="none" sz="2800" spc="-50"/>
              <a:t> </a:t>
            </a:r>
            <a:r>
              <a:rPr dirty="0" u="none" sz="2800"/>
              <a:t>oral,</a:t>
            </a:r>
            <a:r>
              <a:rPr dirty="0" u="none" sz="2800" spc="-70"/>
              <a:t> </a:t>
            </a:r>
            <a:r>
              <a:rPr dirty="0" u="none" sz="2800"/>
              <a:t>written,</a:t>
            </a:r>
            <a:r>
              <a:rPr dirty="0" u="none" sz="2800" spc="-10"/>
              <a:t> </a:t>
            </a:r>
            <a:r>
              <a:rPr dirty="0" u="none" sz="2800"/>
              <a:t>or</a:t>
            </a:r>
            <a:r>
              <a:rPr dirty="0" u="none" sz="2800" spc="-50"/>
              <a:t> </a:t>
            </a:r>
            <a:r>
              <a:rPr dirty="0" u="none" sz="2800"/>
              <a:t>computer-</a:t>
            </a:r>
            <a:r>
              <a:rPr dirty="0" u="none" sz="2800" spc="-80"/>
              <a:t> </a:t>
            </a:r>
            <a:r>
              <a:rPr dirty="0" u="none" sz="2800" spc="-10"/>
              <a:t>based </a:t>
            </a:r>
            <a:r>
              <a:rPr dirty="0" u="none" sz="2800"/>
              <a:t>communication</a:t>
            </a:r>
            <a:r>
              <a:rPr dirty="0" u="none" sz="2800" spc="-170"/>
              <a:t> </a:t>
            </a:r>
            <a:r>
              <a:rPr dirty="0" u="none" sz="2800"/>
              <a:t>intended</a:t>
            </a:r>
            <a:r>
              <a:rPr dirty="0" u="none" sz="2800" spc="-110"/>
              <a:t> </a:t>
            </a:r>
            <a:r>
              <a:rPr dirty="0" u="none" sz="2800"/>
              <a:t>to</a:t>
            </a:r>
            <a:r>
              <a:rPr dirty="0" u="none" sz="2800" spc="5"/>
              <a:t> </a:t>
            </a:r>
            <a:r>
              <a:rPr dirty="0" u="none" sz="2800" spc="-10"/>
              <a:t>convey</a:t>
            </a:r>
            <a:r>
              <a:rPr dirty="0" u="none" sz="2800" spc="-110"/>
              <a:t> </a:t>
            </a:r>
            <a:r>
              <a:rPr dirty="0" u="none" sz="2800"/>
              <a:t>information</a:t>
            </a:r>
            <a:r>
              <a:rPr dirty="0" u="none" sz="2800" spc="-110"/>
              <a:t> </a:t>
            </a:r>
            <a:r>
              <a:rPr dirty="0" u="none" sz="2800" spc="-25"/>
              <a:t>to </a:t>
            </a:r>
            <a:r>
              <a:rPr dirty="0" u="none" sz="2800" spc="-10"/>
              <a:t>others.</a:t>
            </a:r>
            <a:endParaRPr sz="2800"/>
          </a:p>
        </p:txBody>
      </p:sp>
      <p:sp>
        <p:nvSpPr>
          <p:cNvPr id="3" name="object 3" descr=""/>
          <p:cNvSpPr txBox="1"/>
          <p:nvPr/>
        </p:nvSpPr>
        <p:spPr>
          <a:xfrm>
            <a:off x="619125" y="3488117"/>
            <a:ext cx="7900034" cy="2059939"/>
          </a:xfrm>
          <a:prstGeom prst="rect">
            <a:avLst/>
          </a:prstGeom>
        </p:spPr>
        <p:txBody>
          <a:bodyPr wrap="square" lIns="0" tIns="36194" rIns="0" bIns="0" rtlCol="0" vert="horz">
            <a:spAutoFit/>
          </a:bodyPr>
          <a:lstStyle/>
          <a:p>
            <a:pPr marL="187325" marR="5080" indent="-175260">
              <a:lnSpc>
                <a:spcPct val="148800"/>
              </a:lnSpc>
              <a:spcBef>
                <a:spcPts val="284"/>
              </a:spcBef>
            </a:pPr>
            <a:r>
              <a:rPr dirty="0" sz="3150" b="1">
                <a:latin typeface="Calibri"/>
                <a:cs typeface="Calibri"/>
              </a:rPr>
              <a:t>Record</a:t>
            </a:r>
            <a:r>
              <a:rPr dirty="0" sz="2800" b="1">
                <a:latin typeface="Calibri"/>
                <a:cs typeface="Calibri"/>
              </a:rPr>
              <a:t>: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written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computer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based,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process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of </a:t>
            </a:r>
            <a:r>
              <a:rPr dirty="0" sz="2800" b="1">
                <a:latin typeface="Calibri"/>
                <a:cs typeface="Calibri"/>
              </a:rPr>
              <a:t>making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entry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client’s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record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called </a:t>
            </a:r>
            <a:r>
              <a:rPr dirty="0" sz="2800" b="1" i="1">
                <a:latin typeface="Calibri"/>
                <a:cs typeface="Calibri"/>
              </a:rPr>
              <a:t>recording,</a:t>
            </a:r>
            <a:r>
              <a:rPr dirty="0" sz="2800" spc="-130" b="1" i="1">
                <a:latin typeface="Calibri"/>
                <a:cs typeface="Calibri"/>
              </a:rPr>
              <a:t> </a:t>
            </a:r>
            <a:r>
              <a:rPr dirty="0" sz="2800" b="1" i="1">
                <a:latin typeface="Calibri"/>
                <a:cs typeface="Calibri"/>
              </a:rPr>
              <a:t>charting,</a:t>
            </a:r>
            <a:r>
              <a:rPr dirty="0" sz="2800" spc="-130" b="1" i="1">
                <a:latin typeface="Calibri"/>
                <a:cs typeface="Calibri"/>
              </a:rPr>
              <a:t> </a:t>
            </a:r>
            <a:r>
              <a:rPr dirty="0" sz="2800" b="1" i="1">
                <a:latin typeface="Calibri"/>
                <a:cs typeface="Calibri"/>
              </a:rPr>
              <a:t>or</a:t>
            </a:r>
            <a:r>
              <a:rPr dirty="0" sz="2800" spc="40" b="1" i="1">
                <a:latin typeface="Calibri"/>
                <a:cs typeface="Calibri"/>
              </a:rPr>
              <a:t> </a:t>
            </a:r>
            <a:r>
              <a:rPr dirty="0" sz="2800" spc="-10" b="1" i="1">
                <a:latin typeface="Calibri"/>
                <a:cs typeface="Calibri"/>
              </a:rPr>
              <a:t>documenting</a:t>
            </a:r>
            <a:r>
              <a:rPr dirty="0" sz="2800" spc="-10" b="1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3587" y="661860"/>
            <a:ext cx="7225030" cy="2794635"/>
          </a:xfrm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87960" marR="5080" indent="-175895">
              <a:lnSpc>
                <a:spcPct val="142800"/>
              </a:lnSpc>
              <a:spcBef>
                <a:spcPts val="45"/>
              </a:spcBef>
            </a:pPr>
            <a:r>
              <a:rPr dirty="0" u="none" sz="2550"/>
              <a:t>A</a:t>
            </a:r>
            <a:r>
              <a:rPr dirty="0" u="none" sz="2550" spc="45"/>
              <a:t> </a:t>
            </a:r>
            <a:r>
              <a:rPr dirty="0" u="none" sz="2550"/>
              <a:t>–</a:t>
            </a:r>
            <a:r>
              <a:rPr dirty="0" u="none" sz="2550" spc="25"/>
              <a:t> </a:t>
            </a:r>
            <a:r>
              <a:rPr dirty="0" u="none" sz="2550"/>
              <a:t>Assessment</a:t>
            </a:r>
            <a:r>
              <a:rPr dirty="0" u="none" sz="2550" spc="190"/>
              <a:t> </a:t>
            </a:r>
            <a:r>
              <a:rPr dirty="0" u="none" sz="2550"/>
              <a:t>is</a:t>
            </a:r>
            <a:r>
              <a:rPr dirty="0" u="none" sz="2550" spc="-20"/>
              <a:t> </a:t>
            </a:r>
            <a:r>
              <a:rPr dirty="0" u="none" sz="2550"/>
              <a:t>the</a:t>
            </a:r>
            <a:r>
              <a:rPr dirty="0" u="none" sz="2550" spc="80"/>
              <a:t> </a:t>
            </a:r>
            <a:r>
              <a:rPr dirty="0" u="none" sz="2550"/>
              <a:t>interpretation</a:t>
            </a:r>
            <a:r>
              <a:rPr dirty="0" u="none" sz="2550" spc="45"/>
              <a:t> </a:t>
            </a:r>
            <a:r>
              <a:rPr dirty="0" u="none" sz="2550"/>
              <a:t>or</a:t>
            </a:r>
            <a:r>
              <a:rPr dirty="0" u="none" sz="2550" spc="95"/>
              <a:t> </a:t>
            </a:r>
            <a:r>
              <a:rPr dirty="0" u="none" sz="2550" spc="-10"/>
              <a:t>conclusions </a:t>
            </a:r>
            <a:r>
              <a:rPr dirty="0" u="none" sz="2550"/>
              <a:t>drawn</a:t>
            </a:r>
            <a:r>
              <a:rPr dirty="0" u="none" sz="2550" spc="75"/>
              <a:t> </a:t>
            </a:r>
            <a:r>
              <a:rPr dirty="0" u="none" sz="2550"/>
              <a:t>about</a:t>
            </a:r>
            <a:r>
              <a:rPr dirty="0" u="none" sz="2550" spc="155"/>
              <a:t> </a:t>
            </a:r>
            <a:r>
              <a:rPr dirty="0" u="none" sz="2550"/>
              <a:t>the</a:t>
            </a:r>
            <a:r>
              <a:rPr dirty="0" u="none" sz="2550" spc="45"/>
              <a:t> </a:t>
            </a:r>
            <a:r>
              <a:rPr dirty="0" u="none" sz="2550"/>
              <a:t>subjective</a:t>
            </a:r>
            <a:r>
              <a:rPr dirty="0" u="none" sz="2550" spc="55"/>
              <a:t> </a:t>
            </a:r>
            <a:r>
              <a:rPr dirty="0" u="none" sz="2550"/>
              <a:t>and</a:t>
            </a:r>
            <a:r>
              <a:rPr dirty="0" u="none" sz="2550" spc="85"/>
              <a:t> </a:t>
            </a:r>
            <a:r>
              <a:rPr dirty="0" u="none" sz="2550"/>
              <a:t>objective</a:t>
            </a:r>
            <a:r>
              <a:rPr dirty="0" u="none" sz="2550" spc="50"/>
              <a:t> </a:t>
            </a:r>
            <a:r>
              <a:rPr dirty="0" u="none" sz="2550"/>
              <a:t>data.</a:t>
            </a:r>
            <a:r>
              <a:rPr dirty="0" u="none" sz="2550" spc="145"/>
              <a:t> </a:t>
            </a:r>
            <a:r>
              <a:rPr dirty="0" u="none" sz="2550" spc="-25"/>
              <a:t>’’A’’ </a:t>
            </a:r>
            <a:r>
              <a:rPr dirty="0" u="none" sz="2550"/>
              <a:t>should</a:t>
            </a:r>
            <a:r>
              <a:rPr dirty="0" u="none" sz="2550" spc="125"/>
              <a:t> </a:t>
            </a:r>
            <a:r>
              <a:rPr dirty="0" u="none" sz="2550"/>
              <a:t>describe</a:t>
            </a:r>
            <a:r>
              <a:rPr dirty="0" u="none" sz="2550" spc="150"/>
              <a:t> </a:t>
            </a:r>
            <a:r>
              <a:rPr dirty="0" u="none" sz="2550"/>
              <a:t>the</a:t>
            </a:r>
            <a:r>
              <a:rPr dirty="0" u="none" sz="2550" spc="85"/>
              <a:t> </a:t>
            </a:r>
            <a:r>
              <a:rPr dirty="0" u="none" sz="2550"/>
              <a:t>client’s</a:t>
            </a:r>
            <a:r>
              <a:rPr dirty="0" u="none" sz="2550" spc="-5"/>
              <a:t> </a:t>
            </a:r>
            <a:r>
              <a:rPr dirty="0" u="none" sz="2550"/>
              <a:t>condition</a:t>
            </a:r>
            <a:r>
              <a:rPr dirty="0" u="none" sz="2550" spc="140"/>
              <a:t> </a:t>
            </a:r>
            <a:r>
              <a:rPr dirty="0" u="none" sz="2550"/>
              <a:t>and</a:t>
            </a:r>
            <a:r>
              <a:rPr dirty="0" u="none" sz="2550" spc="55"/>
              <a:t> </a:t>
            </a:r>
            <a:r>
              <a:rPr dirty="0" u="none" sz="2550"/>
              <a:t>level</a:t>
            </a:r>
            <a:r>
              <a:rPr dirty="0" u="none" sz="2550" spc="40"/>
              <a:t> </a:t>
            </a:r>
            <a:r>
              <a:rPr dirty="0" u="none" sz="2550" spc="-25"/>
              <a:t>of </a:t>
            </a:r>
            <a:r>
              <a:rPr dirty="0" u="none" sz="2550"/>
              <a:t>progress</a:t>
            </a:r>
            <a:r>
              <a:rPr dirty="0" u="none" sz="2550" spc="120"/>
              <a:t> </a:t>
            </a:r>
            <a:r>
              <a:rPr dirty="0" u="none" sz="2550"/>
              <a:t>rather</a:t>
            </a:r>
            <a:r>
              <a:rPr dirty="0" u="none" sz="2550" spc="60"/>
              <a:t> </a:t>
            </a:r>
            <a:r>
              <a:rPr dirty="0" u="none" sz="2550"/>
              <a:t>than</a:t>
            </a:r>
            <a:r>
              <a:rPr dirty="0" u="none" sz="2550" spc="70"/>
              <a:t> </a:t>
            </a:r>
            <a:r>
              <a:rPr dirty="0" u="none" sz="2550"/>
              <a:t>merely</a:t>
            </a:r>
            <a:r>
              <a:rPr dirty="0" u="none" sz="2550" spc="-5"/>
              <a:t> </a:t>
            </a:r>
            <a:r>
              <a:rPr dirty="0" u="none" sz="2550"/>
              <a:t>restating</a:t>
            </a:r>
            <a:r>
              <a:rPr dirty="0" u="none" sz="2550" spc="-20"/>
              <a:t> </a:t>
            </a:r>
            <a:r>
              <a:rPr dirty="0" u="none" sz="2550"/>
              <a:t>the</a:t>
            </a:r>
            <a:r>
              <a:rPr dirty="0" u="none" sz="2550" spc="35"/>
              <a:t> </a:t>
            </a:r>
            <a:r>
              <a:rPr dirty="0" u="none" sz="2550" spc="-10"/>
              <a:t>diagnosis </a:t>
            </a:r>
            <a:r>
              <a:rPr dirty="0" u="none" sz="2550"/>
              <a:t>or</a:t>
            </a:r>
            <a:r>
              <a:rPr dirty="0" u="none" sz="2550" spc="50"/>
              <a:t> </a:t>
            </a:r>
            <a:r>
              <a:rPr dirty="0" u="none" sz="2550" spc="-10"/>
              <a:t>problem.</a:t>
            </a:r>
            <a:endParaRPr sz="2550"/>
          </a:p>
        </p:txBody>
      </p:sp>
      <p:sp>
        <p:nvSpPr>
          <p:cNvPr id="3" name="object 3" descr=""/>
          <p:cNvSpPr txBox="1"/>
          <p:nvPr/>
        </p:nvSpPr>
        <p:spPr>
          <a:xfrm>
            <a:off x="763587" y="3980180"/>
            <a:ext cx="6746240" cy="113919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87960" marR="5080" indent="-175895">
              <a:lnSpc>
                <a:spcPct val="143300"/>
              </a:lnSpc>
              <a:spcBef>
                <a:spcPts val="90"/>
              </a:spcBef>
            </a:pPr>
            <a:r>
              <a:rPr dirty="0" sz="2550" b="1">
                <a:latin typeface="Calibri"/>
                <a:cs typeface="Calibri"/>
              </a:rPr>
              <a:t>P-</a:t>
            </a:r>
            <a:r>
              <a:rPr dirty="0" sz="2550" spc="3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Plan</a:t>
            </a:r>
            <a:r>
              <a:rPr dirty="0" sz="2550" spc="10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is</a:t>
            </a:r>
            <a:r>
              <a:rPr dirty="0" sz="2550" spc="-2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the</a:t>
            </a:r>
            <a:r>
              <a:rPr dirty="0" sz="2550" spc="6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plan</a:t>
            </a:r>
            <a:r>
              <a:rPr dirty="0" sz="2550" spc="10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of</a:t>
            </a:r>
            <a:r>
              <a:rPr dirty="0" sz="2550" spc="7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care</a:t>
            </a:r>
            <a:r>
              <a:rPr dirty="0" sz="2550" spc="6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designed</a:t>
            </a:r>
            <a:r>
              <a:rPr dirty="0" sz="2550" spc="10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to</a:t>
            </a:r>
            <a:r>
              <a:rPr dirty="0" sz="2550" spc="-2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resolve</a:t>
            </a:r>
            <a:r>
              <a:rPr dirty="0" sz="2550" spc="70" b="1">
                <a:latin typeface="Calibri"/>
                <a:cs typeface="Calibri"/>
              </a:rPr>
              <a:t> </a:t>
            </a:r>
            <a:r>
              <a:rPr dirty="0" sz="2550" spc="-25" b="1">
                <a:latin typeface="Calibri"/>
                <a:cs typeface="Calibri"/>
              </a:rPr>
              <a:t>the </a:t>
            </a:r>
            <a:r>
              <a:rPr dirty="0" sz="2550" b="1">
                <a:latin typeface="Calibri"/>
                <a:cs typeface="Calibri"/>
              </a:rPr>
              <a:t>stated</a:t>
            </a:r>
            <a:r>
              <a:rPr dirty="0" sz="2550" spc="-10" b="1">
                <a:latin typeface="Calibri"/>
                <a:cs typeface="Calibri"/>
              </a:rPr>
              <a:t> problem.</a:t>
            </a:r>
            <a:endParaRPr sz="25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5839" y="670947"/>
            <a:ext cx="7587580" cy="4701152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119038"/>
            <a:ext cx="7772400" cy="5832181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7319" y="403859"/>
            <a:ext cx="6594600" cy="518922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12519" y="335279"/>
            <a:ext cx="7142828" cy="525780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90562" y="709679"/>
            <a:ext cx="7958455" cy="4512310"/>
          </a:xfrm>
          <a:prstGeom prst="rect">
            <a:avLst/>
          </a:prstGeom>
        </p:spPr>
        <p:txBody>
          <a:bodyPr wrap="square" lIns="0" tIns="2266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85"/>
              </a:spcBef>
            </a:pP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SOAP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format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has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been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modified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u="sng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SOAPIER</a:t>
            </a:r>
            <a:endParaRPr sz="2800">
              <a:latin typeface="Calibri"/>
              <a:cs typeface="Calibri"/>
            </a:endParaRPr>
          </a:p>
          <a:p>
            <a:pPr marL="187325" marR="5080" indent="-175260">
              <a:lnSpc>
                <a:spcPct val="150100"/>
              </a:lnSpc>
              <a:spcBef>
                <a:spcPts val="5"/>
              </a:spcBef>
            </a:pPr>
            <a:r>
              <a:rPr dirty="0" sz="2800" b="1">
                <a:latin typeface="Calibri"/>
                <a:cs typeface="Calibri"/>
              </a:rPr>
              <a:t>I-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Interventions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refer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specific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interventions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that </a:t>
            </a:r>
            <a:r>
              <a:rPr dirty="0" sz="2800" b="1">
                <a:latin typeface="Calibri"/>
                <a:cs typeface="Calibri"/>
              </a:rPr>
              <a:t>have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been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performed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by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caregiver.</a:t>
            </a:r>
            <a:endParaRPr sz="2800">
              <a:latin typeface="Calibri"/>
              <a:cs typeface="Calibri"/>
            </a:endParaRPr>
          </a:p>
          <a:p>
            <a:pPr marL="187325" marR="713105" indent="-175260">
              <a:lnSpc>
                <a:spcPts val="5050"/>
              </a:lnSpc>
              <a:spcBef>
                <a:spcPts val="445"/>
              </a:spcBef>
            </a:pPr>
            <a:r>
              <a:rPr dirty="0" sz="2800" b="1">
                <a:latin typeface="Calibri"/>
                <a:cs typeface="Calibri"/>
              </a:rPr>
              <a:t>E-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Evaluation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includes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client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responses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nursing interventions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medical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treatments.</a:t>
            </a:r>
            <a:endParaRPr sz="2800">
              <a:latin typeface="Calibri"/>
              <a:cs typeface="Calibri"/>
            </a:endParaRPr>
          </a:p>
          <a:p>
            <a:pPr marL="187325" marR="56515" indent="-175260">
              <a:lnSpc>
                <a:spcPts val="5040"/>
              </a:lnSpc>
            </a:pPr>
            <a:r>
              <a:rPr dirty="0" sz="2800" b="1">
                <a:latin typeface="Calibri"/>
                <a:cs typeface="Calibri"/>
              </a:rPr>
              <a:t>R-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Revision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reflects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care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plan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modifications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suggested </a:t>
            </a:r>
            <a:r>
              <a:rPr dirty="0" sz="2800" b="1">
                <a:latin typeface="Calibri"/>
                <a:cs typeface="Calibri"/>
              </a:rPr>
              <a:t>by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evaluation.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4344" y="946721"/>
            <a:ext cx="6515734" cy="945515"/>
          </a:xfrm>
          <a:prstGeom prst="rect"/>
        </p:spPr>
        <p:txBody>
          <a:bodyPr wrap="square" lIns="0" tIns="69215" rIns="0" bIns="0" rtlCol="0" vert="horz">
            <a:spAutoFit/>
          </a:bodyPr>
          <a:lstStyle/>
          <a:p>
            <a:pPr marL="187960" marR="5080" indent="-175895">
              <a:lnSpc>
                <a:spcPts val="3420"/>
              </a:lnSpc>
              <a:spcBef>
                <a:spcPts val="545"/>
              </a:spcBef>
            </a:pPr>
            <a:r>
              <a:rPr dirty="0" u="none"/>
              <a:t>3-</a:t>
            </a:r>
            <a:r>
              <a:rPr dirty="0" u="none" spc="5"/>
              <a:t> </a:t>
            </a:r>
            <a:r>
              <a:rPr dirty="0" u="none"/>
              <a:t>PIE</a:t>
            </a:r>
            <a:r>
              <a:rPr dirty="0" u="none" spc="95"/>
              <a:t> </a:t>
            </a:r>
            <a:r>
              <a:rPr dirty="0" u="none"/>
              <a:t>Charting</a:t>
            </a:r>
            <a:r>
              <a:rPr dirty="0" u="none" spc="215"/>
              <a:t> </a:t>
            </a:r>
            <a:r>
              <a:rPr dirty="0" u="none"/>
              <a:t>(Problem,</a:t>
            </a:r>
            <a:r>
              <a:rPr dirty="0" u="none" spc="45"/>
              <a:t> </a:t>
            </a:r>
            <a:r>
              <a:rPr dirty="0" u="none" spc="-10"/>
              <a:t>intervention, evaluation)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74344" y="2292286"/>
            <a:ext cx="7928609" cy="258889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50200"/>
              </a:lnSpc>
              <a:spcBef>
                <a:spcPts val="90"/>
              </a:spcBef>
            </a:pPr>
            <a:r>
              <a:rPr dirty="0" sz="2800" b="1">
                <a:latin typeface="Calibri"/>
                <a:cs typeface="Calibri"/>
              </a:rPr>
              <a:t>Each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client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problem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labeled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numbered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easy </a:t>
            </a:r>
            <a:r>
              <a:rPr dirty="0" sz="2800" spc="-10" b="1">
                <a:latin typeface="Calibri"/>
                <a:cs typeface="Calibri"/>
              </a:rPr>
              <a:t>reference.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When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interventions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are</a:t>
            </a:r>
            <a:r>
              <a:rPr dirty="0" sz="2800" spc="7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implemented</a:t>
            </a:r>
            <a:r>
              <a:rPr dirty="0" sz="2800" spc="-15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to </a:t>
            </a:r>
            <a:r>
              <a:rPr dirty="0" sz="2800" b="1">
                <a:latin typeface="Calibri"/>
                <a:cs typeface="Calibri"/>
              </a:rPr>
              <a:t>manage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client’s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problem,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problem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number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is </a:t>
            </a:r>
            <a:r>
              <a:rPr dirty="0" sz="2800" spc="-10" b="1">
                <a:latin typeface="Calibri"/>
                <a:cs typeface="Calibri"/>
              </a:rPr>
              <a:t>identified.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5071" y="232116"/>
            <a:ext cx="8607552" cy="6520374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9882" y="221614"/>
            <a:ext cx="2901950" cy="511175"/>
          </a:xfrm>
          <a:prstGeom prst="rect"/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u="none"/>
              <a:t>4-</a:t>
            </a:r>
            <a:r>
              <a:rPr dirty="0" u="none" spc="-25"/>
              <a:t> </a:t>
            </a:r>
            <a:r>
              <a:rPr dirty="0" u="none"/>
              <a:t>Focus</a:t>
            </a:r>
            <a:r>
              <a:rPr dirty="0" u="none" spc="90"/>
              <a:t> </a:t>
            </a:r>
            <a:r>
              <a:rPr dirty="0" u="none" spc="-10"/>
              <a:t>Charting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29882" y="935672"/>
            <a:ext cx="8301355" cy="558673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43300"/>
              </a:lnSpc>
              <a:spcBef>
                <a:spcPts val="95"/>
              </a:spcBef>
            </a:pPr>
            <a:r>
              <a:rPr dirty="0" sz="2550" b="1">
                <a:latin typeface="Calibri"/>
                <a:cs typeface="Calibri"/>
              </a:rPr>
              <a:t>Is</a:t>
            </a:r>
            <a:r>
              <a:rPr dirty="0" sz="2550" spc="10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intended</a:t>
            </a:r>
            <a:r>
              <a:rPr dirty="0" sz="2550" spc="5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to</a:t>
            </a:r>
            <a:r>
              <a:rPr dirty="0" sz="2550" spc="5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make</a:t>
            </a:r>
            <a:r>
              <a:rPr dirty="0" sz="2550" spc="7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the</a:t>
            </a:r>
            <a:r>
              <a:rPr dirty="0" sz="2550" spc="6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client</a:t>
            </a:r>
            <a:r>
              <a:rPr dirty="0" sz="2550" spc="-1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and</a:t>
            </a:r>
            <a:r>
              <a:rPr dirty="0" sz="2550" spc="11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client</a:t>
            </a:r>
            <a:r>
              <a:rPr dirty="0" sz="2550" spc="-1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concerns</a:t>
            </a:r>
            <a:r>
              <a:rPr dirty="0" sz="2550" spc="100" b="1">
                <a:latin typeface="Calibri"/>
                <a:cs typeface="Calibri"/>
              </a:rPr>
              <a:t> </a:t>
            </a:r>
            <a:r>
              <a:rPr dirty="0" sz="2550" spc="-25" b="1">
                <a:latin typeface="Calibri"/>
                <a:cs typeface="Calibri"/>
              </a:rPr>
              <a:t>and </a:t>
            </a:r>
            <a:r>
              <a:rPr dirty="0" sz="2550" b="1">
                <a:latin typeface="Calibri"/>
                <a:cs typeface="Calibri"/>
              </a:rPr>
              <a:t>strengths</a:t>
            </a:r>
            <a:r>
              <a:rPr dirty="0" sz="2550" spc="4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the</a:t>
            </a:r>
            <a:r>
              <a:rPr dirty="0" sz="2550" spc="2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focus</a:t>
            </a:r>
            <a:r>
              <a:rPr dirty="0" sz="2550" spc="5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of</a:t>
            </a:r>
            <a:r>
              <a:rPr dirty="0" sz="2550" spc="2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care.</a:t>
            </a:r>
            <a:r>
              <a:rPr dirty="0" sz="2550" spc="-2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The</a:t>
            </a:r>
            <a:r>
              <a:rPr dirty="0" sz="2550" spc="7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progress</a:t>
            </a:r>
            <a:r>
              <a:rPr dirty="0" sz="2550" spc="114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notes</a:t>
            </a:r>
            <a:r>
              <a:rPr dirty="0" sz="2550" spc="6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are</a:t>
            </a:r>
            <a:r>
              <a:rPr dirty="0" sz="2550" spc="20" b="1">
                <a:latin typeface="Calibri"/>
                <a:cs typeface="Calibri"/>
              </a:rPr>
              <a:t> </a:t>
            </a:r>
            <a:r>
              <a:rPr dirty="0" sz="2550" spc="-10" b="1">
                <a:latin typeface="Calibri"/>
                <a:cs typeface="Calibri"/>
              </a:rPr>
              <a:t>organized into:</a:t>
            </a:r>
            <a:endParaRPr sz="2550">
              <a:latin typeface="Calibri"/>
              <a:cs typeface="Calibri"/>
            </a:endParaRPr>
          </a:p>
          <a:p>
            <a:pPr marL="12700" marR="152400">
              <a:lnSpc>
                <a:spcPct val="143300"/>
              </a:lnSpc>
            </a:pPr>
            <a:r>
              <a:rPr dirty="0" sz="2550" b="1">
                <a:latin typeface="Calibri"/>
                <a:cs typeface="Calibri"/>
              </a:rPr>
              <a:t>(D)</a:t>
            </a:r>
            <a:r>
              <a:rPr dirty="0" sz="2550" spc="7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data</a:t>
            </a:r>
            <a:r>
              <a:rPr dirty="0" sz="2550" spc="2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which</a:t>
            </a:r>
            <a:r>
              <a:rPr dirty="0" sz="2550" spc="10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reflects</a:t>
            </a:r>
            <a:r>
              <a:rPr dirty="0" sz="2550" spc="-2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the</a:t>
            </a:r>
            <a:r>
              <a:rPr dirty="0" sz="2550" spc="5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assessment</a:t>
            </a:r>
            <a:r>
              <a:rPr dirty="0" sz="2550" spc="10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phase</a:t>
            </a:r>
            <a:r>
              <a:rPr dirty="0" sz="2550" spc="12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of</a:t>
            </a:r>
            <a:r>
              <a:rPr dirty="0" sz="2550" spc="5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the</a:t>
            </a:r>
            <a:r>
              <a:rPr dirty="0" sz="2550" spc="55" b="1">
                <a:latin typeface="Calibri"/>
                <a:cs typeface="Calibri"/>
              </a:rPr>
              <a:t> </a:t>
            </a:r>
            <a:r>
              <a:rPr dirty="0" sz="2550" spc="-10" b="1">
                <a:latin typeface="Calibri"/>
                <a:cs typeface="Calibri"/>
              </a:rPr>
              <a:t>nursing process.</a:t>
            </a:r>
            <a:endParaRPr sz="2550">
              <a:latin typeface="Calibri"/>
              <a:cs typeface="Calibri"/>
            </a:endParaRPr>
          </a:p>
          <a:p>
            <a:pPr marL="12700" marR="234950">
              <a:lnSpc>
                <a:spcPts val="4380"/>
              </a:lnSpc>
              <a:spcBef>
                <a:spcPts val="305"/>
              </a:spcBef>
            </a:pPr>
            <a:r>
              <a:rPr dirty="0" sz="2550" b="1">
                <a:latin typeface="Calibri"/>
                <a:cs typeface="Calibri"/>
              </a:rPr>
              <a:t>(A)</a:t>
            </a:r>
            <a:r>
              <a:rPr dirty="0" sz="2550" spc="10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action</a:t>
            </a:r>
            <a:r>
              <a:rPr dirty="0" sz="2550" spc="15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which</a:t>
            </a:r>
            <a:r>
              <a:rPr dirty="0" sz="2550" spc="7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reflects</a:t>
            </a:r>
            <a:r>
              <a:rPr dirty="0" sz="2550" spc="1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planning</a:t>
            </a:r>
            <a:r>
              <a:rPr dirty="0" sz="2550" spc="18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and</a:t>
            </a:r>
            <a:r>
              <a:rPr dirty="0" sz="2550" spc="14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implementation</a:t>
            </a:r>
            <a:r>
              <a:rPr dirty="0" sz="2550" spc="15" b="1">
                <a:latin typeface="Calibri"/>
                <a:cs typeface="Calibri"/>
              </a:rPr>
              <a:t> </a:t>
            </a:r>
            <a:r>
              <a:rPr dirty="0" sz="2550" spc="-25" b="1">
                <a:latin typeface="Calibri"/>
                <a:cs typeface="Calibri"/>
              </a:rPr>
              <a:t>and </a:t>
            </a:r>
            <a:r>
              <a:rPr dirty="0" sz="2550" b="1">
                <a:latin typeface="Calibri"/>
                <a:cs typeface="Calibri"/>
              </a:rPr>
              <a:t>includes</a:t>
            </a:r>
            <a:r>
              <a:rPr dirty="0" sz="2550" spc="4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immediate</a:t>
            </a:r>
            <a:r>
              <a:rPr dirty="0" sz="2550" spc="7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and</a:t>
            </a:r>
            <a:r>
              <a:rPr dirty="0" sz="2550" spc="10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future</a:t>
            </a:r>
            <a:r>
              <a:rPr dirty="0" sz="2550" spc="7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nursing</a:t>
            </a:r>
            <a:r>
              <a:rPr dirty="0" sz="2550" spc="215" b="1">
                <a:latin typeface="Calibri"/>
                <a:cs typeface="Calibri"/>
              </a:rPr>
              <a:t> </a:t>
            </a:r>
            <a:r>
              <a:rPr dirty="0" sz="2550" spc="-10" b="1">
                <a:latin typeface="Calibri"/>
                <a:cs typeface="Calibri"/>
              </a:rPr>
              <a:t>action.</a:t>
            </a:r>
            <a:endParaRPr sz="2550">
              <a:latin typeface="Calibri"/>
              <a:cs typeface="Calibri"/>
            </a:endParaRPr>
          </a:p>
          <a:p>
            <a:pPr marL="12700" marR="379730">
              <a:lnSpc>
                <a:spcPts val="4390"/>
              </a:lnSpc>
            </a:pPr>
            <a:r>
              <a:rPr dirty="0" sz="2550" b="1">
                <a:latin typeface="Calibri"/>
                <a:cs typeface="Calibri"/>
              </a:rPr>
              <a:t>(R)</a:t>
            </a:r>
            <a:r>
              <a:rPr dirty="0" sz="2550" spc="7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response</a:t>
            </a:r>
            <a:r>
              <a:rPr dirty="0" sz="2550" spc="12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which</a:t>
            </a:r>
            <a:r>
              <a:rPr dirty="0" sz="2550" spc="10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reflects</a:t>
            </a:r>
            <a:r>
              <a:rPr dirty="0" sz="2550" spc="-2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the</a:t>
            </a:r>
            <a:r>
              <a:rPr dirty="0" sz="2550" spc="6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evaluation</a:t>
            </a:r>
            <a:r>
              <a:rPr dirty="0" sz="2550" spc="10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phase</a:t>
            </a:r>
            <a:r>
              <a:rPr dirty="0" sz="2550" spc="12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of</a:t>
            </a:r>
            <a:r>
              <a:rPr dirty="0" sz="2550" spc="70" b="1">
                <a:latin typeface="Calibri"/>
                <a:cs typeface="Calibri"/>
              </a:rPr>
              <a:t> </a:t>
            </a:r>
            <a:r>
              <a:rPr dirty="0" sz="2550" spc="-25" b="1">
                <a:latin typeface="Calibri"/>
                <a:cs typeface="Calibri"/>
              </a:rPr>
              <a:t>the </a:t>
            </a:r>
            <a:r>
              <a:rPr dirty="0" sz="2550" b="1">
                <a:latin typeface="Calibri"/>
                <a:cs typeface="Calibri"/>
              </a:rPr>
              <a:t>nursing</a:t>
            </a:r>
            <a:r>
              <a:rPr dirty="0" sz="2550" spc="12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process</a:t>
            </a:r>
            <a:r>
              <a:rPr dirty="0" sz="2550" spc="15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and</a:t>
            </a:r>
            <a:r>
              <a:rPr dirty="0" sz="2550" spc="9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describes</a:t>
            </a:r>
            <a:r>
              <a:rPr dirty="0" sz="2550" spc="9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the</a:t>
            </a:r>
            <a:r>
              <a:rPr dirty="0" sz="2550" spc="5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client’s</a:t>
            </a:r>
            <a:r>
              <a:rPr dirty="0" sz="2550" spc="-3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response</a:t>
            </a:r>
            <a:r>
              <a:rPr dirty="0" sz="2550" spc="12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to</a:t>
            </a:r>
            <a:r>
              <a:rPr dirty="0" sz="2550" spc="35" b="1">
                <a:latin typeface="Calibri"/>
                <a:cs typeface="Calibri"/>
              </a:rPr>
              <a:t> </a:t>
            </a:r>
            <a:r>
              <a:rPr dirty="0" sz="2550" spc="-25" b="1">
                <a:latin typeface="Calibri"/>
                <a:cs typeface="Calibri"/>
              </a:rPr>
              <a:t>any </a:t>
            </a:r>
            <a:r>
              <a:rPr dirty="0" sz="2550" b="1">
                <a:latin typeface="Calibri"/>
                <a:cs typeface="Calibri"/>
              </a:rPr>
              <a:t>nursing</a:t>
            </a:r>
            <a:r>
              <a:rPr dirty="0" sz="2550" spc="13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and</a:t>
            </a:r>
            <a:r>
              <a:rPr dirty="0" sz="2550" spc="9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medical</a:t>
            </a:r>
            <a:r>
              <a:rPr dirty="0" sz="2550" spc="65" b="1">
                <a:latin typeface="Calibri"/>
                <a:cs typeface="Calibri"/>
              </a:rPr>
              <a:t> </a:t>
            </a:r>
            <a:r>
              <a:rPr dirty="0" sz="2550" spc="-10" b="1">
                <a:latin typeface="Calibri"/>
                <a:cs typeface="Calibri"/>
              </a:rPr>
              <a:t>care.</a:t>
            </a:r>
            <a:endParaRPr sz="25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53475"/>
            <a:ext cx="8810277" cy="578720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5025" y="1052608"/>
            <a:ext cx="7107555" cy="2058670"/>
          </a:xfrm>
          <a:prstGeom prst="rect"/>
        </p:spPr>
        <p:txBody>
          <a:bodyPr wrap="square" lIns="0" tIns="35560" rIns="0" bIns="0" rtlCol="0" vert="horz">
            <a:spAutoFit/>
          </a:bodyPr>
          <a:lstStyle/>
          <a:p>
            <a:pPr marL="12700" marR="5080">
              <a:lnSpc>
                <a:spcPct val="148800"/>
              </a:lnSpc>
              <a:spcBef>
                <a:spcPts val="280"/>
              </a:spcBef>
            </a:pPr>
            <a:r>
              <a:rPr dirty="0" u="none"/>
              <a:t>A</a:t>
            </a:r>
            <a:r>
              <a:rPr dirty="0" u="none" spc="10"/>
              <a:t> </a:t>
            </a:r>
            <a:r>
              <a:rPr dirty="0" u="none"/>
              <a:t>clinical</a:t>
            </a:r>
            <a:r>
              <a:rPr dirty="0" u="none" spc="135"/>
              <a:t> </a:t>
            </a:r>
            <a:r>
              <a:rPr dirty="0" u="none"/>
              <a:t>record</a:t>
            </a:r>
            <a:r>
              <a:rPr dirty="0" u="none" sz="2800"/>
              <a:t>:</a:t>
            </a:r>
            <a:r>
              <a:rPr dirty="0" u="none" sz="2800" spc="25"/>
              <a:t> </a:t>
            </a:r>
            <a:r>
              <a:rPr dirty="0" u="none" sz="2800"/>
              <a:t>also</a:t>
            </a:r>
            <a:r>
              <a:rPr dirty="0" u="none" sz="2800" spc="-45"/>
              <a:t> </a:t>
            </a:r>
            <a:r>
              <a:rPr dirty="0" u="none" sz="2800"/>
              <a:t>called</a:t>
            </a:r>
            <a:r>
              <a:rPr dirty="0" u="none" sz="2800" spc="-105"/>
              <a:t> </a:t>
            </a:r>
            <a:r>
              <a:rPr dirty="0" u="none" sz="2800"/>
              <a:t>a</a:t>
            </a:r>
            <a:r>
              <a:rPr dirty="0" u="none" sz="2800" spc="-40"/>
              <a:t> </a:t>
            </a:r>
            <a:r>
              <a:rPr dirty="0" u="none" sz="2800"/>
              <a:t>chart</a:t>
            </a:r>
            <a:r>
              <a:rPr dirty="0" u="none" sz="2800" spc="10"/>
              <a:t> </a:t>
            </a:r>
            <a:r>
              <a:rPr dirty="0" u="none" sz="2800"/>
              <a:t>or</a:t>
            </a:r>
            <a:r>
              <a:rPr dirty="0" u="none" sz="2800" spc="-15"/>
              <a:t> </a:t>
            </a:r>
            <a:r>
              <a:rPr dirty="0" u="none" sz="2800" spc="-10"/>
              <a:t>client </a:t>
            </a:r>
            <a:r>
              <a:rPr dirty="0" u="none" sz="2800"/>
              <a:t>record</a:t>
            </a:r>
            <a:r>
              <a:rPr dirty="0" u="none" sz="2800" spc="-80"/>
              <a:t> </a:t>
            </a:r>
            <a:r>
              <a:rPr dirty="0" u="none" sz="2800"/>
              <a:t>is</a:t>
            </a:r>
            <a:r>
              <a:rPr dirty="0" u="none" sz="2800" spc="-110"/>
              <a:t> </a:t>
            </a:r>
            <a:r>
              <a:rPr dirty="0" u="none" sz="2800"/>
              <a:t>a</a:t>
            </a:r>
            <a:r>
              <a:rPr dirty="0" u="none" sz="2800" spc="-30"/>
              <a:t> </a:t>
            </a:r>
            <a:r>
              <a:rPr dirty="0" u="none" sz="2800"/>
              <a:t>formal,</a:t>
            </a:r>
            <a:r>
              <a:rPr dirty="0" u="none" sz="2800" spc="-70"/>
              <a:t> </a:t>
            </a:r>
            <a:r>
              <a:rPr dirty="0" u="none" sz="2800"/>
              <a:t>legal</a:t>
            </a:r>
            <a:r>
              <a:rPr dirty="0" u="none" sz="2800" spc="-45"/>
              <a:t> </a:t>
            </a:r>
            <a:r>
              <a:rPr dirty="0" u="none" sz="2800"/>
              <a:t>document</a:t>
            </a:r>
            <a:r>
              <a:rPr dirty="0" u="none" sz="2800" spc="-140"/>
              <a:t> </a:t>
            </a:r>
            <a:r>
              <a:rPr dirty="0" u="none" sz="2800"/>
              <a:t>that</a:t>
            </a:r>
            <a:r>
              <a:rPr dirty="0" u="none" sz="2800" spc="-30"/>
              <a:t> </a:t>
            </a:r>
            <a:r>
              <a:rPr dirty="0" u="none" sz="2800" spc="-10"/>
              <a:t>provides </a:t>
            </a:r>
            <a:r>
              <a:rPr dirty="0" u="none" sz="2800"/>
              <a:t>evidence</a:t>
            </a:r>
            <a:r>
              <a:rPr dirty="0" u="none" sz="2800" spc="-140"/>
              <a:t> </a:t>
            </a:r>
            <a:r>
              <a:rPr dirty="0" u="none" sz="2800"/>
              <a:t>of</a:t>
            </a:r>
            <a:r>
              <a:rPr dirty="0" u="none" sz="2800" spc="20"/>
              <a:t> </a:t>
            </a:r>
            <a:r>
              <a:rPr dirty="0" u="none" sz="2800"/>
              <a:t>a</a:t>
            </a:r>
            <a:r>
              <a:rPr dirty="0" u="none" sz="2800" spc="-55"/>
              <a:t> </a:t>
            </a:r>
            <a:r>
              <a:rPr dirty="0" u="none" sz="2800"/>
              <a:t>client’s</a:t>
            </a:r>
            <a:r>
              <a:rPr dirty="0" u="none" sz="2800" spc="-85"/>
              <a:t> </a:t>
            </a:r>
            <a:r>
              <a:rPr dirty="0" u="none" sz="2800" spc="-10"/>
              <a:t>care.</a:t>
            </a:r>
            <a:endParaRPr sz="28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9125" y="730567"/>
            <a:ext cx="5093970" cy="510540"/>
          </a:xfrm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u="none"/>
              <a:t>5-</a:t>
            </a:r>
            <a:r>
              <a:rPr dirty="0" u="none" spc="-35"/>
              <a:t> </a:t>
            </a:r>
            <a:r>
              <a:rPr dirty="0" u="none"/>
              <a:t>Charting</a:t>
            </a:r>
            <a:r>
              <a:rPr dirty="0" u="none" spc="155"/>
              <a:t> </a:t>
            </a:r>
            <a:r>
              <a:rPr dirty="0" u="none"/>
              <a:t>by</a:t>
            </a:r>
            <a:r>
              <a:rPr dirty="0" u="none" spc="35"/>
              <a:t> </a:t>
            </a:r>
            <a:r>
              <a:rPr dirty="0" u="none"/>
              <a:t>exception</a:t>
            </a:r>
            <a:r>
              <a:rPr dirty="0" u="none" spc="15"/>
              <a:t> </a:t>
            </a:r>
            <a:r>
              <a:rPr dirty="0" u="none" spc="-10"/>
              <a:t>(CBE)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619125" y="1153096"/>
            <a:ext cx="7912734" cy="50145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50100"/>
              </a:lnSpc>
              <a:spcBef>
                <a:spcPts val="95"/>
              </a:spcBef>
            </a:pP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documentation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system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which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only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abnormal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or </a:t>
            </a:r>
            <a:r>
              <a:rPr dirty="0" sz="2800" b="1">
                <a:latin typeface="Calibri"/>
                <a:cs typeface="Calibri"/>
              </a:rPr>
              <a:t>significant</a:t>
            </a:r>
            <a:r>
              <a:rPr dirty="0" sz="2800" spc="-1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findings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exceptions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norms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are </a:t>
            </a:r>
            <a:r>
              <a:rPr dirty="0" sz="2800" spc="-10" b="1">
                <a:latin typeface="Calibri"/>
                <a:cs typeface="Calibri"/>
              </a:rPr>
              <a:t>recorded.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340"/>
              </a:spcBef>
            </a:pP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3150" b="1">
                <a:latin typeface="Calibri"/>
                <a:cs typeface="Calibri"/>
              </a:rPr>
              <a:t>6-</a:t>
            </a:r>
            <a:r>
              <a:rPr dirty="0" sz="3150" spc="-20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Computerized</a:t>
            </a:r>
            <a:r>
              <a:rPr dirty="0" sz="3150" spc="200" b="1">
                <a:latin typeface="Calibri"/>
                <a:cs typeface="Calibri"/>
              </a:rPr>
              <a:t> </a:t>
            </a:r>
            <a:r>
              <a:rPr dirty="0" sz="3150" spc="-10" b="1">
                <a:latin typeface="Calibri"/>
                <a:cs typeface="Calibri"/>
              </a:rPr>
              <a:t>documentation</a:t>
            </a:r>
            <a:endParaRPr sz="31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435"/>
              </a:spcBef>
            </a:pPr>
            <a:r>
              <a:rPr dirty="0" sz="2800" b="1">
                <a:latin typeface="Calibri"/>
                <a:cs typeface="Calibri"/>
              </a:rPr>
              <a:t>Nurses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use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computers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store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client’s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database,</a:t>
            </a:r>
            <a:endParaRPr sz="2800">
              <a:latin typeface="Calibri"/>
              <a:cs typeface="Calibri"/>
            </a:endParaRPr>
          </a:p>
          <a:p>
            <a:pPr marL="12700" marR="885825">
              <a:lnSpc>
                <a:spcPct val="160800"/>
              </a:lnSpc>
              <a:spcBef>
                <a:spcPts val="5"/>
              </a:spcBef>
            </a:pPr>
            <a:r>
              <a:rPr dirty="0" sz="2800" b="1">
                <a:latin typeface="Calibri"/>
                <a:cs typeface="Calibri"/>
              </a:rPr>
              <a:t>add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new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data,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create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revise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care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plans,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and </a:t>
            </a:r>
            <a:r>
              <a:rPr dirty="0" sz="2800" spc="-10" b="1">
                <a:latin typeface="Calibri"/>
                <a:cs typeface="Calibri"/>
              </a:rPr>
              <a:t>document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client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progress.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/>
              <a:t>General</a:t>
            </a:r>
            <a:r>
              <a:rPr dirty="0" spc="-10"/>
              <a:t> </a:t>
            </a:r>
            <a:r>
              <a:rPr dirty="0"/>
              <a:t>Guidelines</a:t>
            </a:r>
            <a:r>
              <a:rPr dirty="0" spc="155"/>
              <a:t> </a:t>
            </a:r>
            <a:r>
              <a:rPr dirty="0"/>
              <a:t>for</a:t>
            </a:r>
            <a:r>
              <a:rPr dirty="0" spc="-65"/>
              <a:t> </a:t>
            </a:r>
            <a:r>
              <a:rPr dirty="0" spc="-10"/>
              <a:t>Recording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29882" y="1168971"/>
            <a:ext cx="8538845" cy="51517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87325" marR="303530" indent="-175260">
              <a:lnSpc>
                <a:spcPct val="150100"/>
              </a:lnSpc>
              <a:spcBef>
                <a:spcPts val="95"/>
              </a:spcBef>
            </a:pPr>
            <a:r>
              <a:rPr dirty="0" sz="2800" b="1">
                <a:latin typeface="Calibri"/>
                <a:cs typeface="Calibri"/>
              </a:rPr>
              <a:t>Because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client’s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record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legal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document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may 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used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provide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evidence</a:t>
            </a:r>
            <a:r>
              <a:rPr dirty="0" sz="2800" spc="-1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court,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many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factors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are </a:t>
            </a:r>
            <a:r>
              <a:rPr dirty="0" sz="2800" b="1">
                <a:latin typeface="Calibri"/>
                <a:cs typeface="Calibri"/>
              </a:rPr>
              <a:t>considered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recording:</a:t>
            </a:r>
            <a:endParaRPr sz="2800">
              <a:latin typeface="Calibri"/>
              <a:cs typeface="Calibri"/>
            </a:endParaRPr>
          </a:p>
          <a:p>
            <a:pPr marL="187325" marR="5080" indent="-175260">
              <a:lnSpc>
                <a:spcPct val="150100"/>
              </a:lnSpc>
              <a:spcBef>
                <a:spcPts val="5"/>
              </a:spcBef>
            </a:pPr>
            <a:r>
              <a:rPr dirty="0" sz="2800" b="1">
                <a:latin typeface="Calibri"/>
                <a:cs typeface="Calibri"/>
              </a:rPr>
              <a:t>1-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Date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Time,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document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date and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time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each </a:t>
            </a:r>
            <a:r>
              <a:rPr dirty="0" sz="2800" b="1">
                <a:latin typeface="Calibri"/>
                <a:cs typeface="Calibri"/>
              </a:rPr>
              <a:t>recording.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This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essential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not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only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legal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reasons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but </a:t>
            </a:r>
            <a:r>
              <a:rPr dirty="0" sz="2800" b="1">
                <a:latin typeface="Calibri"/>
                <a:cs typeface="Calibri"/>
              </a:rPr>
              <a:t>also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client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safety.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Accurate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according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24-hours </a:t>
            </a:r>
            <a:r>
              <a:rPr dirty="0" sz="2800" b="1">
                <a:latin typeface="Calibri"/>
                <a:cs typeface="Calibri"/>
              </a:rPr>
              <a:t>clock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(military</a:t>
            </a:r>
            <a:r>
              <a:rPr dirty="0" sz="2800" spc="-1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clock)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conventional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manner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(am, pm).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2907" y="637979"/>
            <a:ext cx="8368030" cy="2588260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87960" marR="5080" indent="-175895">
              <a:lnSpc>
                <a:spcPct val="150200"/>
              </a:lnSpc>
              <a:spcBef>
                <a:spcPts val="90"/>
              </a:spcBef>
            </a:pPr>
            <a:r>
              <a:rPr dirty="0" u="none" sz="2800"/>
              <a:t>2-</a:t>
            </a:r>
            <a:r>
              <a:rPr dirty="0" u="none" sz="2800" spc="-30"/>
              <a:t> </a:t>
            </a:r>
            <a:r>
              <a:rPr dirty="0" u="none" sz="2800"/>
              <a:t>Timing,</a:t>
            </a:r>
            <a:r>
              <a:rPr dirty="0" u="none" sz="2800" spc="-125"/>
              <a:t> </a:t>
            </a:r>
            <a:r>
              <a:rPr dirty="0" u="none" sz="2800"/>
              <a:t>follows</a:t>
            </a:r>
            <a:r>
              <a:rPr dirty="0" u="none" sz="2800" spc="-110"/>
              <a:t> </a:t>
            </a:r>
            <a:r>
              <a:rPr dirty="0" u="none" sz="2800"/>
              <a:t>the</a:t>
            </a:r>
            <a:r>
              <a:rPr dirty="0" u="none" sz="2800" spc="-40"/>
              <a:t> </a:t>
            </a:r>
            <a:r>
              <a:rPr dirty="0" u="none" sz="2800"/>
              <a:t>agency’s</a:t>
            </a:r>
            <a:r>
              <a:rPr dirty="0" u="none" sz="2800" spc="-50"/>
              <a:t> </a:t>
            </a:r>
            <a:r>
              <a:rPr dirty="0" u="none" sz="2800"/>
              <a:t>policy</a:t>
            </a:r>
            <a:r>
              <a:rPr dirty="0" u="none" sz="2800" spc="-135"/>
              <a:t> </a:t>
            </a:r>
            <a:r>
              <a:rPr dirty="0" u="none" sz="2800"/>
              <a:t>about</a:t>
            </a:r>
            <a:r>
              <a:rPr dirty="0" u="none" sz="2800" spc="-20"/>
              <a:t> </a:t>
            </a:r>
            <a:r>
              <a:rPr dirty="0" u="none" sz="2800" spc="-25"/>
              <a:t>the </a:t>
            </a:r>
            <a:r>
              <a:rPr dirty="0" u="none" sz="2800"/>
              <a:t>frequency</a:t>
            </a:r>
            <a:r>
              <a:rPr dirty="0" u="none" sz="2800" spc="-130"/>
              <a:t> </a:t>
            </a:r>
            <a:r>
              <a:rPr dirty="0" u="none" sz="2800"/>
              <a:t>of</a:t>
            </a:r>
            <a:r>
              <a:rPr dirty="0" u="none" sz="2800" spc="15"/>
              <a:t> </a:t>
            </a:r>
            <a:r>
              <a:rPr dirty="0" u="none" sz="2800"/>
              <a:t>documenting,</a:t>
            </a:r>
            <a:r>
              <a:rPr dirty="0" u="none" sz="2800" spc="-114"/>
              <a:t> </a:t>
            </a:r>
            <a:r>
              <a:rPr dirty="0" u="none" sz="2800"/>
              <a:t>and</a:t>
            </a:r>
            <a:r>
              <a:rPr dirty="0" u="none" sz="2800" spc="-60"/>
              <a:t> </a:t>
            </a:r>
            <a:r>
              <a:rPr dirty="0" u="none" sz="2800"/>
              <a:t>adjusts</a:t>
            </a:r>
            <a:r>
              <a:rPr dirty="0" u="none" sz="2800" spc="20"/>
              <a:t> </a:t>
            </a:r>
            <a:r>
              <a:rPr dirty="0" u="none" sz="2800"/>
              <a:t>the</a:t>
            </a:r>
            <a:r>
              <a:rPr dirty="0" u="none" sz="2800" spc="-30"/>
              <a:t> </a:t>
            </a:r>
            <a:r>
              <a:rPr dirty="0" u="none" sz="2800" spc="-10"/>
              <a:t>frequency </a:t>
            </a:r>
            <a:r>
              <a:rPr dirty="0" u="none" sz="2800"/>
              <a:t>as</a:t>
            </a:r>
            <a:r>
              <a:rPr dirty="0" u="none" sz="2800" spc="-30"/>
              <a:t> </a:t>
            </a:r>
            <a:r>
              <a:rPr dirty="0" u="none" sz="2800"/>
              <a:t>a</a:t>
            </a:r>
            <a:r>
              <a:rPr dirty="0" u="none" sz="2800" spc="5"/>
              <a:t> </a:t>
            </a:r>
            <a:r>
              <a:rPr dirty="0" u="none" sz="2800"/>
              <a:t>client’s</a:t>
            </a:r>
            <a:r>
              <a:rPr dirty="0" u="none" sz="2800" spc="-90"/>
              <a:t> </a:t>
            </a:r>
            <a:r>
              <a:rPr dirty="0" u="none" sz="2800"/>
              <a:t>condition</a:t>
            </a:r>
            <a:r>
              <a:rPr dirty="0" u="none" sz="2800" spc="-110"/>
              <a:t> </a:t>
            </a:r>
            <a:r>
              <a:rPr dirty="0" u="none" sz="2800" spc="-10"/>
              <a:t>indicates.</a:t>
            </a:r>
            <a:r>
              <a:rPr dirty="0" u="none" sz="2800" spc="-140"/>
              <a:t> </a:t>
            </a:r>
            <a:r>
              <a:rPr dirty="0" u="none" sz="2800"/>
              <a:t>No</a:t>
            </a:r>
            <a:r>
              <a:rPr dirty="0" u="none" sz="2800" spc="-55"/>
              <a:t> </a:t>
            </a:r>
            <a:r>
              <a:rPr dirty="0" u="none" sz="2800" spc="-10"/>
              <a:t>recording</a:t>
            </a:r>
            <a:r>
              <a:rPr dirty="0" u="none" sz="2800" spc="-120"/>
              <a:t> </a:t>
            </a:r>
            <a:r>
              <a:rPr dirty="0" u="none" sz="2800"/>
              <a:t>should</a:t>
            </a:r>
            <a:r>
              <a:rPr dirty="0" u="none" sz="2800" spc="-55"/>
              <a:t> </a:t>
            </a:r>
            <a:r>
              <a:rPr dirty="0" u="none" sz="2800" spc="-25"/>
              <a:t>be </a:t>
            </a:r>
            <a:r>
              <a:rPr dirty="0" u="none" sz="2800"/>
              <a:t>done</a:t>
            </a:r>
            <a:r>
              <a:rPr dirty="0" u="none" sz="2800" spc="-90"/>
              <a:t> </a:t>
            </a:r>
            <a:r>
              <a:rPr dirty="0" u="none" sz="2800"/>
              <a:t>before</a:t>
            </a:r>
            <a:r>
              <a:rPr dirty="0" u="none" sz="2800" spc="-80"/>
              <a:t> </a:t>
            </a:r>
            <a:r>
              <a:rPr dirty="0" u="none" sz="2800" spc="-10"/>
              <a:t>providing</a:t>
            </a:r>
            <a:r>
              <a:rPr dirty="0" u="none" sz="2800" spc="-150"/>
              <a:t> </a:t>
            </a:r>
            <a:r>
              <a:rPr dirty="0" u="none" sz="2800"/>
              <a:t>nursing</a:t>
            </a:r>
            <a:r>
              <a:rPr dirty="0" u="none" sz="2800" spc="-100"/>
              <a:t> </a:t>
            </a:r>
            <a:r>
              <a:rPr dirty="0" u="none" sz="2800" spc="-10"/>
              <a:t>care.</a:t>
            </a:r>
            <a:endParaRPr sz="280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9882" y="1135316"/>
            <a:ext cx="8187055" cy="130683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87325" marR="5080" indent="-175260">
              <a:lnSpc>
                <a:spcPct val="150100"/>
              </a:lnSpc>
              <a:spcBef>
                <a:spcPts val="95"/>
              </a:spcBef>
            </a:pPr>
            <a:r>
              <a:rPr dirty="0" u="none" sz="2800"/>
              <a:t>3-</a:t>
            </a:r>
            <a:r>
              <a:rPr dirty="0" u="none" sz="2800" spc="-15"/>
              <a:t> Legibility,</a:t>
            </a:r>
            <a:r>
              <a:rPr dirty="0" u="none" sz="2800" spc="-165"/>
              <a:t> </a:t>
            </a:r>
            <a:r>
              <a:rPr dirty="0" u="none" sz="2800"/>
              <a:t>all</a:t>
            </a:r>
            <a:r>
              <a:rPr dirty="0" u="none" sz="2800" spc="-20"/>
              <a:t> </a:t>
            </a:r>
            <a:r>
              <a:rPr dirty="0" u="none" sz="2800"/>
              <a:t>entries</a:t>
            </a:r>
            <a:r>
              <a:rPr dirty="0" u="none" sz="2800" spc="-150"/>
              <a:t> </a:t>
            </a:r>
            <a:r>
              <a:rPr dirty="0" u="none" sz="2800"/>
              <a:t>must</a:t>
            </a:r>
            <a:r>
              <a:rPr dirty="0" u="none" sz="2800" spc="-5"/>
              <a:t> </a:t>
            </a:r>
            <a:r>
              <a:rPr dirty="0" u="none" sz="2800"/>
              <a:t>be</a:t>
            </a:r>
            <a:r>
              <a:rPr dirty="0" u="none" sz="2800" spc="-30"/>
              <a:t> </a:t>
            </a:r>
            <a:r>
              <a:rPr dirty="0" u="none" sz="2800"/>
              <a:t>legible</a:t>
            </a:r>
            <a:r>
              <a:rPr dirty="0" u="none" sz="2800" spc="-145"/>
              <a:t> </a:t>
            </a:r>
            <a:r>
              <a:rPr dirty="0" u="none" sz="2800"/>
              <a:t>and</a:t>
            </a:r>
            <a:r>
              <a:rPr dirty="0" u="none" sz="2800" spc="-5"/>
              <a:t> </a:t>
            </a:r>
            <a:r>
              <a:rPr dirty="0" u="none" sz="2800"/>
              <a:t>easy</a:t>
            </a:r>
            <a:r>
              <a:rPr dirty="0" u="none" sz="2800" spc="-60"/>
              <a:t> </a:t>
            </a:r>
            <a:r>
              <a:rPr dirty="0" u="none" sz="2800"/>
              <a:t>to</a:t>
            </a:r>
            <a:r>
              <a:rPr dirty="0" u="none" sz="2800" spc="-5"/>
              <a:t> </a:t>
            </a:r>
            <a:r>
              <a:rPr dirty="0" u="none" sz="2800" spc="-20"/>
              <a:t>read </a:t>
            </a:r>
            <a:r>
              <a:rPr dirty="0" u="none" sz="2800"/>
              <a:t>to</a:t>
            </a:r>
            <a:r>
              <a:rPr dirty="0" u="none" sz="2800" spc="-90"/>
              <a:t> </a:t>
            </a:r>
            <a:r>
              <a:rPr dirty="0" u="none" sz="2800"/>
              <a:t>prevent</a:t>
            </a:r>
            <a:r>
              <a:rPr dirty="0" u="none" sz="2800" spc="-65"/>
              <a:t> </a:t>
            </a:r>
            <a:r>
              <a:rPr dirty="0" u="none" sz="2800" spc="-10"/>
              <a:t>interpretation</a:t>
            </a:r>
            <a:r>
              <a:rPr dirty="0" u="none" sz="2800" spc="-165"/>
              <a:t> </a:t>
            </a:r>
            <a:r>
              <a:rPr dirty="0" u="none" sz="2800" spc="-10"/>
              <a:t>errors.</a:t>
            </a:r>
            <a:endParaRPr sz="2800"/>
          </a:p>
        </p:txBody>
      </p:sp>
      <p:sp>
        <p:nvSpPr>
          <p:cNvPr id="3" name="object 3" descr=""/>
          <p:cNvSpPr txBox="1"/>
          <p:nvPr/>
        </p:nvSpPr>
        <p:spPr>
          <a:xfrm>
            <a:off x="329882" y="3057842"/>
            <a:ext cx="8091805" cy="130683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7325" marR="5080" indent="-175260">
              <a:lnSpc>
                <a:spcPct val="150100"/>
              </a:lnSpc>
              <a:spcBef>
                <a:spcPts val="95"/>
              </a:spcBef>
            </a:pPr>
            <a:r>
              <a:rPr dirty="0" sz="2800" b="1">
                <a:latin typeface="Calibri"/>
                <a:cs typeface="Calibri"/>
              </a:rPr>
              <a:t>4-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Permanence,</a:t>
            </a:r>
            <a:r>
              <a:rPr dirty="0" sz="2800" spc="-1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all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entries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made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dark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ink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so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record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permanent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changes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can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identified.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29882" y="709679"/>
            <a:ext cx="8313420" cy="4512310"/>
          </a:xfrm>
          <a:prstGeom prst="rect">
            <a:avLst/>
          </a:prstGeom>
        </p:spPr>
        <p:txBody>
          <a:bodyPr wrap="square" lIns="0" tIns="226695" rIns="0" bIns="0" rtlCol="0" vert="horz">
            <a:spAutoFit/>
          </a:bodyPr>
          <a:lstStyle/>
          <a:p>
            <a:pPr marL="385445" indent="-372745">
              <a:lnSpc>
                <a:spcPct val="100000"/>
              </a:lnSpc>
              <a:spcBef>
                <a:spcPts val="1785"/>
              </a:spcBef>
              <a:buAutoNum type="arabicPlain" startAt="5"/>
              <a:tabLst>
                <a:tab pos="385445" algn="l"/>
              </a:tabLst>
            </a:pPr>
            <a:r>
              <a:rPr dirty="0" sz="2800" b="1">
                <a:latin typeface="Calibri"/>
                <a:cs typeface="Calibri"/>
              </a:rPr>
              <a:t>Correct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Spelling,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essential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accuracy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recording.</a:t>
            </a:r>
            <a:endParaRPr sz="2800">
              <a:latin typeface="Calibri"/>
              <a:cs typeface="Calibri"/>
            </a:endParaRPr>
          </a:p>
          <a:p>
            <a:pPr marL="187325" marR="223520">
              <a:lnSpc>
                <a:spcPct val="150100"/>
              </a:lnSpc>
              <a:spcBef>
                <a:spcPts val="5"/>
              </a:spcBef>
            </a:pPr>
            <a:r>
              <a:rPr dirty="0" sz="2800" b="1">
                <a:latin typeface="Calibri"/>
                <a:cs typeface="Calibri"/>
              </a:rPr>
              <a:t>Incorrect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spelling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gives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negative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impression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reader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and,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thereby,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decreases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nurse’s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credibility.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625"/>
              </a:spcBef>
            </a:pPr>
            <a:endParaRPr sz="2800">
              <a:latin typeface="Calibri"/>
              <a:cs typeface="Calibri"/>
            </a:endParaRPr>
          </a:p>
          <a:p>
            <a:pPr marL="187325" marR="284480" indent="-175260">
              <a:lnSpc>
                <a:spcPct val="150200"/>
              </a:lnSpc>
              <a:buAutoNum type="arabicPlain" startAt="6"/>
              <a:tabLst>
                <a:tab pos="187325" algn="l"/>
                <a:tab pos="385445" algn="l"/>
              </a:tabLst>
            </a:pP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spc="-10" b="1">
                <a:latin typeface="Calibri"/>
                <a:cs typeface="Calibri"/>
              </a:rPr>
              <a:t>Signature,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each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recording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on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nursing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notes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is </a:t>
            </a:r>
            <a:r>
              <a:rPr dirty="0" sz="2800" b="1">
                <a:latin typeface="Calibri"/>
                <a:cs typeface="Calibri"/>
              </a:rPr>
              <a:t>signed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by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nurse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making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it.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signature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includes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name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title.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example,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 i="1">
                <a:latin typeface="Calibri"/>
                <a:cs typeface="Calibri"/>
              </a:rPr>
              <a:t>Ahmed</a:t>
            </a:r>
            <a:r>
              <a:rPr dirty="0" sz="2800" spc="-110" b="1" i="1">
                <a:latin typeface="Calibri"/>
                <a:cs typeface="Calibri"/>
              </a:rPr>
              <a:t> </a:t>
            </a:r>
            <a:r>
              <a:rPr dirty="0" sz="2800" b="1" i="1">
                <a:latin typeface="Calibri"/>
                <a:cs typeface="Calibri"/>
              </a:rPr>
              <a:t>Kamel,</a:t>
            </a:r>
            <a:r>
              <a:rPr dirty="0" sz="2800" spc="-120" b="1" i="1">
                <a:latin typeface="Calibri"/>
                <a:cs typeface="Calibri"/>
              </a:rPr>
              <a:t> </a:t>
            </a:r>
            <a:r>
              <a:rPr dirty="0" sz="2800" spc="-25" b="1" i="1">
                <a:latin typeface="Calibri"/>
                <a:cs typeface="Calibri"/>
              </a:rPr>
              <a:t>RN.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02907" y="302704"/>
            <a:ext cx="8215630" cy="55714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187960" marR="5080" indent="-175895">
              <a:lnSpc>
                <a:spcPct val="142700"/>
              </a:lnSpc>
              <a:spcBef>
                <a:spcPts val="50"/>
              </a:spcBef>
            </a:pPr>
            <a:r>
              <a:rPr dirty="0" sz="2550" b="1">
                <a:latin typeface="Calibri"/>
                <a:cs typeface="Calibri"/>
              </a:rPr>
              <a:t>7-</a:t>
            </a:r>
            <a:r>
              <a:rPr dirty="0" sz="2550" spc="1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Accuracy,</a:t>
            </a:r>
            <a:r>
              <a:rPr dirty="0" sz="2550" spc="20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the</a:t>
            </a:r>
            <a:r>
              <a:rPr dirty="0" sz="2550" spc="3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client’s</a:t>
            </a:r>
            <a:r>
              <a:rPr dirty="0" sz="2550" spc="-5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name</a:t>
            </a:r>
            <a:r>
              <a:rPr dirty="0" sz="2550" spc="11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and</a:t>
            </a:r>
            <a:r>
              <a:rPr dirty="0" sz="2550" spc="7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identifying</a:t>
            </a:r>
            <a:r>
              <a:rPr dirty="0" sz="2550" spc="-15" b="1">
                <a:latin typeface="Calibri"/>
                <a:cs typeface="Calibri"/>
              </a:rPr>
              <a:t> </a:t>
            </a:r>
            <a:r>
              <a:rPr dirty="0" sz="2550" spc="-10" b="1">
                <a:latin typeface="Calibri"/>
                <a:cs typeface="Calibri"/>
              </a:rPr>
              <a:t>information </a:t>
            </a:r>
            <a:r>
              <a:rPr dirty="0" sz="2550" b="1">
                <a:latin typeface="Calibri"/>
                <a:cs typeface="Calibri"/>
              </a:rPr>
              <a:t>should</a:t>
            </a:r>
            <a:r>
              <a:rPr dirty="0" sz="2550" spc="8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be</a:t>
            </a:r>
            <a:r>
              <a:rPr dirty="0" sz="2550" spc="3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stamped</a:t>
            </a:r>
            <a:r>
              <a:rPr dirty="0" sz="2550" spc="2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or</a:t>
            </a:r>
            <a:r>
              <a:rPr dirty="0" sz="2550" spc="6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written</a:t>
            </a:r>
            <a:r>
              <a:rPr dirty="0" sz="2550" spc="8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on</a:t>
            </a:r>
            <a:r>
              <a:rPr dirty="0" sz="2550" spc="8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each</a:t>
            </a:r>
            <a:r>
              <a:rPr dirty="0" sz="2550" spc="2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page</a:t>
            </a:r>
            <a:r>
              <a:rPr dirty="0" sz="2550" spc="10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of</a:t>
            </a:r>
            <a:r>
              <a:rPr dirty="0" sz="2550" spc="4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the</a:t>
            </a:r>
            <a:r>
              <a:rPr dirty="0" sz="2550" spc="35" b="1">
                <a:latin typeface="Calibri"/>
                <a:cs typeface="Calibri"/>
              </a:rPr>
              <a:t> </a:t>
            </a:r>
            <a:r>
              <a:rPr dirty="0" sz="2550" spc="-10" b="1">
                <a:latin typeface="Calibri"/>
                <a:cs typeface="Calibri"/>
              </a:rPr>
              <a:t>clinical </a:t>
            </a:r>
            <a:r>
              <a:rPr dirty="0" sz="2550" b="1">
                <a:latin typeface="Calibri"/>
                <a:cs typeface="Calibri"/>
              </a:rPr>
              <a:t>records.</a:t>
            </a:r>
            <a:r>
              <a:rPr dirty="0" sz="2550" spc="9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Before</a:t>
            </a:r>
            <a:r>
              <a:rPr dirty="0" sz="2550" spc="2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making</a:t>
            </a:r>
            <a:r>
              <a:rPr dirty="0" sz="2550" spc="3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any</a:t>
            </a:r>
            <a:r>
              <a:rPr dirty="0" sz="2550" spc="4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entry,</a:t>
            </a:r>
            <a:r>
              <a:rPr dirty="0" sz="2550" spc="114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check</a:t>
            </a:r>
            <a:r>
              <a:rPr dirty="0" sz="2550" spc="2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that</a:t>
            </a:r>
            <a:r>
              <a:rPr dirty="0" sz="2550" spc="1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it</a:t>
            </a:r>
            <a:r>
              <a:rPr dirty="0" sz="2550" spc="-5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is</a:t>
            </a:r>
            <a:r>
              <a:rPr dirty="0" sz="2550" spc="-10" b="1">
                <a:latin typeface="Calibri"/>
                <a:cs typeface="Calibri"/>
              </a:rPr>
              <a:t> </a:t>
            </a:r>
            <a:r>
              <a:rPr dirty="0" sz="2550" spc="-25" b="1">
                <a:latin typeface="Calibri"/>
                <a:cs typeface="Calibri"/>
              </a:rPr>
              <a:t>the </a:t>
            </a:r>
            <a:r>
              <a:rPr dirty="0" sz="2550" b="1">
                <a:latin typeface="Calibri"/>
                <a:cs typeface="Calibri"/>
              </a:rPr>
              <a:t>correct</a:t>
            </a:r>
            <a:r>
              <a:rPr dirty="0" sz="2550" spc="4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chart.</a:t>
            </a:r>
            <a:r>
              <a:rPr dirty="0" sz="2550" spc="13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Do</a:t>
            </a:r>
            <a:r>
              <a:rPr dirty="0" sz="2550" spc="8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not</a:t>
            </a:r>
            <a:r>
              <a:rPr dirty="0" sz="2550" spc="4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identify</a:t>
            </a:r>
            <a:r>
              <a:rPr dirty="0" sz="2550" spc="1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charts</a:t>
            </a:r>
            <a:r>
              <a:rPr dirty="0" sz="2550" spc="9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by</a:t>
            </a:r>
            <a:r>
              <a:rPr dirty="0" sz="2550" spc="6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room</a:t>
            </a:r>
            <a:r>
              <a:rPr dirty="0" sz="2550" spc="10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number</a:t>
            </a:r>
            <a:r>
              <a:rPr dirty="0" sz="2550" spc="135" b="1">
                <a:latin typeface="Calibri"/>
                <a:cs typeface="Calibri"/>
              </a:rPr>
              <a:t> </a:t>
            </a:r>
            <a:r>
              <a:rPr dirty="0" sz="2550" spc="-10" b="1">
                <a:latin typeface="Calibri"/>
                <a:cs typeface="Calibri"/>
              </a:rPr>
              <a:t>only, </a:t>
            </a:r>
            <a:r>
              <a:rPr dirty="0" sz="2550" b="1">
                <a:latin typeface="Calibri"/>
                <a:cs typeface="Calibri"/>
              </a:rPr>
              <a:t>check</a:t>
            </a:r>
            <a:r>
              <a:rPr dirty="0" sz="2550" spc="6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the</a:t>
            </a:r>
            <a:r>
              <a:rPr dirty="0" sz="2550" spc="6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client’s</a:t>
            </a:r>
            <a:r>
              <a:rPr dirty="0" sz="2550" spc="-3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name.</a:t>
            </a:r>
            <a:r>
              <a:rPr dirty="0" sz="2550" spc="14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Notations</a:t>
            </a:r>
            <a:r>
              <a:rPr dirty="0" sz="2550" spc="9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on</a:t>
            </a:r>
            <a:r>
              <a:rPr dirty="0" sz="2550" spc="4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records</a:t>
            </a:r>
            <a:r>
              <a:rPr dirty="0" sz="2550" spc="9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must</a:t>
            </a:r>
            <a:r>
              <a:rPr dirty="0" sz="2550" spc="110" b="1">
                <a:latin typeface="Calibri"/>
                <a:cs typeface="Calibri"/>
              </a:rPr>
              <a:t> </a:t>
            </a:r>
            <a:r>
              <a:rPr dirty="0" sz="2550" spc="-25" b="1">
                <a:latin typeface="Calibri"/>
                <a:cs typeface="Calibri"/>
              </a:rPr>
              <a:t>be </a:t>
            </a:r>
            <a:r>
              <a:rPr dirty="0" sz="2550" b="1">
                <a:latin typeface="Calibri"/>
                <a:cs typeface="Calibri"/>
              </a:rPr>
              <a:t>accurate</a:t>
            </a:r>
            <a:r>
              <a:rPr dirty="0" sz="2550" spc="12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and</a:t>
            </a:r>
            <a:r>
              <a:rPr dirty="0" sz="2550" spc="4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correct.</a:t>
            </a:r>
            <a:r>
              <a:rPr dirty="0" sz="2550" spc="3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Accurate</a:t>
            </a:r>
            <a:r>
              <a:rPr dirty="0" sz="2550" spc="7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notations</a:t>
            </a:r>
            <a:r>
              <a:rPr dirty="0" sz="2550" spc="3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consist</a:t>
            </a:r>
            <a:r>
              <a:rPr dirty="0" sz="2550" spc="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of</a:t>
            </a:r>
            <a:r>
              <a:rPr dirty="0" sz="2550" spc="1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facts</a:t>
            </a:r>
            <a:r>
              <a:rPr dirty="0" sz="2550" spc="50" b="1">
                <a:latin typeface="Calibri"/>
                <a:cs typeface="Calibri"/>
              </a:rPr>
              <a:t> </a:t>
            </a:r>
            <a:r>
              <a:rPr dirty="0" sz="2550" spc="-25" b="1">
                <a:latin typeface="Calibri"/>
                <a:cs typeface="Calibri"/>
              </a:rPr>
              <a:t>or </a:t>
            </a:r>
            <a:r>
              <a:rPr dirty="0" sz="2550" b="1">
                <a:latin typeface="Calibri"/>
                <a:cs typeface="Calibri"/>
              </a:rPr>
              <a:t>observations</a:t>
            </a:r>
            <a:r>
              <a:rPr dirty="0" sz="2550" spc="17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rather</a:t>
            </a:r>
            <a:r>
              <a:rPr dirty="0" sz="2550" spc="6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than</a:t>
            </a:r>
            <a:r>
              <a:rPr dirty="0" sz="2550" spc="1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opinions</a:t>
            </a:r>
            <a:r>
              <a:rPr dirty="0" sz="2550" spc="5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or</a:t>
            </a:r>
            <a:r>
              <a:rPr dirty="0" sz="2550" spc="5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interpretation.</a:t>
            </a:r>
            <a:r>
              <a:rPr dirty="0" sz="2550" spc="4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It</a:t>
            </a:r>
            <a:r>
              <a:rPr dirty="0" sz="2550" spc="20" b="1">
                <a:latin typeface="Calibri"/>
                <a:cs typeface="Calibri"/>
              </a:rPr>
              <a:t> </a:t>
            </a:r>
            <a:r>
              <a:rPr dirty="0" sz="2550" spc="-25" b="1">
                <a:latin typeface="Calibri"/>
                <a:cs typeface="Calibri"/>
              </a:rPr>
              <a:t>is </a:t>
            </a:r>
            <a:r>
              <a:rPr dirty="0" sz="2550" b="1">
                <a:latin typeface="Calibri"/>
                <a:cs typeface="Calibri"/>
              </a:rPr>
              <a:t>more accurate,</a:t>
            </a:r>
            <a:r>
              <a:rPr dirty="0" sz="2550" spc="10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for</a:t>
            </a:r>
            <a:r>
              <a:rPr dirty="0" sz="2550" spc="3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example,</a:t>
            </a:r>
            <a:r>
              <a:rPr dirty="0" sz="2550" spc="4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to</a:t>
            </a:r>
            <a:r>
              <a:rPr dirty="0" sz="2550" spc="-7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write</a:t>
            </a:r>
            <a:r>
              <a:rPr dirty="0" sz="2550" spc="7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that</a:t>
            </a:r>
            <a:r>
              <a:rPr dirty="0" sz="2550" spc="-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the</a:t>
            </a:r>
            <a:r>
              <a:rPr dirty="0" sz="2550" spc="10" b="1">
                <a:latin typeface="Calibri"/>
                <a:cs typeface="Calibri"/>
              </a:rPr>
              <a:t> </a:t>
            </a:r>
            <a:r>
              <a:rPr dirty="0" sz="2550" spc="-10" b="1">
                <a:latin typeface="Calibri"/>
                <a:cs typeface="Calibri"/>
              </a:rPr>
              <a:t>client”</a:t>
            </a:r>
            <a:endParaRPr sz="2550">
              <a:latin typeface="Calibri"/>
              <a:cs typeface="Calibri"/>
            </a:endParaRPr>
          </a:p>
          <a:p>
            <a:pPr marL="187960" marR="558165">
              <a:lnSpc>
                <a:spcPct val="143300"/>
              </a:lnSpc>
            </a:pPr>
            <a:r>
              <a:rPr dirty="0" sz="2550" b="1">
                <a:latin typeface="Calibri"/>
                <a:cs typeface="Calibri"/>
              </a:rPr>
              <a:t>refused</a:t>
            </a:r>
            <a:r>
              <a:rPr dirty="0" sz="2550" spc="3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medication”</a:t>
            </a:r>
            <a:r>
              <a:rPr dirty="0" sz="2550" spc="4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(fact)</a:t>
            </a:r>
            <a:r>
              <a:rPr dirty="0" sz="2550" spc="8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than</a:t>
            </a:r>
            <a:r>
              <a:rPr dirty="0" sz="2550" spc="9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to</a:t>
            </a:r>
            <a:r>
              <a:rPr dirty="0" sz="2550" spc="3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write</a:t>
            </a:r>
            <a:r>
              <a:rPr dirty="0" sz="2550" spc="5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that</a:t>
            </a:r>
            <a:r>
              <a:rPr dirty="0" sz="2550" spc="4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the</a:t>
            </a:r>
            <a:r>
              <a:rPr dirty="0" sz="2550" spc="50" b="1">
                <a:latin typeface="Calibri"/>
                <a:cs typeface="Calibri"/>
              </a:rPr>
              <a:t> </a:t>
            </a:r>
            <a:r>
              <a:rPr dirty="0" sz="2550" spc="-10" b="1">
                <a:latin typeface="Calibri"/>
                <a:cs typeface="Calibri"/>
              </a:rPr>
              <a:t>client </a:t>
            </a:r>
            <a:r>
              <a:rPr dirty="0" sz="2550" b="1">
                <a:latin typeface="Calibri"/>
                <a:cs typeface="Calibri"/>
              </a:rPr>
              <a:t>“was uncooperative”</a:t>
            </a:r>
            <a:r>
              <a:rPr dirty="0" sz="2550" spc="95" b="1">
                <a:latin typeface="Calibri"/>
                <a:cs typeface="Calibri"/>
              </a:rPr>
              <a:t> </a:t>
            </a:r>
            <a:r>
              <a:rPr dirty="0" sz="2550" spc="-10" b="1">
                <a:latin typeface="Calibri"/>
                <a:cs typeface="Calibri"/>
              </a:rPr>
              <a:t>(opinion).</a:t>
            </a:r>
            <a:endParaRPr sz="25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02907" y="494601"/>
            <a:ext cx="7899400" cy="515175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50200"/>
              </a:lnSpc>
              <a:spcBef>
                <a:spcPts val="90"/>
              </a:spcBef>
            </a:pPr>
            <a:r>
              <a:rPr dirty="0" sz="2800" b="1">
                <a:latin typeface="Calibri"/>
                <a:cs typeface="Calibri"/>
              </a:rPr>
              <a:t>When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describing</a:t>
            </a:r>
            <a:r>
              <a:rPr dirty="0" sz="2800" spc="-1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something,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avoid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general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words, </a:t>
            </a:r>
            <a:r>
              <a:rPr dirty="0" sz="2800" b="1">
                <a:latin typeface="Calibri"/>
                <a:cs typeface="Calibri"/>
              </a:rPr>
              <a:t>such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large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,good,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normal,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example,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chart </a:t>
            </a:r>
            <a:r>
              <a:rPr dirty="0" sz="2800" b="1">
                <a:latin typeface="Calibri"/>
                <a:cs typeface="Calibri"/>
              </a:rPr>
              <a:t>specific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data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such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“2cm*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3cm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bruise”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rather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than </a:t>
            </a:r>
            <a:r>
              <a:rPr dirty="0" sz="2800" b="1">
                <a:latin typeface="Calibri"/>
                <a:cs typeface="Calibri"/>
              </a:rPr>
              <a:t>”large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bruise”.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When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 recording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mistake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made, </a:t>
            </a:r>
            <a:r>
              <a:rPr dirty="0" sz="2800" b="1">
                <a:latin typeface="Calibri"/>
                <a:cs typeface="Calibri"/>
              </a:rPr>
              <a:t>draw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line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through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it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write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words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u="sng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mistaken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entry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above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next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original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entry,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with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your </a:t>
            </a:r>
            <a:r>
              <a:rPr dirty="0" sz="2800" b="1">
                <a:latin typeface="Calibri"/>
                <a:cs typeface="Calibri"/>
              </a:rPr>
              <a:t>initials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name.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Do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not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erase,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use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correction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fluid. Write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every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line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but never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between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lines.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90562" y="278574"/>
            <a:ext cx="7909559" cy="57924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87325" marR="213360" indent="-175260">
              <a:lnSpc>
                <a:spcPct val="150200"/>
              </a:lnSpc>
              <a:spcBef>
                <a:spcPts val="90"/>
              </a:spcBef>
              <a:buAutoNum type="arabicPlain" startAt="8"/>
              <a:tabLst>
                <a:tab pos="187325" algn="l"/>
                <a:tab pos="385445" algn="l"/>
              </a:tabLst>
            </a:pPr>
            <a:r>
              <a:rPr dirty="0" sz="280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Sequence,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document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events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order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which </a:t>
            </a:r>
            <a:r>
              <a:rPr dirty="0" sz="2800" b="1">
                <a:latin typeface="Calibri"/>
                <a:cs typeface="Calibri"/>
              </a:rPr>
              <a:t>they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occur,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such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record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assessments,</a:t>
            </a:r>
            <a:r>
              <a:rPr dirty="0" sz="2800" spc="-2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nursing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interventions,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then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client’s </a:t>
            </a:r>
            <a:r>
              <a:rPr dirty="0" sz="2800" b="1">
                <a:latin typeface="Calibri"/>
                <a:cs typeface="Calibri"/>
              </a:rPr>
              <a:t>responses.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Update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delete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problems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needed.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625"/>
              </a:spcBef>
              <a:buFont typeface="Calibri"/>
              <a:buAutoNum type="arabicPlain" startAt="8"/>
            </a:pPr>
            <a:endParaRPr sz="2800">
              <a:latin typeface="Calibri"/>
              <a:cs typeface="Calibri"/>
            </a:endParaRPr>
          </a:p>
          <a:p>
            <a:pPr marL="187325" marR="5080" indent="-175260">
              <a:lnSpc>
                <a:spcPct val="150200"/>
              </a:lnSpc>
              <a:buAutoNum type="arabicPlain" startAt="8"/>
              <a:tabLst>
                <a:tab pos="187325" algn="l"/>
                <a:tab pos="385445" algn="l"/>
              </a:tabLst>
            </a:pP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spc="-10" b="1">
                <a:latin typeface="Calibri"/>
                <a:cs typeface="Calibri"/>
              </a:rPr>
              <a:t>Appropriateness,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records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only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that </a:t>
            </a:r>
            <a:r>
              <a:rPr dirty="0" sz="2800" b="1">
                <a:latin typeface="Calibri"/>
                <a:cs typeface="Calibri"/>
              </a:rPr>
              <a:t>pertains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client’s</a:t>
            </a:r>
            <a:r>
              <a:rPr dirty="0" sz="2800" spc="-1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health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problems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care. </a:t>
            </a:r>
            <a:r>
              <a:rPr dirty="0" sz="2800" b="1">
                <a:latin typeface="Calibri"/>
                <a:cs typeface="Calibri"/>
              </a:rPr>
              <a:t>Recording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irrelevant</a:t>
            </a:r>
            <a:r>
              <a:rPr dirty="0" sz="2800" spc="-1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information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may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considered </a:t>
            </a:r>
            <a:r>
              <a:rPr dirty="0" sz="2800" b="1">
                <a:latin typeface="Calibri"/>
                <a:cs typeface="Calibri"/>
              </a:rPr>
              <a:t>an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invasion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client’s</a:t>
            </a:r>
            <a:r>
              <a:rPr dirty="0" sz="2800" spc="-1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privacy.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58445" y="365061"/>
            <a:ext cx="7925434" cy="540385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87325" marR="5080" indent="-175260">
              <a:lnSpc>
                <a:spcPct val="140100"/>
              </a:lnSpc>
              <a:spcBef>
                <a:spcPts val="70"/>
              </a:spcBef>
            </a:pPr>
            <a:r>
              <a:rPr dirty="0" sz="2800" b="1">
                <a:latin typeface="Calibri"/>
                <a:cs typeface="Calibri"/>
              </a:rPr>
              <a:t>10-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Completeness,</a:t>
            </a:r>
            <a:r>
              <a:rPr dirty="0" sz="2800" spc="-1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not all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data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 a nurse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obtains </a:t>
            </a:r>
            <a:r>
              <a:rPr dirty="0" sz="2800" b="1">
                <a:latin typeface="Calibri"/>
                <a:cs typeface="Calibri"/>
              </a:rPr>
              <a:t>about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client</a:t>
            </a:r>
            <a:r>
              <a:rPr dirty="0" sz="2800" spc="-1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can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recorded;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however,</a:t>
            </a:r>
            <a:r>
              <a:rPr dirty="0" sz="2800" spc="-22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the </a:t>
            </a:r>
            <a:r>
              <a:rPr dirty="0" sz="2800" spc="-10" b="1">
                <a:latin typeface="Calibri"/>
                <a:cs typeface="Calibri"/>
              </a:rPr>
              <a:t>information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recorded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needs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complete </a:t>
            </a:r>
            <a:r>
              <a:rPr dirty="0" sz="2800" b="1">
                <a:latin typeface="Calibri"/>
                <a:cs typeface="Calibri"/>
              </a:rPr>
              <a:t>and helpful</a:t>
            </a:r>
            <a:r>
              <a:rPr dirty="0" sz="2800" spc="-1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 the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client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health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care </a:t>
            </a:r>
            <a:r>
              <a:rPr dirty="0" sz="2800" spc="-10" b="1">
                <a:latin typeface="Calibri"/>
                <a:cs typeface="Calibri"/>
              </a:rPr>
              <a:t>professionals.</a:t>
            </a:r>
            <a:r>
              <a:rPr dirty="0" sz="2800" spc="-19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Nurse’s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record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need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reflect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nursing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process,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record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assessment,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dependent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and </a:t>
            </a:r>
            <a:r>
              <a:rPr dirty="0" sz="2800" b="1">
                <a:latin typeface="Calibri"/>
                <a:cs typeface="Calibri"/>
              </a:rPr>
              <a:t>independent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nursing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interventions,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client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problems, </a:t>
            </a:r>
            <a:r>
              <a:rPr dirty="0" sz="2800" b="1">
                <a:latin typeface="Calibri"/>
                <a:cs typeface="Calibri"/>
              </a:rPr>
              <a:t>client</a:t>
            </a:r>
            <a:r>
              <a:rPr dirty="0" sz="2800" spc="-1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comments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responses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interventions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and </a:t>
            </a:r>
            <a:r>
              <a:rPr dirty="0" sz="2800" b="1">
                <a:latin typeface="Calibri"/>
                <a:cs typeface="Calibri"/>
              </a:rPr>
              <a:t>tests,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progress</a:t>
            </a:r>
            <a:r>
              <a:rPr dirty="0" sz="2800" spc="-1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toward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goals.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47687" y="853503"/>
            <a:ext cx="7771765" cy="45110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7325" marR="5080" indent="-175260">
              <a:lnSpc>
                <a:spcPct val="150200"/>
              </a:lnSpc>
              <a:spcBef>
                <a:spcPts val="95"/>
              </a:spcBef>
              <a:buSzPct val="96428"/>
              <a:buAutoNum type="arabicPlain" startAt="11"/>
              <a:tabLst>
                <a:tab pos="187325" algn="l"/>
                <a:tab pos="483234" algn="l"/>
              </a:tabLst>
            </a:pPr>
            <a:r>
              <a:rPr dirty="0" sz="280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Conciseness,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recording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need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brief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well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as </a:t>
            </a:r>
            <a:r>
              <a:rPr dirty="0" sz="2800" b="1">
                <a:latin typeface="Calibri"/>
                <a:cs typeface="Calibri"/>
              </a:rPr>
              <a:t>complete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save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time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communication.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630"/>
              </a:spcBef>
              <a:buFont typeface="Calibri"/>
              <a:buAutoNum type="arabicPlain" startAt="11"/>
            </a:pPr>
            <a:endParaRPr sz="2800">
              <a:latin typeface="Calibri"/>
              <a:cs typeface="Calibri"/>
            </a:endParaRPr>
          </a:p>
          <a:p>
            <a:pPr marL="187325" marR="489584" indent="-175260">
              <a:lnSpc>
                <a:spcPct val="150100"/>
              </a:lnSpc>
              <a:buSzPct val="96428"/>
              <a:buAutoNum type="arabicPlain" startAt="11"/>
              <a:tabLst>
                <a:tab pos="187325" algn="l"/>
                <a:tab pos="483234" algn="l"/>
              </a:tabLst>
            </a:pPr>
            <a:r>
              <a:rPr dirty="0" sz="280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Accepted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40" b="1">
                <a:latin typeface="Calibri"/>
                <a:cs typeface="Calibri"/>
              </a:rPr>
              <a:t>Terminology,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Use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only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commonly accepted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abbreviations,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symbols,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terms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are </a:t>
            </a:r>
            <a:r>
              <a:rPr dirty="0" sz="2800" b="1">
                <a:latin typeface="Calibri"/>
                <a:cs typeface="Calibri"/>
              </a:rPr>
              <a:t>specified</a:t>
            </a:r>
            <a:r>
              <a:rPr dirty="0" sz="2800" spc="-1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by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agency.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Many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abbreviations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are </a:t>
            </a:r>
            <a:r>
              <a:rPr dirty="0" sz="2800" spc="-10" b="1">
                <a:latin typeface="Calibri"/>
                <a:cs typeface="Calibri"/>
              </a:rPr>
              <a:t>standard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used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universally.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22678" y="198755"/>
            <a:ext cx="5972175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u="none" sz="3600"/>
              <a:t>Ethical</a:t>
            </a:r>
            <a:r>
              <a:rPr dirty="0" u="none" sz="3600" spc="-110"/>
              <a:t> </a:t>
            </a:r>
            <a:r>
              <a:rPr dirty="0" u="none" sz="3600"/>
              <a:t>and</a:t>
            </a:r>
            <a:r>
              <a:rPr dirty="0" u="none" sz="3600" spc="-80"/>
              <a:t> </a:t>
            </a:r>
            <a:r>
              <a:rPr dirty="0" u="none" sz="3600"/>
              <a:t>legal</a:t>
            </a:r>
            <a:r>
              <a:rPr dirty="0" u="none" sz="3600" spc="-105"/>
              <a:t> </a:t>
            </a:r>
            <a:r>
              <a:rPr dirty="0" u="none" sz="3600" spc="-10"/>
              <a:t>considerations</a:t>
            </a:r>
            <a:endParaRPr sz="3600"/>
          </a:p>
        </p:txBody>
      </p:sp>
      <p:sp>
        <p:nvSpPr>
          <p:cNvPr id="3" name="object 3" descr=""/>
          <p:cNvSpPr txBox="1"/>
          <p:nvPr/>
        </p:nvSpPr>
        <p:spPr>
          <a:xfrm>
            <a:off x="547687" y="1002792"/>
            <a:ext cx="8058150" cy="540385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87325" marR="44450" indent="-175260">
              <a:lnSpc>
                <a:spcPct val="139500"/>
              </a:lnSpc>
              <a:spcBef>
                <a:spcPts val="90"/>
              </a:spcBef>
            </a:pPr>
            <a:r>
              <a:rPr dirty="0" sz="2100">
                <a:latin typeface="Times New Roman"/>
                <a:cs typeface="Times New Roman"/>
              </a:rPr>
              <a:t>“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nurse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has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 duty to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maintain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confidentiality</a:t>
            </a:r>
            <a:r>
              <a:rPr dirty="0" sz="2800" spc="-1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all </a:t>
            </a:r>
            <a:r>
              <a:rPr dirty="0" sz="2800" b="1">
                <a:latin typeface="Calibri"/>
                <a:cs typeface="Calibri"/>
              </a:rPr>
              <a:t>patient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information”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(ANA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code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ethics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2001).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305"/>
              </a:spcBef>
            </a:pPr>
            <a:endParaRPr sz="2800">
              <a:latin typeface="Calibri"/>
              <a:cs typeface="Calibri"/>
            </a:endParaRPr>
          </a:p>
          <a:p>
            <a:pPr marL="187325" marR="5080" indent="-175260">
              <a:lnSpc>
                <a:spcPct val="140200"/>
              </a:lnSpc>
            </a:pP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records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are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used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client</a:t>
            </a:r>
            <a:r>
              <a:rPr dirty="0" sz="2800" spc="-16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conferences,</a:t>
            </a:r>
            <a:r>
              <a:rPr dirty="0" sz="2800" spc="-15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clinics, </a:t>
            </a:r>
            <a:r>
              <a:rPr dirty="0" sz="2800" b="1">
                <a:latin typeface="Calibri"/>
                <a:cs typeface="Calibri"/>
              </a:rPr>
              <a:t>rounds,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client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studies,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written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papers.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It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responsibility</a:t>
            </a:r>
            <a:r>
              <a:rPr dirty="0" sz="2800" spc="-1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student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health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professional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to </a:t>
            </a:r>
            <a:r>
              <a:rPr dirty="0" sz="2800" b="1">
                <a:latin typeface="Calibri"/>
                <a:cs typeface="Calibri"/>
              </a:rPr>
              <a:t>protect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client’s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privacy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by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not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using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name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or </a:t>
            </a:r>
            <a:r>
              <a:rPr dirty="0" sz="2800" b="1">
                <a:latin typeface="Calibri"/>
                <a:cs typeface="Calibri"/>
              </a:rPr>
              <a:t>any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statements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notations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would</a:t>
            </a:r>
            <a:r>
              <a:rPr dirty="0" sz="2800" spc="-1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identify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client.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47687" y="853503"/>
            <a:ext cx="7858759" cy="45110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7325" marR="5080" indent="-175260">
              <a:lnSpc>
                <a:spcPct val="150200"/>
              </a:lnSpc>
              <a:spcBef>
                <a:spcPts val="95"/>
              </a:spcBef>
            </a:pPr>
            <a:r>
              <a:rPr dirty="0" sz="2800" b="1">
                <a:latin typeface="Calibri"/>
                <a:cs typeface="Calibri"/>
              </a:rPr>
              <a:t>13-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Legal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Prudence,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accurate,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complete documentation</a:t>
            </a:r>
            <a:r>
              <a:rPr dirty="0" sz="2800" spc="-1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should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give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legal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protection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nurse,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client’s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other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caregivers,</a:t>
            </a:r>
            <a:r>
              <a:rPr dirty="0" sz="2800" spc="-1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health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care </a:t>
            </a:r>
            <a:r>
              <a:rPr dirty="0" sz="2800" spc="-25" b="1">
                <a:latin typeface="Calibri"/>
                <a:cs typeface="Calibri"/>
              </a:rPr>
              <a:t>facility,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client.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“</a:t>
            </a:r>
            <a:r>
              <a:rPr dirty="0" sz="2800" b="1" i="1">
                <a:latin typeface="Calibri"/>
                <a:cs typeface="Calibri"/>
              </a:rPr>
              <a:t>Complete</a:t>
            </a:r>
            <a:r>
              <a:rPr dirty="0" sz="2800" spc="-100" b="1" i="1">
                <a:latin typeface="Calibri"/>
                <a:cs typeface="Calibri"/>
              </a:rPr>
              <a:t> </a:t>
            </a:r>
            <a:r>
              <a:rPr dirty="0" sz="2800" b="1" i="1">
                <a:latin typeface="Calibri"/>
                <a:cs typeface="Calibri"/>
              </a:rPr>
              <a:t>charting</a:t>
            </a:r>
            <a:r>
              <a:rPr dirty="0" sz="2800" spc="-140" b="1" i="1">
                <a:latin typeface="Calibri"/>
                <a:cs typeface="Calibri"/>
              </a:rPr>
              <a:t> </a:t>
            </a:r>
            <a:r>
              <a:rPr dirty="0" sz="2800" spc="-25" b="1" i="1">
                <a:latin typeface="Calibri"/>
                <a:cs typeface="Calibri"/>
              </a:rPr>
              <a:t>for </a:t>
            </a:r>
            <a:r>
              <a:rPr dirty="0" sz="2800" spc="-10" b="1" i="1">
                <a:latin typeface="Calibri"/>
                <a:cs typeface="Calibri"/>
              </a:rPr>
              <a:t>example</a:t>
            </a:r>
            <a:r>
              <a:rPr dirty="0" sz="2800" spc="-140" b="1" i="1">
                <a:latin typeface="Calibri"/>
                <a:cs typeface="Calibri"/>
              </a:rPr>
              <a:t> </a:t>
            </a:r>
            <a:r>
              <a:rPr dirty="0" sz="2800" b="1" i="1">
                <a:latin typeface="Calibri"/>
                <a:cs typeface="Calibri"/>
              </a:rPr>
              <a:t>by</a:t>
            </a:r>
            <a:r>
              <a:rPr dirty="0" sz="2800" spc="-20" b="1" i="1">
                <a:latin typeface="Calibri"/>
                <a:cs typeface="Calibri"/>
              </a:rPr>
              <a:t> </a:t>
            </a:r>
            <a:r>
              <a:rPr dirty="0" sz="2800" b="1" i="1">
                <a:latin typeface="Calibri"/>
                <a:cs typeface="Calibri"/>
              </a:rPr>
              <a:t>using</a:t>
            </a:r>
            <a:r>
              <a:rPr dirty="0" sz="2800" spc="-125" b="1" i="1">
                <a:latin typeface="Calibri"/>
                <a:cs typeface="Calibri"/>
              </a:rPr>
              <a:t> </a:t>
            </a:r>
            <a:r>
              <a:rPr dirty="0" sz="2800" b="1" i="1">
                <a:latin typeface="Calibri"/>
                <a:cs typeface="Calibri"/>
              </a:rPr>
              <a:t>the</a:t>
            </a:r>
            <a:r>
              <a:rPr dirty="0" sz="2800" spc="-15" b="1" i="1">
                <a:latin typeface="Calibri"/>
                <a:cs typeface="Calibri"/>
              </a:rPr>
              <a:t> </a:t>
            </a:r>
            <a:r>
              <a:rPr dirty="0" sz="2800" b="1" i="1">
                <a:latin typeface="Calibri"/>
                <a:cs typeface="Calibri"/>
              </a:rPr>
              <a:t>steps</a:t>
            </a:r>
            <a:r>
              <a:rPr dirty="0" sz="2800" spc="-45" b="1" i="1">
                <a:latin typeface="Calibri"/>
                <a:cs typeface="Calibri"/>
              </a:rPr>
              <a:t> </a:t>
            </a:r>
            <a:r>
              <a:rPr dirty="0" sz="2800" b="1" i="1">
                <a:latin typeface="Calibri"/>
                <a:cs typeface="Calibri"/>
              </a:rPr>
              <a:t>of the</a:t>
            </a:r>
            <a:r>
              <a:rPr dirty="0" sz="2800" spc="45" b="1" i="1">
                <a:latin typeface="Calibri"/>
                <a:cs typeface="Calibri"/>
              </a:rPr>
              <a:t> </a:t>
            </a:r>
            <a:r>
              <a:rPr dirty="0" sz="2800" b="1" i="1">
                <a:latin typeface="Calibri"/>
                <a:cs typeface="Calibri"/>
              </a:rPr>
              <a:t>nursing</a:t>
            </a:r>
            <a:r>
              <a:rPr dirty="0" sz="2800" spc="-185" b="1" i="1">
                <a:latin typeface="Calibri"/>
                <a:cs typeface="Calibri"/>
              </a:rPr>
              <a:t> </a:t>
            </a:r>
            <a:r>
              <a:rPr dirty="0" sz="2800" b="1" i="1">
                <a:latin typeface="Calibri"/>
                <a:cs typeface="Calibri"/>
              </a:rPr>
              <a:t>process</a:t>
            </a:r>
            <a:r>
              <a:rPr dirty="0" sz="2800" spc="-170" b="1" i="1">
                <a:latin typeface="Calibri"/>
                <a:cs typeface="Calibri"/>
              </a:rPr>
              <a:t> </a:t>
            </a:r>
            <a:r>
              <a:rPr dirty="0" sz="2800" spc="-25" b="1" i="1">
                <a:latin typeface="Calibri"/>
                <a:cs typeface="Calibri"/>
              </a:rPr>
              <a:t>as </a:t>
            </a:r>
            <a:r>
              <a:rPr dirty="0" sz="2800" b="1" i="1">
                <a:latin typeface="Calibri"/>
                <a:cs typeface="Calibri"/>
              </a:rPr>
              <a:t>a</a:t>
            </a:r>
            <a:r>
              <a:rPr dirty="0" sz="2800" spc="-40" b="1" i="1">
                <a:latin typeface="Calibri"/>
                <a:cs typeface="Calibri"/>
              </a:rPr>
              <a:t> </a:t>
            </a:r>
            <a:r>
              <a:rPr dirty="0" sz="2800" b="1" i="1">
                <a:latin typeface="Calibri"/>
                <a:cs typeface="Calibri"/>
              </a:rPr>
              <a:t>framework,</a:t>
            </a:r>
            <a:r>
              <a:rPr dirty="0" sz="2800" spc="-165" b="1" i="1">
                <a:latin typeface="Calibri"/>
                <a:cs typeface="Calibri"/>
              </a:rPr>
              <a:t> </a:t>
            </a:r>
            <a:r>
              <a:rPr dirty="0" sz="2800" b="1" i="1">
                <a:latin typeface="Calibri"/>
                <a:cs typeface="Calibri"/>
              </a:rPr>
              <a:t>is</a:t>
            </a:r>
            <a:r>
              <a:rPr dirty="0" sz="2800" spc="-5" b="1" i="1">
                <a:latin typeface="Calibri"/>
                <a:cs typeface="Calibri"/>
              </a:rPr>
              <a:t> </a:t>
            </a:r>
            <a:r>
              <a:rPr dirty="0" sz="2800" b="1" i="1">
                <a:latin typeface="Calibri"/>
                <a:cs typeface="Calibri"/>
              </a:rPr>
              <a:t>the</a:t>
            </a:r>
            <a:r>
              <a:rPr dirty="0" sz="2800" spc="-35" b="1" i="1">
                <a:latin typeface="Calibri"/>
                <a:cs typeface="Calibri"/>
              </a:rPr>
              <a:t> </a:t>
            </a:r>
            <a:r>
              <a:rPr dirty="0" sz="2800" b="1" i="1">
                <a:latin typeface="Calibri"/>
                <a:cs typeface="Calibri"/>
              </a:rPr>
              <a:t>best</a:t>
            </a:r>
            <a:r>
              <a:rPr dirty="0" sz="2800" spc="-55" b="1" i="1">
                <a:latin typeface="Calibri"/>
                <a:cs typeface="Calibri"/>
              </a:rPr>
              <a:t> </a:t>
            </a:r>
            <a:r>
              <a:rPr dirty="0" sz="2800" b="1" i="1">
                <a:latin typeface="Calibri"/>
                <a:cs typeface="Calibri"/>
              </a:rPr>
              <a:t>defense</a:t>
            </a:r>
            <a:r>
              <a:rPr dirty="0" sz="2800" spc="-100" b="1" i="1">
                <a:latin typeface="Calibri"/>
                <a:cs typeface="Calibri"/>
              </a:rPr>
              <a:t> </a:t>
            </a:r>
            <a:r>
              <a:rPr dirty="0" sz="2800" spc="-10" b="1" i="1">
                <a:latin typeface="Calibri"/>
                <a:cs typeface="Calibri"/>
              </a:rPr>
              <a:t>against malpractice</a:t>
            </a:r>
            <a:r>
              <a:rPr dirty="0" sz="2800" spc="-10" b="1">
                <a:latin typeface="Calibri"/>
                <a:cs typeface="Calibri"/>
              </a:rPr>
              <a:t>.”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45769" y="3725481"/>
            <a:ext cx="7692390" cy="1947545"/>
          </a:xfrm>
          <a:prstGeom prst="rect">
            <a:avLst/>
          </a:prstGeom>
        </p:spPr>
        <p:txBody>
          <a:bodyPr wrap="square" lIns="0" tIns="2260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80"/>
              </a:spcBef>
            </a:pPr>
            <a:r>
              <a:rPr dirty="0" u="sng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Purpose</a:t>
            </a:r>
            <a:endParaRPr sz="2800">
              <a:latin typeface="Calibri"/>
              <a:cs typeface="Calibri"/>
            </a:endParaRPr>
          </a:p>
          <a:p>
            <a:pPr marL="187960" marR="5080" indent="-175895">
              <a:lnSpc>
                <a:spcPct val="150100"/>
              </a:lnSpc>
            </a:pP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purpose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reporting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communicate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specific information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person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group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people.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63587" y="806225"/>
            <a:ext cx="7077075" cy="2635885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 marR="5080">
              <a:lnSpc>
                <a:spcPct val="149200"/>
              </a:lnSpc>
              <a:spcBef>
                <a:spcPts val="120"/>
              </a:spcBef>
              <a:tabLst>
                <a:tab pos="1850389" algn="l"/>
              </a:tabLst>
            </a:pPr>
            <a:r>
              <a:rPr dirty="0" u="none" sz="3000" spc="-10"/>
              <a:t>Reporting:</a:t>
            </a:r>
            <a:r>
              <a:rPr dirty="0" u="none" sz="3000"/>
              <a:t>	</a:t>
            </a:r>
            <a:r>
              <a:rPr dirty="0" u="none" sz="2800"/>
              <a:t>is</a:t>
            </a:r>
            <a:r>
              <a:rPr dirty="0" u="none" sz="2800" spc="-85"/>
              <a:t> </a:t>
            </a:r>
            <a:r>
              <a:rPr dirty="0" u="none" sz="2800"/>
              <a:t>a</a:t>
            </a:r>
            <a:r>
              <a:rPr dirty="0" u="none" sz="2800" spc="15"/>
              <a:t> </a:t>
            </a:r>
            <a:r>
              <a:rPr dirty="0" u="none" sz="2800"/>
              <a:t>process</a:t>
            </a:r>
            <a:r>
              <a:rPr dirty="0" u="none" sz="2800" spc="-80"/>
              <a:t> </a:t>
            </a:r>
            <a:r>
              <a:rPr dirty="0" u="none" sz="2800"/>
              <a:t>of</a:t>
            </a:r>
            <a:r>
              <a:rPr dirty="0" u="none" sz="2800" spc="-25"/>
              <a:t> </a:t>
            </a:r>
            <a:r>
              <a:rPr dirty="0" u="none" sz="2800" spc="-10"/>
              <a:t>communicating information</a:t>
            </a:r>
            <a:r>
              <a:rPr dirty="0" u="none" sz="2800" spc="-125"/>
              <a:t> </a:t>
            </a:r>
            <a:r>
              <a:rPr dirty="0" u="none" sz="2800"/>
              <a:t>meanings</a:t>
            </a:r>
            <a:r>
              <a:rPr dirty="0" u="none" sz="2800" spc="-95"/>
              <a:t> </a:t>
            </a:r>
            <a:r>
              <a:rPr dirty="0" u="none" sz="2800"/>
              <a:t>and ideas</a:t>
            </a:r>
            <a:r>
              <a:rPr dirty="0" u="none" sz="2800" spc="-95"/>
              <a:t> </a:t>
            </a:r>
            <a:r>
              <a:rPr dirty="0" u="none" sz="2800"/>
              <a:t>to</a:t>
            </a:r>
            <a:r>
              <a:rPr dirty="0" u="none" sz="2800" spc="-10"/>
              <a:t> </a:t>
            </a:r>
            <a:r>
              <a:rPr dirty="0" u="none" sz="2800"/>
              <a:t>others.</a:t>
            </a:r>
            <a:r>
              <a:rPr dirty="0" u="none" sz="2800" spc="-85"/>
              <a:t> </a:t>
            </a:r>
            <a:r>
              <a:rPr dirty="0" u="none" sz="2800" spc="-20"/>
              <a:t>Both </a:t>
            </a:r>
            <a:r>
              <a:rPr dirty="0" u="none" sz="2800"/>
              <a:t>the</a:t>
            </a:r>
            <a:r>
              <a:rPr dirty="0" u="none" sz="2800" spc="-70"/>
              <a:t> </a:t>
            </a:r>
            <a:r>
              <a:rPr dirty="0" u="none" sz="2800"/>
              <a:t>oral</a:t>
            </a:r>
            <a:r>
              <a:rPr dirty="0" u="none" sz="2800" spc="-45"/>
              <a:t> </a:t>
            </a:r>
            <a:r>
              <a:rPr dirty="0" u="none" sz="2800"/>
              <a:t>and</a:t>
            </a:r>
            <a:r>
              <a:rPr dirty="0" u="none" sz="2800" spc="-20"/>
              <a:t> </a:t>
            </a:r>
            <a:r>
              <a:rPr dirty="0" u="none" sz="2800"/>
              <a:t>written</a:t>
            </a:r>
            <a:r>
              <a:rPr dirty="0" u="none" sz="2800" spc="-75"/>
              <a:t> </a:t>
            </a:r>
            <a:r>
              <a:rPr dirty="0" u="none" sz="2800"/>
              <a:t>type</a:t>
            </a:r>
            <a:r>
              <a:rPr dirty="0" u="none" sz="2800" spc="10"/>
              <a:t> </a:t>
            </a:r>
            <a:r>
              <a:rPr dirty="0" u="none" sz="2800"/>
              <a:t>of</a:t>
            </a:r>
            <a:r>
              <a:rPr dirty="0" u="none" sz="2800" spc="-55"/>
              <a:t> </a:t>
            </a:r>
            <a:r>
              <a:rPr dirty="0" u="none" sz="2800"/>
              <a:t>communication</a:t>
            </a:r>
            <a:r>
              <a:rPr dirty="0" u="none" sz="2800" spc="-170"/>
              <a:t> </a:t>
            </a:r>
            <a:r>
              <a:rPr dirty="0" u="none" sz="2800" spc="-25"/>
              <a:t>is </a:t>
            </a:r>
            <a:r>
              <a:rPr dirty="0" u="none" sz="2800"/>
              <a:t>used</a:t>
            </a:r>
            <a:r>
              <a:rPr dirty="0" u="none" sz="2800" spc="-25"/>
              <a:t> </a:t>
            </a:r>
            <a:r>
              <a:rPr dirty="0" u="none" sz="2800"/>
              <a:t>in</a:t>
            </a:r>
            <a:r>
              <a:rPr dirty="0" u="none" sz="2800" spc="-25"/>
              <a:t> </a:t>
            </a:r>
            <a:r>
              <a:rPr dirty="0" u="none" sz="2800" spc="-10"/>
              <a:t>nursing.</a:t>
            </a:r>
            <a:endParaRPr sz="280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2570" y="331787"/>
            <a:ext cx="2931160" cy="510540"/>
          </a:xfrm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u="none"/>
              <a:t>Types</a:t>
            </a:r>
            <a:r>
              <a:rPr dirty="0" u="none" spc="60"/>
              <a:t> </a:t>
            </a:r>
            <a:r>
              <a:rPr dirty="0" u="none"/>
              <a:t>of</a:t>
            </a:r>
            <a:r>
              <a:rPr dirty="0" u="none" spc="-90"/>
              <a:t> </a:t>
            </a:r>
            <a:r>
              <a:rPr dirty="0" u="none" spc="-10"/>
              <a:t>Reports: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42570" y="830516"/>
            <a:ext cx="8328025" cy="56559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1826260">
              <a:lnSpc>
                <a:spcPct val="150100"/>
              </a:lnSpc>
              <a:spcBef>
                <a:spcPts val="95"/>
              </a:spcBef>
            </a:pPr>
            <a:r>
              <a:rPr dirty="0" sz="2800" b="1">
                <a:latin typeface="Calibri"/>
                <a:cs typeface="Calibri"/>
              </a:rPr>
              <a:t>There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are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two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types: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intradepartmental</a:t>
            </a:r>
            <a:r>
              <a:rPr dirty="0" sz="2800" spc="-19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and </a:t>
            </a:r>
            <a:r>
              <a:rPr dirty="0" sz="2800" spc="-10" b="1">
                <a:latin typeface="Calibri"/>
                <a:cs typeface="Calibri"/>
              </a:rPr>
              <a:t>interdepartmental</a:t>
            </a:r>
            <a:endParaRPr sz="2800">
              <a:latin typeface="Calibri"/>
              <a:cs typeface="Calibri"/>
            </a:endParaRPr>
          </a:p>
          <a:p>
            <a:pPr marL="160020">
              <a:lnSpc>
                <a:spcPct val="100000"/>
              </a:lnSpc>
              <a:spcBef>
                <a:spcPts val="3070"/>
              </a:spcBef>
            </a:pPr>
            <a:r>
              <a:rPr dirty="0" sz="2550" b="1">
                <a:latin typeface="Calibri"/>
                <a:cs typeface="Calibri"/>
              </a:rPr>
              <a:t>I.</a:t>
            </a:r>
            <a:r>
              <a:rPr dirty="0" sz="2550" spc="6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The</a:t>
            </a:r>
            <a:r>
              <a:rPr dirty="0" sz="2550" spc="6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intradepartmental</a:t>
            </a:r>
            <a:r>
              <a:rPr dirty="0" sz="2550" spc="190" b="1">
                <a:latin typeface="Calibri"/>
                <a:cs typeface="Calibri"/>
              </a:rPr>
              <a:t> </a:t>
            </a:r>
            <a:r>
              <a:rPr dirty="0" sz="2550" spc="-10" b="1">
                <a:latin typeface="Calibri"/>
                <a:cs typeface="Calibri"/>
              </a:rPr>
              <a:t>reports:</a:t>
            </a:r>
            <a:endParaRPr sz="2550">
              <a:latin typeface="Calibri"/>
              <a:cs typeface="Calibri"/>
            </a:endParaRPr>
          </a:p>
          <a:p>
            <a:pPr marL="160020" marR="5080">
              <a:lnSpc>
                <a:spcPct val="153100"/>
              </a:lnSpc>
            </a:pPr>
            <a:r>
              <a:rPr dirty="0" sz="2550" b="1">
                <a:latin typeface="Calibri"/>
                <a:cs typeface="Calibri"/>
              </a:rPr>
              <a:t>Intradepartmental</a:t>
            </a:r>
            <a:r>
              <a:rPr dirty="0" sz="2550" spc="15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reports</a:t>
            </a:r>
            <a:r>
              <a:rPr dirty="0" sz="2550" spc="6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are</a:t>
            </a:r>
            <a:r>
              <a:rPr dirty="0" sz="2550" spc="2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those</a:t>
            </a:r>
            <a:r>
              <a:rPr dirty="0" sz="2550" spc="9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exchanged</a:t>
            </a:r>
            <a:r>
              <a:rPr dirty="0" sz="2550" spc="65" b="1">
                <a:latin typeface="Calibri"/>
                <a:cs typeface="Calibri"/>
              </a:rPr>
              <a:t> </a:t>
            </a:r>
            <a:r>
              <a:rPr dirty="0" sz="2550" spc="-10" b="1">
                <a:latin typeface="Calibri"/>
                <a:cs typeface="Calibri"/>
              </a:rPr>
              <a:t>between </a:t>
            </a:r>
            <a:r>
              <a:rPr dirty="0" sz="2550" b="1">
                <a:latin typeface="Calibri"/>
                <a:cs typeface="Calibri"/>
              </a:rPr>
              <a:t>members</a:t>
            </a:r>
            <a:r>
              <a:rPr dirty="0" sz="2550" spc="10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of</a:t>
            </a:r>
            <a:r>
              <a:rPr dirty="0" sz="2550" spc="5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the</a:t>
            </a:r>
            <a:r>
              <a:rPr dirty="0" sz="2550" spc="6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different</a:t>
            </a:r>
            <a:r>
              <a:rPr dirty="0" sz="2550" spc="-1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categories</a:t>
            </a:r>
            <a:r>
              <a:rPr dirty="0" sz="2550" spc="10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within</a:t>
            </a:r>
            <a:r>
              <a:rPr dirty="0" sz="2550" spc="4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the</a:t>
            </a:r>
            <a:r>
              <a:rPr dirty="0" sz="2550" spc="60" b="1">
                <a:latin typeface="Calibri"/>
                <a:cs typeface="Calibri"/>
              </a:rPr>
              <a:t> </a:t>
            </a:r>
            <a:r>
              <a:rPr dirty="0" sz="2550" spc="-10" b="1">
                <a:latin typeface="Calibri"/>
                <a:cs typeface="Calibri"/>
              </a:rPr>
              <a:t>nursing </a:t>
            </a:r>
            <a:r>
              <a:rPr dirty="0" sz="2550" b="1">
                <a:latin typeface="Calibri"/>
                <a:cs typeface="Calibri"/>
              </a:rPr>
              <a:t>service</a:t>
            </a:r>
            <a:r>
              <a:rPr dirty="0" sz="2550" spc="10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department,</a:t>
            </a:r>
            <a:r>
              <a:rPr dirty="0" sz="2550" spc="7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for</a:t>
            </a:r>
            <a:r>
              <a:rPr dirty="0" sz="2550" spc="6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example,</a:t>
            </a:r>
            <a:r>
              <a:rPr dirty="0" sz="2550" spc="7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the</a:t>
            </a:r>
            <a:r>
              <a:rPr dirty="0" sz="2550" spc="4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head</a:t>
            </a:r>
            <a:r>
              <a:rPr dirty="0" sz="2550" spc="8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nurse</a:t>
            </a:r>
            <a:r>
              <a:rPr dirty="0" sz="2550" spc="10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and</a:t>
            </a:r>
            <a:r>
              <a:rPr dirty="0" sz="2550" spc="80" b="1">
                <a:latin typeface="Calibri"/>
                <a:cs typeface="Calibri"/>
              </a:rPr>
              <a:t> </a:t>
            </a:r>
            <a:r>
              <a:rPr dirty="0" sz="2550" spc="-25" b="1">
                <a:latin typeface="Calibri"/>
                <a:cs typeface="Calibri"/>
              </a:rPr>
              <a:t>the </a:t>
            </a:r>
            <a:r>
              <a:rPr dirty="0" sz="2550" b="1">
                <a:latin typeface="Calibri"/>
                <a:cs typeface="Calibri"/>
              </a:rPr>
              <a:t>nursing</a:t>
            </a:r>
            <a:r>
              <a:rPr dirty="0" sz="2550" spc="8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service</a:t>
            </a:r>
            <a:r>
              <a:rPr dirty="0" sz="2550" spc="80" b="1">
                <a:latin typeface="Calibri"/>
                <a:cs typeface="Calibri"/>
              </a:rPr>
              <a:t> </a:t>
            </a:r>
            <a:r>
              <a:rPr dirty="0" sz="2550" spc="-10" b="1">
                <a:latin typeface="Calibri"/>
                <a:cs typeface="Calibri"/>
              </a:rPr>
              <a:t>director.</a:t>
            </a:r>
            <a:r>
              <a:rPr dirty="0" sz="2550" spc="3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Intradepartmental</a:t>
            </a:r>
            <a:r>
              <a:rPr dirty="0" sz="2550" spc="14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reports</a:t>
            </a:r>
            <a:r>
              <a:rPr dirty="0" sz="2550" spc="55" b="1">
                <a:latin typeface="Calibri"/>
                <a:cs typeface="Calibri"/>
              </a:rPr>
              <a:t> </a:t>
            </a:r>
            <a:r>
              <a:rPr dirty="0" sz="2550" spc="-10" b="1">
                <a:latin typeface="Calibri"/>
                <a:cs typeface="Calibri"/>
              </a:rPr>
              <a:t>includes </a:t>
            </a:r>
            <a:r>
              <a:rPr dirty="0" sz="2550" b="1">
                <a:latin typeface="Calibri"/>
                <a:cs typeface="Calibri"/>
              </a:rPr>
              <a:t>the</a:t>
            </a:r>
            <a:r>
              <a:rPr dirty="0" sz="2550" spc="7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three</a:t>
            </a:r>
            <a:r>
              <a:rPr dirty="0" sz="2550" spc="6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types:</a:t>
            </a:r>
            <a:r>
              <a:rPr dirty="0" sz="2550" spc="12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shift</a:t>
            </a:r>
            <a:r>
              <a:rPr dirty="0" sz="2550" spc="-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report;</a:t>
            </a:r>
            <a:r>
              <a:rPr dirty="0" sz="2550" spc="13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daily</a:t>
            </a:r>
            <a:r>
              <a:rPr dirty="0" sz="2550" spc="2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conditional</a:t>
            </a:r>
            <a:r>
              <a:rPr dirty="0" sz="2550" spc="14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report,</a:t>
            </a:r>
            <a:r>
              <a:rPr dirty="0" sz="2550" spc="110" b="1">
                <a:latin typeface="Calibri"/>
                <a:cs typeface="Calibri"/>
              </a:rPr>
              <a:t> </a:t>
            </a:r>
            <a:r>
              <a:rPr dirty="0" sz="2550" spc="-25" b="1">
                <a:latin typeface="Calibri"/>
                <a:cs typeface="Calibri"/>
              </a:rPr>
              <a:t>and </a:t>
            </a:r>
            <a:r>
              <a:rPr dirty="0" sz="2550" b="1">
                <a:latin typeface="Calibri"/>
                <a:cs typeface="Calibri"/>
              </a:rPr>
              <a:t>incident</a:t>
            </a:r>
            <a:r>
              <a:rPr dirty="0" sz="2550" spc="145" b="1">
                <a:latin typeface="Calibri"/>
                <a:cs typeface="Calibri"/>
              </a:rPr>
              <a:t> </a:t>
            </a:r>
            <a:r>
              <a:rPr dirty="0" sz="2550" spc="-10" b="1">
                <a:latin typeface="Calibri"/>
                <a:cs typeface="Calibri"/>
              </a:rPr>
              <a:t>report.</a:t>
            </a:r>
            <a:endParaRPr sz="25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2907" y="78899"/>
            <a:ext cx="6515734" cy="2058670"/>
          </a:xfrm>
          <a:prstGeom prst="rect"/>
        </p:spPr>
        <p:txBody>
          <a:bodyPr wrap="square" lIns="0" tIns="269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20"/>
              </a:spcBef>
            </a:pPr>
            <a:r>
              <a:rPr dirty="0" u="none"/>
              <a:t>Types</a:t>
            </a:r>
            <a:r>
              <a:rPr dirty="0" u="none" spc="70"/>
              <a:t> </a:t>
            </a:r>
            <a:r>
              <a:rPr dirty="0" u="none"/>
              <a:t>of</a:t>
            </a:r>
            <a:r>
              <a:rPr dirty="0" u="none" spc="-85"/>
              <a:t> </a:t>
            </a:r>
            <a:r>
              <a:rPr dirty="0" u="none" spc="-10"/>
              <a:t>Reports:</a:t>
            </a:r>
          </a:p>
          <a:p>
            <a:pPr marL="12700" marR="5080">
              <a:lnSpc>
                <a:spcPct val="150100"/>
              </a:lnSpc>
              <a:spcBef>
                <a:spcPts val="114"/>
              </a:spcBef>
            </a:pPr>
            <a:r>
              <a:rPr dirty="0" u="none" sz="2800"/>
              <a:t>There</a:t>
            </a:r>
            <a:r>
              <a:rPr dirty="0" u="none" sz="2800" spc="-70"/>
              <a:t> </a:t>
            </a:r>
            <a:r>
              <a:rPr dirty="0" u="none" sz="2800"/>
              <a:t>are</a:t>
            </a:r>
            <a:r>
              <a:rPr dirty="0" u="none" sz="2800" spc="-50"/>
              <a:t> </a:t>
            </a:r>
            <a:r>
              <a:rPr dirty="0" u="none" sz="2800"/>
              <a:t>two</a:t>
            </a:r>
            <a:r>
              <a:rPr dirty="0" u="none" sz="2800" spc="-25"/>
              <a:t> </a:t>
            </a:r>
            <a:r>
              <a:rPr dirty="0" u="none" sz="2800"/>
              <a:t>types:</a:t>
            </a:r>
            <a:r>
              <a:rPr dirty="0" u="none" sz="2800" spc="-65"/>
              <a:t> </a:t>
            </a:r>
            <a:r>
              <a:rPr dirty="0" u="none" sz="2800" spc="-10"/>
              <a:t>intradepartmental</a:t>
            </a:r>
            <a:r>
              <a:rPr dirty="0" u="none" sz="2800" spc="-190"/>
              <a:t> </a:t>
            </a:r>
            <a:r>
              <a:rPr dirty="0" u="none" sz="2800" spc="-25"/>
              <a:t>and </a:t>
            </a:r>
            <a:r>
              <a:rPr dirty="0" u="none" sz="2800" spc="-10"/>
              <a:t>interdepartmental</a:t>
            </a:r>
            <a:endParaRPr sz="2800"/>
          </a:p>
        </p:txBody>
      </p:sp>
      <p:sp>
        <p:nvSpPr>
          <p:cNvPr id="3" name="object 3" descr=""/>
          <p:cNvSpPr txBox="1"/>
          <p:nvPr/>
        </p:nvSpPr>
        <p:spPr>
          <a:xfrm>
            <a:off x="402907" y="2454151"/>
            <a:ext cx="7882890" cy="2589530"/>
          </a:xfrm>
          <a:prstGeom prst="rect">
            <a:avLst/>
          </a:prstGeom>
        </p:spPr>
        <p:txBody>
          <a:bodyPr wrap="square" lIns="0" tIns="2266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85"/>
              </a:spcBef>
            </a:pPr>
            <a:r>
              <a:rPr dirty="0" sz="2800" b="1">
                <a:latin typeface="Calibri"/>
                <a:cs typeface="Calibri"/>
              </a:rPr>
              <a:t>II.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interdepartmental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reports: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ct val="150200"/>
              </a:lnSpc>
            </a:pPr>
            <a:r>
              <a:rPr dirty="0" sz="2800" spc="-20" b="1">
                <a:latin typeface="Calibri"/>
                <a:cs typeface="Calibri"/>
              </a:rPr>
              <a:t>Interdepartmental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reports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are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those</a:t>
            </a:r>
            <a:r>
              <a:rPr dirty="0" sz="2800" spc="-10" b="1">
                <a:latin typeface="Calibri"/>
                <a:cs typeface="Calibri"/>
              </a:rPr>
              <a:t> exchanged </a:t>
            </a:r>
            <a:r>
              <a:rPr dirty="0" sz="2800" b="1">
                <a:latin typeface="Calibri"/>
                <a:cs typeface="Calibri"/>
              </a:rPr>
              <a:t>between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nursing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department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other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departments </a:t>
            </a:r>
            <a:r>
              <a:rPr dirty="0" sz="2800" b="1">
                <a:latin typeface="Calibri"/>
                <a:cs typeface="Calibri"/>
              </a:rPr>
              <a:t>such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admission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office.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6462" y="486410"/>
            <a:ext cx="5965190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u="none" sz="3600" spc="-10"/>
              <a:t>Characteristics</a:t>
            </a:r>
            <a:r>
              <a:rPr dirty="0" u="none" sz="3600" spc="-114"/>
              <a:t> </a:t>
            </a:r>
            <a:r>
              <a:rPr dirty="0" u="none" sz="3600"/>
              <a:t>of</a:t>
            </a:r>
            <a:r>
              <a:rPr dirty="0" u="none" sz="3600" spc="-55"/>
              <a:t> </a:t>
            </a:r>
            <a:r>
              <a:rPr dirty="0" u="none" sz="3600"/>
              <a:t>a</a:t>
            </a:r>
            <a:r>
              <a:rPr dirty="0" u="none" sz="3600" spc="-95"/>
              <a:t> </a:t>
            </a:r>
            <a:r>
              <a:rPr dirty="0" u="none" sz="3600"/>
              <a:t>good</a:t>
            </a:r>
            <a:r>
              <a:rPr dirty="0" u="none" sz="3600" spc="40"/>
              <a:t> </a:t>
            </a:r>
            <a:r>
              <a:rPr dirty="0" u="none" sz="3600" spc="-10"/>
              <a:t>report</a:t>
            </a:r>
            <a:endParaRPr sz="3600"/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73025" rIns="0" bIns="0" rtlCol="0" vert="horz">
            <a:spAutoFit/>
          </a:bodyPr>
          <a:lstStyle/>
          <a:p>
            <a:pPr marL="186690" indent="-17399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186690" algn="l"/>
              </a:tabLst>
            </a:pPr>
            <a:r>
              <a:rPr dirty="0" spc="-10"/>
              <a:t>Accurate,</a:t>
            </a:r>
            <a:r>
              <a:rPr dirty="0" spc="-25"/>
              <a:t> </a:t>
            </a:r>
            <a:r>
              <a:rPr dirty="0" spc="-30"/>
              <a:t>clear,</a:t>
            </a:r>
            <a:r>
              <a:rPr dirty="0" spc="-140"/>
              <a:t> </a:t>
            </a:r>
            <a:r>
              <a:rPr dirty="0" spc="-10"/>
              <a:t>comprehensive</a:t>
            </a:r>
            <a:r>
              <a:rPr dirty="0" spc="-120"/>
              <a:t> </a:t>
            </a:r>
            <a:r>
              <a:rPr dirty="0"/>
              <a:t>and</a:t>
            </a:r>
            <a:r>
              <a:rPr dirty="0" spc="-25"/>
              <a:t> </a:t>
            </a:r>
            <a:r>
              <a:rPr dirty="0" spc="-10"/>
              <a:t>concise.</a:t>
            </a:r>
          </a:p>
          <a:p>
            <a:pPr marL="186690" indent="-173990">
              <a:lnSpc>
                <a:spcPct val="100000"/>
              </a:lnSpc>
              <a:spcBef>
                <a:spcPts val="480"/>
              </a:spcBef>
              <a:buFont typeface="Arial MT"/>
              <a:buChar char="•"/>
              <a:tabLst>
                <a:tab pos="186690" algn="l"/>
              </a:tabLst>
            </a:pPr>
            <a:r>
              <a:rPr dirty="0"/>
              <a:t>Appropriate</a:t>
            </a:r>
            <a:r>
              <a:rPr dirty="0" spc="-45"/>
              <a:t> </a:t>
            </a:r>
            <a:r>
              <a:rPr dirty="0"/>
              <a:t>and</a:t>
            </a:r>
            <a:r>
              <a:rPr dirty="0" spc="-15"/>
              <a:t> </a:t>
            </a:r>
            <a:r>
              <a:rPr dirty="0" spc="-10"/>
              <a:t>understandable</a:t>
            </a:r>
            <a:r>
              <a:rPr dirty="0" spc="-100"/>
              <a:t> </a:t>
            </a:r>
            <a:r>
              <a:rPr dirty="0" spc="-10"/>
              <a:t>language.</a:t>
            </a:r>
          </a:p>
          <a:p>
            <a:pPr marL="186690" indent="-173990">
              <a:lnSpc>
                <a:spcPct val="100000"/>
              </a:lnSpc>
              <a:spcBef>
                <a:spcPts val="484"/>
              </a:spcBef>
              <a:buFont typeface="Arial MT"/>
              <a:buChar char="•"/>
              <a:tabLst>
                <a:tab pos="186690" algn="l"/>
              </a:tabLst>
            </a:pPr>
            <a:r>
              <a:rPr dirty="0"/>
              <a:t>Use</a:t>
            </a:r>
            <a:r>
              <a:rPr dirty="0" spc="-50"/>
              <a:t> </a:t>
            </a:r>
            <a:r>
              <a:rPr dirty="0"/>
              <a:t>acceptable</a:t>
            </a:r>
            <a:r>
              <a:rPr dirty="0" spc="-114"/>
              <a:t> </a:t>
            </a:r>
            <a:r>
              <a:rPr dirty="0" spc="-10"/>
              <a:t>abbreviations</a:t>
            </a:r>
            <a:r>
              <a:rPr dirty="0" spc="-55"/>
              <a:t> </a:t>
            </a:r>
            <a:r>
              <a:rPr dirty="0" spc="-10"/>
              <a:t>only.</a:t>
            </a:r>
          </a:p>
          <a:p>
            <a:pPr marL="186690" indent="-173990">
              <a:lnSpc>
                <a:spcPct val="100000"/>
              </a:lnSpc>
              <a:spcBef>
                <a:spcPts val="425"/>
              </a:spcBef>
              <a:buFont typeface="Arial MT"/>
              <a:buChar char="•"/>
              <a:tabLst>
                <a:tab pos="186690" algn="l"/>
              </a:tabLst>
            </a:pPr>
            <a:r>
              <a:rPr dirty="0"/>
              <a:t>In</a:t>
            </a:r>
            <a:r>
              <a:rPr dirty="0" spc="-55"/>
              <a:t> </a:t>
            </a:r>
            <a:r>
              <a:rPr dirty="0"/>
              <a:t>the</a:t>
            </a:r>
            <a:r>
              <a:rPr dirty="0" spc="45"/>
              <a:t> </a:t>
            </a:r>
            <a:r>
              <a:rPr dirty="0"/>
              <a:t>proper</a:t>
            </a:r>
            <a:r>
              <a:rPr dirty="0" spc="-80"/>
              <a:t> </a:t>
            </a:r>
            <a:r>
              <a:rPr dirty="0"/>
              <a:t>place,</a:t>
            </a:r>
            <a:r>
              <a:rPr dirty="0" spc="-40"/>
              <a:t> </a:t>
            </a:r>
            <a:r>
              <a:rPr dirty="0"/>
              <a:t>with</a:t>
            </a:r>
            <a:r>
              <a:rPr dirty="0" spc="-45"/>
              <a:t> </a:t>
            </a:r>
            <a:r>
              <a:rPr dirty="0"/>
              <a:t>only</a:t>
            </a:r>
            <a:r>
              <a:rPr dirty="0" spc="-45"/>
              <a:t> </a:t>
            </a:r>
            <a:r>
              <a:rPr dirty="0"/>
              <a:t>concerned</a:t>
            </a:r>
            <a:r>
              <a:rPr dirty="0" spc="-165"/>
              <a:t> </a:t>
            </a:r>
            <a:r>
              <a:rPr dirty="0" spc="-10"/>
              <a:t>person.</a:t>
            </a:r>
          </a:p>
          <a:p>
            <a:pPr marL="186690" indent="-173990">
              <a:lnSpc>
                <a:spcPct val="100000"/>
              </a:lnSpc>
              <a:spcBef>
                <a:spcPts val="484"/>
              </a:spcBef>
              <a:buFont typeface="Arial MT"/>
              <a:buChar char="•"/>
              <a:tabLst>
                <a:tab pos="186690" algn="l"/>
              </a:tabLst>
            </a:pPr>
            <a:r>
              <a:rPr dirty="0"/>
              <a:t>Dated</a:t>
            </a:r>
            <a:r>
              <a:rPr dirty="0" spc="-65"/>
              <a:t> </a:t>
            </a:r>
            <a:r>
              <a:rPr dirty="0"/>
              <a:t>and </a:t>
            </a:r>
            <a:r>
              <a:rPr dirty="0" spc="-10"/>
              <a:t>timely.</a:t>
            </a:r>
          </a:p>
          <a:p>
            <a:pPr marL="186055" marR="279400" indent="-173990">
              <a:lnSpc>
                <a:spcPts val="3000"/>
              </a:lnSpc>
              <a:spcBef>
                <a:spcPts val="880"/>
              </a:spcBef>
              <a:buFont typeface="Arial MT"/>
              <a:buChar char="•"/>
              <a:tabLst>
                <a:tab pos="187325" algn="l"/>
              </a:tabLst>
            </a:pPr>
            <a:r>
              <a:rPr dirty="0"/>
              <a:t>Oral</a:t>
            </a:r>
            <a:r>
              <a:rPr dirty="0" spc="-75"/>
              <a:t> </a:t>
            </a:r>
            <a:r>
              <a:rPr dirty="0"/>
              <a:t>reports</a:t>
            </a:r>
            <a:r>
              <a:rPr dirty="0" spc="-30"/>
              <a:t> </a:t>
            </a:r>
            <a:r>
              <a:rPr dirty="0"/>
              <a:t>should</a:t>
            </a:r>
            <a:r>
              <a:rPr dirty="0" spc="-50"/>
              <a:t> </a:t>
            </a:r>
            <a:r>
              <a:rPr dirty="0"/>
              <a:t>be</a:t>
            </a:r>
            <a:r>
              <a:rPr dirty="0" spc="-25"/>
              <a:t> </a:t>
            </a:r>
            <a:r>
              <a:rPr dirty="0"/>
              <a:t>on</a:t>
            </a:r>
            <a:r>
              <a:rPr dirty="0" spc="-55"/>
              <a:t> </a:t>
            </a:r>
            <a:r>
              <a:rPr dirty="0"/>
              <a:t>an</a:t>
            </a:r>
            <a:r>
              <a:rPr dirty="0" spc="5"/>
              <a:t> </a:t>
            </a:r>
            <a:r>
              <a:rPr dirty="0"/>
              <a:t>unhurried,</a:t>
            </a:r>
            <a:r>
              <a:rPr dirty="0" spc="-110"/>
              <a:t> </a:t>
            </a:r>
            <a:r>
              <a:rPr dirty="0"/>
              <a:t>clear</a:t>
            </a:r>
            <a:r>
              <a:rPr dirty="0" spc="-85"/>
              <a:t> </a:t>
            </a:r>
            <a:r>
              <a:rPr dirty="0" spc="-25"/>
              <a:t>and </a:t>
            </a:r>
            <a:r>
              <a:rPr dirty="0" spc="-25"/>
              <a:t>	</a:t>
            </a:r>
            <a:r>
              <a:rPr dirty="0"/>
              <a:t>audible</a:t>
            </a:r>
            <a:r>
              <a:rPr dirty="0" spc="-40"/>
              <a:t> </a:t>
            </a:r>
            <a:r>
              <a:rPr dirty="0" spc="-10"/>
              <a:t>voice.</a:t>
            </a:r>
          </a:p>
          <a:p>
            <a:pPr marL="186055" marR="5080" indent="-173990">
              <a:lnSpc>
                <a:spcPts val="3070"/>
              </a:lnSpc>
              <a:spcBef>
                <a:spcPts val="795"/>
              </a:spcBef>
              <a:buFont typeface="Arial MT"/>
              <a:buChar char="•"/>
              <a:tabLst>
                <a:tab pos="187325" algn="l"/>
              </a:tabLst>
            </a:pPr>
            <a:r>
              <a:rPr dirty="0" spc="-10"/>
              <a:t>Written</a:t>
            </a:r>
            <a:r>
              <a:rPr dirty="0" spc="-60"/>
              <a:t> </a:t>
            </a:r>
            <a:r>
              <a:rPr dirty="0"/>
              <a:t>reports</a:t>
            </a:r>
            <a:r>
              <a:rPr dirty="0" spc="-95"/>
              <a:t> </a:t>
            </a:r>
            <a:r>
              <a:rPr dirty="0"/>
              <a:t>should</a:t>
            </a:r>
            <a:r>
              <a:rPr dirty="0" spc="-60"/>
              <a:t> </a:t>
            </a:r>
            <a:r>
              <a:rPr dirty="0"/>
              <a:t>be</a:t>
            </a:r>
            <a:r>
              <a:rPr dirty="0" spc="-30"/>
              <a:t> </a:t>
            </a:r>
            <a:r>
              <a:rPr dirty="0"/>
              <a:t>clearly</a:t>
            </a:r>
            <a:r>
              <a:rPr dirty="0" spc="-114"/>
              <a:t> </a:t>
            </a:r>
            <a:r>
              <a:rPr dirty="0"/>
              <a:t>written</a:t>
            </a:r>
            <a:r>
              <a:rPr dirty="0" spc="-60"/>
              <a:t> </a:t>
            </a:r>
            <a:r>
              <a:rPr dirty="0"/>
              <a:t>in</a:t>
            </a:r>
            <a:r>
              <a:rPr dirty="0" spc="-60"/>
              <a:t> </a:t>
            </a:r>
            <a:r>
              <a:rPr dirty="0"/>
              <a:t>ink</a:t>
            </a:r>
            <a:r>
              <a:rPr dirty="0" spc="-25"/>
              <a:t> and </a:t>
            </a:r>
            <a:r>
              <a:rPr dirty="0" spc="-25"/>
              <a:t>	</a:t>
            </a:r>
            <a:r>
              <a:rPr dirty="0"/>
              <a:t>signed,</a:t>
            </a:r>
            <a:r>
              <a:rPr dirty="0" spc="-100"/>
              <a:t> </a:t>
            </a:r>
            <a:r>
              <a:rPr dirty="0"/>
              <a:t>with</a:t>
            </a:r>
            <a:r>
              <a:rPr dirty="0" spc="-40"/>
              <a:t> </a:t>
            </a:r>
            <a:r>
              <a:rPr dirty="0"/>
              <a:t>full</a:t>
            </a:r>
            <a:r>
              <a:rPr dirty="0" spc="-5"/>
              <a:t> </a:t>
            </a:r>
            <a:r>
              <a:rPr dirty="0"/>
              <a:t>name</a:t>
            </a:r>
            <a:r>
              <a:rPr dirty="0" spc="-10"/>
              <a:t> </a:t>
            </a:r>
            <a:r>
              <a:rPr dirty="0"/>
              <a:t>beside</a:t>
            </a:r>
            <a:r>
              <a:rPr dirty="0" spc="-70"/>
              <a:t> </a:t>
            </a:r>
            <a:r>
              <a:rPr dirty="0" spc="-10"/>
              <a:t>signature</a:t>
            </a:r>
            <a:r>
              <a:rPr dirty="0" spc="-10" b="0">
                <a:latin typeface="Times New Roman"/>
                <a:cs typeface="Times New Roman"/>
              </a:rPr>
              <a:t>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74344" y="730567"/>
            <a:ext cx="7811134" cy="5093970"/>
          </a:xfrm>
          <a:prstGeom prst="rect">
            <a:avLst/>
          </a:prstGeom>
        </p:spPr>
        <p:txBody>
          <a:bodyPr wrap="square" lIns="0" tIns="57785" rIns="0" bIns="0" rtlCol="0" vert="horz">
            <a:spAutoFit/>
          </a:bodyPr>
          <a:lstStyle/>
          <a:p>
            <a:pPr algn="just" marL="187960" marR="172720" indent="-175895">
              <a:lnSpc>
                <a:spcPct val="90000"/>
              </a:lnSpc>
              <a:spcBef>
                <a:spcPts val="455"/>
              </a:spcBef>
            </a:pPr>
            <a:r>
              <a:rPr dirty="0" sz="2800" spc="-25" b="1">
                <a:latin typeface="Calibri"/>
                <a:cs typeface="Calibri"/>
              </a:rPr>
              <a:t>Telephone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Reports,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health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professionals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frequently </a:t>
            </a:r>
            <a:r>
              <a:rPr dirty="0" sz="2800" b="1">
                <a:latin typeface="Calibri"/>
                <a:cs typeface="Calibri"/>
              </a:rPr>
              <a:t>report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about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client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by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telephone.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Nurses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 </a:t>
            </a:r>
            <a:r>
              <a:rPr dirty="0" sz="2800" b="1">
                <a:latin typeface="Calibri"/>
                <a:cs typeface="Calibri"/>
              </a:rPr>
              <a:t>primary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care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providers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about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change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client’s condition.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45"/>
              </a:spcBef>
            </a:pPr>
            <a:endParaRPr sz="2800">
              <a:latin typeface="Calibri"/>
              <a:cs typeface="Calibri"/>
            </a:endParaRPr>
          </a:p>
          <a:p>
            <a:pPr marL="187960" marR="281940" indent="-175895">
              <a:lnSpc>
                <a:spcPct val="90000"/>
              </a:lnSpc>
              <a:spcBef>
                <a:spcPts val="5"/>
              </a:spcBef>
              <a:buFont typeface="Calibri"/>
              <a:buChar char="-"/>
              <a:tabLst>
                <a:tab pos="187960" algn="l"/>
              </a:tabLst>
            </a:pP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nurse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receiving</a:t>
            </a:r>
            <a:r>
              <a:rPr dirty="0" sz="2800" spc="-1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telephone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report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should </a:t>
            </a:r>
            <a:r>
              <a:rPr dirty="0" sz="2800" b="1">
                <a:latin typeface="Calibri"/>
                <a:cs typeface="Calibri"/>
              </a:rPr>
              <a:t>document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date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time,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name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 </a:t>
            </a:r>
            <a:r>
              <a:rPr dirty="0" sz="2800" spc="-2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person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giving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information,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subject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of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received.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buFont typeface="Calibri"/>
              <a:buChar char="-"/>
            </a:pPr>
            <a:endParaRPr sz="2800">
              <a:latin typeface="Calibri"/>
              <a:cs typeface="Calibri"/>
            </a:endParaRPr>
          </a:p>
          <a:p>
            <a:pPr marL="187960" marR="5080" indent="-175895">
              <a:lnSpc>
                <a:spcPts val="3060"/>
              </a:lnSpc>
              <a:buChar char="-"/>
              <a:tabLst>
                <a:tab pos="187960" algn="l"/>
                <a:tab pos="202565" algn="l"/>
              </a:tabLst>
            </a:pPr>
            <a:r>
              <a:rPr dirty="0" sz="2800" b="1">
                <a:latin typeface="Calibri"/>
                <a:cs typeface="Calibri"/>
              </a:rPr>
              <a:t>	The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person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receiving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information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should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repeat </a:t>
            </a:r>
            <a:r>
              <a:rPr dirty="0" sz="2800" b="1">
                <a:latin typeface="Calibri"/>
                <a:cs typeface="Calibri"/>
              </a:rPr>
              <a:t>it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back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sender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ensure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accuracy</a:t>
            </a:r>
            <a:r>
              <a:rPr dirty="0" sz="2800" spc="-10"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47687" y="626490"/>
            <a:ext cx="7523480" cy="4621530"/>
          </a:xfrm>
          <a:prstGeom prst="rect">
            <a:avLst/>
          </a:prstGeom>
        </p:spPr>
        <p:txBody>
          <a:bodyPr wrap="square" lIns="0" tIns="102870" rIns="0" bIns="0" rtlCol="0" vert="horz">
            <a:spAutoFit/>
          </a:bodyPr>
          <a:lstStyle/>
          <a:p>
            <a:pPr algn="just" marL="187325" marR="5080" indent="-175260">
              <a:lnSpc>
                <a:spcPct val="79600"/>
              </a:lnSpc>
              <a:spcBef>
                <a:spcPts val="810"/>
              </a:spcBef>
              <a:buFont typeface="Calibri"/>
              <a:buChar char="-"/>
              <a:tabLst>
                <a:tab pos="187325" algn="l"/>
              </a:tabLst>
            </a:pPr>
            <a:r>
              <a:rPr dirty="0" sz="2800" b="1">
                <a:latin typeface="Calibri"/>
                <a:cs typeface="Calibri"/>
              </a:rPr>
              <a:t>When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giving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telephone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report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primary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care </a:t>
            </a:r>
            <a:r>
              <a:rPr dirty="0" sz="2800" spc="-30" b="1">
                <a:latin typeface="Calibri"/>
                <a:cs typeface="Calibri"/>
              </a:rPr>
              <a:t>provider,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begin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with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name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relationship</a:t>
            </a:r>
            <a:r>
              <a:rPr dirty="0" sz="2800" spc="-1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the </a:t>
            </a:r>
            <a:r>
              <a:rPr dirty="0" sz="2800" spc="-10" b="1">
                <a:latin typeface="Calibri"/>
                <a:cs typeface="Calibri"/>
              </a:rPr>
              <a:t>client.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30"/>
              </a:spcBef>
              <a:buFont typeface="Calibri"/>
              <a:buChar char="-"/>
            </a:pPr>
            <a:endParaRPr sz="2800">
              <a:latin typeface="Calibri"/>
              <a:cs typeface="Calibri"/>
            </a:endParaRPr>
          </a:p>
          <a:p>
            <a:pPr algn="just" marL="187325" marR="77470" indent="-175260">
              <a:lnSpc>
                <a:spcPts val="2700"/>
              </a:lnSpc>
            </a:pP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example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“This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Maher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Battat,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RN,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I’m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calling </a:t>
            </a:r>
            <a:r>
              <a:rPr dirty="0" sz="2800" b="1">
                <a:latin typeface="Calibri"/>
                <a:cs typeface="Calibri"/>
              </a:rPr>
              <a:t>about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your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client,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Shamsa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Mendes.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I’m her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 </a:t>
            </a:r>
            <a:r>
              <a:rPr dirty="0" sz="2800" b="1">
                <a:latin typeface="Calibri"/>
                <a:cs typeface="Calibri"/>
              </a:rPr>
              <a:t>on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7pm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7am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shift’’.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65"/>
              </a:spcBef>
            </a:pPr>
            <a:endParaRPr sz="2800">
              <a:latin typeface="Calibri"/>
              <a:cs typeface="Calibri"/>
            </a:endParaRPr>
          </a:p>
          <a:p>
            <a:pPr marL="187325" marR="405765" indent="-175260">
              <a:lnSpc>
                <a:spcPct val="80500"/>
              </a:lnSpc>
              <a:spcBef>
                <a:spcPts val="5"/>
              </a:spcBef>
              <a:buChar char="-"/>
              <a:tabLst>
                <a:tab pos="187325" algn="l"/>
                <a:tab pos="202565" algn="l"/>
              </a:tabLst>
            </a:pPr>
            <a:r>
              <a:rPr dirty="0" sz="2800" b="1">
                <a:latin typeface="Calibri"/>
                <a:cs typeface="Calibri"/>
              </a:rPr>
              <a:t>	</a:t>
            </a:r>
            <a:r>
              <a:rPr dirty="0" sz="2800" spc="-30" b="1">
                <a:latin typeface="Calibri"/>
                <a:cs typeface="Calibri"/>
              </a:rPr>
              <a:t>Telephone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reports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usually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include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client’s </a:t>
            </a:r>
            <a:r>
              <a:rPr dirty="0" sz="2800" b="1">
                <a:latin typeface="Calibri"/>
                <a:cs typeface="Calibri"/>
              </a:rPr>
              <a:t>name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medical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diagnosis,…ect.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 </a:t>
            </a:r>
            <a:r>
              <a:rPr dirty="0" sz="2800" b="1">
                <a:latin typeface="Calibri"/>
                <a:cs typeface="Calibri"/>
              </a:rPr>
              <a:t>should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have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client’s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chart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ready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give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any </a:t>
            </a:r>
            <a:r>
              <a:rPr dirty="0" sz="2800" b="1">
                <a:latin typeface="Calibri"/>
                <a:cs typeface="Calibri"/>
              </a:rPr>
              <a:t>further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02907" y="617282"/>
            <a:ext cx="7952105" cy="3982085"/>
          </a:xfrm>
          <a:prstGeom prst="rect">
            <a:avLst/>
          </a:prstGeom>
        </p:spPr>
        <p:txBody>
          <a:bodyPr wrap="square" lIns="0" tIns="32384" rIns="0" bIns="0" rtlCol="0" vert="horz">
            <a:spAutoFit/>
          </a:bodyPr>
          <a:lstStyle/>
          <a:p>
            <a:pPr marL="187960" marR="5080" indent="-175895">
              <a:lnSpc>
                <a:spcPct val="149600"/>
              </a:lnSpc>
              <a:spcBef>
                <a:spcPts val="254"/>
              </a:spcBef>
            </a:pPr>
            <a:r>
              <a:rPr dirty="0" sz="3150" b="1">
                <a:latin typeface="Calibri"/>
                <a:cs typeface="Calibri"/>
              </a:rPr>
              <a:t>Telephone</a:t>
            </a:r>
            <a:r>
              <a:rPr dirty="0" sz="3150" spc="30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Orders</a:t>
            </a:r>
            <a:r>
              <a:rPr dirty="0" sz="2800" b="1">
                <a:latin typeface="Calibri"/>
                <a:cs typeface="Calibri"/>
              </a:rPr>
              <a:t>,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physicians</a:t>
            </a:r>
            <a:r>
              <a:rPr dirty="0" sz="2800" spc="-1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often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order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therapy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client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by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telephone.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While</a:t>
            </a:r>
            <a:r>
              <a:rPr dirty="0" sz="2800" spc="-1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primary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care </a:t>
            </a:r>
            <a:r>
              <a:rPr dirty="0" sz="2800" b="1">
                <a:latin typeface="Calibri"/>
                <a:cs typeface="Calibri"/>
              </a:rPr>
              <a:t>provider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gives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35" b="1">
                <a:latin typeface="Calibri"/>
                <a:cs typeface="Calibri"/>
              </a:rPr>
              <a:t>order,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write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complete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order </a:t>
            </a:r>
            <a:r>
              <a:rPr dirty="0" sz="2800" b="1">
                <a:latin typeface="Calibri"/>
                <a:cs typeface="Calibri"/>
              </a:rPr>
              <a:t>down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read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it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back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ensure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accuracy.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Question </a:t>
            </a:r>
            <a:r>
              <a:rPr dirty="0" sz="2800" b="1">
                <a:latin typeface="Calibri"/>
                <a:cs typeface="Calibri"/>
              </a:rPr>
              <a:t>about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any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order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ambiguous,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unusual,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or </a:t>
            </a:r>
            <a:r>
              <a:rPr dirty="0" sz="2800" spc="-20" b="1">
                <a:latin typeface="Calibri"/>
                <a:cs typeface="Calibri"/>
              </a:rPr>
              <a:t>contraindicated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by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8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client’s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condition.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9882" y="307720"/>
            <a:ext cx="5765165" cy="465455"/>
          </a:xfrm>
          <a:prstGeom prst="rect"/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u="none" sz="2850"/>
              <a:t>Shift report</a:t>
            </a:r>
            <a:r>
              <a:rPr dirty="0" u="none" sz="2850" spc="145"/>
              <a:t> </a:t>
            </a:r>
            <a:r>
              <a:rPr dirty="0" u="none" sz="2850"/>
              <a:t>(</a:t>
            </a:r>
            <a:r>
              <a:rPr dirty="0" u="none" sz="2850" i="1">
                <a:latin typeface="Calibri"/>
                <a:cs typeface="Calibri"/>
              </a:rPr>
              <a:t>Change-of–shift</a:t>
            </a:r>
            <a:r>
              <a:rPr dirty="0" u="none" sz="2850" spc="204" i="1">
                <a:latin typeface="Calibri"/>
                <a:cs typeface="Calibri"/>
              </a:rPr>
              <a:t> </a:t>
            </a:r>
            <a:r>
              <a:rPr dirty="0" u="none" sz="2850" spc="-10" i="1">
                <a:latin typeface="Calibri"/>
                <a:cs typeface="Calibri"/>
              </a:rPr>
              <a:t>Reports)</a:t>
            </a:r>
            <a:endParaRPr sz="285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29882" y="760353"/>
            <a:ext cx="7809230" cy="498983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187960" indent="68580">
              <a:lnSpc>
                <a:spcPct val="150200"/>
              </a:lnSpc>
              <a:spcBef>
                <a:spcPts val="95"/>
              </a:spcBef>
            </a:pPr>
            <a:r>
              <a:rPr dirty="0" sz="2500" b="1">
                <a:latin typeface="Calibri"/>
                <a:cs typeface="Calibri"/>
              </a:rPr>
              <a:t>It</a:t>
            </a:r>
            <a:r>
              <a:rPr dirty="0" sz="2500" spc="20" b="1">
                <a:latin typeface="Calibri"/>
                <a:cs typeface="Calibri"/>
              </a:rPr>
              <a:t> </a:t>
            </a:r>
            <a:r>
              <a:rPr dirty="0" sz="2500" b="1">
                <a:latin typeface="Calibri"/>
                <a:cs typeface="Calibri"/>
              </a:rPr>
              <a:t>is</a:t>
            </a:r>
            <a:r>
              <a:rPr dirty="0" sz="2500" spc="15" b="1">
                <a:latin typeface="Calibri"/>
                <a:cs typeface="Calibri"/>
              </a:rPr>
              <a:t> </a:t>
            </a:r>
            <a:r>
              <a:rPr dirty="0" sz="2500" b="1">
                <a:latin typeface="Calibri"/>
                <a:cs typeface="Calibri"/>
              </a:rPr>
              <a:t>an</a:t>
            </a:r>
            <a:r>
              <a:rPr dirty="0" sz="2500" spc="30" b="1">
                <a:latin typeface="Calibri"/>
                <a:cs typeface="Calibri"/>
              </a:rPr>
              <a:t> </a:t>
            </a:r>
            <a:r>
              <a:rPr dirty="0" sz="2500" b="1">
                <a:latin typeface="Calibri"/>
                <a:cs typeface="Calibri"/>
              </a:rPr>
              <a:t>oral</a:t>
            </a:r>
            <a:r>
              <a:rPr dirty="0" sz="2500" spc="-85" b="1">
                <a:latin typeface="Calibri"/>
                <a:cs typeface="Calibri"/>
              </a:rPr>
              <a:t> </a:t>
            </a:r>
            <a:r>
              <a:rPr dirty="0" sz="2500" b="1">
                <a:latin typeface="Calibri"/>
                <a:cs typeface="Calibri"/>
              </a:rPr>
              <a:t>and</a:t>
            </a:r>
            <a:r>
              <a:rPr dirty="0" sz="2500" spc="-30" b="1">
                <a:latin typeface="Calibri"/>
                <a:cs typeface="Calibri"/>
              </a:rPr>
              <a:t> </a:t>
            </a:r>
            <a:r>
              <a:rPr dirty="0" sz="2500" b="1">
                <a:latin typeface="Calibri"/>
                <a:cs typeface="Calibri"/>
              </a:rPr>
              <a:t>written</a:t>
            </a:r>
            <a:r>
              <a:rPr dirty="0" sz="2500" spc="-100" b="1">
                <a:latin typeface="Calibri"/>
                <a:cs typeface="Calibri"/>
              </a:rPr>
              <a:t> </a:t>
            </a:r>
            <a:r>
              <a:rPr dirty="0" sz="2500" b="1">
                <a:latin typeface="Calibri"/>
                <a:cs typeface="Calibri"/>
              </a:rPr>
              <a:t>report</a:t>
            </a:r>
            <a:r>
              <a:rPr dirty="0" sz="2500" spc="-95" b="1">
                <a:latin typeface="Calibri"/>
                <a:cs typeface="Calibri"/>
              </a:rPr>
              <a:t> </a:t>
            </a:r>
            <a:r>
              <a:rPr dirty="0" sz="2500" b="1">
                <a:latin typeface="Calibri"/>
                <a:cs typeface="Calibri"/>
              </a:rPr>
              <a:t>given</a:t>
            </a:r>
            <a:r>
              <a:rPr dirty="0" sz="2500" spc="-40" b="1">
                <a:latin typeface="Calibri"/>
                <a:cs typeface="Calibri"/>
              </a:rPr>
              <a:t> </a:t>
            </a:r>
            <a:r>
              <a:rPr dirty="0" sz="2500" b="1">
                <a:latin typeface="Calibri"/>
                <a:cs typeface="Calibri"/>
              </a:rPr>
              <a:t>by</a:t>
            </a:r>
            <a:r>
              <a:rPr dirty="0" sz="2500" spc="-60" b="1">
                <a:latin typeface="Calibri"/>
                <a:cs typeface="Calibri"/>
              </a:rPr>
              <a:t> </a:t>
            </a:r>
            <a:r>
              <a:rPr dirty="0" sz="2500" b="1">
                <a:latin typeface="Calibri"/>
                <a:cs typeface="Calibri"/>
              </a:rPr>
              <a:t>the</a:t>
            </a:r>
            <a:r>
              <a:rPr dirty="0" sz="2500" spc="-75" b="1">
                <a:latin typeface="Calibri"/>
                <a:cs typeface="Calibri"/>
              </a:rPr>
              <a:t> </a:t>
            </a:r>
            <a:r>
              <a:rPr dirty="0" sz="2500" b="1">
                <a:latin typeface="Calibri"/>
                <a:cs typeface="Calibri"/>
              </a:rPr>
              <a:t>head</a:t>
            </a:r>
            <a:r>
              <a:rPr dirty="0" sz="2500" spc="-35" b="1">
                <a:latin typeface="Calibri"/>
                <a:cs typeface="Calibri"/>
              </a:rPr>
              <a:t> </a:t>
            </a:r>
            <a:r>
              <a:rPr dirty="0" sz="2500" b="1">
                <a:latin typeface="Calibri"/>
                <a:cs typeface="Calibri"/>
              </a:rPr>
              <a:t>nurse</a:t>
            </a:r>
            <a:r>
              <a:rPr dirty="0" sz="2500" spc="-75" b="1">
                <a:latin typeface="Calibri"/>
                <a:cs typeface="Calibri"/>
              </a:rPr>
              <a:t> </a:t>
            </a:r>
            <a:r>
              <a:rPr dirty="0" sz="2500" spc="-25" b="1">
                <a:latin typeface="Calibri"/>
                <a:cs typeface="Calibri"/>
              </a:rPr>
              <a:t>of </a:t>
            </a:r>
            <a:r>
              <a:rPr dirty="0" sz="2500" b="1">
                <a:latin typeface="Calibri"/>
                <a:cs typeface="Calibri"/>
              </a:rPr>
              <a:t>one</a:t>
            </a:r>
            <a:r>
              <a:rPr dirty="0" sz="2500" spc="-70" b="1">
                <a:latin typeface="Calibri"/>
                <a:cs typeface="Calibri"/>
              </a:rPr>
              <a:t> </a:t>
            </a:r>
            <a:r>
              <a:rPr dirty="0" sz="2500" b="1">
                <a:latin typeface="Calibri"/>
                <a:cs typeface="Calibri"/>
              </a:rPr>
              <a:t>shift</a:t>
            </a:r>
            <a:r>
              <a:rPr dirty="0" sz="2500" spc="-40" b="1">
                <a:latin typeface="Calibri"/>
                <a:cs typeface="Calibri"/>
              </a:rPr>
              <a:t> </a:t>
            </a:r>
            <a:r>
              <a:rPr dirty="0" sz="2500" b="1">
                <a:latin typeface="Calibri"/>
                <a:cs typeface="Calibri"/>
              </a:rPr>
              <a:t>to</a:t>
            </a:r>
            <a:r>
              <a:rPr dirty="0" sz="2500" spc="-35" b="1">
                <a:latin typeface="Calibri"/>
                <a:cs typeface="Calibri"/>
              </a:rPr>
              <a:t> </a:t>
            </a:r>
            <a:r>
              <a:rPr dirty="0" sz="2500" b="1">
                <a:latin typeface="Calibri"/>
                <a:cs typeface="Calibri"/>
              </a:rPr>
              <a:t>the</a:t>
            </a:r>
            <a:r>
              <a:rPr dirty="0" sz="2500" spc="-70" b="1">
                <a:latin typeface="Calibri"/>
                <a:cs typeface="Calibri"/>
              </a:rPr>
              <a:t> </a:t>
            </a:r>
            <a:r>
              <a:rPr dirty="0" sz="2500" b="1">
                <a:latin typeface="Calibri"/>
                <a:cs typeface="Calibri"/>
              </a:rPr>
              <a:t>head</a:t>
            </a:r>
            <a:r>
              <a:rPr dirty="0" sz="2500" spc="-40" b="1">
                <a:latin typeface="Calibri"/>
                <a:cs typeface="Calibri"/>
              </a:rPr>
              <a:t> </a:t>
            </a:r>
            <a:r>
              <a:rPr dirty="0" sz="2500" b="1">
                <a:latin typeface="Calibri"/>
                <a:cs typeface="Calibri"/>
              </a:rPr>
              <a:t>nurse</a:t>
            </a:r>
            <a:r>
              <a:rPr dirty="0" sz="2500" spc="-65" b="1">
                <a:latin typeface="Calibri"/>
                <a:cs typeface="Calibri"/>
              </a:rPr>
              <a:t> </a:t>
            </a:r>
            <a:r>
              <a:rPr dirty="0" sz="2500" b="1">
                <a:latin typeface="Calibri"/>
                <a:cs typeface="Calibri"/>
              </a:rPr>
              <a:t>and</a:t>
            </a:r>
            <a:r>
              <a:rPr dirty="0" sz="2500" spc="-105" b="1">
                <a:latin typeface="Calibri"/>
                <a:cs typeface="Calibri"/>
              </a:rPr>
              <a:t> </a:t>
            </a:r>
            <a:r>
              <a:rPr dirty="0" sz="2500" b="1">
                <a:latin typeface="Calibri"/>
                <a:cs typeface="Calibri"/>
              </a:rPr>
              <a:t>all</a:t>
            </a:r>
            <a:r>
              <a:rPr dirty="0" sz="2500" spc="45" b="1">
                <a:latin typeface="Calibri"/>
                <a:cs typeface="Calibri"/>
              </a:rPr>
              <a:t> </a:t>
            </a:r>
            <a:r>
              <a:rPr dirty="0" sz="2500" b="1">
                <a:latin typeface="Calibri"/>
                <a:cs typeface="Calibri"/>
              </a:rPr>
              <a:t>members</a:t>
            </a:r>
            <a:r>
              <a:rPr dirty="0" sz="2500" spc="-55" b="1">
                <a:latin typeface="Calibri"/>
                <a:cs typeface="Calibri"/>
              </a:rPr>
              <a:t> </a:t>
            </a:r>
            <a:r>
              <a:rPr dirty="0" sz="2500" b="1">
                <a:latin typeface="Calibri"/>
                <a:cs typeface="Calibri"/>
              </a:rPr>
              <a:t>of</a:t>
            </a:r>
            <a:r>
              <a:rPr dirty="0" sz="2500" spc="-15" b="1">
                <a:latin typeface="Calibri"/>
                <a:cs typeface="Calibri"/>
              </a:rPr>
              <a:t> </a:t>
            </a:r>
            <a:r>
              <a:rPr dirty="0" sz="2500" spc="-25" b="1">
                <a:latin typeface="Calibri"/>
                <a:cs typeface="Calibri"/>
              </a:rPr>
              <a:t>the </a:t>
            </a:r>
            <a:r>
              <a:rPr dirty="0" sz="2500" b="1">
                <a:latin typeface="Calibri"/>
                <a:cs typeface="Calibri"/>
              </a:rPr>
              <a:t>oncoming</a:t>
            </a:r>
            <a:r>
              <a:rPr dirty="0" sz="2500" spc="-175" b="1">
                <a:latin typeface="Calibri"/>
                <a:cs typeface="Calibri"/>
              </a:rPr>
              <a:t> </a:t>
            </a:r>
            <a:r>
              <a:rPr dirty="0" sz="2500" b="1">
                <a:latin typeface="Calibri"/>
                <a:cs typeface="Calibri"/>
              </a:rPr>
              <a:t>shift.</a:t>
            </a:r>
            <a:r>
              <a:rPr dirty="0" sz="2500" spc="-60" b="1">
                <a:latin typeface="Calibri"/>
                <a:cs typeface="Calibri"/>
              </a:rPr>
              <a:t> </a:t>
            </a:r>
            <a:r>
              <a:rPr dirty="0" sz="2500" b="1">
                <a:latin typeface="Calibri"/>
                <a:cs typeface="Calibri"/>
              </a:rPr>
              <a:t>It</a:t>
            </a:r>
            <a:r>
              <a:rPr dirty="0" sz="2500" spc="50" b="1">
                <a:latin typeface="Calibri"/>
                <a:cs typeface="Calibri"/>
              </a:rPr>
              <a:t> </a:t>
            </a:r>
            <a:r>
              <a:rPr dirty="0" sz="2500" b="1">
                <a:latin typeface="Calibri"/>
                <a:cs typeface="Calibri"/>
              </a:rPr>
              <a:t>is</a:t>
            </a:r>
            <a:r>
              <a:rPr dirty="0" sz="2500" spc="25" b="1">
                <a:latin typeface="Calibri"/>
                <a:cs typeface="Calibri"/>
              </a:rPr>
              <a:t> </a:t>
            </a:r>
            <a:r>
              <a:rPr dirty="0" sz="2500" spc="-10" b="1">
                <a:latin typeface="Calibri"/>
                <a:cs typeface="Calibri"/>
              </a:rPr>
              <a:t>exchanged</a:t>
            </a:r>
            <a:r>
              <a:rPr dirty="0" sz="2500" spc="-90" b="1">
                <a:latin typeface="Calibri"/>
                <a:cs typeface="Calibri"/>
              </a:rPr>
              <a:t> </a:t>
            </a:r>
            <a:r>
              <a:rPr dirty="0" sz="2500" b="1">
                <a:latin typeface="Calibri"/>
                <a:cs typeface="Calibri"/>
              </a:rPr>
              <a:t>at</a:t>
            </a:r>
            <a:r>
              <a:rPr dirty="0" sz="2500" spc="-20" b="1">
                <a:latin typeface="Calibri"/>
                <a:cs typeface="Calibri"/>
              </a:rPr>
              <a:t> </a:t>
            </a:r>
            <a:r>
              <a:rPr dirty="0" sz="2500" b="1">
                <a:latin typeface="Calibri"/>
                <a:cs typeface="Calibri"/>
              </a:rPr>
              <a:t>the</a:t>
            </a:r>
            <a:r>
              <a:rPr dirty="0" sz="2500" spc="-50" b="1">
                <a:latin typeface="Calibri"/>
                <a:cs typeface="Calibri"/>
              </a:rPr>
              <a:t> </a:t>
            </a:r>
            <a:r>
              <a:rPr dirty="0" sz="2500" b="1">
                <a:latin typeface="Calibri"/>
                <a:cs typeface="Calibri"/>
              </a:rPr>
              <a:t>beginning</a:t>
            </a:r>
            <a:r>
              <a:rPr dirty="0" sz="2500" spc="-175" b="1">
                <a:latin typeface="Calibri"/>
                <a:cs typeface="Calibri"/>
              </a:rPr>
              <a:t> </a:t>
            </a:r>
            <a:r>
              <a:rPr dirty="0" sz="2500" b="1">
                <a:latin typeface="Calibri"/>
                <a:cs typeface="Calibri"/>
              </a:rPr>
              <a:t>of</a:t>
            </a:r>
            <a:r>
              <a:rPr dirty="0" sz="2500" spc="5" b="1">
                <a:latin typeface="Calibri"/>
                <a:cs typeface="Calibri"/>
              </a:rPr>
              <a:t> </a:t>
            </a:r>
            <a:r>
              <a:rPr dirty="0" sz="2500" spc="-25" b="1">
                <a:latin typeface="Calibri"/>
                <a:cs typeface="Calibri"/>
              </a:rPr>
              <a:t>the </a:t>
            </a:r>
            <a:r>
              <a:rPr dirty="0" sz="2500" b="1">
                <a:latin typeface="Calibri"/>
                <a:cs typeface="Calibri"/>
              </a:rPr>
              <a:t>oncoming</a:t>
            </a:r>
            <a:r>
              <a:rPr dirty="0" sz="2500" spc="-105" b="1">
                <a:latin typeface="Calibri"/>
                <a:cs typeface="Calibri"/>
              </a:rPr>
              <a:t> </a:t>
            </a:r>
            <a:r>
              <a:rPr dirty="0" sz="2500" spc="-10" b="1">
                <a:latin typeface="Calibri"/>
                <a:cs typeface="Calibri"/>
              </a:rPr>
              <a:t>shift.</a:t>
            </a:r>
            <a:endParaRPr sz="2500">
              <a:latin typeface="Calibri"/>
              <a:cs typeface="Calibri"/>
            </a:endParaRPr>
          </a:p>
          <a:p>
            <a:pPr marL="73025">
              <a:lnSpc>
                <a:spcPct val="100000"/>
              </a:lnSpc>
              <a:spcBef>
                <a:spcPts val="2565"/>
              </a:spcBef>
            </a:pPr>
            <a:r>
              <a:rPr dirty="0" sz="2800" spc="-10" b="1">
                <a:latin typeface="Calibri"/>
                <a:cs typeface="Calibri"/>
              </a:rPr>
              <a:t>Purpose: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ct val="150100"/>
              </a:lnSpc>
              <a:spcBef>
                <a:spcPts val="5"/>
              </a:spcBef>
            </a:pPr>
            <a:r>
              <a:rPr dirty="0" sz="2800" b="1">
                <a:latin typeface="Calibri"/>
                <a:cs typeface="Calibri"/>
              </a:rPr>
              <a:t>Its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purpose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provide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continuity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care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clients </a:t>
            </a:r>
            <a:r>
              <a:rPr dirty="0" sz="2800" b="1">
                <a:latin typeface="Calibri"/>
                <a:cs typeface="Calibri"/>
              </a:rPr>
              <a:t>by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providing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new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caregivers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quick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summary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of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685"/>
              </a:spcBef>
            </a:pPr>
            <a:r>
              <a:rPr dirty="0" sz="2800" b="1">
                <a:latin typeface="Calibri"/>
                <a:cs typeface="Calibri"/>
              </a:rPr>
              <a:t>client</a:t>
            </a:r>
            <a:r>
              <a:rPr dirty="0" sz="2800" spc="-1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needs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details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care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given.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04010" y="211455"/>
            <a:ext cx="5323840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u="none" sz="3600" spc="-10"/>
              <a:t>Contents </a:t>
            </a:r>
            <a:r>
              <a:rPr dirty="0" u="none" sz="3600"/>
              <a:t>of</a:t>
            </a:r>
            <a:r>
              <a:rPr dirty="0" u="none" sz="3600" spc="-55"/>
              <a:t> </a:t>
            </a:r>
            <a:r>
              <a:rPr dirty="0" u="none" sz="3600"/>
              <a:t>the</a:t>
            </a:r>
            <a:r>
              <a:rPr dirty="0" u="none" sz="3600" spc="-75"/>
              <a:t> </a:t>
            </a:r>
            <a:r>
              <a:rPr dirty="0" u="none" sz="3600"/>
              <a:t>shift</a:t>
            </a:r>
            <a:r>
              <a:rPr dirty="0" u="none" sz="3600" spc="-95"/>
              <a:t> </a:t>
            </a:r>
            <a:r>
              <a:rPr dirty="0" u="none" sz="3600" spc="-10"/>
              <a:t>report:</a:t>
            </a:r>
            <a:endParaRPr sz="3600"/>
          </a:p>
        </p:txBody>
      </p:sp>
      <p:sp>
        <p:nvSpPr>
          <p:cNvPr id="3" name="object 3" descr=""/>
          <p:cNvSpPr txBox="1"/>
          <p:nvPr/>
        </p:nvSpPr>
        <p:spPr>
          <a:xfrm>
            <a:off x="474344" y="1523682"/>
            <a:ext cx="7190740" cy="3552825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86690" marR="5080" indent="-174625">
              <a:lnSpc>
                <a:spcPct val="90300"/>
              </a:lnSpc>
              <a:spcBef>
                <a:spcPts val="445"/>
              </a:spcBef>
              <a:buFont typeface="Arial MT"/>
              <a:buChar char="•"/>
              <a:tabLst>
                <a:tab pos="187960" algn="l"/>
              </a:tabLst>
            </a:pPr>
            <a:r>
              <a:rPr dirty="0" sz="2800" b="1">
                <a:latin typeface="Calibri"/>
                <a:cs typeface="Calibri"/>
              </a:rPr>
              <a:t>It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contains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about</a:t>
            </a:r>
            <a:r>
              <a:rPr dirty="0" sz="2800" spc="-10" b="1">
                <a:latin typeface="Calibri"/>
                <a:cs typeface="Calibri"/>
              </a:rPr>
              <a:t> general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condition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specific</a:t>
            </a:r>
            <a:r>
              <a:rPr dirty="0" sz="2800" spc="-1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nursing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care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needed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by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every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patient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unit.</a:t>
            </a:r>
            <a:endParaRPr sz="2800">
              <a:latin typeface="Calibri"/>
              <a:cs typeface="Calibri"/>
            </a:endParaRPr>
          </a:p>
          <a:p>
            <a:pPr marL="187325" indent="-174625">
              <a:lnSpc>
                <a:spcPct val="100000"/>
              </a:lnSpc>
              <a:spcBef>
                <a:spcPts val="484"/>
              </a:spcBef>
              <a:buFont typeface="Arial MT"/>
              <a:buChar char="•"/>
              <a:tabLst>
                <a:tab pos="187325" algn="l"/>
              </a:tabLst>
            </a:pPr>
            <a:r>
              <a:rPr dirty="0" sz="2800" b="1">
                <a:latin typeface="Calibri"/>
                <a:cs typeface="Calibri"/>
              </a:rPr>
              <a:t>Begins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with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census</a:t>
            </a:r>
            <a:endParaRPr sz="2800">
              <a:latin typeface="Calibri"/>
              <a:cs typeface="Calibri"/>
            </a:endParaRPr>
          </a:p>
          <a:p>
            <a:pPr marL="187325" indent="-174625">
              <a:lnSpc>
                <a:spcPct val="100000"/>
              </a:lnSpc>
              <a:spcBef>
                <a:spcPts val="425"/>
              </a:spcBef>
              <a:buFont typeface="Arial MT"/>
              <a:buChar char="•"/>
              <a:tabLst>
                <a:tab pos="187325" algn="l"/>
              </a:tabLst>
            </a:pPr>
            <a:r>
              <a:rPr dirty="0" sz="2800" b="1">
                <a:latin typeface="Calibri"/>
                <a:cs typeface="Calibri"/>
              </a:rPr>
              <a:t>Admission,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discharge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transfers.</a:t>
            </a:r>
            <a:endParaRPr sz="2800">
              <a:latin typeface="Calibri"/>
              <a:cs typeface="Calibri"/>
            </a:endParaRPr>
          </a:p>
          <a:p>
            <a:pPr marL="187325" indent="-174625">
              <a:lnSpc>
                <a:spcPct val="100000"/>
              </a:lnSpc>
              <a:spcBef>
                <a:spcPts val="484"/>
              </a:spcBef>
              <a:buFont typeface="Arial MT"/>
              <a:buChar char="•"/>
              <a:tabLst>
                <a:tab pos="187325" algn="l"/>
              </a:tabLst>
            </a:pPr>
            <a:r>
              <a:rPr dirty="0" sz="2800" b="1">
                <a:latin typeface="Calibri"/>
                <a:cs typeface="Calibri"/>
              </a:rPr>
              <a:t>Critically</a:t>
            </a:r>
            <a:r>
              <a:rPr dirty="0" sz="2800" spc="-1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ill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operative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patients.</a:t>
            </a:r>
            <a:endParaRPr sz="2800">
              <a:latin typeface="Calibri"/>
              <a:cs typeface="Calibri"/>
            </a:endParaRPr>
          </a:p>
          <a:p>
            <a:pPr marL="186690" marR="757555" indent="-174625">
              <a:lnSpc>
                <a:spcPts val="3000"/>
              </a:lnSpc>
              <a:spcBef>
                <a:spcPts val="885"/>
              </a:spcBef>
              <a:buFont typeface="Arial MT"/>
              <a:buChar char="•"/>
              <a:tabLst>
                <a:tab pos="187960" algn="l"/>
              </a:tabLst>
            </a:pPr>
            <a:r>
              <a:rPr dirty="0" sz="2800" spc="-10" b="1">
                <a:latin typeface="Calibri"/>
                <a:cs typeface="Calibri"/>
              </a:rPr>
              <a:t>Patients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with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deviations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vital signs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from </a:t>
            </a:r>
            <a:r>
              <a:rPr dirty="0" sz="2800" spc="-20" b="1">
                <a:latin typeface="Calibri"/>
                <a:cs typeface="Calibri"/>
              </a:rPr>
              <a:t>	</a:t>
            </a:r>
            <a:r>
              <a:rPr dirty="0" sz="2800" spc="-10" b="1">
                <a:latin typeface="Calibri"/>
                <a:cs typeface="Calibri"/>
              </a:rPr>
              <a:t>normal.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850389">
              <a:lnSpc>
                <a:spcPct val="100000"/>
              </a:lnSpc>
              <a:spcBef>
                <a:spcPts val="100"/>
              </a:spcBef>
            </a:pPr>
            <a:r>
              <a:rPr dirty="0" u="none" sz="3600"/>
              <a:t>Purposes</a:t>
            </a:r>
            <a:r>
              <a:rPr dirty="0" u="none" sz="3600" spc="-20"/>
              <a:t> </a:t>
            </a:r>
            <a:r>
              <a:rPr dirty="0" u="none" sz="3600"/>
              <a:t>of</a:t>
            </a:r>
            <a:r>
              <a:rPr dirty="0" u="none" sz="3600" spc="-114"/>
              <a:t> </a:t>
            </a:r>
            <a:r>
              <a:rPr dirty="0" u="none" sz="3600"/>
              <a:t>Client</a:t>
            </a:r>
            <a:r>
              <a:rPr dirty="0" u="none" sz="3600" spc="-55"/>
              <a:t> </a:t>
            </a:r>
            <a:r>
              <a:rPr dirty="0" u="none" sz="3600" spc="-10"/>
              <a:t>Records</a:t>
            </a:r>
            <a:endParaRPr sz="3600"/>
          </a:p>
        </p:txBody>
      </p:sp>
      <p:sp>
        <p:nvSpPr>
          <p:cNvPr id="3" name="object 3" descr=""/>
          <p:cNvSpPr txBox="1"/>
          <p:nvPr/>
        </p:nvSpPr>
        <p:spPr>
          <a:xfrm>
            <a:off x="547687" y="1229550"/>
            <a:ext cx="7900034" cy="480885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87325" marR="5080" indent="-175260">
              <a:lnSpc>
                <a:spcPct val="140300"/>
              </a:lnSpc>
              <a:spcBef>
                <a:spcPts val="65"/>
              </a:spcBef>
              <a:buAutoNum type="arabicPlain"/>
              <a:tabLst>
                <a:tab pos="187325" algn="l"/>
                <a:tab pos="384810" algn="l"/>
              </a:tabLst>
            </a:pP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spc="-10" b="1">
                <a:latin typeface="Calibri"/>
                <a:cs typeface="Calibri"/>
              </a:rPr>
              <a:t>Communication…</a:t>
            </a:r>
            <a:r>
              <a:rPr dirty="0" sz="2800" spc="-1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5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record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serves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5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vehicle </a:t>
            </a:r>
            <a:r>
              <a:rPr dirty="0" sz="2800" b="1">
                <a:latin typeface="Calibri"/>
                <a:cs typeface="Calibri"/>
              </a:rPr>
              <a:t>by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which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different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health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professionals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who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interact </a:t>
            </a:r>
            <a:r>
              <a:rPr dirty="0" sz="2800" b="1">
                <a:latin typeface="Calibri"/>
                <a:cs typeface="Calibri"/>
              </a:rPr>
              <a:t>with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client</a:t>
            </a:r>
            <a:r>
              <a:rPr dirty="0" sz="2800" spc="-16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communicate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with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each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other.</a:t>
            </a:r>
            <a:endParaRPr sz="2800">
              <a:latin typeface="Calibri"/>
              <a:cs typeface="Calibri"/>
            </a:endParaRPr>
          </a:p>
          <a:p>
            <a:pPr marL="187325" marR="353060" indent="-175260">
              <a:lnSpc>
                <a:spcPct val="139400"/>
              </a:lnSpc>
              <a:buAutoNum type="arabicPlain"/>
              <a:tabLst>
                <a:tab pos="187325" algn="l"/>
                <a:tab pos="384810" algn="l"/>
                <a:tab pos="5678170" algn="l"/>
              </a:tabLst>
            </a:pPr>
            <a:r>
              <a:rPr dirty="0" sz="280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Planning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Client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Care……Each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health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professional </a:t>
            </a:r>
            <a:r>
              <a:rPr dirty="0" sz="2800" b="1">
                <a:latin typeface="Calibri"/>
                <a:cs typeface="Calibri"/>
              </a:rPr>
              <a:t>uses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data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from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client’s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record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	plan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care</a:t>
            </a:r>
            <a:r>
              <a:rPr dirty="0" sz="2800" spc="-25" b="1">
                <a:latin typeface="Calibri"/>
                <a:cs typeface="Calibri"/>
              </a:rPr>
              <a:t> for</a:t>
            </a:r>
            <a:endParaRPr sz="2800">
              <a:latin typeface="Calibri"/>
              <a:cs typeface="Calibri"/>
            </a:endParaRPr>
          </a:p>
          <a:p>
            <a:pPr marL="187325">
              <a:lnSpc>
                <a:spcPct val="100000"/>
              </a:lnSpc>
              <a:spcBef>
                <a:spcPts val="1385"/>
              </a:spcBef>
            </a:pP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client.</a:t>
            </a:r>
            <a:endParaRPr sz="2800">
              <a:latin typeface="Calibri"/>
              <a:cs typeface="Calibri"/>
            </a:endParaRPr>
          </a:p>
          <a:p>
            <a:pPr marL="187325" marR="52705" indent="-175260">
              <a:lnSpc>
                <a:spcPts val="4750"/>
              </a:lnSpc>
              <a:spcBef>
                <a:spcPts val="125"/>
              </a:spcBef>
              <a:buAutoNum type="arabicPlain" startAt="3"/>
              <a:tabLst>
                <a:tab pos="187325" algn="l"/>
                <a:tab pos="384810" algn="l"/>
              </a:tabLst>
            </a:pPr>
            <a:r>
              <a:rPr dirty="0" sz="280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Auditing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Health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agencies……An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audit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review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of </a:t>
            </a:r>
            <a:r>
              <a:rPr dirty="0" sz="2800" b="1">
                <a:latin typeface="Calibri"/>
                <a:cs typeface="Calibri"/>
              </a:rPr>
              <a:t>client</a:t>
            </a:r>
            <a:r>
              <a:rPr dirty="0" sz="2800" spc="-1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records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quality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assurance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purpose</a:t>
            </a:r>
            <a:r>
              <a:rPr dirty="0" sz="2800" spc="-1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56385" y="570611"/>
            <a:ext cx="5321935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u="none" sz="3600" spc="-10"/>
              <a:t>Contents </a:t>
            </a:r>
            <a:r>
              <a:rPr dirty="0" u="none" sz="3600"/>
              <a:t>of</a:t>
            </a:r>
            <a:r>
              <a:rPr dirty="0" u="none" sz="3600" spc="-60"/>
              <a:t> </a:t>
            </a:r>
            <a:r>
              <a:rPr dirty="0" u="none" sz="3600"/>
              <a:t>the</a:t>
            </a:r>
            <a:r>
              <a:rPr dirty="0" u="none" sz="3600" spc="-75"/>
              <a:t> </a:t>
            </a:r>
            <a:r>
              <a:rPr dirty="0" u="none" sz="3600"/>
              <a:t>shift</a:t>
            </a:r>
            <a:r>
              <a:rPr dirty="0" u="none" sz="3600" spc="-100"/>
              <a:t> </a:t>
            </a:r>
            <a:r>
              <a:rPr dirty="0" u="none" sz="3600" spc="-10"/>
              <a:t>report:</a:t>
            </a:r>
            <a:endParaRPr sz="3600"/>
          </a:p>
        </p:txBody>
      </p:sp>
      <p:sp>
        <p:nvSpPr>
          <p:cNvPr id="3" name="object 3" descr=""/>
          <p:cNvSpPr txBox="1"/>
          <p:nvPr/>
        </p:nvSpPr>
        <p:spPr>
          <a:xfrm>
            <a:off x="402907" y="1882838"/>
            <a:ext cx="7259320" cy="214947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87325" indent="-174625">
              <a:lnSpc>
                <a:spcPct val="100000"/>
              </a:lnSpc>
              <a:spcBef>
                <a:spcPts val="120"/>
              </a:spcBef>
              <a:buFont typeface="Arial MT"/>
              <a:buChar char="•"/>
              <a:tabLst>
                <a:tab pos="187325" algn="l"/>
              </a:tabLst>
            </a:pP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small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report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on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every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patient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including:</a:t>
            </a:r>
            <a:endParaRPr sz="2800">
              <a:latin typeface="Calibri"/>
              <a:cs typeface="Calibri"/>
            </a:endParaRPr>
          </a:p>
          <a:p>
            <a:pPr lvl="1" marL="529590" indent="-173990">
              <a:lnSpc>
                <a:spcPct val="100000"/>
              </a:lnSpc>
              <a:spcBef>
                <a:spcPts val="65"/>
              </a:spcBef>
              <a:buFont typeface="Arial MT"/>
              <a:buChar char="•"/>
              <a:tabLst>
                <a:tab pos="529590" algn="l"/>
              </a:tabLst>
            </a:pP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unit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bed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number.</a:t>
            </a:r>
            <a:endParaRPr sz="2800">
              <a:latin typeface="Calibri"/>
              <a:cs typeface="Calibri"/>
            </a:endParaRPr>
          </a:p>
          <a:p>
            <a:pPr lvl="1" marL="529590" indent="-173990">
              <a:lnSpc>
                <a:spcPct val="100000"/>
              </a:lnSpc>
              <a:spcBef>
                <a:spcPts val="65"/>
              </a:spcBef>
              <a:buFont typeface="Arial MT"/>
              <a:buChar char="•"/>
              <a:tabLst>
                <a:tab pos="529590" algn="l"/>
              </a:tabLst>
            </a:pP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patient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full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name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10" b="1">
                <a:latin typeface="Calibri"/>
                <a:cs typeface="Calibri"/>
              </a:rPr>
              <a:t> diagnosis.</a:t>
            </a:r>
            <a:endParaRPr sz="2800">
              <a:latin typeface="Calibri"/>
              <a:cs typeface="Calibri"/>
            </a:endParaRPr>
          </a:p>
          <a:p>
            <a:pPr lvl="1" marL="529590" marR="5080" indent="-173990">
              <a:lnSpc>
                <a:spcPts val="3060"/>
              </a:lnSpc>
              <a:spcBef>
                <a:spcPts val="414"/>
              </a:spcBef>
              <a:buFont typeface="Arial MT"/>
              <a:buChar char="•"/>
              <a:tabLst>
                <a:tab pos="530860" algn="l"/>
              </a:tabLst>
            </a:pPr>
            <a:r>
              <a:rPr dirty="0" sz="2800" b="1">
                <a:latin typeface="Calibri"/>
                <a:cs typeface="Calibri"/>
              </a:rPr>
              <a:t>Nursing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care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needed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i.e.</a:t>
            </a:r>
            <a:r>
              <a:rPr dirty="0" sz="2800" spc="-1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laboratory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tests,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and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special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observations.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04010" y="438467"/>
            <a:ext cx="364744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none" sz="3600"/>
              <a:t>Shift</a:t>
            </a:r>
            <a:r>
              <a:rPr dirty="0" u="none" sz="3600" spc="-75"/>
              <a:t> </a:t>
            </a:r>
            <a:r>
              <a:rPr dirty="0" u="none" sz="3600"/>
              <a:t>Report</a:t>
            </a:r>
            <a:r>
              <a:rPr dirty="0" u="none" sz="3600" spc="-85"/>
              <a:t> </a:t>
            </a:r>
            <a:r>
              <a:rPr dirty="0" u="none" sz="3600" spc="-10"/>
              <a:t>(cont.)</a:t>
            </a:r>
            <a:endParaRPr sz="3600"/>
          </a:p>
        </p:txBody>
      </p:sp>
      <p:sp>
        <p:nvSpPr>
          <p:cNvPr id="3" name="object 3" descr=""/>
          <p:cNvSpPr txBox="1"/>
          <p:nvPr/>
        </p:nvSpPr>
        <p:spPr>
          <a:xfrm>
            <a:off x="474344" y="1162621"/>
            <a:ext cx="7301865" cy="4224020"/>
          </a:xfrm>
          <a:prstGeom prst="rect">
            <a:avLst/>
          </a:prstGeom>
        </p:spPr>
        <p:txBody>
          <a:bodyPr wrap="square" lIns="0" tIns="65404" rIns="0" bIns="0" rtlCol="0" vert="horz">
            <a:spAutoFit/>
          </a:bodyPr>
          <a:lstStyle/>
          <a:p>
            <a:pPr marL="12700" marR="742315">
              <a:lnSpc>
                <a:spcPts val="3010"/>
              </a:lnSpc>
              <a:spcBef>
                <a:spcPts val="515"/>
              </a:spcBef>
            </a:pP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critically</a:t>
            </a:r>
            <a:r>
              <a:rPr dirty="0" sz="2800" spc="-1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ill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post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operative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patient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you </a:t>
            </a:r>
            <a:r>
              <a:rPr dirty="0" sz="2800" b="1">
                <a:latin typeface="Calibri"/>
                <a:cs typeface="Calibri"/>
              </a:rPr>
              <a:t>should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report:</a:t>
            </a:r>
            <a:endParaRPr sz="2800">
              <a:latin typeface="Calibri"/>
              <a:cs typeface="Calibri"/>
            </a:endParaRPr>
          </a:p>
          <a:p>
            <a:pPr marL="927735" indent="-457200">
              <a:lnSpc>
                <a:spcPct val="100000"/>
              </a:lnSpc>
              <a:spcBef>
                <a:spcPts val="75"/>
              </a:spcBef>
              <a:buFont typeface="Arial MT"/>
              <a:buChar char="•"/>
              <a:tabLst>
                <a:tab pos="927735" algn="l"/>
              </a:tabLst>
            </a:pPr>
            <a:r>
              <a:rPr dirty="0" sz="2800" spc="-10" b="1">
                <a:latin typeface="Calibri"/>
                <a:cs typeface="Calibri"/>
              </a:rPr>
              <a:t>Patient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complaint</a:t>
            </a:r>
            <a:endParaRPr sz="2800">
              <a:latin typeface="Calibri"/>
              <a:cs typeface="Calibri"/>
            </a:endParaRPr>
          </a:p>
          <a:p>
            <a:pPr marL="927735" indent="-457200">
              <a:lnSpc>
                <a:spcPct val="100000"/>
              </a:lnSpc>
              <a:spcBef>
                <a:spcPts val="65"/>
              </a:spcBef>
              <a:buFont typeface="Arial MT"/>
              <a:buChar char="•"/>
              <a:tabLst>
                <a:tab pos="927735" algn="l"/>
              </a:tabLst>
            </a:pPr>
            <a:r>
              <a:rPr dirty="0" sz="2800" spc="-30" b="1">
                <a:latin typeface="Calibri"/>
                <a:cs typeface="Calibri"/>
              </a:rPr>
              <a:t>Your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observations.</a:t>
            </a:r>
            <a:endParaRPr sz="2800">
              <a:latin typeface="Calibri"/>
              <a:cs typeface="Calibri"/>
            </a:endParaRPr>
          </a:p>
          <a:p>
            <a:pPr marL="927735" indent="-457200">
              <a:lnSpc>
                <a:spcPct val="100000"/>
              </a:lnSpc>
              <a:spcBef>
                <a:spcPts val="60"/>
              </a:spcBef>
              <a:buFont typeface="Arial MT"/>
              <a:buChar char="•"/>
              <a:tabLst>
                <a:tab pos="927735" algn="l"/>
              </a:tabLst>
            </a:pPr>
            <a:r>
              <a:rPr dirty="0" sz="2800" b="1">
                <a:latin typeface="Calibri"/>
                <a:cs typeface="Calibri"/>
              </a:rPr>
              <a:t>Special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equipment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used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patient.</a:t>
            </a:r>
            <a:endParaRPr sz="2800">
              <a:latin typeface="Calibri"/>
              <a:cs typeface="Calibri"/>
            </a:endParaRPr>
          </a:p>
          <a:p>
            <a:pPr marL="927735" indent="-457200">
              <a:lnSpc>
                <a:spcPct val="100000"/>
              </a:lnSpc>
              <a:spcBef>
                <a:spcPts val="65"/>
              </a:spcBef>
              <a:buFont typeface="Arial MT"/>
              <a:buChar char="•"/>
              <a:tabLst>
                <a:tab pos="927735" algn="l"/>
              </a:tabLst>
            </a:pPr>
            <a:r>
              <a:rPr dirty="0" sz="2800" spc="-20" b="1">
                <a:latin typeface="Calibri"/>
                <a:cs typeface="Calibri"/>
              </a:rPr>
              <a:t>Parental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fluids.</a:t>
            </a:r>
            <a:endParaRPr sz="2800">
              <a:latin typeface="Calibri"/>
              <a:cs typeface="Calibri"/>
            </a:endParaRPr>
          </a:p>
          <a:p>
            <a:pPr marL="927735" indent="-457200">
              <a:lnSpc>
                <a:spcPct val="100000"/>
              </a:lnSpc>
              <a:spcBef>
                <a:spcPts val="65"/>
              </a:spcBef>
              <a:buFont typeface="Arial MT"/>
              <a:buChar char="•"/>
              <a:tabLst>
                <a:tab pos="927735" algn="l"/>
              </a:tabLst>
            </a:pPr>
            <a:r>
              <a:rPr dirty="0" sz="2800" b="1">
                <a:latin typeface="Calibri"/>
                <a:cs typeface="Calibri"/>
              </a:rPr>
              <a:t>Any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diagnostic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tests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done.</a:t>
            </a:r>
            <a:endParaRPr sz="2800">
              <a:latin typeface="Calibri"/>
              <a:cs typeface="Calibri"/>
            </a:endParaRPr>
          </a:p>
          <a:p>
            <a:pPr marL="927735" marR="5080" indent="-457834">
              <a:lnSpc>
                <a:spcPts val="3000"/>
              </a:lnSpc>
              <a:spcBef>
                <a:spcPts val="465"/>
              </a:spcBef>
              <a:buFont typeface="Arial MT"/>
              <a:buChar char="•"/>
              <a:tabLst>
                <a:tab pos="927735" algn="l"/>
              </a:tabLst>
            </a:pPr>
            <a:r>
              <a:rPr dirty="0" sz="2800" b="1">
                <a:latin typeface="Calibri"/>
                <a:cs typeface="Calibri"/>
              </a:rPr>
              <a:t>Condition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wound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presence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drain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level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consciousness,</a:t>
            </a:r>
            <a:r>
              <a:rPr dirty="0" sz="2800" spc="-2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urination,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passage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of</a:t>
            </a:r>
            <a:endParaRPr sz="2800">
              <a:latin typeface="Calibri"/>
              <a:cs typeface="Calibri"/>
            </a:endParaRPr>
          </a:p>
          <a:p>
            <a:pPr marL="927735">
              <a:lnSpc>
                <a:spcPts val="3025"/>
              </a:lnSpc>
            </a:pPr>
            <a:r>
              <a:rPr dirty="0" sz="2800" b="1">
                <a:latin typeface="Calibri"/>
                <a:cs typeface="Calibri"/>
              </a:rPr>
              <a:t>flatus…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ect.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8025" y="437768"/>
            <a:ext cx="4302760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u="none" sz="3600"/>
              <a:t>Daily</a:t>
            </a:r>
            <a:r>
              <a:rPr dirty="0" u="none" sz="3600" spc="-150"/>
              <a:t> </a:t>
            </a:r>
            <a:r>
              <a:rPr dirty="0" u="none" sz="3600"/>
              <a:t>condition</a:t>
            </a:r>
            <a:r>
              <a:rPr dirty="0" u="none" sz="3600" spc="-85"/>
              <a:t> </a:t>
            </a:r>
            <a:r>
              <a:rPr dirty="0" u="none" sz="3600" spc="-10"/>
              <a:t>report:</a:t>
            </a:r>
            <a:endParaRPr sz="3600"/>
          </a:p>
        </p:txBody>
      </p:sp>
      <p:sp>
        <p:nvSpPr>
          <p:cNvPr id="3" name="object 3" descr=""/>
          <p:cNvSpPr txBox="1"/>
          <p:nvPr/>
        </p:nvSpPr>
        <p:spPr>
          <a:xfrm>
            <a:off x="474344" y="1443926"/>
            <a:ext cx="8036559" cy="501777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algn="just" marL="187960" marR="5080" indent="-175895">
              <a:lnSpc>
                <a:spcPct val="90300"/>
              </a:lnSpc>
              <a:spcBef>
                <a:spcPts val="445"/>
              </a:spcBef>
            </a:pP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report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from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unit/ward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nursing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office.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It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is </a:t>
            </a:r>
            <a:r>
              <a:rPr dirty="0" sz="2800" spc="-10" b="1">
                <a:latin typeface="Calibri"/>
                <a:cs typeface="Calibri"/>
              </a:rPr>
              <a:t>written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by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head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nurse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each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shift.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It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includes</a:t>
            </a:r>
            <a:r>
              <a:rPr dirty="0" sz="2800" spc="-15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all </a:t>
            </a:r>
            <a:r>
              <a:rPr dirty="0" sz="2800" spc="-20" b="1">
                <a:latin typeface="Calibri"/>
                <a:cs typeface="Calibri"/>
              </a:rPr>
              <a:t>the:</a:t>
            </a:r>
            <a:endParaRPr sz="2800">
              <a:latin typeface="Calibri"/>
              <a:cs typeface="Calibri"/>
            </a:endParaRPr>
          </a:p>
          <a:p>
            <a:pPr marL="187325" indent="-174625">
              <a:lnSpc>
                <a:spcPct val="100000"/>
              </a:lnSpc>
              <a:spcBef>
                <a:spcPts val="484"/>
              </a:spcBef>
              <a:buFont typeface="Arial MT"/>
              <a:buChar char="•"/>
              <a:tabLst>
                <a:tab pos="187325" algn="l"/>
              </a:tabLst>
            </a:pPr>
            <a:r>
              <a:rPr dirty="0" sz="2800" spc="-20" b="1">
                <a:latin typeface="Calibri"/>
                <a:cs typeface="Calibri"/>
              </a:rPr>
              <a:t>Pre-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6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postoperative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patients.</a:t>
            </a:r>
            <a:endParaRPr sz="2800">
              <a:latin typeface="Calibri"/>
              <a:cs typeface="Calibri"/>
            </a:endParaRPr>
          </a:p>
          <a:p>
            <a:pPr marL="187325" indent="-174625">
              <a:lnSpc>
                <a:spcPct val="100000"/>
              </a:lnSpc>
              <a:spcBef>
                <a:spcPts val="425"/>
              </a:spcBef>
              <a:buFont typeface="Arial MT"/>
              <a:buChar char="•"/>
              <a:tabLst>
                <a:tab pos="187325" algn="l"/>
              </a:tabLst>
            </a:pPr>
            <a:r>
              <a:rPr dirty="0" sz="2800" b="1">
                <a:latin typeface="Calibri"/>
                <a:cs typeface="Calibri"/>
              </a:rPr>
              <a:t>Admissions,</a:t>
            </a:r>
            <a:r>
              <a:rPr dirty="0" sz="2800" spc="-16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transfers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deaths.</a:t>
            </a:r>
            <a:endParaRPr sz="2800">
              <a:latin typeface="Calibri"/>
              <a:cs typeface="Calibri"/>
            </a:endParaRPr>
          </a:p>
          <a:p>
            <a:pPr marL="187325" indent="-174625">
              <a:lnSpc>
                <a:spcPct val="100000"/>
              </a:lnSpc>
              <a:spcBef>
                <a:spcPts val="484"/>
              </a:spcBef>
              <a:buFont typeface="Arial MT"/>
              <a:buChar char="•"/>
              <a:tabLst>
                <a:tab pos="187325" algn="l"/>
              </a:tabLst>
            </a:pPr>
            <a:r>
              <a:rPr dirty="0" sz="2800" b="1">
                <a:latin typeface="Calibri"/>
                <a:cs typeface="Calibri"/>
              </a:rPr>
              <a:t>Acutely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ill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patients.</a:t>
            </a:r>
            <a:endParaRPr sz="2800">
              <a:latin typeface="Calibri"/>
              <a:cs typeface="Calibri"/>
            </a:endParaRPr>
          </a:p>
          <a:p>
            <a:pPr marL="187325" indent="-174625">
              <a:lnSpc>
                <a:spcPct val="100000"/>
              </a:lnSpc>
              <a:spcBef>
                <a:spcPts val="484"/>
              </a:spcBef>
              <a:buFont typeface="Arial MT"/>
              <a:buChar char="•"/>
              <a:tabLst>
                <a:tab pos="187325" algn="l"/>
              </a:tabLst>
            </a:pPr>
            <a:r>
              <a:rPr dirty="0" sz="2800" spc="-10" b="1">
                <a:latin typeface="Calibri"/>
                <a:cs typeface="Calibri"/>
              </a:rPr>
              <a:t>Patients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with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elevated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temperatures.</a:t>
            </a:r>
            <a:endParaRPr sz="2800">
              <a:latin typeface="Calibri"/>
              <a:cs typeface="Calibri"/>
            </a:endParaRPr>
          </a:p>
          <a:p>
            <a:pPr marL="187325" indent="-174625">
              <a:lnSpc>
                <a:spcPct val="100000"/>
              </a:lnSpc>
              <a:spcBef>
                <a:spcPts val="480"/>
              </a:spcBef>
              <a:buFont typeface="Arial MT"/>
              <a:buChar char="•"/>
              <a:tabLst>
                <a:tab pos="187325" algn="l"/>
              </a:tabLst>
            </a:pPr>
            <a:r>
              <a:rPr dirty="0" sz="2800" spc="-10" b="1">
                <a:latin typeface="Calibri"/>
                <a:cs typeface="Calibri"/>
              </a:rPr>
              <a:t>Patients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having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painful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special</a:t>
            </a:r>
            <a:r>
              <a:rPr dirty="0" sz="2800" spc="-1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treatment.</a:t>
            </a:r>
            <a:endParaRPr sz="2800">
              <a:latin typeface="Calibri"/>
              <a:cs typeface="Calibri"/>
            </a:endParaRPr>
          </a:p>
          <a:p>
            <a:pPr marL="186690" marR="135890" indent="-174625">
              <a:lnSpc>
                <a:spcPts val="3060"/>
              </a:lnSpc>
              <a:spcBef>
                <a:spcPts val="780"/>
              </a:spcBef>
              <a:buFont typeface="Arial MT"/>
              <a:buChar char="•"/>
              <a:tabLst>
                <a:tab pos="187960" algn="l"/>
              </a:tabLst>
            </a:pPr>
            <a:r>
              <a:rPr dirty="0" sz="2800" spc="-10" b="1">
                <a:latin typeface="Calibri"/>
                <a:cs typeface="Calibri"/>
              </a:rPr>
              <a:t>Emergencies</a:t>
            </a:r>
            <a:r>
              <a:rPr dirty="0" sz="2800" spc="-1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such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as: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insulin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shock,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hemorrhage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and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spc="-10" b="1">
                <a:latin typeface="Calibri"/>
                <a:cs typeface="Calibri"/>
              </a:rPr>
              <a:t>convulsion.</a:t>
            </a:r>
            <a:endParaRPr sz="2800">
              <a:latin typeface="Calibri"/>
              <a:cs typeface="Calibri"/>
            </a:endParaRPr>
          </a:p>
          <a:p>
            <a:pPr marL="187325" indent="-174625">
              <a:lnSpc>
                <a:spcPct val="100000"/>
              </a:lnSpc>
              <a:spcBef>
                <a:spcPts val="434"/>
              </a:spcBef>
              <a:buFont typeface="Arial MT"/>
              <a:buChar char="•"/>
              <a:tabLst>
                <a:tab pos="187325" algn="l"/>
              </a:tabLst>
            </a:pPr>
            <a:r>
              <a:rPr dirty="0" sz="2800" b="1">
                <a:latin typeface="Calibri"/>
                <a:cs typeface="Calibri"/>
              </a:rPr>
              <a:t>Depressed</a:t>
            </a:r>
            <a:r>
              <a:rPr dirty="0" sz="2800" spc="-1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 suicidal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patients.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4344" y="124777"/>
            <a:ext cx="7146290" cy="1822450"/>
          </a:xfrm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ts val="3600"/>
              </a:lnSpc>
              <a:spcBef>
                <a:spcPts val="130"/>
              </a:spcBef>
            </a:pPr>
            <a:r>
              <a:rPr dirty="0" u="none"/>
              <a:t>Accident</a:t>
            </a:r>
            <a:r>
              <a:rPr dirty="0" u="none" spc="125"/>
              <a:t> </a:t>
            </a:r>
            <a:r>
              <a:rPr dirty="0" u="none"/>
              <a:t>report</a:t>
            </a:r>
            <a:r>
              <a:rPr dirty="0" u="none" spc="75"/>
              <a:t> </a:t>
            </a:r>
            <a:r>
              <a:rPr dirty="0" u="none"/>
              <a:t>(occurrence</a:t>
            </a:r>
            <a:r>
              <a:rPr dirty="0" u="none" spc="170"/>
              <a:t> </a:t>
            </a:r>
            <a:r>
              <a:rPr dirty="0" u="none" spc="-10"/>
              <a:t>report):</a:t>
            </a:r>
          </a:p>
          <a:p>
            <a:pPr marL="12700" marR="5080">
              <a:lnSpc>
                <a:spcPct val="91400"/>
              </a:lnSpc>
              <a:spcBef>
                <a:spcPts val="145"/>
              </a:spcBef>
            </a:pPr>
            <a:r>
              <a:rPr dirty="0" u="none"/>
              <a:t>A</a:t>
            </a:r>
            <a:r>
              <a:rPr dirty="0" u="none" spc="-20"/>
              <a:t> </a:t>
            </a:r>
            <a:r>
              <a:rPr dirty="0" u="none"/>
              <a:t>written</a:t>
            </a:r>
            <a:r>
              <a:rPr dirty="0" u="none" spc="210"/>
              <a:t> </a:t>
            </a:r>
            <a:r>
              <a:rPr dirty="0" u="none"/>
              <a:t>summary</a:t>
            </a:r>
            <a:r>
              <a:rPr dirty="0" u="none" spc="110"/>
              <a:t> </a:t>
            </a:r>
            <a:r>
              <a:rPr dirty="0" u="none"/>
              <a:t>of</a:t>
            </a:r>
            <a:r>
              <a:rPr dirty="0" u="none" spc="-55"/>
              <a:t> </a:t>
            </a:r>
            <a:r>
              <a:rPr dirty="0" u="none"/>
              <a:t>all</a:t>
            </a:r>
            <a:r>
              <a:rPr dirty="0" u="none" spc="55"/>
              <a:t> </a:t>
            </a:r>
            <a:r>
              <a:rPr dirty="0" u="none"/>
              <a:t>accidents</a:t>
            </a:r>
            <a:r>
              <a:rPr dirty="0" u="none" spc="105"/>
              <a:t> </a:t>
            </a:r>
            <a:r>
              <a:rPr dirty="0" u="none" spc="-20"/>
              <a:t>that </a:t>
            </a:r>
            <a:r>
              <a:rPr dirty="0" u="none"/>
              <a:t>occurs</a:t>
            </a:r>
            <a:r>
              <a:rPr dirty="0" u="none" spc="90"/>
              <a:t> </a:t>
            </a:r>
            <a:r>
              <a:rPr dirty="0" u="none"/>
              <a:t>in</a:t>
            </a:r>
            <a:r>
              <a:rPr dirty="0" u="none" spc="-40"/>
              <a:t> </a:t>
            </a:r>
            <a:r>
              <a:rPr dirty="0" u="none"/>
              <a:t>the</a:t>
            </a:r>
            <a:r>
              <a:rPr dirty="0" u="none" spc="75"/>
              <a:t> </a:t>
            </a:r>
            <a:r>
              <a:rPr dirty="0" u="none"/>
              <a:t>unit</a:t>
            </a:r>
            <a:r>
              <a:rPr dirty="0" u="none" spc="85"/>
              <a:t> </a:t>
            </a:r>
            <a:r>
              <a:rPr dirty="0" u="none"/>
              <a:t>to</a:t>
            </a:r>
            <a:r>
              <a:rPr dirty="0" u="none" spc="80"/>
              <a:t> </a:t>
            </a:r>
            <a:r>
              <a:rPr dirty="0" u="none"/>
              <a:t>be</a:t>
            </a:r>
            <a:r>
              <a:rPr dirty="0" u="none" spc="5"/>
              <a:t> </a:t>
            </a:r>
            <a:r>
              <a:rPr dirty="0" u="none"/>
              <a:t>sent</a:t>
            </a:r>
            <a:r>
              <a:rPr dirty="0" u="none" spc="30"/>
              <a:t> </a:t>
            </a:r>
            <a:r>
              <a:rPr dirty="0" u="none"/>
              <a:t>to</a:t>
            </a:r>
            <a:r>
              <a:rPr dirty="0" u="none" spc="80"/>
              <a:t> </a:t>
            </a:r>
            <a:r>
              <a:rPr dirty="0" u="none"/>
              <a:t>the</a:t>
            </a:r>
            <a:r>
              <a:rPr dirty="0" u="none" spc="70"/>
              <a:t> </a:t>
            </a:r>
            <a:r>
              <a:rPr dirty="0" u="none" spc="-10"/>
              <a:t>nursing office.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74344" y="2100516"/>
            <a:ext cx="7550784" cy="411734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87960" marR="5080" indent="-175895">
              <a:lnSpc>
                <a:spcPct val="90300"/>
              </a:lnSpc>
              <a:spcBef>
                <a:spcPts val="445"/>
              </a:spcBef>
            </a:pPr>
            <a:r>
              <a:rPr dirty="0" sz="2800" b="1">
                <a:latin typeface="Calibri"/>
                <a:cs typeface="Calibri"/>
              </a:rPr>
              <a:t>Are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used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document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any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unusual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occurrence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or </a:t>
            </a:r>
            <a:r>
              <a:rPr dirty="0" sz="2800" b="1">
                <a:latin typeface="Calibri"/>
                <a:cs typeface="Calibri"/>
              </a:rPr>
              <a:t>accident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delivery</a:t>
            </a:r>
            <a:r>
              <a:rPr dirty="0" sz="2800" spc="-1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client</a:t>
            </a:r>
            <a:r>
              <a:rPr dirty="0" sz="2800" spc="-1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care,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such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falls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medication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errors.</a:t>
            </a:r>
            <a:endParaRPr sz="2800">
              <a:latin typeface="Calibri"/>
              <a:cs typeface="Calibri"/>
            </a:endParaRPr>
          </a:p>
          <a:p>
            <a:pPr marL="187960" marR="378460" indent="-91440">
              <a:lnSpc>
                <a:spcPts val="3000"/>
              </a:lnSpc>
              <a:spcBef>
                <a:spcPts val="885"/>
              </a:spcBef>
            </a:pPr>
            <a:r>
              <a:rPr dirty="0" sz="2800" b="1">
                <a:latin typeface="Calibri"/>
                <a:cs typeface="Calibri"/>
              </a:rPr>
              <a:t>These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reports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are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used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quality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improvement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should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not</a:t>
            </a:r>
            <a:r>
              <a:rPr dirty="0" sz="2800" b="1">
                <a:latin typeface="Calibri"/>
                <a:cs typeface="Calibri"/>
              </a:rPr>
              <a:t> be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used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disciplinary</a:t>
            </a:r>
            <a:r>
              <a:rPr dirty="0" sz="2800" spc="-1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action </a:t>
            </a:r>
            <a:r>
              <a:rPr dirty="0" sz="2800" b="1">
                <a:latin typeface="Calibri"/>
                <a:cs typeface="Calibri"/>
              </a:rPr>
              <a:t>against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staff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members.</a:t>
            </a:r>
            <a:endParaRPr sz="2800">
              <a:latin typeface="Calibri"/>
              <a:cs typeface="Calibri"/>
            </a:endParaRPr>
          </a:p>
          <a:p>
            <a:pPr algn="just" marL="187960" marR="610235" indent="-175895">
              <a:lnSpc>
                <a:spcPct val="90000"/>
              </a:lnSpc>
              <a:spcBef>
                <a:spcPts val="790"/>
              </a:spcBef>
            </a:pPr>
            <a:r>
              <a:rPr dirty="0" sz="2800" b="1">
                <a:latin typeface="Calibri"/>
                <a:cs typeface="Calibri"/>
              </a:rPr>
              <a:t>Incident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reports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improve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management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and </a:t>
            </a:r>
            <a:r>
              <a:rPr dirty="0" sz="2800" spc="-10" b="1">
                <a:latin typeface="Calibri"/>
                <a:cs typeface="Calibri"/>
              </a:rPr>
              <a:t>treatment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patients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by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identifying</a:t>
            </a:r>
            <a:r>
              <a:rPr dirty="0" sz="2800" spc="-1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high-</a:t>
            </a:r>
            <a:r>
              <a:rPr dirty="0" sz="2800" spc="-20" b="1">
                <a:latin typeface="Calibri"/>
                <a:cs typeface="Calibri"/>
              </a:rPr>
              <a:t>risk </a:t>
            </a:r>
            <a:r>
              <a:rPr dirty="0" sz="2800" spc="-10" b="1">
                <a:latin typeface="Calibri"/>
                <a:cs typeface="Calibri"/>
              </a:rPr>
              <a:t>patterns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initiating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in-service</a:t>
            </a:r>
            <a:r>
              <a:rPr dirty="0" sz="2800" spc="-15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programs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to </a:t>
            </a:r>
            <a:r>
              <a:rPr dirty="0" sz="2800" spc="-10" b="1">
                <a:latin typeface="Calibri"/>
                <a:cs typeface="Calibri"/>
              </a:rPr>
              <a:t>prevent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future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problems.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90562" y="880681"/>
            <a:ext cx="7983220" cy="48590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130"/>
              </a:spcBef>
            </a:pPr>
            <a:r>
              <a:rPr dirty="0" sz="2550" b="1">
                <a:latin typeface="Calibri"/>
                <a:cs typeface="Calibri"/>
              </a:rPr>
              <a:t>II.</a:t>
            </a:r>
            <a:r>
              <a:rPr dirty="0" sz="2550" spc="4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The</a:t>
            </a:r>
            <a:r>
              <a:rPr dirty="0" sz="2550" spc="8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interdepartmental</a:t>
            </a:r>
            <a:r>
              <a:rPr dirty="0" sz="2550" spc="165" b="1">
                <a:latin typeface="Calibri"/>
                <a:cs typeface="Calibri"/>
              </a:rPr>
              <a:t> </a:t>
            </a:r>
            <a:r>
              <a:rPr dirty="0" sz="2550" spc="-10" b="1">
                <a:latin typeface="Calibri"/>
                <a:cs typeface="Calibri"/>
              </a:rPr>
              <a:t>reports:</a:t>
            </a:r>
            <a:endParaRPr sz="2550">
              <a:latin typeface="Calibri"/>
              <a:cs typeface="Calibri"/>
            </a:endParaRPr>
          </a:p>
          <a:p>
            <a:pPr algn="just" marL="187325" marR="170180" indent="-175260">
              <a:lnSpc>
                <a:spcPct val="162900"/>
              </a:lnSpc>
            </a:pPr>
            <a:r>
              <a:rPr dirty="0" sz="2550" b="1">
                <a:latin typeface="Calibri"/>
                <a:cs typeface="Calibri"/>
              </a:rPr>
              <a:t>Interdepartmental</a:t>
            </a:r>
            <a:r>
              <a:rPr dirty="0" sz="2550" spc="19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reports are</a:t>
            </a:r>
            <a:r>
              <a:rPr dirty="0" sz="2550" spc="8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those</a:t>
            </a:r>
            <a:r>
              <a:rPr dirty="0" sz="2550" spc="2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exchanged</a:t>
            </a:r>
            <a:r>
              <a:rPr dirty="0" sz="2550" spc="125" b="1">
                <a:latin typeface="Calibri"/>
                <a:cs typeface="Calibri"/>
              </a:rPr>
              <a:t> </a:t>
            </a:r>
            <a:r>
              <a:rPr dirty="0" sz="2550" spc="-10" b="1">
                <a:latin typeface="Calibri"/>
                <a:cs typeface="Calibri"/>
              </a:rPr>
              <a:t>between </a:t>
            </a:r>
            <a:r>
              <a:rPr dirty="0" sz="2550" b="1">
                <a:latin typeface="Calibri"/>
                <a:cs typeface="Calibri"/>
              </a:rPr>
              <a:t>nursing</a:t>
            </a:r>
            <a:r>
              <a:rPr dirty="0" sz="2550" spc="14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department</a:t>
            </a:r>
            <a:r>
              <a:rPr dirty="0" sz="2550" spc="12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and</a:t>
            </a:r>
            <a:r>
              <a:rPr dirty="0" sz="2550" spc="114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other</a:t>
            </a:r>
            <a:r>
              <a:rPr dirty="0" sz="2550" spc="10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departments</a:t>
            </a:r>
            <a:r>
              <a:rPr dirty="0" sz="2550" spc="17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such</a:t>
            </a:r>
            <a:r>
              <a:rPr dirty="0" sz="2550" spc="4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as</a:t>
            </a:r>
            <a:r>
              <a:rPr dirty="0" sz="2550" spc="114" b="1">
                <a:latin typeface="Calibri"/>
                <a:cs typeface="Calibri"/>
              </a:rPr>
              <a:t> </a:t>
            </a:r>
            <a:r>
              <a:rPr dirty="0" sz="2550" spc="-25" b="1">
                <a:latin typeface="Calibri"/>
                <a:cs typeface="Calibri"/>
              </a:rPr>
              <a:t>the </a:t>
            </a:r>
            <a:r>
              <a:rPr dirty="0" sz="2550" b="1">
                <a:latin typeface="Calibri"/>
                <a:cs typeface="Calibri"/>
              </a:rPr>
              <a:t>admission</a:t>
            </a:r>
            <a:r>
              <a:rPr dirty="0" sz="2550" spc="16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office.</a:t>
            </a:r>
            <a:r>
              <a:rPr dirty="0" sz="2550" spc="6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These</a:t>
            </a:r>
            <a:r>
              <a:rPr dirty="0" sz="2550" spc="185" b="1">
                <a:latin typeface="Calibri"/>
                <a:cs typeface="Calibri"/>
              </a:rPr>
              <a:t> </a:t>
            </a:r>
            <a:r>
              <a:rPr dirty="0" sz="2550" spc="-10" b="1">
                <a:latin typeface="Calibri"/>
                <a:cs typeface="Calibri"/>
              </a:rPr>
              <a:t>include:</a:t>
            </a:r>
            <a:endParaRPr sz="255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45"/>
              </a:spcBef>
            </a:pPr>
            <a:endParaRPr sz="25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2550" b="1">
                <a:latin typeface="Calibri"/>
                <a:cs typeface="Calibri"/>
              </a:rPr>
              <a:t>The</a:t>
            </a:r>
            <a:r>
              <a:rPr dirty="0" sz="2550" spc="5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daily</a:t>
            </a:r>
            <a:r>
              <a:rPr dirty="0" sz="2550" spc="10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census</a:t>
            </a:r>
            <a:r>
              <a:rPr dirty="0" sz="2550" spc="105" b="1">
                <a:latin typeface="Calibri"/>
                <a:cs typeface="Calibri"/>
              </a:rPr>
              <a:t> </a:t>
            </a:r>
            <a:r>
              <a:rPr dirty="0" sz="2550" spc="-10" b="1">
                <a:latin typeface="Calibri"/>
                <a:cs typeface="Calibri"/>
              </a:rPr>
              <a:t>report:</a:t>
            </a:r>
            <a:endParaRPr sz="2550">
              <a:latin typeface="Calibri"/>
              <a:cs typeface="Calibri"/>
            </a:endParaRPr>
          </a:p>
          <a:p>
            <a:pPr marL="187325" marR="5080" indent="-175260">
              <a:lnSpc>
                <a:spcPts val="4990"/>
              </a:lnSpc>
              <a:spcBef>
                <a:spcPts val="285"/>
              </a:spcBef>
            </a:pPr>
            <a:r>
              <a:rPr dirty="0" sz="2550" b="1">
                <a:latin typeface="Calibri"/>
                <a:cs typeface="Calibri"/>
              </a:rPr>
              <a:t>An</a:t>
            </a:r>
            <a:r>
              <a:rPr dirty="0" sz="2550" spc="1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accurate</a:t>
            </a:r>
            <a:r>
              <a:rPr dirty="0" sz="2550" spc="17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number</a:t>
            </a:r>
            <a:r>
              <a:rPr dirty="0" sz="2550" spc="8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of</a:t>
            </a:r>
            <a:r>
              <a:rPr dirty="0" sz="2550" spc="5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patients</a:t>
            </a:r>
            <a:r>
              <a:rPr dirty="0" sz="2550" spc="2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on</a:t>
            </a:r>
            <a:r>
              <a:rPr dirty="0" sz="2550" spc="9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the</a:t>
            </a:r>
            <a:r>
              <a:rPr dirty="0" sz="2550" spc="5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unit.</a:t>
            </a:r>
            <a:r>
              <a:rPr dirty="0" sz="2550" spc="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This</a:t>
            </a:r>
            <a:r>
              <a:rPr dirty="0" sz="2550" spc="8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is</a:t>
            </a:r>
            <a:r>
              <a:rPr dirty="0" sz="2550" spc="25" b="1">
                <a:latin typeface="Calibri"/>
                <a:cs typeface="Calibri"/>
              </a:rPr>
              <a:t> </a:t>
            </a:r>
            <a:r>
              <a:rPr dirty="0" sz="2550" spc="-10" b="1">
                <a:latin typeface="Calibri"/>
                <a:cs typeface="Calibri"/>
              </a:rPr>
              <a:t>usually </a:t>
            </a:r>
            <a:r>
              <a:rPr dirty="0" sz="2550" b="1">
                <a:latin typeface="Calibri"/>
                <a:cs typeface="Calibri"/>
              </a:rPr>
              <a:t>taken</a:t>
            </a:r>
            <a:r>
              <a:rPr dirty="0" sz="2550" spc="4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at</a:t>
            </a:r>
            <a:r>
              <a:rPr dirty="0" sz="2550" spc="6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midnight.</a:t>
            </a:r>
            <a:r>
              <a:rPr dirty="0" sz="2550" spc="9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It</a:t>
            </a:r>
            <a:r>
              <a:rPr dirty="0" sz="2550" spc="6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is</a:t>
            </a:r>
            <a:r>
              <a:rPr dirty="0" sz="2550" spc="5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sent</a:t>
            </a:r>
            <a:r>
              <a:rPr dirty="0" sz="2550" spc="5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to</a:t>
            </a:r>
            <a:r>
              <a:rPr dirty="0" sz="2550" spc="-1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the</a:t>
            </a:r>
            <a:r>
              <a:rPr dirty="0" sz="2550" spc="7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admission</a:t>
            </a:r>
            <a:r>
              <a:rPr dirty="0" sz="2550" spc="170" b="1">
                <a:latin typeface="Calibri"/>
                <a:cs typeface="Calibri"/>
              </a:rPr>
              <a:t> </a:t>
            </a:r>
            <a:r>
              <a:rPr dirty="0" sz="2550" spc="-10" b="1">
                <a:latin typeface="Calibri"/>
                <a:cs typeface="Calibri"/>
              </a:rPr>
              <a:t>office.</a:t>
            </a:r>
            <a:endParaRPr sz="25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4344" y="1286514"/>
            <a:ext cx="8101965" cy="323024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87960" marR="5080" indent="-175895">
              <a:lnSpc>
                <a:spcPct val="150200"/>
              </a:lnSpc>
              <a:spcBef>
                <a:spcPts val="100"/>
              </a:spcBef>
              <a:tabLst>
                <a:tab pos="4244975" algn="l"/>
              </a:tabLst>
            </a:pPr>
            <a:r>
              <a:rPr dirty="0" u="none" sz="2800"/>
              <a:t>4-</a:t>
            </a:r>
            <a:r>
              <a:rPr dirty="0" u="none" sz="2800" spc="-20"/>
              <a:t> </a:t>
            </a:r>
            <a:r>
              <a:rPr dirty="0" u="none" sz="2800"/>
              <a:t>Research……..</a:t>
            </a:r>
            <a:r>
              <a:rPr dirty="0" u="none" sz="2800" spc="-85"/>
              <a:t> </a:t>
            </a:r>
            <a:r>
              <a:rPr dirty="0" u="none" sz="2800"/>
              <a:t>The</a:t>
            </a:r>
            <a:r>
              <a:rPr dirty="0" u="none" sz="2800" spc="-30"/>
              <a:t> </a:t>
            </a:r>
            <a:r>
              <a:rPr dirty="0" u="none" sz="2800"/>
              <a:t>information</a:t>
            </a:r>
            <a:r>
              <a:rPr dirty="0" u="none" sz="2800" spc="-120"/>
              <a:t> </a:t>
            </a:r>
            <a:r>
              <a:rPr dirty="0" u="none" sz="2800"/>
              <a:t>contained</a:t>
            </a:r>
            <a:r>
              <a:rPr dirty="0" u="none" sz="2800" spc="-170"/>
              <a:t> </a:t>
            </a:r>
            <a:r>
              <a:rPr dirty="0" u="none" sz="2800"/>
              <a:t>in</a:t>
            </a:r>
            <a:r>
              <a:rPr dirty="0" u="none" sz="2800" spc="-60"/>
              <a:t> </a:t>
            </a:r>
            <a:r>
              <a:rPr dirty="0" u="none" sz="2800"/>
              <a:t>a </a:t>
            </a:r>
            <a:r>
              <a:rPr dirty="0" u="none" sz="2800" spc="-10"/>
              <a:t>record </a:t>
            </a:r>
            <a:r>
              <a:rPr dirty="0" u="none" sz="2800"/>
              <a:t>can</a:t>
            </a:r>
            <a:r>
              <a:rPr dirty="0" u="none" sz="2800" spc="-90"/>
              <a:t> </a:t>
            </a:r>
            <a:r>
              <a:rPr dirty="0" u="none" sz="2800"/>
              <a:t>be</a:t>
            </a:r>
            <a:r>
              <a:rPr dirty="0" u="none" sz="2800" spc="-55"/>
              <a:t> </a:t>
            </a:r>
            <a:r>
              <a:rPr dirty="0" u="none" sz="2800"/>
              <a:t>a</a:t>
            </a:r>
            <a:r>
              <a:rPr dirty="0" u="none" sz="2800" spc="-30"/>
              <a:t> </a:t>
            </a:r>
            <a:r>
              <a:rPr dirty="0" u="none" sz="2800"/>
              <a:t>valuable</a:t>
            </a:r>
            <a:r>
              <a:rPr dirty="0" u="none" sz="2800" spc="-60"/>
              <a:t> </a:t>
            </a:r>
            <a:r>
              <a:rPr dirty="0" u="none" sz="2800"/>
              <a:t>source</a:t>
            </a:r>
            <a:r>
              <a:rPr dirty="0" u="none" sz="2800" spc="-114"/>
              <a:t> </a:t>
            </a:r>
            <a:r>
              <a:rPr dirty="0" u="none" sz="2800"/>
              <a:t>of</a:t>
            </a:r>
            <a:r>
              <a:rPr dirty="0" u="none" sz="2800" spc="-65"/>
              <a:t> </a:t>
            </a:r>
            <a:r>
              <a:rPr dirty="0" u="none" sz="2800"/>
              <a:t>data</a:t>
            </a:r>
            <a:r>
              <a:rPr dirty="0" u="none" sz="2800" spc="90"/>
              <a:t> </a:t>
            </a:r>
            <a:r>
              <a:rPr dirty="0" u="none" sz="2800"/>
              <a:t>for</a:t>
            </a:r>
            <a:r>
              <a:rPr dirty="0" u="none" sz="2800" spc="-55"/>
              <a:t> </a:t>
            </a:r>
            <a:r>
              <a:rPr dirty="0" u="none" sz="2800"/>
              <a:t>research.</a:t>
            </a:r>
            <a:r>
              <a:rPr dirty="0" u="none" sz="2800" spc="-110"/>
              <a:t> </a:t>
            </a:r>
            <a:r>
              <a:rPr dirty="0" u="none" sz="2800" spc="-25"/>
              <a:t>The </a:t>
            </a:r>
            <a:r>
              <a:rPr dirty="0" u="none" sz="2800" spc="-10"/>
              <a:t>treatment</a:t>
            </a:r>
            <a:r>
              <a:rPr dirty="0" u="none" sz="2800" spc="-70"/>
              <a:t> </a:t>
            </a:r>
            <a:r>
              <a:rPr dirty="0" u="none" sz="2800"/>
              <a:t>plans</a:t>
            </a:r>
            <a:r>
              <a:rPr dirty="0" u="none" sz="2800" spc="-45"/>
              <a:t> </a:t>
            </a:r>
            <a:r>
              <a:rPr dirty="0" u="none" sz="2800"/>
              <a:t>for</a:t>
            </a:r>
            <a:r>
              <a:rPr dirty="0" u="none" sz="2800" spc="-35"/>
              <a:t> </a:t>
            </a:r>
            <a:r>
              <a:rPr dirty="0" u="none" sz="2800"/>
              <a:t>a</a:t>
            </a:r>
            <a:r>
              <a:rPr dirty="0" u="none" sz="2800" spc="-5"/>
              <a:t> </a:t>
            </a:r>
            <a:r>
              <a:rPr dirty="0" u="none" sz="2800"/>
              <a:t>number</a:t>
            </a:r>
            <a:r>
              <a:rPr dirty="0" u="none" sz="2800" spc="-100"/>
              <a:t> </a:t>
            </a:r>
            <a:r>
              <a:rPr dirty="0" u="none" sz="2800"/>
              <a:t>of</a:t>
            </a:r>
            <a:r>
              <a:rPr dirty="0" u="none" sz="2800" spc="15"/>
              <a:t> </a:t>
            </a:r>
            <a:r>
              <a:rPr dirty="0" u="none" sz="2800"/>
              <a:t>clients</a:t>
            </a:r>
            <a:r>
              <a:rPr dirty="0" u="none" sz="2800" spc="-160"/>
              <a:t> </a:t>
            </a:r>
            <a:r>
              <a:rPr dirty="0" u="none" sz="2800"/>
              <a:t>with</a:t>
            </a:r>
            <a:r>
              <a:rPr dirty="0" u="none" sz="2800" spc="-65"/>
              <a:t> </a:t>
            </a:r>
            <a:r>
              <a:rPr dirty="0" u="none" sz="2800" spc="-25"/>
              <a:t>the</a:t>
            </a:r>
            <a:r>
              <a:rPr dirty="0" u="none" sz="2800"/>
              <a:t> same</a:t>
            </a:r>
            <a:r>
              <a:rPr dirty="0" u="none" sz="2800" spc="-55"/>
              <a:t> </a:t>
            </a:r>
            <a:r>
              <a:rPr dirty="0" u="none" sz="2800"/>
              <a:t>health</a:t>
            </a:r>
            <a:r>
              <a:rPr dirty="0" u="none" sz="2800" spc="-80"/>
              <a:t> </a:t>
            </a:r>
            <a:r>
              <a:rPr dirty="0" u="none" sz="2800"/>
              <a:t>problems</a:t>
            </a:r>
            <a:r>
              <a:rPr dirty="0" u="none" sz="2800" spc="-110"/>
              <a:t> </a:t>
            </a:r>
            <a:r>
              <a:rPr dirty="0" u="none" sz="2800" spc="-25"/>
              <a:t>can</a:t>
            </a:r>
            <a:r>
              <a:rPr dirty="0" u="none" sz="2800"/>
              <a:t>	yield</a:t>
            </a:r>
            <a:r>
              <a:rPr dirty="0" u="none" sz="2800" spc="-70"/>
              <a:t> </a:t>
            </a:r>
            <a:r>
              <a:rPr dirty="0" u="none" sz="2800" spc="-10"/>
              <a:t>information</a:t>
            </a:r>
            <a:r>
              <a:rPr dirty="0" u="none" sz="2800" spc="-55"/>
              <a:t> </a:t>
            </a:r>
            <a:r>
              <a:rPr dirty="0" u="none" sz="2800" spc="-10"/>
              <a:t>helpful </a:t>
            </a:r>
            <a:r>
              <a:rPr dirty="0" u="none" sz="2800"/>
              <a:t>in</a:t>
            </a:r>
            <a:r>
              <a:rPr dirty="0" u="none" sz="2800" spc="-95"/>
              <a:t> </a:t>
            </a:r>
            <a:r>
              <a:rPr dirty="0" u="none" sz="2800"/>
              <a:t>treating</a:t>
            </a:r>
            <a:r>
              <a:rPr dirty="0" u="none" sz="2800" spc="-80"/>
              <a:t> </a:t>
            </a:r>
            <a:r>
              <a:rPr dirty="0" u="none" sz="2800"/>
              <a:t>other</a:t>
            </a:r>
            <a:r>
              <a:rPr dirty="0" u="none" sz="2800" spc="-50"/>
              <a:t> </a:t>
            </a:r>
            <a:r>
              <a:rPr dirty="0" u="none" sz="2800" spc="-10"/>
              <a:t>clients.</a:t>
            </a:r>
            <a:endParaRPr sz="2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2907" y="1430591"/>
            <a:ext cx="7640955" cy="2588895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87960" marR="5080" indent="-175895">
              <a:lnSpc>
                <a:spcPct val="150200"/>
              </a:lnSpc>
              <a:spcBef>
                <a:spcPts val="90"/>
              </a:spcBef>
            </a:pPr>
            <a:r>
              <a:rPr dirty="0" u="none" sz="2800"/>
              <a:t>5-</a:t>
            </a:r>
            <a:r>
              <a:rPr dirty="0" u="none" sz="2800" spc="-5"/>
              <a:t> </a:t>
            </a:r>
            <a:r>
              <a:rPr dirty="0" u="none" sz="2800" spc="-10"/>
              <a:t>Education…….</a:t>
            </a:r>
            <a:r>
              <a:rPr dirty="0" u="none" sz="2800" spc="-70"/>
              <a:t> </a:t>
            </a:r>
            <a:r>
              <a:rPr dirty="0" u="none" sz="2800"/>
              <a:t>a</a:t>
            </a:r>
            <a:r>
              <a:rPr dirty="0" u="none" sz="2800" spc="15"/>
              <a:t> </a:t>
            </a:r>
            <a:r>
              <a:rPr dirty="0" u="none" sz="2800" spc="-10"/>
              <a:t>record</a:t>
            </a:r>
            <a:r>
              <a:rPr dirty="0" u="none" sz="2800" spc="-110"/>
              <a:t> </a:t>
            </a:r>
            <a:r>
              <a:rPr dirty="0" u="none" sz="2800"/>
              <a:t>can</a:t>
            </a:r>
            <a:r>
              <a:rPr dirty="0" u="none" sz="2800" spc="-45"/>
              <a:t> </a:t>
            </a:r>
            <a:r>
              <a:rPr dirty="0" u="none" sz="2800" spc="-10"/>
              <a:t>frequently</a:t>
            </a:r>
            <a:r>
              <a:rPr dirty="0" u="none" sz="2800" spc="-110"/>
              <a:t> </a:t>
            </a:r>
            <a:r>
              <a:rPr dirty="0" u="none" sz="2800"/>
              <a:t>provide</a:t>
            </a:r>
            <a:r>
              <a:rPr dirty="0" u="none" sz="2800" spc="-15"/>
              <a:t> </a:t>
            </a:r>
            <a:r>
              <a:rPr dirty="0" u="none" sz="2800" spc="-50"/>
              <a:t>a </a:t>
            </a:r>
            <a:r>
              <a:rPr dirty="0" u="none" sz="2800" spc="-10"/>
              <a:t>comprehensive</a:t>
            </a:r>
            <a:r>
              <a:rPr dirty="0" u="none" sz="2800" spc="-180"/>
              <a:t> </a:t>
            </a:r>
            <a:r>
              <a:rPr dirty="0" u="none" sz="2800"/>
              <a:t>view of the</a:t>
            </a:r>
            <a:r>
              <a:rPr dirty="0" u="none" sz="2800" spc="15"/>
              <a:t> </a:t>
            </a:r>
            <a:r>
              <a:rPr dirty="0" u="none" sz="2800"/>
              <a:t>client,</a:t>
            </a:r>
            <a:r>
              <a:rPr dirty="0" u="none" sz="2800" spc="-80"/>
              <a:t> </a:t>
            </a:r>
            <a:r>
              <a:rPr dirty="0" u="none" sz="2800"/>
              <a:t>illness,</a:t>
            </a:r>
            <a:r>
              <a:rPr dirty="0" u="none" sz="2800" spc="-140"/>
              <a:t> </a:t>
            </a:r>
            <a:r>
              <a:rPr dirty="0" u="none" sz="2800" spc="-10"/>
              <a:t>effective </a:t>
            </a:r>
            <a:r>
              <a:rPr dirty="0" u="none" sz="2800"/>
              <a:t>treatment</a:t>
            </a:r>
            <a:r>
              <a:rPr dirty="0" u="none" sz="2800" spc="-100"/>
              <a:t> </a:t>
            </a:r>
            <a:r>
              <a:rPr dirty="0" u="none" sz="2800" spc="-10"/>
              <a:t>strategies,</a:t>
            </a:r>
            <a:r>
              <a:rPr dirty="0" u="none" sz="2800" spc="-145"/>
              <a:t> </a:t>
            </a:r>
            <a:r>
              <a:rPr dirty="0" u="none" sz="2800"/>
              <a:t>and</a:t>
            </a:r>
            <a:r>
              <a:rPr dirty="0" u="none" sz="2800" spc="-40"/>
              <a:t> </a:t>
            </a:r>
            <a:r>
              <a:rPr dirty="0" u="none" sz="2800" spc="-10"/>
              <a:t>factors</a:t>
            </a:r>
            <a:r>
              <a:rPr dirty="0" u="none" sz="2800" spc="-130"/>
              <a:t> </a:t>
            </a:r>
            <a:r>
              <a:rPr dirty="0" u="none" sz="2800"/>
              <a:t>that</a:t>
            </a:r>
            <a:r>
              <a:rPr dirty="0" u="none" sz="2800" spc="-40"/>
              <a:t> </a:t>
            </a:r>
            <a:r>
              <a:rPr dirty="0" u="none" sz="2800"/>
              <a:t>affect</a:t>
            </a:r>
            <a:r>
              <a:rPr dirty="0" u="none" sz="2800" spc="-100"/>
              <a:t> </a:t>
            </a:r>
            <a:r>
              <a:rPr dirty="0" u="none" sz="2800" spc="-25"/>
              <a:t>the </a:t>
            </a:r>
            <a:r>
              <a:rPr dirty="0" u="none" sz="2800"/>
              <a:t>outcome</a:t>
            </a:r>
            <a:r>
              <a:rPr dirty="0" u="none" sz="2800" spc="-75"/>
              <a:t> </a:t>
            </a:r>
            <a:r>
              <a:rPr dirty="0" u="none" sz="2800"/>
              <a:t>of</a:t>
            </a:r>
            <a:r>
              <a:rPr dirty="0" u="none" sz="2800" spc="-80"/>
              <a:t> </a:t>
            </a:r>
            <a:r>
              <a:rPr dirty="0" u="none" sz="2800"/>
              <a:t>the</a:t>
            </a:r>
            <a:r>
              <a:rPr dirty="0" u="none" sz="2800" spc="-15"/>
              <a:t> </a:t>
            </a:r>
            <a:r>
              <a:rPr dirty="0" u="none" sz="2800" spc="-10"/>
              <a:t>illness.</a:t>
            </a:r>
            <a:endParaRPr sz="2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29882" y="782256"/>
            <a:ext cx="8165465" cy="51517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7325" marR="163195" indent="-100330">
              <a:lnSpc>
                <a:spcPct val="150100"/>
              </a:lnSpc>
              <a:spcBef>
                <a:spcPts val="95"/>
              </a:spcBef>
              <a:buSzPct val="96428"/>
              <a:buAutoNum type="arabicPlain" startAt="6"/>
              <a:tabLst>
                <a:tab pos="187325" algn="l"/>
                <a:tab pos="377190" algn="l"/>
              </a:tabLst>
            </a:pP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spc="-10" b="1">
                <a:latin typeface="Calibri"/>
                <a:cs typeface="Calibri"/>
              </a:rPr>
              <a:t>Reimbursement…….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facility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obtain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payment </a:t>
            </a:r>
            <a:r>
              <a:rPr dirty="0" sz="2800" b="1">
                <a:latin typeface="Calibri"/>
                <a:cs typeface="Calibri"/>
              </a:rPr>
              <a:t>through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Medicare,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client’s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clinical</a:t>
            </a:r>
            <a:r>
              <a:rPr dirty="0" sz="2800" spc="-1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record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must </a:t>
            </a:r>
            <a:r>
              <a:rPr dirty="0" sz="2800" b="1">
                <a:latin typeface="Calibri"/>
                <a:cs typeface="Calibri"/>
              </a:rPr>
              <a:t>contain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correct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diagnosis.</a:t>
            </a:r>
            <a:endParaRPr sz="2800">
              <a:latin typeface="Calibri"/>
              <a:cs typeface="Calibri"/>
            </a:endParaRPr>
          </a:p>
          <a:p>
            <a:pPr marL="385445" indent="-372745">
              <a:lnSpc>
                <a:spcPct val="100000"/>
              </a:lnSpc>
              <a:spcBef>
                <a:spcPts val="1685"/>
              </a:spcBef>
              <a:buSzPct val="96428"/>
              <a:buAutoNum type="arabicPlain" startAt="6"/>
              <a:tabLst>
                <a:tab pos="385445" algn="l"/>
              </a:tabLst>
            </a:pPr>
            <a:r>
              <a:rPr dirty="0" sz="2800" b="1">
                <a:latin typeface="Calibri"/>
                <a:cs typeface="Calibri"/>
              </a:rPr>
              <a:t>Legal </a:t>
            </a:r>
            <a:r>
              <a:rPr dirty="0" sz="2800" spc="-20" b="1">
                <a:latin typeface="Calibri"/>
                <a:cs typeface="Calibri"/>
              </a:rPr>
              <a:t>Documentation…….The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client’s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record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legal</a:t>
            </a:r>
            <a:endParaRPr sz="2800">
              <a:latin typeface="Calibri"/>
              <a:cs typeface="Calibri"/>
            </a:endParaRPr>
          </a:p>
          <a:p>
            <a:pPr marL="187325" marR="860425">
              <a:lnSpc>
                <a:spcPct val="150100"/>
              </a:lnSpc>
              <a:spcBef>
                <a:spcPts val="5"/>
              </a:spcBef>
            </a:pPr>
            <a:r>
              <a:rPr dirty="0" sz="2800" b="1">
                <a:latin typeface="Calibri"/>
                <a:cs typeface="Calibri"/>
              </a:rPr>
              <a:t>document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usually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admissible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court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as </a:t>
            </a:r>
            <a:r>
              <a:rPr dirty="0" sz="2800" spc="-10" b="1">
                <a:latin typeface="Calibri"/>
                <a:cs typeface="Calibri"/>
              </a:rPr>
              <a:t>evidence.</a:t>
            </a:r>
            <a:endParaRPr sz="2800">
              <a:latin typeface="Calibri"/>
              <a:cs typeface="Calibri"/>
            </a:endParaRPr>
          </a:p>
          <a:p>
            <a:pPr marL="187325" marR="1007744" indent="-175260">
              <a:lnSpc>
                <a:spcPts val="5050"/>
              </a:lnSpc>
              <a:spcBef>
                <a:spcPts val="245"/>
              </a:spcBef>
              <a:buSzPct val="96428"/>
              <a:buAutoNum type="arabicPlain" startAt="8"/>
              <a:tabLst>
                <a:tab pos="187325" algn="l"/>
                <a:tab pos="385445" algn="l"/>
              </a:tabLst>
            </a:pPr>
            <a:r>
              <a:rPr dirty="0" sz="280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Health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Care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Analysis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…….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it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assists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health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care </a:t>
            </a:r>
            <a:r>
              <a:rPr dirty="0" sz="2800" b="1">
                <a:latin typeface="Calibri"/>
                <a:cs typeface="Calibri"/>
              </a:rPr>
              <a:t>planners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identify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agency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needs.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896745">
              <a:lnSpc>
                <a:spcPct val="100000"/>
              </a:lnSpc>
              <a:spcBef>
                <a:spcPts val="100"/>
              </a:spcBef>
            </a:pPr>
            <a:r>
              <a:rPr dirty="0" u="none" sz="3600" spc="-10"/>
              <a:t>Documentation</a:t>
            </a:r>
            <a:r>
              <a:rPr dirty="0" u="none" sz="3600" spc="-170"/>
              <a:t> </a:t>
            </a:r>
            <a:r>
              <a:rPr dirty="0" u="none" sz="3600" spc="-10"/>
              <a:t>Systems</a:t>
            </a:r>
            <a:endParaRPr sz="3600"/>
          </a:p>
        </p:txBody>
      </p:sp>
      <p:sp>
        <p:nvSpPr>
          <p:cNvPr id="3" name="object 3" descr=""/>
          <p:cNvSpPr txBox="1"/>
          <p:nvPr/>
        </p:nvSpPr>
        <p:spPr>
          <a:xfrm>
            <a:off x="329882" y="1251521"/>
            <a:ext cx="8541385" cy="526161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number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documentation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systems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are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current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use:-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60"/>
              </a:spcBef>
            </a:pP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3150" b="1">
                <a:latin typeface="Calibri"/>
                <a:cs typeface="Calibri"/>
              </a:rPr>
              <a:t>1-</a:t>
            </a:r>
            <a:r>
              <a:rPr dirty="0" sz="3150" spc="-15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Source</a:t>
            </a:r>
            <a:r>
              <a:rPr dirty="0" sz="3150" spc="85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–</a:t>
            </a:r>
            <a:r>
              <a:rPr dirty="0" sz="3150" spc="40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oriented</a:t>
            </a:r>
            <a:r>
              <a:rPr dirty="0" sz="3150" spc="45" b="1">
                <a:latin typeface="Calibri"/>
                <a:cs typeface="Calibri"/>
              </a:rPr>
              <a:t> </a:t>
            </a:r>
            <a:r>
              <a:rPr dirty="0" sz="3150" spc="-10" b="1">
                <a:latin typeface="Calibri"/>
                <a:cs typeface="Calibri"/>
              </a:rPr>
              <a:t>Record</a:t>
            </a:r>
            <a:endParaRPr sz="3150">
              <a:latin typeface="Calibri"/>
              <a:cs typeface="Calibri"/>
            </a:endParaRPr>
          </a:p>
          <a:p>
            <a:pPr marL="12700" marR="5080">
              <a:lnSpc>
                <a:spcPct val="150200"/>
              </a:lnSpc>
              <a:spcBef>
                <a:spcPts val="110"/>
              </a:spcBef>
              <a:tabLst>
                <a:tab pos="704215" algn="l"/>
                <a:tab pos="7790180" algn="l"/>
              </a:tabLst>
            </a:pPr>
            <a:r>
              <a:rPr dirty="0" sz="2800" b="1">
                <a:latin typeface="Calibri"/>
                <a:cs typeface="Calibri"/>
              </a:rPr>
              <a:t>It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	a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traditional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client</a:t>
            </a:r>
            <a:r>
              <a:rPr dirty="0" sz="2800" spc="-1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record,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each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person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or </a:t>
            </a:r>
            <a:r>
              <a:rPr dirty="0" sz="2800" b="1">
                <a:latin typeface="Calibri"/>
                <a:cs typeface="Calibri"/>
              </a:rPr>
              <a:t>department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makes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notations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separate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section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or </a:t>
            </a:r>
            <a:r>
              <a:rPr dirty="0" sz="2800" b="1">
                <a:latin typeface="Calibri"/>
                <a:cs typeface="Calibri"/>
              </a:rPr>
              <a:t>sections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client’s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chart,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example,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admissions department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has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 admission</a:t>
            </a:r>
            <a:r>
              <a:rPr dirty="0" sz="2800" spc="-1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sheet,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physician’s</a:t>
            </a:r>
            <a:r>
              <a:rPr dirty="0" sz="2800" b="1">
                <a:latin typeface="Calibri"/>
                <a:cs typeface="Calibri"/>
              </a:rPr>
              <a:t>	</a:t>
            </a:r>
            <a:r>
              <a:rPr dirty="0" sz="2800" spc="-25" b="1">
                <a:latin typeface="Calibri"/>
                <a:cs typeface="Calibri"/>
              </a:rPr>
              <a:t>has </a:t>
            </a:r>
            <a:r>
              <a:rPr dirty="0" sz="2800" b="1">
                <a:latin typeface="Calibri"/>
                <a:cs typeface="Calibri"/>
              </a:rPr>
              <a:t>order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sheet,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physician’s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history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sheet,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 </a:t>
            </a:r>
            <a:r>
              <a:rPr dirty="0" sz="2800" spc="-10" b="1">
                <a:latin typeface="Calibri"/>
                <a:cs typeface="Calibri"/>
              </a:rPr>
              <a:t>progress </a:t>
            </a:r>
            <a:r>
              <a:rPr dirty="0" sz="2800" b="1">
                <a:latin typeface="Calibri"/>
                <a:cs typeface="Calibri"/>
              </a:rPr>
              <a:t>notes,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nurse’s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notes.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Admin</dc:creator>
  <dc:title>Documenting and Reporting</dc:title>
  <dcterms:created xsi:type="dcterms:W3CDTF">2023-11-04T07:52:37Z</dcterms:created>
  <dcterms:modified xsi:type="dcterms:W3CDTF">2023-11-04T07:52:37Z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2021-04-14T00:00:00Z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2023-11-04T00:00:00Z</vt:filetime>
  </property>
  <property fmtid="{D5CDD505-2E9C-101B-9397-08002B2CF9AE}" pid="5" name="Producer">
    <vt:lpwstr>Microsoft® PowerPoint® 2013</vt:lpwstr>
  </property>
</Properties>
</file>