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12540" y="183007"/>
            <a:ext cx="1518919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739" y="1580540"/>
            <a:ext cx="8450580" cy="25863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187563" y="6428764"/>
            <a:ext cx="274954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3999" cy="685799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0" y="711708"/>
              <a:ext cx="1366520" cy="508000"/>
            </a:xfrm>
            <a:custGeom>
              <a:avLst/>
              <a:gdLst/>
              <a:ahLst/>
              <a:cxnLst/>
              <a:rect l="l" t="t" r="r" b="b"/>
              <a:pathLst>
                <a:path w="1366520" h="508000">
                  <a:moveTo>
                    <a:pt x="0" y="0"/>
                  </a:moveTo>
                  <a:lnTo>
                    <a:pt x="0" y="504316"/>
                  </a:lnTo>
                  <a:lnTo>
                    <a:pt x="1020241" y="507491"/>
                  </a:lnTo>
                  <a:lnTo>
                    <a:pt x="1120635" y="507491"/>
                  </a:lnTo>
                  <a:lnTo>
                    <a:pt x="1125270" y="502665"/>
                  </a:lnTo>
                  <a:lnTo>
                    <a:pt x="1126820" y="501141"/>
                  </a:lnTo>
                  <a:lnTo>
                    <a:pt x="1359408" y="269239"/>
                  </a:lnTo>
                  <a:lnTo>
                    <a:pt x="1366456" y="254952"/>
                  </a:lnTo>
                  <a:lnTo>
                    <a:pt x="1364694" y="247808"/>
                  </a:lnTo>
                  <a:lnTo>
                    <a:pt x="1359408" y="240664"/>
                  </a:lnTo>
                  <a:lnTo>
                    <a:pt x="1130261" y="11937"/>
                  </a:lnTo>
                  <a:lnTo>
                    <a:pt x="1125270" y="11937"/>
                  </a:lnTo>
                  <a:lnTo>
                    <a:pt x="1125270" y="7112"/>
                  </a:lnTo>
                  <a:lnTo>
                    <a:pt x="1120635" y="7112"/>
                  </a:lnTo>
                  <a:lnTo>
                    <a:pt x="1115822" y="2412"/>
                  </a:lnTo>
                  <a:lnTo>
                    <a:pt x="1020241" y="2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850798" y="795908"/>
            <a:ext cx="16700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FDFFFF"/>
                </a:solidFill>
                <a:latin typeface="Arial MT"/>
                <a:cs typeface="Arial MT"/>
              </a:rPr>
              <a:t>1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245514" y="1237310"/>
            <a:ext cx="6503034" cy="1732914"/>
          </a:xfrm>
          <a:prstGeom prst="rect"/>
        </p:spPr>
        <p:txBody>
          <a:bodyPr wrap="square" lIns="0" tIns="81280" rIns="0" bIns="0" rtlCol="0" vert="horz">
            <a:spAutoFit/>
          </a:bodyPr>
          <a:lstStyle/>
          <a:p>
            <a:pPr algn="ctr" marL="12700" marR="5080">
              <a:lnSpc>
                <a:spcPts val="4320"/>
              </a:lnSpc>
              <a:spcBef>
                <a:spcPts val="640"/>
              </a:spcBef>
            </a:pPr>
            <a:r>
              <a:rPr dirty="0" sz="4000" spc="-15"/>
              <a:t>Administration</a:t>
            </a:r>
            <a:r>
              <a:rPr dirty="0" sz="4000" spc="15"/>
              <a:t> </a:t>
            </a:r>
            <a:r>
              <a:rPr dirty="0" sz="4000" spc="-5"/>
              <a:t>and</a:t>
            </a:r>
            <a:r>
              <a:rPr dirty="0" sz="4000" spc="-10"/>
              <a:t> Leadership </a:t>
            </a:r>
            <a:r>
              <a:rPr dirty="0" sz="4000" spc="-890"/>
              <a:t> </a:t>
            </a:r>
            <a:r>
              <a:rPr dirty="0" sz="4000" spc="-5"/>
              <a:t>in </a:t>
            </a:r>
            <a:r>
              <a:rPr dirty="0" sz="4000" spc="-10"/>
              <a:t>Nursing</a:t>
            </a:r>
            <a:endParaRPr sz="4000"/>
          </a:p>
          <a:p>
            <a:pPr algn="ctr" marL="114935">
              <a:lnSpc>
                <a:spcPts val="4260"/>
              </a:lnSpc>
            </a:pPr>
            <a:r>
              <a:rPr dirty="0" sz="4000" spc="-15"/>
              <a:t>Management</a:t>
            </a:r>
            <a:r>
              <a:rPr dirty="0" sz="4000" spc="-5"/>
              <a:t> Functions</a:t>
            </a:r>
            <a:endParaRPr sz="4000"/>
          </a:p>
        </p:txBody>
      </p:sp>
      <p:sp>
        <p:nvSpPr>
          <p:cNvPr id="9" name="object 9"/>
          <p:cNvSpPr txBox="1"/>
          <p:nvPr/>
        </p:nvSpPr>
        <p:spPr>
          <a:xfrm>
            <a:off x="3271265" y="3432809"/>
            <a:ext cx="2451735" cy="17322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latin typeface="Calibri"/>
                <a:cs typeface="Calibri"/>
              </a:rPr>
              <a:t>3-</a:t>
            </a:r>
            <a:r>
              <a:rPr dirty="0" sz="4000" spc="-60" b="1">
                <a:latin typeface="Calibri"/>
                <a:cs typeface="Calibri"/>
              </a:rPr>
              <a:t> </a:t>
            </a:r>
            <a:r>
              <a:rPr dirty="0" sz="4000" spc="-15" b="1">
                <a:latin typeface="Calibri"/>
                <a:cs typeface="Calibri"/>
              </a:rPr>
              <a:t>Directing</a:t>
            </a:r>
            <a:endParaRPr sz="4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100">
              <a:latin typeface="Calibri"/>
              <a:cs typeface="Calibri"/>
            </a:endParaRPr>
          </a:p>
          <a:p>
            <a:pPr marL="85725">
              <a:lnSpc>
                <a:spcPct val="100000"/>
              </a:lnSpc>
            </a:pPr>
            <a:r>
              <a:rPr dirty="0" sz="4000" spc="-15" b="1">
                <a:latin typeface="Calibri"/>
                <a:cs typeface="Calibri"/>
              </a:rPr>
              <a:t>Delegation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4945" y="583184"/>
            <a:ext cx="49174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5"/>
              <a:t>Techniques</a:t>
            </a:r>
            <a:r>
              <a:rPr dirty="0" spc="-20"/>
              <a:t> for</a:t>
            </a:r>
            <a:r>
              <a:rPr dirty="0" spc="-30"/>
              <a:t> </a:t>
            </a:r>
            <a:r>
              <a:rPr dirty="0" spc="-15"/>
              <a:t>Delegating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6341" y="1739925"/>
            <a:ext cx="7796530" cy="3866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63246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Nurse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levels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prepare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list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duties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delegated.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list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duties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ranked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required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importance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institution.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Only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duty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delegated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1101" y="378663"/>
            <a:ext cx="370268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Steps</a:t>
            </a:r>
            <a:r>
              <a:rPr dirty="0" spc="-30"/>
              <a:t> </a:t>
            </a:r>
            <a:r>
              <a:rPr dirty="0"/>
              <a:t>of</a:t>
            </a:r>
            <a:r>
              <a:rPr dirty="0" spc="-25"/>
              <a:t> </a:t>
            </a:r>
            <a:r>
              <a:rPr dirty="0" spc="-15"/>
              <a:t>Delegation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9440" y="1189847"/>
            <a:ext cx="8802370" cy="4528820"/>
          </a:xfrm>
          <a:prstGeom prst="rect">
            <a:avLst/>
          </a:prstGeom>
        </p:spPr>
        <p:txBody>
          <a:bodyPr wrap="square" lIns="0" tIns="72390" rIns="0" bIns="0" rtlCol="0" vert="horz">
            <a:spAutoFit/>
          </a:bodyPr>
          <a:lstStyle/>
          <a:p>
            <a:pPr marL="408940" indent="-396240">
              <a:lnSpc>
                <a:spcPct val="100000"/>
              </a:lnSpc>
              <a:spcBef>
                <a:spcPts val="570"/>
              </a:spcBef>
              <a:buFont typeface="Wingdings"/>
              <a:buChar char=""/>
              <a:tabLst>
                <a:tab pos="408940" algn="l"/>
              </a:tabLst>
            </a:pPr>
            <a:r>
              <a:rPr dirty="0" sz="2800" spc="-10" b="1">
                <a:latin typeface="Calibri"/>
                <a:cs typeface="Calibri"/>
              </a:rPr>
              <a:t>Describe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task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 done</a:t>
            </a:r>
            <a:endParaRPr sz="2800">
              <a:latin typeface="Calibri"/>
              <a:cs typeface="Calibri"/>
            </a:endParaRPr>
          </a:p>
          <a:p>
            <a:pPr marL="408940" indent="-396240">
              <a:lnSpc>
                <a:spcPct val="100000"/>
              </a:lnSpc>
              <a:spcBef>
                <a:spcPts val="470"/>
              </a:spcBef>
              <a:buFont typeface="Wingdings"/>
              <a:buChar char=""/>
              <a:tabLst>
                <a:tab pos="408940" algn="l"/>
              </a:tabLst>
            </a:pPr>
            <a:r>
              <a:rPr dirty="0" sz="2800" spc="-25" b="1">
                <a:latin typeface="Calibri"/>
                <a:cs typeface="Calibri"/>
              </a:rPr>
              <a:t>Relay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description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task</a:t>
            </a:r>
            <a:endParaRPr sz="2800">
              <a:latin typeface="Calibri"/>
              <a:cs typeface="Calibri"/>
            </a:endParaRPr>
          </a:p>
          <a:p>
            <a:pPr marL="408940" indent="-396240">
              <a:lnSpc>
                <a:spcPct val="100000"/>
              </a:lnSpc>
              <a:spcBef>
                <a:spcPts val="470"/>
              </a:spcBef>
              <a:buFont typeface="Wingdings"/>
              <a:buChar char=""/>
              <a:tabLst>
                <a:tab pos="408940" algn="l"/>
              </a:tabLst>
            </a:pPr>
            <a:r>
              <a:rPr dirty="0" sz="2800" spc="-10" b="1">
                <a:latin typeface="Calibri"/>
                <a:cs typeface="Calibri"/>
              </a:rPr>
              <a:t>Establish checkpoints:</a:t>
            </a:r>
            <a:endParaRPr sz="2800">
              <a:latin typeface="Calibri"/>
              <a:cs typeface="Calibri"/>
            </a:endParaRPr>
          </a:p>
          <a:p>
            <a:pPr lvl="1" marL="527685" indent="-17272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800" spc="-10" b="1">
                <a:latin typeface="Calibri"/>
                <a:cs typeface="Calibri"/>
              </a:rPr>
              <a:t>Policies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-15" b="1">
                <a:latin typeface="Calibri"/>
                <a:cs typeface="Calibri"/>
              </a:rPr>
              <a:t> standards</a:t>
            </a:r>
            <a:endParaRPr sz="2800">
              <a:latin typeface="Calibri"/>
              <a:cs typeface="Calibri"/>
            </a:endParaRPr>
          </a:p>
          <a:p>
            <a:pPr lvl="1" marL="527685" indent="-17272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800" spc="-15" b="1">
                <a:latin typeface="Calibri"/>
                <a:cs typeface="Calibri"/>
              </a:rPr>
              <a:t>Allocate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resources</a:t>
            </a:r>
            <a:endParaRPr sz="2800">
              <a:latin typeface="Calibri"/>
              <a:cs typeface="Calibri"/>
            </a:endParaRPr>
          </a:p>
          <a:p>
            <a:pPr lvl="1" marL="527685" indent="-172720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800" spc="-10" b="1">
                <a:latin typeface="Calibri"/>
                <a:cs typeface="Calibri"/>
              </a:rPr>
              <a:t>Time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frame</a:t>
            </a:r>
            <a:endParaRPr sz="2800">
              <a:latin typeface="Calibri"/>
              <a:cs typeface="Calibri"/>
            </a:endParaRPr>
          </a:p>
          <a:p>
            <a:pPr lvl="1" marL="527685" indent="-17272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800" spc="-15" b="1">
                <a:latin typeface="Calibri"/>
                <a:cs typeface="Calibri"/>
              </a:rPr>
              <a:t>Rounds</a:t>
            </a:r>
            <a:endParaRPr sz="2800">
              <a:latin typeface="Calibri"/>
              <a:cs typeface="Calibri"/>
            </a:endParaRPr>
          </a:p>
          <a:p>
            <a:pPr marL="408940" indent="-396240">
              <a:lnSpc>
                <a:spcPct val="100000"/>
              </a:lnSpc>
              <a:spcBef>
                <a:spcPts val="60"/>
              </a:spcBef>
              <a:buFont typeface="Wingdings"/>
              <a:buChar char=""/>
              <a:tabLst>
                <a:tab pos="408940" algn="l"/>
              </a:tabLst>
            </a:pPr>
            <a:r>
              <a:rPr dirty="0" sz="2800" spc="-10" b="1">
                <a:latin typeface="Calibri"/>
                <a:cs typeface="Calibri"/>
              </a:rPr>
              <a:t>Establish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dialogue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before,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during,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after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feedback:</a:t>
            </a:r>
            <a:endParaRPr sz="2800">
              <a:latin typeface="Calibri"/>
              <a:cs typeface="Calibri"/>
            </a:endParaRPr>
          </a:p>
          <a:p>
            <a:pPr lvl="1" marL="527685" indent="-172720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800" spc="-10" b="1">
                <a:latin typeface="Calibri"/>
                <a:cs typeface="Calibri"/>
              </a:rPr>
              <a:t>Clarification</a:t>
            </a:r>
            <a:endParaRPr sz="2800">
              <a:latin typeface="Calibri"/>
              <a:cs typeface="Calibri"/>
            </a:endParaRPr>
          </a:p>
          <a:p>
            <a:pPr lvl="1" marL="527685" indent="-17272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800" spc="-20" b="1">
                <a:latin typeface="Calibri"/>
                <a:cs typeface="Calibri"/>
              </a:rPr>
              <a:t>Attitude/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feeling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delegated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task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1352" y="496570"/>
            <a:ext cx="58826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5"/>
              <a:t>Ways</a:t>
            </a:r>
            <a:r>
              <a:rPr dirty="0" spc="-40"/>
              <a:t> </a:t>
            </a:r>
            <a:r>
              <a:rPr dirty="0" spc="-20"/>
              <a:t>for</a:t>
            </a:r>
            <a:r>
              <a:rPr dirty="0" spc="-25"/>
              <a:t> </a:t>
            </a:r>
            <a:r>
              <a:rPr dirty="0" spc="-5"/>
              <a:t>Successful</a:t>
            </a:r>
            <a:r>
              <a:rPr dirty="0" spc="-25"/>
              <a:t> </a:t>
            </a:r>
            <a:r>
              <a:rPr dirty="0" spc="-15"/>
              <a:t>Delegation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705736"/>
            <a:ext cx="8835390" cy="45491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4175" indent="-372110">
              <a:lnSpc>
                <a:spcPct val="100000"/>
              </a:lnSpc>
              <a:spcBef>
                <a:spcPts val="95"/>
              </a:spcBef>
              <a:buAutoNum type="arabicPlain"/>
              <a:tabLst>
                <a:tab pos="384810" algn="l"/>
              </a:tabLst>
            </a:pPr>
            <a:r>
              <a:rPr dirty="0" sz="2800" spc="-45" b="1">
                <a:latin typeface="Calibri"/>
                <a:cs typeface="Calibri"/>
              </a:rPr>
              <a:t>Train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develop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subordinates: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give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reason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endParaRPr sz="2800">
              <a:latin typeface="Calibri"/>
              <a:cs typeface="Calibri"/>
            </a:endParaRPr>
          </a:p>
          <a:p>
            <a:pPr marL="184785">
              <a:lnSpc>
                <a:spcPct val="100000"/>
              </a:lnSpc>
              <a:spcBef>
                <a:spcPts val="2014"/>
              </a:spcBef>
            </a:pPr>
            <a:r>
              <a:rPr dirty="0" sz="2800" spc="-10" b="1">
                <a:latin typeface="Calibri"/>
                <a:cs typeface="Calibri"/>
              </a:rPr>
              <a:t>task,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authority,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details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written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instruction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needed.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Calibri"/>
              <a:cs typeface="Calibri"/>
            </a:endParaRPr>
          </a:p>
          <a:p>
            <a:pPr marL="173990" marR="5080" indent="-161925">
              <a:lnSpc>
                <a:spcPct val="160000"/>
              </a:lnSpc>
              <a:spcBef>
                <a:spcPts val="1960"/>
              </a:spcBef>
              <a:buAutoNum type="arabicPlain" startAt="2"/>
              <a:tabLst>
                <a:tab pos="384810" algn="l"/>
              </a:tabLst>
            </a:pPr>
            <a:r>
              <a:rPr dirty="0" sz="2800" spc="-15" b="1">
                <a:latin typeface="Calibri"/>
                <a:cs typeface="Calibri"/>
              </a:rPr>
              <a:t>Control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coordinate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subordinates: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employees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want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know 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leader's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expectation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them.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They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understand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expectation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clearly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defined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jobs, work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relationship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expected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result.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1352" y="496570"/>
            <a:ext cx="58826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5"/>
              <a:t>Ways</a:t>
            </a:r>
            <a:r>
              <a:rPr dirty="0" spc="-40"/>
              <a:t> </a:t>
            </a:r>
            <a:r>
              <a:rPr dirty="0" spc="-20"/>
              <a:t>for</a:t>
            </a:r>
            <a:r>
              <a:rPr dirty="0" spc="-25"/>
              <a:t> </a:t>
            </a:r>
            <a:r>
              <a:rPr dirty="0" spc="-5"/>
              <a:t>Successful</a:t>
            </a:r>
            <a:r>
              <a:rPr dirty="0" spc="-25"/>
              <a:t> </a:t>
            </a:r>
            <a:r>
              <a:rPr dirty="0" spc="-15"/>
              <a:t>Delegation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921205"/>
            <a:ext cx="8767445" cy="38671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4175" indent="-372110">
              <a:lnSpc>
                <a:spcPct val="100000"/>
              </a:lnSpc>
              <a:spcBef>
                <a:spcPts val="95"/>
              </a:spcBef>
              <a:buAutoNum type="arabicPlain" startAt="3"/>
              <a:tabLst>
                <a:tab pos="384810" algn="l"/>
              </a:tabLst>
            </a:pPr>
            <a:r>
              <a:rPr dirty="0" sz="2800" spc="-5" b="1">
                <a:latin typeface="Calibri"/>
                <a:cs typeface="Calibri"/>
              </a:rPr>
              <a:t>Visit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frequently: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spot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potential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endParaRPr sz="2800">
              <a:latin typeface="Calibri"/>
              <a:cs typeface="Calibri"/>
            </a:endParaRPr>
          </a:p>
          <a:p>
            <a:pPr marL="184785">
              <a:lnSpc>
                <a:spcPct val="100000"/>
              </a:lnSpc>
              <a:spcBef>
                <a:spcPts val="2020"/>
              </a:spcBef>
            </a:pPr>
            <a:r>
              <a:rPr dirty="0" sz="2800" spc="-15" b="1">
                <a:latin typeface="Calibri"/>
                <a:cs typeface="Calibri"/>
              </a:rPr>
              <a:t>morale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disagreement.</a:t>
            </a:r>
            <a:endParaRPr sz="2800">
              <a:latin typeface="Calibri"/>
              <a:cs typeface="Calibri"/>
            </a:endParaRPr>
          </a:p>
          <a:p>
            <a:pPr marL="12700" marR="1988820">
              <a:lnSpc>
                <a:spcPts val="10750"/>
              </a:lnSpc>
              <a:spcBef>
                <a:spcPts val="1395"/>
              </a:spcBef>
              <a:buAutoNum type="arabicPlain" startAt="4"/>
              <a:tabLst>
                <a:tab pos="384810" algn="l"/>
              </a:tabLst>
            </a:pPr>
            <a:r>
              <a:rPr dirty="0" sz="2800" spc="-15" b="1">
                <a:latin typeface="Calibri"/>
                <a:cs typeface="Calibri"/>
              </a:rPr>
              <a:t>Coordinate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prevent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duplication</a:t>
            </a:r>
            <a:r>
              <a:rPr dirty="0" sz="2800" spc="-5" b="1">
                <a:latin typeface="Calibri"/>
                <a:cs typeface="Calibri"/>
              </a:rPr>
              <a:t> 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effort.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5-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Accept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delegation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desirable.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3832" y="307454"/>
            <a:ext cx="5852160" cy="42911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81352" y="150063"/>
            <a:ext cx="588391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60"/>
              <a:t>Ways</a:t>
            </a:r>
            <a:r>
              <a:rPr dirty="0" spc="-30"/>
              <a:t> </a:t>
            </a:r>
            <a:r>
              <a:rPr dirty="0" spc="-20"/>
              <a:t>for</a:t>
            </a:r>
            <a:r>
              <a:rPr dirty="0" spc="-10"/>
              <a:t> </a:t>
            </a:r>
            <a:r>
              <a:rPr dirty="0" spc="-5"/>
              <a:t>Successful</a:t>
            </a:r>
            <a:r>
              <a:rPr dirty="0" spc="-15"/>
              <a:t> Delegation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4" name="object 4"/>
          <p:cNvSpPr txBox="1"/>
          <p:nvPr/>
        </p:nvSpPr>
        <p:spPr>
          <a:xfrm>
            <a:off x="258267" y="1087987"/>
            <a:ext cx="8409305" cy="3867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0520" marR="5080" indent="-338455">
              <a:lnSpc>
                <a:spcPct val="150100"/>
              </a:lnSpc>
              <a:spcBef>
                <a:spcPts val="100"/>
              </a:spcBef>
              <a:buFont typeface="Calibri"/>
              <a:buAutoNum type="arabicPlain" startAt="6"/>
              <a:tabLst>
                <a:tab pos="384810" algn="l"/>
              </a:tabLst>
            </a:pPr>
            <a:r>
              <a:rPr dirty="0"/>
              <a:t>	</a:t>
            </a:r>
            <a:r>
              <a:rPr dirty="0" sz="2800" spc="-10" b="1">
                <a:latin typeface="Calibri"/>
                <a:cs typeface="Calibri"/>
              </a:rPr>
              <a:t>Solve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</a:t>
            </a:r>
            <a:r>
              <a:rPr dirty="0" sz="2800" spc="-5" b="1">
                <a:latin typeface="Calibri"/>
                <a:cs typeface="Calibri"/>
              </a:rPr>
              <a:t> 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think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about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ideas: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emphasize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employee's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solving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own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lain" startAt="6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Calibri"/>
              <a:buAutoNum type="arabicPlain" startAt="6"/>
            </a:pPr>
            <a:endParaRPr sz="2700">
              <a:latin typeface="Calibri"/>
              <a:cs typeface="Calibri"/>
            </a:endParaRPr>
          </a:p>
          <a:p>
            <a:pPr marL="384175" indent="-372110">
              <a:lnSpc>
                <a:spcPct val="100000"/>
              </a:lnSpc>
              <a:buAutoNum type="arabicPlain" startAt="6"/>
              <a:tabLst>
                <a:tab pos="384810" algn="l"/>
              </a:tabLst>
            </a:pPr>
            <a:r>
              <a:rPr dirty="0" sz="2800" spc="-5" b="1">
                <a:latin typeface="Calibri"/>
                <a:cs typeface="Calibri"/>
              </a:rPr>
              <a:t>Specify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objectives.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lain" startAt="6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Calibri"/>
              <a:buAutoNum type="arabicPlain" startAt="6"/>
            </a:pPr>
            <a:endParaRPr sz="2700">
              <a:latin typeface="Calibri"/>
              <a:cs typeface="Calibri"/>
            </a:endParaRPr>
          </a:p>
          <a:p>
            <a:pPr marL="384175" indent="-372110">
              <a:lnSpc>
                <a:spcPct val="100000"/>
              </a:lnSpc>
              <a:buAutoNum type="arabicPlain" startAt="6"/>
              <a:tabLst>
                <a:tab pos="384810" algn="l"/>
              </a:tabLst>
            </a:pPr>
            <a:r>
              <a:rPr dirty="0" sz="2800" spc="-15" b="1">
                <a:latin typeface="Calibri"/>
                <a:cs typeface="Calibri"/>
              </a:rPr>
              <a:t>Agree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performance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standards.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3832" y="307454"/>
            <a:ext cx="5852160" cy="42911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81352" y="150063"/>
            <a:ext cx="588391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60"/>
              <a:t>Ways</a:t>
            </a:r>
            <a:r>
              <a:rPr dirty="0" spc="-30"/>
              <a:t> </a:t>
            </a:r>
            <a:r>
              <a:rPr dirty="0" spc="-20"/>
              <a:t>for</a:t>
            </a:r>
            <a:r>
              <a:rPr dirty="0" spc="-10"/>
              <a:t> </a:t>
            </a:r>
            <a:r>
              <a:rPr dirty="0" spc="-5"/>
              <a:t>Successful</a:t>
            </a:r>
            <a:r>
              <a:rPr dirty="0" spc="-15"/>
              <a:t> Delegation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4" name="object 4"/>
          <p:cNvSpPr txBox="1"/>
          <p:nvPr/>
        </p:nvSpPr>
        <p:spPr>
          <a:xfrm>
            <a:off x="78739" y="1362354"/>
            <a:ext cx="8371840" cy="322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4810" marR="5080" indent="-384810">
              <a:lnSpc>
                <a:spcPct val="150100"/>
              </a:lnSpc>
              <a:spcBef>
                <a:spcPts val="100"/>
              </a:spcBef>
              <a:buAutoNum type="arabicPlain" startAt="9"/>
              <a:tabLst>
                <a:tab pos="384810" algn="l"/>
              </a:tabLst>
            </a:pPr>
            <a:r>
              <a:rPr dirty="0" sz="2800" spc="-15" b="1">
                <a:latin typeface="Calibri"/>
                <a:cs typeface="Calibri"/>
              </a:rPr>
              <a:t>Know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subordinate's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capabilities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match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task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duty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employee.</a:t>
            </a:r>
            <a:endParaRPr sz="2800">
              <a:latin typeface="Calibri"/>
              <a:cs typeface="Calibri"/>
            </a:endParaRPr>
          </a:p>
          <a:p>
            <a:pPr marL="563880" indent="-551815">
              <a:lnSpc>
                <a:spcPct val="100000"/>
              </a:lnSpc>
              <a:spcBef>
                <a:spcPts val="1680"/>
              </a:spcBef>
              <a:buAutoNum type="arabicPlain" startAt="9"/>
              <a:tabLst>
                <a:tab pos="564515" algn="l"/>
              </a:tabLst>
            </a:pPr>
            <a:r>
              <a:rPr dirty="0" sz="2800" spc="-80" b="1">
                <a:latin typeface="Calibri"/>
                <a:cs typeface="Calibri"/>
              </a:rPr>
              <a:t>Take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interest.</a:t>
            </a:r>
            <a:endParaRPr sz="2800">
              <a:latin typeface="Calibri"/>
              <a:cs typeface="Calibri"/>
            </a:endParaRPr>
          </a:p>
          <a:p>
            <a:pPr marL="563880" indent="-551815">
              <a:lnSpc>
                <a:spcPct val="100000"/>
              </a:lnSpc>
              <a:spcBef>
                <a:spcPts val="1680"/>
              </a:spcBef>
              <a:buAutoNum type="arabicPlain" startAt="9"/>
              <a:tabLst>
                <a:tab pos="564515" algn="l"/>
              </a:tabLst>
            </a:pPr>
            <a:r>
              <a:rPr dirty="0" sz="2800" spc="-15" b="1">
                <a:latin typeface="Calibri"/>
                <a:cs typeface="Calibri"/>
              </a:rPr>
              <a:t>Give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appropriate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reward.</a:t>
            </a:r>
            <a:endParaRPr sz="2800">
              <a:latin typeface="Calibri"/>
              <a:cs typeface="Calibri"/>
            </a:endParaRPr>
          </a:p>
          <a:p>
            <a:pPr marL="563880" indent="-551815">
              <a:lnSpc>
                <a:spcPct val="100000"/>
              </a:lnSpc>
              <a:spcBef>
                <a:spcPts val="1680"/>
              </a:spcBef>
              <a:buAutoNum type="arabicPlain" startAt="9"/>
              <a:tabLst>
                <a:tab pos="564515" algn="l"/>
              </a:tabLst>
            </a:pPr>
            <a:r>
              <a:rPr dirty="0" sz="2800" spc="-10" b="1">
                <a:latin typeface="Calibri"/>
                <a:cs typeface="Calibri"/>
              </a:rPr>
              <a:t>Don't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take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back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delegation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task.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7319" y="685546"/>
            <a:ext cx="584835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After</a:t>
            </a:r>
            <a:r>
              <a:rPr dirty="0" spc="-15"/>
              <a:t> you </a:t>
            </a:r>
            <a:r>
              <a:rPr dirty="0" spc="-25"/>
              <a:t>have</a:t>
            </a:r>
            <a:r>
              <a:rPr dirty="0" spc="-20"/>
              <a:t> </a:t>
            </a:r>
            <a:r>
              <a:rPr dirty="0"/>
              <a:t>been </a:t>
            </a:r>
            <a:r>
              <a:rPr dirty="0" spc="-20"/>
              <a:t>delegated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773453"/>
            <a:ext cx="8496935" cy="258635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Keep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your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self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informed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Do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give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specific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instructions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something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wrong,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 </a:t>
            </a:r>
            <a:r>
              <a:rPr dirty="0" sz="2800" spc="-10" b="1">
                <a:latin typeface="Calibri"/>
                <a:cs typeface="Calibri"/>
              </a:rPr>
              <a:t>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-5" b="1">
                <a:latin typeface="Calibri"/>
                <a:cs typeface="Calibri"/>
              </a:rPr>
              <a:t> 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whom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delegated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329590" y="1514627"/>
            <a:ext cx="8125459" cy="3866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81915" indent="-172720">
              <a:lnSpc>
                <a:spcPct val="150000"/>
              </a:lnSpc>
              <a:spcBef>
                <a:spcPts val="100"/>
              </a:spcBef>
              <a:buChar char="-"/>
              <a:tabLst>
                <a:tab pos="203200" algn="l"/>
              </a:tabLst>
            </a:pPr>
            <a:r>
              <a:rPr dirty="0" sz="2800" spc="-5" b="1">
                <a:latin typeface="Calibri"/>
                <a:cs typeface="Calibri"/>
              </a:rPr>
              <a:t>Do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delegate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power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discipline,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responsibility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maintaining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morale,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over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Char char="-"/>
              <a:tabLst>
                <a:tab pos="203200" algn="l"/>
              </a:tabLst>
            </a:pP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hot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potato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jobs,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technical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duties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involving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trust.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These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complicated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areas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management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requiring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specialized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knowledge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63800" y="374141"/>
            <a:ext cx="415226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When</a:t>
            </a:r>
            <a:r>
              <a:rPr dirty="0" spc="-25"/>
              <a:t> </a:t>
            </a:r>
            <a:r>
              <a:rPr dirty="0"/>
              <a:t>not</a:t>
            </a:r>
            <a:r>
              <a:rPr dirty="0" spc="-25"/>
              <a:t> to</a:t>
            </a:r>
            <a:r>
              <a:rPr dirty="0" spc="-30"/>
              <a:t> </a:t>
            </a:r>
            <a:r>
              <a:rPr dirty="0" spc="-20"/>
              <a:t>delegate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742" y="346628"/>
            <a:ext cx="4928235" cy="1251585"/>
          </a:xfrm>
          <a:prstGeom prst="rect"/>
        </p:spPr>
        <p:txBody>
          <a:bodyPr wrap="square" lIns="0" tIns="112395" rIns="0" bIns="0" rtlCol="0" vert="horz">
            <a:spAutoFit/>
          </a:bodyPr>
          <a:lstStyle/>
          <a:p>
            <a:pPr marL="3423285">
              <a:lnSpc>
                <a:spcPct val="100000"/>
              </a:lnSpc>
              <a:spcBef>
                <a:spcPts val="885"/>
              </a:spcBef>
            </a:pPr>
            <a:r>
              <a:rPr dirty="0"/>
              <a:t>Barrie</a:t>
            </a:r>
            <a:r>
              <a:rPr dirty="0" spc="-35"/>
              <a:t>r</a:t>
            </a:r>
            <a:r>
              <a:rPr dirty="0"/>
              <a:t>s</a:t>
            </a: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dirty="0" sz="3200" spc="-5"/>
              <a:t>Barriers</a:t>
            </a:r>
            <a:r>
              <a:rPr dirty="0" sz="3200" spc="-35"/>
              <a:t> </a:t>
            </a:r>
            <a:r>
              <a:rPr dirty="0" sz="3200"/>
              <a:t>in</a:t>
            </a:r>
            <a:r>
              <a:rPr dirty="0" sz="3200" spc="-15"/>
              <a:t> </a:t>
            </a:r>
            <a:r>
              <a:rPr dirty="0" sz="3200"/>
              <a:t>the</a:t>
            </a:r>
            <a:r>
              <a:rPr dirty="0" sz="3200" spc="-25"/>
              <a:t> </a:t>
            </a:r>
            <a:r>
              <a:rPr dirty="0" sz="3200" spc="-15"/>
              <a:t>delegatee: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402742" y="2061576"/>
            <a:ext cx="4834890" cy="29394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1426845">
              <a:lnSpc>
                <a:spcPct val="113599"/>
              </a:lnSpc>
              <a:spcBef>
                <a:spcPts val="105"/>
              </a:spcBef>
            </a:pPr>
            <a:r>
              <a:rPr dirty="0" sz="2800" spc="-5" b="1">
                <a:latin typeface="Calibri"/>
                <a:cs typeface="Calibri"/>
              </a:rPr>
              <a:t>1-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lack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5" b="1">
                <a:latin typeface="Calibri"/>
                <a:cs typeface="Calibri"/>
              </a:rPr>
              <a:t>experience.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2-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Lack of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competence.</a:t>
            </a:r>
            <a:endParaRPr sz="2800">
              <a:latin typeface="Calibri"/>
              <a:cs typeface="Calibri"/>
            </a:endParaRPr>
          </a:p>
          <a:p>
            <a:pPr marL="384175" indent="-372110">
              <a:lnSpc>
                <a:spcPct val="100000"/>
              </a:lnSpc>
              <a:spcBef>
                <a:spcPts val="465"/>
              </a:spcBef>
              <a:buAutoNum type="arabicPlain" startAt="3"/>
              <a:tabLst>
                <a:tab pos="384810" algn="l"/>
              </a:tabLst>
            </a:pPr>
            <a:r>
              <a:rPr dirty="0" sz="2800" spc="-20" b="1">
                <a:latin typeface="Calibri"/>
                <a:cs typeface="Calibri"/>
              </a:rPr>
              <a:t>Avoidance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20" b="1">
                <a:latin typeface="Calibri"/>
                <a:cs typeface="Calibri"/>
              </a:rPr>
              <a:t>responsibility.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13599"/>
              </a:lnSpc>
              <a:spcBef>
                <a:spcPts val="10"/>
              </a:spcBef>
              <a:buAutoNum type="arabicPlain" startAt="3"/>
              <a:tabLst>
                <a:tab pos="384810" algn="l"/>
              </a:tabLst>
            </a:pPr>
            <a:r>
              <a:rPr dirty="0" sz="2800" spc="-15" b="1">
                <a:latin typeface="Calibri"/>
                <a:cs typeface="Calibri"/>
              </a:rPr>
              <a:t>over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dependence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 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boss.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5-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over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load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2800" spc="-5" b="1">
                <a:latin typeface="Calibri"/>
                <a:cs typeface="Calibri"/>
              </a:rPr>
              <a:t>6-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Disorganization.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/>
              <a:t>Barrie</a:t>
            </a:r>
            <a:r>
              <a:rPr dirty="0" spc="-35"/>
              <a:t>r</a:t>
            </a:r>
            <a:r>
              <a:rPr dirty="0"/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3268" y="940680"/>
            <a:ext cx="6162675" cy="3500754"/>
          </a:xfrm>
          <a:prstGeom prst="rect">
            <a:avLst/>
          </a:prstGeom>
        </p:spPr>
        <p:txBody>
          <a:bodyPr wrap="square" lIns="0" tIns="838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dirty="0" sz="3200" spc="-5" b="1">
                <a:latin typeface="Calibri"/>
                <a:cs typeface="Calibri"/>
              </a:rPr>
              <a:t>Barriers</a:t>
            </a:r>
            <a:r>
              <a:rPr dirty="0" sz="3200" spc="-35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in</a:t>
            </a:r>
            <a:r>
              <a:rPr dirty="0" sz="3200" spc="-5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the</a:t>
            </a:r>
            <a:r>
              <a:rPr dirty="0" sz="3200" spc="-25" b="1">
                <a:latin typeface="Calibri"/>
                <a:cs typeface="Calibri"/>
              </a:rPr>
              <a:t> </a:t>
            </a:r>
            <a:r>
              <a:rPr dirty="0" sz="3200" spc="-5" b="1">
                <a:latin typeface="Calibri"/>
                <a:cs typeface="Calibri"/>
              </a:rPr>
              <a:t>situation:</a:t>
            </a:r>
            <a:endParaRPr sz="3200">
              <a:latin typeface="Calibri"/>
              <a:cs typeface="Calibri"/>
            </a:endParaRPr>
          </a:p>
          <a:p>
            <a:pPr marL="12700" marR="1652905">
              <a:lnSpc>
                <a:spcPct val="113999"/>
              </a:lnSpc>
              <a:spcBef>
                <a:spcPts val="10"/>
              </a:spcBef>
            </a:pPr>
            <a:r>
              <a:rPr dirty="0" sz="2800" spc="-5" b="1">
                <a:latin typeface="Calibri"/>
                <a:cs typeface="Calibri"/>
              </a:rPr>
              <a:t>1-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–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 </a:t>
            </a:r>
            <a:r>
              <a:rPr dirty="0" sz="2800" spc="-5" b="1">
                <a:latin typeface="Calibri"/>
                <a:cs typeface="Calibri"/>
              </a:rPr>
              <a:t>–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show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policy.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2-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toleration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mistakes.</a:t>
            </a:r>
            <a:endParaRPr sz="2800">
              <a:latin typeface="Calibri"/>
              <a:cs typeface="Calibri"/>
            </a:endParaRPr>
          </a:p>
          <a:p>
            <a:pPr marL="384175" indent="-372110">
              <a:lnSpc>
                <a:spcPct val="100000"/>
              </a:lnSpc>
              <a:spcBef>
                <a:spcPts val="455"/>
              </a:spcBef>
              <a:buAutoNum type="arabicPlain" startAt="3"/>
              <a:tabLst>
                <a:tab pos="384810" algn="l"/>
              </a:tabLst>
            </a:pPr>
            <a:r>
              <a:rPr dirty="0" sz="2800" spc="-10" b="1">
                <a:latin typeface="Calibri"/>
                <a:cs typeface="Calibri"/>
              </a:rPr>
              <a:t>Critically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decision.</a:t>
            </a:r>
            <a:endParaRPr sz="2800">
              <a:latin typeface="Calibri"/>
              <a:cs typeface="Calibri"/>
            </a:endParaRPr>
          </a:p>
          <a:p>
            <a:pPr marL="384175" indent="-372110">
              <a:lnSpc>
                <a:spcPct val="100000"/>
              </a:lnSpc>
              <a:spcBef>
                <a:spcPts val="470"/>
              </a:spcBef>
              <a:buAutoNum type="arabicPlain" startAt="3"/>
              <a:tabLst>
                <a:tab pos="384810" algn="l"/>
              </a:tabLst>
            </a:pPr>
            <a:r>
              <a:rPr dirty="0" sz="2800" spc="-35" b="1">
                <a:latin typeface="Calibri"/>
                <a:cs typeface="Calibri"/>
              </a:rPr>
              <a:t>Urgency,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leaving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 </a:t>
            </a:r>
            <a:r>
              <a:rPr dirty="0" sz="2800" b="1">
                <a:latin typeface="Calibri"/>
                <a:cs typeface="Calibri"/>
              </a:rPr>
              <a:t>time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explain.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13599"/>
              </a:lnSpc>
              <a:spcBef>
                <a:spcPts val="15"/>
              </a:spcBef>
              <a:buAutoNum type="arabicPlain" startAt="3"/>
              <a:tabLst>
                <a:tab pos="384810" algn="l"/>
              </a:tabLst>
            </a:pPr>
            <a:r>
              <a:rPr dirty="0" sz="2800" spc="-10" b="1">
                <a:latin typeface="Calibri"/>
                <a:cs typeface="Calibri"/>
              </a:rPr>
              <a:t>Confusion</a:t>
            </a:r>
            <a:r>
              <a:rPr dirty="0" sz="2800" spc="-5" b="1">
                <a:latin typeface="Calibri"/>
                <a:cs typeface="Calibri"/>
              </a:rPr>
              <a:t> in authority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responsibility.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6-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Under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staffing.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625411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What</a:t>
            </a:r>
            <a:r>
              <a:rPr dirty="0" spc="-10"/>
              <a:t> </a:t>
            </a:r>
            <a:r>
              <a:rPr dirty="0"/>
              <a:t>is</a:t>
            </a:r>
            <a:r>
              <a:rPr dirty="0" spc="-5"/>
              <a:t> </a:t>
            </a:r>
            <a:r>
              <a:rPr dirty="0" spc="-15"/>
              <a:t>Delegation</a:t>
            </a:r>
            <a:r>
              <a:rPr dirty="0" spc="10"/>
              <a:t> </a:t>
            </a:r>
            <a:r>
              <a:rPr dirty="0"/>
              <a:t>of</a:t>
            </a:r>
            <a:r>
              <a:rPr dirty="0" spc="-5"/>
              <a:t> Authority?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634214"/>
            <a:ext cx="8327390" cy="3227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60705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Allowing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someone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 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your</a:t>
            </a:r>
            <a:r>
              <a:rPr dirty="0" sz="2800" spc="-5" b="1">
                <a:latin typeface="Calibri"/>
                <a:cs typeface="Calibri"/>
              </a:rPr>
              <a:t> behalf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tasks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(consume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resources)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available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Delegator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empowered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delegate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anyone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to,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subject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certain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organisation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controls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(i.e.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organisation’s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Delegation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Policy).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/>
              <a:t>Barrie</a:t>
            </a:r>
            <a:r>
              <a:rPr dirty="0" spc="-35"/>
              <a:t>r</a:t>
            </a:r>
            <a:r>
              <a:rPr dirty="0"/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6691" y="1302842"/>
            <a:ext cx="7082155" cy="34277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 b="1">
                <a:latin typeface="Calibri"/>
                <a:cs typeface="Calibri"/>
              </a:rPr>
              <a:t>Barriers</a:t>
            </a:r>
            <a:r>
              <a:rPr dirty="0" sz="3200" spc="-30" b="1">
                <a:latin typeface="Calibri"/>
                <a:cs typeface="Calibri"/>
              </a:rPr>
              <a:t> </a:t>
            </a:r>
            <a:r>
              <a:rPr dirty="0" sz="3200" spc="-15" b="1">
                <a:latin typeface="Calibri"/>
                <a:cs typeface="Calibri"/>
              </a:rPr>
              <a:t>to</a:t>
            </a:r>
            <a:r>
              <a:rPr dirty="0" sz="3200" spc="-5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the</a:t>
            </a:r>
            <a:r>
              <a:rPr dirty="0" sz="3200" spc="-5" b="1">
                <a:latin typeface="Calibri"/>
                <a:cs typeface="Calibri"/>
              </a:rPr>
              <a:t> </a:t>
            </a:r>
            <a:r>
              <a:rPr dirty="0" sz="3200" spc="-15" b="1">
                <a:latin typeface="Calibri"/>
                <a:cs typeface="Calibri"/>
              </a:rPr>
              <a:t>delegator: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100">
              <a:latin typeface="Calibri"/>
              <a:cs typeface="Calibri"/>
            </a:endParaRPr>
          </a:p>
          <a:p>
            <a:pPr marL="12700" marR="5080">
              <a:lnSpc>
                <a:spcPct val="113599"/>
              </a:lnSpc>
            </a:pPr>
            <a:r>
              <a:rPr dirty="0" sz="2800" spc="-5" b="1">
                <a:latin typeface="Calibri"/>
                <a:cs typeface="Calibri"/>
              </a:rPr>
              <a:t>1-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Lack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experience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job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delegating.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2-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Fear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disliked.</a:t>
            </a:r>
            <a:endParaRPr sz="2800">
              <a:latin typeface="Calibri"/>
              <a:cs typeface="Calibri"/>
            </a:endParaRPr>
          </a:p>
          <a:p>
            <a:pPr marL="384175" indent="-372110">
              <a:lnSpc>
                <a:spcPct val="100000"/>
              </a:lnSpc>
              <a:spcBef>
                <a:spcPts val="470"/>
              </a:spcBef>
              <a:buAutoNum type="arabicPlain" startAt="3"/>
              <a:tabLst>
                <a:tab pos="384810" algn="l"/>
              </a:tabLst>
            </a:pPr>
            <a:r>
              <a:rPr dirty="0" sz="2800" spc="-15" b="1">
                <a:latin typeface="Calibri"/>
                <a:cs typeface="Calibri"/>
              </a:rPr>
              <a:t>Refusal to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allow </a:t>
            </a:r>
            <a:r>
              <a:rPr dirty="0" sz="2800" spc="-20" b="1">
                <a:latin typeface="Calibri"/>
                <a:cs typeface="Calibri"/>
              </a:rPr>
              <a:t>mistakes.</a:t>
            </a:r>
            <a:endParaRPr sz="2800">
              <a:latin typeface="Calibri"/>
              <a:cs typeface="Calibri"/>
            </a:endParaRPr>
          </a:p>
          <a:p>
            <a:pPr marL="384175" indent="-372110">
              <a:lnSpc>
                <a:spcPct val="100000"/>
              </a:lnSpc>
              <a:spcBef>
                <a:spcPts val="470"/>
              </a:spcBef>
              <a:buAutoNum type="arabicPlain" startAt="3"/>
              <a:tabLst>
                <a:tab pos="384810" algn="l"/>
              </a:tabLst>
            </a:pPr>
            <a:r>
              <a:rPr dirty="0" sz="2800" spc="-5" b="1">
                <a:latin typeface="Calibri"/>
                <a:cs typeface="Calibri"/>
              </a:rPr>
              <a:t>Lack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confidence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subordinates.</a:t>
            </a:r>
            <a:endParaRPr sz="2800">
              <a:latin typeface="Calibri"/>
              <a:cs typeface="Calibri"/>
            </a:endParaRPr>
          </a:p>
          <a:p>
            <a:pPr marL="384175" indent="-372110">
              <a:lnSpc>
                <a:spcPct val="100000"/>
              </a:lnSpc>
              <a:spcBef>
                <a:spcPts val="455"/>
              </a:spcBef>
              <a:buAutoNum type="arabicPlain" startAt="3"/>
              <a:tabLst>
                <a:tab pos="384810" algn="l"/>
              </a:tabLst>
            </a:pPr>
            <a:r>
              <a:rPr dirty="0" sz="2800" spc="-15" b="1">
                <a:latin typeface="Calibri"/>
                <a:cs typeface="Calibri"/>
              </a:rPr>
              <a:t>Perfectionism,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leading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excessive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3809" y="78994"/>
            <a:ext cx="151765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Barrie</a:t>
            </a:r>
            <a:r>
              <a:rPr dirty="0" spc="-35"/>
              <a:t>r</a:t>
            </a:r>
            <a:r>
              <a:rPr dirty="0"/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9816" y="1158620"/>
            <a:ext cx="8051165" cy="43453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04139">
              <a:lnSpc>
                <a:spcPct val="100000"/>
              </a:lnSpc>
              <a:spcBef>
                <a:spcPts val="105"/>
              </a:spcBef>
            </a:pPr>
            <a:r>
              <a:rPr dirty="0" sz="3200" spc="-5" b="1">
                <a:latin typeface="Calibri"/>
                <a:cs typeface="Calibri"/>
              </a:rPr>
              <a:t>Barriers</a:t>
            </a:r>
            <a:r>
              <a:rPr dirty="0" sz="3200" spc="-40" b="1">
                <a:latin typeface="Calibri"/>
                <a:cs typeface="Calibri"/>
              </a:rPr>
              <a:t> </a:t>
            </a:r>
            <a:r>
              <a:rPr dirty="0" sz="3200" spc="-5" b="1">
                <a:latin typeface="Calibri"/>
                <a:cs typeface="Calibri"/>
              </a:rPr>
              <a:t>with</a:t>
            </a:r>
            <a:r>
              <a:rPr dirty="0" sz="3200" spc="-15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the</a:t>
            </a:r>
            <a:r>
              <a:rPr dirty="0" sz="3200" spc="-10" b="1">
                <a:latin typeface="Calibri"/>
                <a:cs typeface="Calibri"/>
              </a:rPr>
              <a:t> </a:t>
            </a:r>
            <a:r>
              <a:rPr dirty="0" sz="3200" spc="-15" b="1">
                <a:latin typeface="Calibri"/>
                <a:cs typeface="Calibri"/>
              </a:rPr>
              <a:t>delegator: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150">
              <a:latin typeface="Calibri"/>
              <a:cs typeface="Calibri"/>
            </a:endParaRPr>
          </a:p>
          <a:p>
            <a:pPr marL="384175" indent="-372110">
              <a:lnSpc>
                <a:spcPct val="100000"/>
              </a:lnSpc>
              <a:buAutoNum type="arabicPlain" startAt="6"/>
              <a:tabLst>
                <a:tab pos="384810" algn="l"/>
              </a:tabLst>
            </a:pPr>
            <a:r>
              <a:rPr dirty="0" sz="2800" spc="-10" b="1">
                <a:latin typeface="Calibri"/>
                <a:cs typeface="Calibri"/>
              </a:rPr>
              <a:t>Demand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every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know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details.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libri"/>
              <a:buAutoNum type="arabicPlain" startAt="6"/>
            </a:pPr>
            <a:endParaRPr sz="3100">
              <a:latin typeface="Calibri"/>
              <a:cs typeface="Calibri"/>
            </a:endParaRPr>
          </a:p>
          <a:p>
            <a:pPr marL="384810" marR="426084" indent="-384810">
              <a:lnSpc>
                <a:spcPct val="113900"/>
              </a:lnSpc>
              <a:buAutoNum type="arabicPlain" startAt="6"/>
              <a:tabLst>
                <a:tab pos="384810" algn="l"/>
              </a:tabLst>
            </a:pPr>
            <a:r>
              <a:rPr dirty="0" sz="2800" spc="-20" b="1">
                <a:latin typeface="Calibri"/>
                <a:cs typeface="Calibri"/>
              </a:rPr>
              <a:t>Failure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delegate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authority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commensurate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responsibility.</a:t>
            </a:r>
            <a:endParaRPr sz="2800">
              <a:latin typeface="Calibri"/>
              <a:cs typeface="Calibri"/>
            </a:endParaRPr>
          </a:p>
          <a:p>
            <a:pPr marL="12700" marR="3560445">
              <a:lnSpc>
                <a:spcPts val="3829"/>
              </a:lnSpc>
              <a:spcBef>
                <a:spcPts val="195"/>
              </a:spcBef>
              <a:buAutoNum type="arabicPlain" startAt="6"/>
              <a:tabLst>
                <a:tab pos="384810" algn="l"/>
              </a:tabLst>
            </a:pPr>
            <a:r>
              <a:rPr dirty="0" sz="2800" spc="-5" b="1">
                <a:latin typeface="Calibri"/>
                <a:cs typeface="Calibri"/>
              </a:rPr>
              <a:t>Lack of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skills.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9-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Insecurity.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dirty="0" sz="2800" spc="-10" b="1">
                <a:latin typeface="Calibri"/>
                <a:cs typeface="Calibri"/>
              </a:rPr>
              <a:t>10-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Failure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establish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effective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follow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up.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33394" y="290525"/>
            <a:ext cx="2078989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Delegation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4992" y="1398269"/>
            <a:ext cx="7850505" cy="43160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785" indent="-172720">
              <a:lnSpc>
                <a:spcPts val="319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process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entrusting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because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manager</a:t>
            </a:r>
            <a:endParaRPr sz="2800">
              <a:latin typeface="Calibri"/>
              <a:cs typeface="Calibri"/>
            </a:endParaRPr>
          </a:p>
          <a:p>
            <a:pPr marL="184785" marR="5080">
              <a:lnSpc>
                <a:spcPts val="3020"/>
              </a:lnSpc>
              <a:spcBef>
                <a:spcPts val="215"/>
              </a:spcBef>
            </a:pPr>
            <a:r>
              <a:rPr dirty="0" sz="2800" spc="-20" b="1">
                <a:latin typeface="Calibri"/>
                <a:cs typeface="Calibri"/>
              </a:rPr>
              <a:t>/administrator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shares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others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which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 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she</a:t>
            </a:r>
            <a:r>
              <a:rPr dirty="0" sz="2800" spc="-10" b="1">
                <a:latin typeface="Calibri"/>
                <a:cs typeface="Calibri"/>
              </a:rPr>
              <a:t> would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otherwise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carry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alone</a:t>
            </a:r>
            <a:endParaRPr sz="2800">
              <a:latin typeface="Calibri"/>
              <a:cs typeface="Calibri"/>
            </a:endParaRPr>
          </a:p>
          <a:p>
            <a:pPr marL="184785" marR="6350" indent="-172720">
              <a:lnSpc>
                <a:spcPts val="3020"/>
              </a:lnSpc>
              <a:spcBef>
                <a:spcPts val="81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effective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management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competency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managers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get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done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through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employees.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Accountability:</a:t>
            </a:r>
            <a:endParaRPr sz="2800">
              <a:latin typeface="Calibri"/>
              <a:cs typeface="Calibri"/>
            </a:endParaRPr>
          </a:p>
          <a:p>
            <a:pPr marL="12700" marR="548005">
              <a:lnSpc>
                <a:spcPts val="3030"/>
              </a:lnSpc>
              <a:spcBef>
                <a:spcPts val="840"/>
              </a:spcBef>
              <a:tabLst>
                <a:tab pos="5461000" algn="l"/>
              </a:tabLst>
            </a:pPr>
            <a:r>
              <a:rPr dirty="0" sz="2800" spc="-5" b="1">
                <a:latin typeface="Calibri"/>
                <a:cs typeface="Calibri"/>
              </a:rPr>
              <a:t>-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managers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delegate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still	</a:t>
            </a:r>
            <a:r>
              <a:rPr dirty="0" sz="2800" spc="-15" b="1">
                <a:latin typeface="Calibri"/>
                <a:cs typeface="Calibri"/>
              </a:rPr>
              <a:t>remain </a:t>
            </a:r>
            <a:r>
              <a:rPr dirty="0" sz="2800" spc="-10" b="1">
                <a:latin typeface="Calibri"/>
                <a:cs typeface="Calibri"/>
              </a:rPr>
              <a:t> accountable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6063" y="862710"/>
            <a:ext cx="404812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0">
                <a:solidFill>
                  <a:srgbClr val="44536A"/>
                </a:solidFill>
              </a:rPr>
              <a:t>Potential</a:t>
            </a:r>
            <a:r>
              <a:rPr dirty="0" spc="-35">
                <a:solidFill>
                  <a:srgbClr val="44536A"/>
                </a:solidFill>
              </a:rPr>
              <a:t> </a:t>
            </a:r>
            <a:r>
              <a:rPr dirty="0" spc="-20">
                <a:solidFill>
                  <a:srgbClr val="44536A"/>
                </a:solidFill>
              </a:rPr>
              <a:t>Advantages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1167" y="1644802"/>
            <a:ext cx="5260340" cy="322643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Improvement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quality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Great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commitment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Time</a:t>
            </a:r>
            <a:r>
              <a:rPr dirty="0" sz="2800" spc="-15" b="1">
                <a:latin typeface="Calibri"/>
                <a:cs typeface="Calibri"/>
              </a:rPr>
              <a:t> management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Job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enrichment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Development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0" b="1">
                <a:latin typeface="Calibri"/>
                <a:cs typeface="Calibri"/>
              </a:rPr>
              <a:t>managerial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talent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59914" y="624027"/>
            <a:ext cx="442785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Elements</a:t>
            </a:r>
            <a:r>
              <a:rPr dirty="0" spc="-30"/>
              <a:t> </a:t>
            </a:r>
            <a:r>
              <a:rPr dirty="0"/>
              <a:t>of</a:t>
            </a:r>
            <a:r>
              <a:rPr dirty="0" spc="-30"/>
              <a:t> </a:t>
            </a:r>
            <a:r>
              <a:rPr dirty="0" spc="-15"/>
              <a:t>Delegation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2742" y="1614576"/>
            <a:ext cx="7070090" cy="258635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Responsibility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Authority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Accountability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process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establishing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obligation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make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limits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8305" y="295783"/>
            <a:ext cx="3345179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What</a:t>
            </a:r>
            <a:r>
              <a:rPr dirty="0" spc="-25"/>
              <a:t> </a:t>
            </a:r>
            <a:r>
              <a:rPr dirty="0" spc="-20"/>
              <a:t>to</a:t>
            </a:r>
            <a:r>
              <a:rPr dirty="0" spc="-25"/>
              <a:t> Delegate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236344"/>
            <a:ext cx="6828155" cy="53130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5" b="1">
                <a:latin typeface="Calibri"/>
                <a:cs typeface="Calibri"/>
              </a:rPr>
              <a:t>Tasks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done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better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5" b="1">
                <a:latin typeface="Calibri"/>
                <a:cs typeface="Calibri"/>
              </a:rPr>
              <a:t>Tasks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urgent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but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high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priority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5" b="1">
                <a:latin typeface="Calibri"/>
                <a:cs typeface="Calibri"/>
              </a:rPr>
              <a:t>Tasks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relevant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subordinate</a:t>
            </a:r>
            <a:r>
              <a:rPr dirty="0" sz="2800" spc="-10" b="1">
                <a:latin typeface="Arial"/>
                <a:cs typeface="Arial"/>
              </a:rPr>
              <a:t>’</a:t>
            </a:r>
            <a:r>
              <a:rPr dirty="0" sz="2800" spc="-10" b="1">
                <a:latin typeface="Calibri"/>
                <a:cs typeface="Calibri"/>
              </a:rPr>
              <a:t>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career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5" b="1">
                <a:latin typeface="Calibri"/>
                <a:cs typeface="Calibri"/>
              </a:rPr>
              <a:t>Tasks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appropriate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difficulty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Both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pleasant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unpleasant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tasks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5" b="1">
                <a:latin typeface="Calibri"/>
                <a:cs typeface="Calibri"/>
              </a:rPr>
              <a:t>Tasks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central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manager</a:t>
            </a:r>
            <a:r>
              <a:rPr dirty="0" sz="2800" spc="-10" b="1">
                <a:latin typeface="Arial"/>
                <a:cs typeface="Arial"/>
              </a:rPr>
              <a:t>’</a:t>
            </a:r>
            <a:r>
              <a:rPr dirty="0" sz="2800" spc="-10" b="1">
                <a:latin typeface="Calibri"/>
                <a:cs typeface="Calibri"/>
              </a:rPr>
              <a:t>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24722" y="6441464"/>
            <a:ext cx="99695" cy="1993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550"/>
              </a:lnSpc>
            </a:pPr>
            <a:r>
              <a:rPr dirty="0" sz="1400">
                <a:latin typeface="Arial MT"/>
                <a:cs typeface="Arial MT"/>
              </a:rPr>
              <a:t>6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885176" y="3933444"/>
            <a:ext cx="1259205" cy="2844165"/>
          </a:xfrm>
          <a:custGeom>
            <a:avLst/>
            <a:gdLst/>
            <a:ahLst/>
            <a:cxnLst/>
            <a:rect l="l" t="t" r="r" b="b"/>
            <a:pathLst>
              <a:path w="1259204" h="2844165">
                <a:moveTo>
                  <a:pt x="1258824" y="0"/>
                </a:moveTo>
                <a:lnTo>
                  <a:pt x="0" y="0"/>
                </a:lnTo>
                <a:lnTo>
                  <a:pt x="0" y="2843783"/>
                </a:lnTo>
                <a:lnTo>
                  <a:pt x="1258824" y="2843783"/>
                </a:lnTo>
                <a:lnTo>
                  <a:pt x="12588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0873" y="475869"/>
            <a:ext cx="51574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Six</a:t>
            </a:r>
            <a:r>
              <a:rPr dirty="0" spc="-10"/>
              <a:t> </a:t>
            </a:r>
            <a:r>
              <a:rPr dirty="0" spc="-5"/>
              <a:t>Principles</a:t>
            </a:r>
            <a:r>
              <a:rPr dirty="0" spc="5"/>
              <a:t> </a:t>
            </a:r>
            <a:r>
              <a:rPr dirty="0" spc="-10"/>
              <a:t>of </a:t>
            </a:r>
            <a:r>
              <a:rPr dirty="0" spc="-15"/>
              <a:t>Delegation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600" y="1645056"/>
            <a:ext cx="8383905" cy="4507230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368935" indent="-356870">
              <a:lnSpc>
                <a:spcPct val="100000"/>
              </a:lnSpc>
              <a:spcBef>
                <a:spcPts val="1780"/>
              </a:spcBef>
              <a:buAutoNum type="arabicPeriod"/>
              <a:tabLst>
                <a:tab pos="369570" algn="l"/>
              </a:tabLst>
            </a:pPr>
            <a:r>
              <a:rPr dirty="0" sz="2800" spc="-15" b="1">
                <a:latin typeface="Calibri"/>
                <a:cs typeface="Calibri"/>
              </a:rPr>
              <a:t>Know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yourself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team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members.</a:t>
            </a:r>
            <a:endParaRPr sz="2800">
              <a:latin typeface="Calibri"/>
              <a:cs typeface="Calibri"/>
            </a:endParaRPr>
          </a:p>
          <a:p>
            <a:pPr marL="368935" indent="-35687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369570" algn="l"/>
              </a:tabLst>
            </a:pPr>
            <a:r>
              <a:rPr dirty="0" sz="2800" spc="-5" b="1">
                <a:latin typeface="Calibri"/>
                <a:cs typeface="Calibri"/>
              </a:rPr>
              <a:t>Assess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strengths,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weaknesses,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job,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situation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skills.</a:t>
            </a:r>
            <a:endParaRPr sz="2800">
              <a:latin typeface="Calibri"/>
              <a:cs typeface="Calibri"/>
            </a:endParaRPr>
          </a:p>
          <a:p>
            <a:pPr marL="184785" marR="72390" indent="-172720">
              <a:lnSpc>
                <a:spcPct val="150000"/>
              </a:lnSpc>
              <a:buAutoNum type="arabicPeriod"/>
              <a:tabLst>
                <a:tab pos="369570" algn="l"/>
              </a:tabLst>
            </a:pPr>
            <a:r>
              <a:rPr dirty="0" sz="2800" spc="-15" b="1">
                <a:latin typeface="Calibri"/>
                <a:cs typeface="Calibri"/>
              </a:rPr>
              <a:t>Understand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state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practice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limitations,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job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descriptions.</a:t>
            </a:r>
            <a:endParaRPr sz="2800">
              <a:latin typeface="Calibri"/>
              <a:cs typeface="Calibri"/>
            </a:endParaRPr>
          </a:p>
          <a:p>
            <a:pPr marL="368300" indent="-356235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368935" algn="l"/>
              </a:tabLst>
            </a:pPr>
            <a:r>
              <a:rPr dirty="0" sz="2800" spc="-10" b="1">
                <a:latin typeface="Calibri"/>
                <a:cs typeface="Calibri"/>
              </a:rPr>
              <a:t>Know</a:t>
            </a:r>
            <a:r>
              <a:rPr dirty="0" sz="2800" spc="-5" b="1">
                <a:latin typeface="Calibri"/>
                <a:cs typeface="Calibri"/>
              </a:rPr>
              <a:t> the job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requirements.</a:t>
            </a:r>
            <a:endParaRPr sz="2800">
              <a:latin typeface="Calibri"/>
              <a:cs typeface="Calibri"/>
            </a:endParaRPr>
          </a:p>
          <a:p>
            <a:pPr marL="368935" indent="-356870">
              <a:lnSpc>
                <a:spcPct val="100000"/>
              </a:lnSpc>
              <a:spcBef>
                <a:spcPts val="1685"/>
              </a:spcBef>
              <a:buAutoNum type="arabicPeriod"/>
              <a:tabLst>
                <a:tab pos="369570" algn="l"/>
              </a:tabLst>
            </a:pPr>
            <a:r>
              <a:rPr dirty="0" sz="2800" spc="-20" b="1">
                <a:latin typeface="Calibri"/>
                <a:cs typeface="Calibri"/>
              </a:rPr>
              <a:t>Keep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clear,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complete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constant.</a:t>
            </a:r>
            <a:endParaRPr sz="2800">
              <a:latin typeface="Calibri"/>
              <a:cs typeface="Calibri"/>
            </a:endParaRPr>
          </a:p>
          <a:p>
            <a:pPr marL="368300" indent="-356235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368935" algn="l"/>
              </a:tabLst>
            </a:pPr>
            <a:r>
              <a:rPr dirty="0" sz="2800" spc="-20" b="1">
                <a:latin typeface="Calibri"/>
                <a:cs typeface="Calibri"/>
              </a:rPr>
              <a:t>Evaluate-review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happened/measure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results.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348792" y="1296415"/>
            <a:ext cx="8214995" cy="45402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 b="1">
                <a:latin typeface="Calibri"/>
                <a:cs typeface="Calibri"/>
              </a:rPr>
              <a:t>1) </a:t>
            </a:r>
            <a:r>
              <a:rPr dirty="0" sz="3200" spc="-25" b="1">
                <a:latin typeface="Calibri"/>
                <a:cs typeface="Calibri"/>
              </a:rPr>
              <a:t>Effective</a:t>
            </a:r>
            <a:r>
              <a:rPr dirty="0" sz="3200" spc="-10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use</a:t>
            </a:r>
            <a:r>
              <a:rPr dirty="0" sz="3200" spc="-5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of time</a:t>
            </a:r>
            <a:r>
              <a:rPr dirty="0" sz="3200" spc="-5" b="1">
                <a:latin typeface="Calibri"/>
                <a:cs typeface="Calibri"/>
              </a:rPr>
              <a:t> and</a:t>
            </a:r>
            <a:r>
              <a:rPr dirty="0" sz="3200" spc="-25" b="1">
                <a:latin typeface="Calibri"/>
                <a:cs typeface="Calibri"/>
              </a:rPr>
              <a:t> </a:t>
            </a:r>
            <a:r>
              <a:rPr dirty="0" sz="3200" spc="-10" b="1">
                <a:latin typeface="Calibri"/>
                <a:cs typeface="Calibri"/>
              </a:rPr>
              <a:t>subordinates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main </a:t>
            </a:r>
            <a:r>
              <a:rPr dirty="0" sz="2800" spc="-10" b="1">
                <a:latin typeface="Calibri"/>
                <a:cs typeface="Calibri"/>
              </a:rPr>
              <a:t>reasons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delegation: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800" spc="-5" b="1">
                <a:latin typeface="Calibri"/>
                <a:cs typeface="Calibri"/>
              </a:rPr>
              <a:t>A-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managers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having</a:t>
            </a:r>
            <a:r>
              <a:rPr dirty="0" sz="2800" spc="-5" b="1">
                <a:latin typeface="Calibri"/>
                <a:cs typeface="Calibri"/>
              </a:rPr>
              <a:t> decided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priorities.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800" spc="-5" b="1">
                <a:latin typeface="Calibri"/>
                <a:cs typeface="Calibri"/>
              </a:rPr>
              <a:t>B-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concentrate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greatest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importance.</a:t>
            </a:r>
            <a:endParaRPr sz="2800">
              <a:latin typeface="Calibri"/>
              <a:cs typeface="Calibri"/>
            </a:endParaRPr>
          </a:p>
          <a:p>
            <a:pPr marL="469900" marR="137160" indent="-457200">
              <a:lnSpc>
                <a:spcPct val="80000"/>
              </a:lnSpc>
              <a:spcBef>
                <a:spcPts val="805"/>
              </a:spcBef>
            </a:pPr>
            <a:r>
              <a:rPr dirty="0" sz="2800" spc="-5" b="1">
                <a:latin typeface="Calibri"/>
                <a:cs typeface="Calibri"/>
              </a:rPr>
              <a:t>C-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leaving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lesser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importance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done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others.</a:t>
            </a:r>
            <a:endParaRPr sz="2800">
              <a:latin typeface="Calibri"/>
              <a:cs typeface="Calibri"/>
            </a:endParaRPr>
          </a:p>
          <a:p>
            <a:pPr marL="469900" marR="5080" indent="-457200">
              <a:lnSpc>
                <a:spcPct val="80000"/>
              </a:lnSpc>
              <a:spcBef>
                <a:spcPts val="805"/>
              </a:spcBef>
            </a:pPr>
            <a:r>
              <a:rPr dirty="0" sz="2800" spc="-5" b="1">
                <a:latin typeface="Calibri"/>
                <a:cs typeface="Calibri"/>
              </a:rPr>
              <a:t>D-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delegation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up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effectively,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delegated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60" b="1">
                <a:latin typeface="Calibri"/>
                <a:cs typeface="Calibri"/>
              </a:rPr>
              <a:t>may,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actually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better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subordinate.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This</a:t>
            </a:r>
            <a:r>
              <a:rPr dirty="0" sz="2800" spc="-5" b="1">
                <a:latin typeface="Calibri"/>
                <a:cs typeface="Calibri"/>
              </a:rPr>
              <a:t> also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motivating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developing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9357" y="393319"/>
            <a:ext cx="455041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The</a:t>
            </a:r>
            <a:r>
              <a:rPr dirty="0" spc="-35"/>
              <a:t> </a:t>
            </a:r>
            <a:r>
              <a:rPr dirty="0"/>
              <a:t>need</a:t>
            </a:r>
            <a:r>
              <a:rPr dirty="0" spc="-10"/>
              <a:t> </a:t>
            </a:r>
            <a:r>
              <a:rPr dirty="0" spc="-20"/>
              <a:t>for</a:t>
            </a:r>
            <a:r>
              <a:rPr dirty="0" spc="-25"/>
              <a:t> </a:t>
            </a:r>
            <a:r>
              <a:rPr dirty="0" spc="-10"/>
              <a:t>delegation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179" y="1155572"/>
            <a:ext cx="556641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2)</a:t>
            </a:r>
            <a:r>
              <a:rPr dirty="0" sz="3200" spc="-10"/>
              <a:t> Development</a:t>
            </a:r>
            <a:r>
              <a:rPr dirty="0" sz="3200" spc="-40"/>
              <a:t> </a:t>
            </a:r>
            <a:r>
              <a:rPr dirty="0" sz="3200"/>
              <a:t>of</a:t>
            </a:r>
            <a:r>
              <a:rPr dirty="0" sz="3200" spc="-20"/>
              <a:t> </a:t>
            </a:r>
            <a:r>
              <a:rPr dirty="0" sz="3200" spc="-10"/>
              <a:t>subordinates:</a:t>
            </a:r>
            <a:endParaRPr sz="32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69900" marR="5080" indent="-376555">
              <a:lnSpc>
                <a:spcPct val="150000"/>
              </a:lnSpc>
              <a:spcBef>
                <a:spcPts val="100"/>
              </a:spcBef>
            </a:pPr>
            <a:r>
              <a:rPr dirty="0" spc="-5"/>
              <a:t>-</a:t>
            </a:r>
            <a:r>
              <a:rPr dirty="0" spc="15"/>
              <a:t> </a:t>
            </a:r>
            <a:r>
              <a:rPr dirty="0" spc="-15"/>
              <a:t>Managers</a:t>
            </a:r>
            <a:r>
              <a:rPr dirty="0" spc="40"/>
              <a:t> </a:t>
            </a:r>
            <a:r>
              <a:rPr dirty="0" spc="-15"/>
              <a:t>are</a:t>
            </a:r>
            <a:r>
              <a:rPr dirty="0" spc="20"/>
              <a:t> </a:t>
            </a:r>
            <a:r>
              <a:rPr dirty="0" spc="-15"/>
              <a:t>setting</a:t>
            </a:r>
            <a:r>
              <a:rPr dirty="0" spc="20"/>
              <a:t> </a:t>
            </a:r>
            <a:r>
              <a:rPr dirty="0" spc="-5"/>
              <a:t>the</a:t>
            </a:r>
            <a:r>
              <a:rPr dirty="0" spc="15"/>
              <a:t> </a:t>
            </a:r>
            <a:r>
              <a:rPr dirty="0" spc="-20"/>
              <a:t>pattern</a:t>
            </a:r>
            <a:r>
              <a:rPr dirty="0" spc="35"/>
              <a:t> </a:t>
            </a:r>
            <a:r>
              <a:rPr dirty="0" spc="-20"/>
              <a:t>for</a:t>
            </a:r>
            <a:r>
              <a:rPr dirty="0" spc="15"/>
              <a:t> </a:t>
            </a:r>
            <a:r>
              <a:rPr dirty="0" spc="-5"/>
              <a:t>their</a:t>
            </a:r>
            <a:r>
              <a:rPr dirty="0" spc="15"/>
              <a:t> </a:t>
            </a:r>
            <a:r>
              <a:rPr dirty="0" spc="-15"/>
              <a:t>subordinates </a:t>
            </a:r>
            <a:r>
              <a:rPr dirty="0" spc="-620"/>
              <a:t> </a:t>
            </a:r>
            <a:r>
              <a:rPr dirty="0" spc="-15"/>
              <a:t>to</a:t>
            </a:r>
            <a:r>
              <a:rPr dirty="0" spc="-5"/>
              <a:t> </a:t>
            </a:r>
            <a:r>
              <a:rPr dirty="0" spc="-20"/>
              <a:t>delegate</a:t>
            </a:r>
            <a:r>
              <a:rPr dirty="0" spc="40"/>
              <a:t> </a:t>
            </a:r>
            <a:r>
              <a:rPr dirty="0" spc="-5"/>
              <a:t>in</a:t>
            </a:r>
            <a:r>
              <a:rPr dirty="0"/>
              <a:t> </a:t>
            </a:r>
            <a:r>
              <a:rPr dirty="0" spc="-5"/>
              <a:t>turn</a:t>
            </a:r>
            <a:r>
              <a:rPr dirty="0" spc="10"/>
              <a:t> </a:t>
            </a:r>
            <a:r>
              <a:rPr dirty="0" spc="-5"/>
              <a:t>down</a:t>
            </a:r>
            <a:r>
              <a:rPr dirty="0"/>
              <a:t> </a:t>
            </a:r>
            <a:r>
              <a:rPr dirty="0" spc="-5"/>
              <a:t>the</a:t>
            </a:r>
            <a:r>
              <a:rPr dirty="0" spc="10"/>
              <a:t> </a:t>
            </a:r>
            <a:r>
              <a:rPr dirty="0" spc="-10"/>
              <a:t>line.</a:t>
            </a:r>
          </a:p>
          <a:p>
            <a:pPr marL="203200" indent="-190500">
              <a:lnSpc>
                <a:spcPct val="100000"/>
              </a:lnSpc>
              <a:spcBef>
                <a:spcPts val="1680"/>
              </a:spcBef>
              <a:buChar char="-"/>
              <a:tabLst>
                <a:tab pos="203200" algn="l"/>
              </a:tabLst>
            </a:pPr>
            <a:r>
              <a:rPr dirty="0" spc="-15"/>
              <a:t>Subordinates</a:t>
            </a:r>
            <a:r>
              <a:rPr dirty="0" spc="30"/>
              <a:t> </a:t>
            </a:r>
            <a:r>
              <a:rPr dirty="0" spc="-5"/>
              <a:t>can</a:t>
            </a:r>
            <a:r>
              <a:rPr dirty="0" spc="-15"/>
              <a:t> </a:t>
            </a:r>
            <a:r>
              <a:rPr dirty="0" spc="-5"/>
              <a:t>deal</a:t>
            </a:r>
            <a:r>
              <a:rPr dirty="0" spc="15"/>
              <a:t> </a:t>
            </a:r>
            <a:r>
              <a:rPr dirty="0" spc="-5"/>
              <a:t>with</a:t>
            </a:r>
            <a:r>
              <a:rPr dirty="0"/>
              <a:t> </a:t>
            </a:r>
            <a:r>
              <a:rPr dirty="0" spc="-15"/>
              <a:t>emergencies.</a:t>
            </a:r>
          </a:p>
          <a:p>
            <a:pPr marL="203200" indent="-190500">
              <a:lnSpc>
                <a:spcPct val="100000"/>
              </a:lnSpc>
              <a:spcBef>
                <a:spcPts val="1680"/>
              </a:spcBef>
              <a:buChar char="-"/>
              <a:tabLst>
                <a:tab pos="203200" algn="l"/>
              </a:tabLst>
            </a:pPr>
            <a:r>
              <a:rPr dirty="0" spc="-5"/>
              <a:t>Help </a:t>
            </a:r>
            <a:r>
              <a:rPr dirty="0" spc="-15"/>
              <a:t>prepare</a:t>
            </a:r>
            <a:r>
              <a:rPr dirty="0" spc="40"/>
              <a:t> </a:t>
            </a:r>
            <a:r>
              <a:rPr dirty="0" spc="-15"/>
              <a:t>subordinate</a:t>
            </a:r>
            <a:r>
              <a:rPr dirty="0" spc="15"/>
              <a:t> </a:t>
            </a:r>
            <a:r>
              <a:rPr dirty="0" spc="-20"/>
              <a:t>for</a:t>
            </a:r>
            <a:r>
              <a:rPr dirty="0" spc="15"/>
              <a:t> </a:t>
            </a:r>
            <a:r>
              <a:rPr dirty="0" spc="-10"/>
              <a:t>promotion.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mm</dc:creator>
  <dc:title>الشريحة 1</dc:title>
  <dcterms:created xsi:type="dcterms:W3CDTF">2023-11-04T07:52:52Z</dcterms:created>
  <dcterms:modified xsi:type="dcterms:W3CDTF">2023-11-04T07:52:52Z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2021-05-07T00:00:00Z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</Properties>
</file>