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a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6" d="100"/>
          <a:sy n="56" d="100"/>
        </p:scale>
        <p:origin x="3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10/29/2022</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10/29/2022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10/29/2022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10/29/2022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10/29/2022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10/29/2022</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10/29/2022</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10/29/2022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10/29/2022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10/29/2022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10/29/2022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10/29/2022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10/29/2022</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10/29/2022</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10/29/2022</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10/29/2022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10/29/2022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10/29/2022</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1" eaLnBrk="1" latinLnBrk="0" hangingPunct="1">
        <a:spcBef>
          <a:spcPct val="0"/>
        </a:spcBef>
        <a:buNone/>
        <a:defRPr sz="3600" b="0" i="0" kern="1200">
          <a:solidFill>
            <a:schemeClr val="bg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940635"/>
            <a:ext cx="8825658" cy="2677648"/>
          </a:xfrm>
        </p:spPr>
        <p:txBody>
          <a:bodyPr/>
          <a:lstStyle/>
          <a:p>
            <a:pPr xmlns:a="http://schemas.openxmlformats.org/drawingml/2006/main" algn="ctr">
              <a:bidi/>
            </a:pPr>
            <a:r xmlns:a="http://schemas.openxmlformats.org/drawingml/2006/main">
              <a:rPr lang="ar" dirty="0" smtClean="0"/>
              <a:t>الإدارة </a:t>
            </a:r>
            <a:br xmlns:a="http://schemas.openxmlformats.org/drawingml/2006/main">
              <a:rPr lang="en-US" dirty="0" smtClean="0"/>
            </a:br>
            <a:r xmlns:a="http://schemas.openxmlformats.org/drawingml/2006/main">
              <a:rPr lang="ar" dirty="0" smtClean="0"/>
              <a:t>والقيادة </a:t>
            </a:r>
            <a:br xmlns:a="http://schemas.openxmlformats.org/drawingml/2006/main">
              <a:rPr lang="en-US" dirty="0" smtClean="0"/>
            </a:br>
            <a:r xmlns:a="http://schemas.openxmlformats.org/drawingml/2006/main">
              <a:rPr lang="ar" dirty="0" smtClean="0"/>
              <a:t>في التمريض</a:t>
            </a:r>
            <a:endParaRPr xmlns:a="http://schemas.openxmlformats.org/drawingml/2006/main" lang="ar-JO" dirty="0"/>
          </a:p>
        </p:txBody>
      </p:sp>
      <p:sp>
        <p:nvSpPr>
          <p:cNvPr id="3" name="Subtitle 2"/>
          <p:cNvSpPr>
            <a:spLocks noGrp="1"/>
          </p:cNvSpPr>
          <p:nvPr>
            <p:ph type="subTitle" idx="1"/>
          </p:nvPr>
        </p:nvSpPr>
        <p:spPr>
          <a:xfrm>
            <a:off x="1154955" y="3875859"/>
            <a:ext cx="8825658" cy="861420"/>
          </a:xfrm>
        </p:spPr>
        <p:txBody>
          <a:bodyPr>
            <a:normAutofit/>
          </a:bodyPr>
          <a:lstStyle/>
          <a:p>
            <a:pPr xmlns:a="http://schemas.openxmlformats.org/drawingml/2006/main" algn="r">
              <a:bidi/>
            </a:pPr>
            <a:r xmlns:a="http://schemas.openxmlformats.org/drawingml/2006/main">
              <a:rPr lang="ar" sz="2800" b="1" i="1" dirty="0" smtClean="0">
                <a:effectLst>
                  <a:outerShdw blurRad="38100" dist="38100" dir="2700000" algn="tl">
                    <a:srgbClr val="000000">
                      <a:alpha val="43137"/>
                    </a:srgbClr>
                  </a:outerShdw>
                </a:effectLst>
              </a:rPr>
              <a:t>مقدمة</a:t>
            </a:r>
            <a:endParaRPr xmlns:a="http://schemas.openxmlformats.org/drawingml/2006/main" lang="ar-JO" sz="2800" b="1" i="1" dirty="0">
              <a:effectLst>
                <a:outerShdw blurRad="38100" dist="38100" dir="2700000" algn="tl">
                  <a:srgbClr val="000000">
                    <a:alpha val="43137"/>
                  </a:srgbClr>
                </a:outerShdw>
              </a:effectLst>
            </a:endParaRPr>
          </a:p>
        </p:txBody>
      </p:sp>
      <p:sp>
        <p:nvSpPr>
          <p:cNvPr id="4" name="TextBox 3"/>
          <p:cNvSpPr txBox="1"/>
          <p:nvPr/>
        </p:nvSpPr>
        <p:spPr>
          <a:xfrm>
            <a:off x="8796271" y="1236372"/>
            <a:ext cx="2743200" cy="369332"/>
          </a:xfrm>
          <a:prstGeom prst="rect">
            <a:avLst/>
          </a:prstGeom>
          <a:noFill/>
        </p:spPr>
        <p:txBody>
          <a:bodyPr wrap="square" rtlCol="1">
            <a:spAutoFit/>
          </a:bodyPr>
          <a:lstStyle/>
          <a:p>
            <a:r xmlns:a="http://schemas.openxmlformats.org/drawingml/2006/main">
              <a:rPr lang="ar" dirty="0" smtClean="0">
                <a:solidFill>
                  <a:schemeClr val="accent3">
                    <a:lumMod val="40000"/>
                    <a:lumOff val="60000"/>
                  </a:schemeClr>
                </a:solidFill>
              </a:rPr>
              <a:t>الفصل الدراسي الأول 2022-2023</a:t>
            </a:r>
            <a:endParaRPr xmlns:a="http://schemas.openxmlformats.org/drawingml/2006/main" lang="ar-JO" dirty="0">
              <a:solidFill>
                <a:schemeClr val="accent3">
                  <a:lumMod val="40000"/>
                  <a:lumOff val="60000"/>
                </a:schemeClr>
              </a:solidFill>
            </a:endParaRPr>
          </a:p>
        </p:txBody>
      </p:sp>
      <p:sp>
        <p:nvSpPr>
          <p:cNvPr id="5" name="TextBox 4"/>
          <p:cNvSpPr txBox="1"/>
          <p:nvPr/>
        </p:nvSpPr>
        <p:spPr>
          <a:xfrm>
            <a:off x="824249" y="5765373"/>
            <a:ext cx="2021982" cy="369332"/>
          </a:xfrm>
          <a:prstGeom prst="rect">
            <a:avLst/>
          </a:prstGeom>
          <a:noFill/>
        </p:spPr>
        <p:txBody>
          <a:bodyPr wrap="square" rtlCol="1">
            <a:spAutoFit/>
          </a:bodyPr>
          <a:lstStyle/>
          <a:p>
            <a:r xmlns:a="http://schemas.openxmlformats.org/drawingml/2006/main">
              <a:rPr lang="ar" dirty="0" smtClean="0">
                <a:solidFill>
                  <a:schemeClr val="accent3">
                    <a:lumMod val="40000"/>
                    <a:lumOff val="60000"/>
                  </a:schemeClr>
                </a:solidFill>
              </a:rPr>
              <a:t>اياد سلامة</a:t>
            </a:r>
            <a:endParaRPr xmlns:a="http://schemas.openxmlformats.org/drawingml/2006/main" lang="ar-JO" dirty="0">
              <a:solidFill>
                <a:schemeClr val="accent3">
                  <a:lumMod val="40000"/>
                  <a:lumOff val="60000"/>
                </a:schemeClr>
              </a:solidFill>
            </a:endParaRPr>
          </a:p>
        </p:txBody>
      </p:sp>
    </p:spTree>
    <p:extLst>
      <p:ext uri="{BB962C8B-B14F-4D97-AF65-F5344CB8AC3E}">
        <p14:creationId xmlns:p14="http://schemas.microsoft.com/office/powerpoint/2010/main" val="2061596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397" y="669700"/>
            <a:ext cx="11230378" cy="1519707"/>
          </a:xfrm>
        </p:spPr>
        <p:txBody>
          <a:bodyPr/>
          <a:lstStyle/>
          <a:p>
            <a:r xmlns:a="http://schemas.openxmlformats.org/drawingml/2006/main">
              <a:rPr lang="ar" sz="3200" b="1" dirty="0" smtClean="0"/>
              <a:t>متطلبات القيادة والإدارة الناجحة</a:t>
            </a:r>
            <a:br xmlns:a="http://schemas.openxmlformats.org/drawingml/2006/main">
              <a:rPr lang="en-US" sz="3200" b="1" dirty="0" smtClean="0"/>
            </a:br>
            <a:endParaRPr xmlns:a="http://schemas.openxmlformats.org/drawingml/2006/main" lang="ar-JO" sz="3200" b="1" dirty="0"/>
          </a:p>
        </p:txBody>
      </p:sp>
      <p:sp>
        <p:nvSpPr>
          <p:cNvPr id="3" name="Content Placeholder 2"/>
          <p:cNvSpPr>
            <a:spLocks noGrp="1"/>
          </p:cNvSpPr>
          <p:nvPr>
            <p:ph idx="1"/>
          </p:nvPr>
        </p:nvSpPr>
        <p:spPr/>
        <p:txBody>
          <a:bodyPr>
            <a:normAutofit/>
          </a:bodyPr>
          <a:lstStyle/>
          <a:p>
            <a:pPr xmlns:a="http://schemas.openxmlformats.org/drawingml/2006/main" algn="l" rtl="0">
              <a:bidi/>
            </a:pPr>
            <a:r xmlns:a="http://schemas.openxmlformats.org/drawingml/2006/main">
              <a:rPr lang="ar" sz="3200" dirty="0" smtClean="0"/>
              <a:t>صناعة القرار</a:t>
            </a:r>
          </a:p>
          <a:p>
            <a:pPr xmlns:a="http://schemas.openxmlformats.org/drawingml/2006/main" algn="l" rtl="0">
              <a:bidi/>
            </a:pPr>
            <a:r xmlns:a="http://schemas.openxmlformats.org/drawingml/2006/main">
              <a:rPr lang="ar" sz="3200" dirty="0" smtClean="0"/>
              <a:t>حل المشاكل</a:t>
            </a:r>
          </a:p>
          <a:p>
            <a:pPr xmlns:a="http://schemas.openxmlformats.org/drawingml/2006/main" algn="l" rtl="0">
              <a:bidi/>
            </a:pPr>
            <a:r xmlns:a="http://schemas.openxmlformats.org/drawingml/2006/main">
              <a:rPr lang="ar" sz="3200" dirty="0" smtClean="0"/>
              <a:t>التفكير النقدي</a:t>
            </a:r>
          </a:p>
          <a:p>
            <a:pPr xmlns:a="http://schemas.openxmlformats.org/drawingml/2006/main" algn="l" rtl="0">
              <a:bidi/>
            </a:pPr>
            <a:r xmlns:a="http://schemas.openxmlformats.org/drawingml/2006/main">
              <a:rPr lang="ar" sz="3200" dirty="0" smtClean="0"/>
              <a:t>الاستدلال السريري</a:t>
            </a:r>
            <a:endParaRPr xmlns:a="http://schemas.openxmlformats.org/drawingml/2006/main" lang="ar-JO" sz="3200" dirty="0"/>
          </a:p>
        </p:txBody>
      </p:sp>
    </p:spTree>
    <p:extLst>
      <p:ext uri="{BB962C8B-B14F-4D97-AF65-F5344CB8AC3E}">
        <p14:creationId xmlns:p14="http://schemas.microsoft.com/office/powerpoint/2010/main" val="2389003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ar" dirty="0" smtClean="0"/>
              <a:t>صناعة القرار</a:t>
            </a:r>
            <a:endParaRPr xmlns:a="http://schemas.openxmlformats.org/drawingml/2006/main" lang="ar-JO" dirty="0"/>
          </a:p>
        </p:txBody>
      </p:sp>
      <p:sp>
        <p:nvSpPr>
          <p:cNvPr id="3" name="Content Placeholder 2"/>
          <p:cNvSpPr>
            <a:spLocks noGrp="1"/>
          </p:cNvSpPr>
          <p:nvPr>
            <p:ph idx="1"/>
          </p:nvPr>
        </p:nvSpPr>
        <p:spPr/>
        <p:txBody>
          <a:bodyPr/>
          <a:lstStyle/>
          <a:p>
            <a:pPr xmlns:a="http://schemas.openxmlformats.org/drawingml/2006/main" algn="l" rtl="0">
              <a:bidi/>
            </a:pPr>
            <a:r xmlns:a="http://schemas.openxmlformats.org/drawingml/2006/main">
              <a:rPr lang="ar" dirty="0" smtClean="0"/>
              <a:t>غالبًا ما يُعتقد أن DM مرادف للإدارة</a:t>
            </a:r>
            <a:endParaRPr xmlns:a="http://schemas.openxmlformats.org/drawingml/2006/main" lang="en-US" dirty="0"/>
          </a:p>
          <a:p>
            <a:pPr xmlns:a="http://schemas.openxmlformats.org/drawingml/2006/main" algn="l" rtl="0">
              <a:bidi/>
            </a:pPr>
            <a:r xmlns:a="http://schemas.openxmlformats.org/drawingml/2006/main">
              <a:rPr lang="ar" dirty="0" smtClean="0"/>
              <a:t>إن جودة القرارات المتخذة تؤثر بشكل كبير على نجاح المديرين</a:t>
            </a:r>
          </a:p>
          <a:p>
            <a:pPr xmlns:a="http://schemas.openxmlformats.org/drawingml/2006/main" algn="l" rtl="0">
              <a:bidi/>
            </a:pPr>
            <a:r xmlns:a="http://schemas.openxmlformats.org/drawingml/2006/main">
              <a:rPr lang="ar" dirty="0" smtClean="0"/>
              <a:t>إن إدارة الأعمال هي نشاط القيادة الأعمق وجوهر الإدارة</a:t>
            </a:r>
          </a:p>
          <a:p>
            <a:pPr xmlns:a="http://schemas.openxmlformats.org/drawingml/2006/main" algn="l" rtl="0">
              <a:bidi/>
            </a:pPr>
            <a:r xmlns:a="http://schemas.openxmlformats.org/drawingml/2006/main">
              <a:rPr lang="ar" dirty="0" smtClean="0"/>
              <a:t>تم تعريفه على أنه</a:t>
            </a:r>
          </a:p>
          <a:p>
            <a:pPr xmlns:a="http://schemas.openxmlformats.org/drawingml/2006/main" lvl="1" algn="l" rtl="0">
              <a:bidi/>
            </a:pPr>
            <a:r xmlns:a="http://schemas.openxmlformats.org/drawingml/2006/main">
              <a:rPr lang="ar" dirty="0"/>
              <a:t>عملية معرفية معقدة يتم تعريفها غالبًا على أنها اختيار مسار عمل معين</a:t>
            </a:r>
          </a:p>
          <a:p>
            <a:pPr xmlns:a="http://schemas.openxmlformats.org/drawingml/2006/main" lvl="1" algn="l" rtl="0">
              <a:bidi/>
            </a:pPr>
            <a:r xmlns:a="http://schemas.openxmlformats.org/drawingml/2006/main">
              <a:rPr lang="ar" dirty="0"/>
              <a:t>عملية التفكير في اختيار خيار منطقي من الخيارات المتاحة </a:t>
            </a:r>
            <a:r xmlns:a="http://schemas.openxmlformats.org/drawingml/2006/main">
              <a:rPr lang="ar" dirty="0" smtClean="0"/>
              <a:t>.</a:t>
            </a:r>
          </a:p>
          <a:p>
            <a:pPr xmlns:a="http://schemas.openxmlformats.org/drawingml/2006/main" algn="l" rtl="0">
              <a:bidi/>
            </a:pPr>
            <a:r xmlns:a="http://schemas.openxmlformats.org/drawingml/2006/main">
              <a:rPr lang="ar" dirty="0" smtClean="0"/>
              <a:t>يشير التعريف </a:t>
            </a:r>
            <a:r xmlns:a="http://schemas.openxmlformats.org/drawingml/2006/main">
              <a:rPr lang="ar" dirty="0"/>
              <a:t>إلى وجود شك حول العديد من مسارات العمل وأن الاختيار يتم لإزالة عدم اليقين</a:t>
            </a:r>
            <a:endParaRPr xmlns:a="http://schemas.openxmlformats.org/drawingml/2006/main" lang="en-US" dirty="0" smtClean="0"/>
          </a:p>
        </p:txBody>
      </p:sp>
    </p:spTree>
    <p:extLst>
      <p:ext uri="{BB962C8B-B14F-4D97-AF65-F5344CB8AC3E}">
        <p14:creationId xmlns:p14="http://schemas.microsoft.com/office/powerpoint/2010/main" val="382227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ar" dirty="0" smtClean="0"/>
              <a:t>حل المشاكل</a:t>
            </a:r>
            <a:endParaRPr xmlns:a="http://schemas.openxmlformats.org/drawingml/2006/main" lang="ar-JO" dirty="0"/>
          </a:p>
        </p:txBody>
      </p:sp>
      <p:sp>
        <p:nvSpPr>
          <p:cNvPr id="3" name="Content Placeholder 2"/>
          <p:cNvSpPr>
            <a:spLocks noGrp="1"/>
          </p:cNvSpPr>
          <p:nvPr>
            <p:ph idx="1"/>
          </p:nvPr>
        </p:nvSpPr>
        <p:spPr>
          <a:xfrm>
            <a:off x="643944" y="2369714"/>
            <a:ext cx="10365236" cy="4327300"/>
          </a:xfrm>
        </p:spPr>
        <p:txBody>
          <a:bodyPr>
            <a:noAutofit/>
          </a:bodyPr>
          <a:lstStyle/>
          <a:p>
            <a:pPr xmlns:a="http://schemas.openxmlformats.org/drawingml/2006/main" algn="l" rtl="0">
              <a:bidi/>
            </a:pPr>
            <a:r xmlns:a="http://schemas.openxmlformats.org/drawingml/2006/main">
              <a:rPr lang="ar" sz="1400" u="sng" dirty="0" smtClean="0">
                <a:latin typeface="Calibri" panose="020F0502020204030204" pitchFamily="34" charset="0"/>
                <a:ea typeface="Calibri" panose="020F0502020204030204" pitchFamily="34" charset="0"/>
                <a:cs typeface="Arial" panose="020B0604020202020204" pitchFamily="34" charset="0"/>
              </a:rPr>
              <a:t>جزء </a:t>
            </a:r>
            <a:r xmlns:a="http://schemas.openxmlformats.org/drawingml/2006/main">
              <a:rPr lang="ar" sz="1400" u="sng" dirty="0">
                <a:latin typeface="Calibri" panose="020F0502020204030204" pitchFamily="34" charset="0"/>
                <a:ea typeface="Calibri" panose="020F0502020204030204" pitchFamily="34" charset="0"/>
                <a:cs typeface="Arial" panose="020B0604020202020204" pitchFamily="34" charset="0"/>
              </a:rPr>
              <a:t>من عملية صنع القرار </a:t>
            </a:r>
            <a:r xmlns:a="http://schemas.openxmlformats.org/drawingml/2006/main">
              <a:rPr lang="ar" sz="1400" dirty="0">
                <a:latin typeface="Calibri" panose="020F0502020204030204" pitchFamily="34" charset="0"/>
                <a:ea typeface="Calibri" panose="020F0502020204030204" pitchFamily="34" charset="0"/>
                <a:cs typeface="Arial" panose="020B0604020202020204" pitchFamily="34" charset="0"/>
              </a:rPr>
              <a:t>وهي عملية منهجية تركز على تحليل </a:t>
            </a:r>
            <a:r xmlns:a="http://schemas.openxmlformats.org/drawingml/2006/main">
              <a:rPr lang="ar" sz="1400" u="sng" dirty="0">
                <a:latin typeface="Calibri" panose="020F0502020204030204" pitchFamily="34" charset="0"/>
                <a:ea typeface="Calibri" panose="020F0502020204030204" pitchFamily="34" charset="0"/>
                <a:cs typeface="Arial" panose="020B0604020202020204" pitchFamily="34" charset="0"/>
              </a:rPr>
              <a:t>موقف صعب </a:t>
            </a:r>
            <a:r xmlns:a="http://schemas.openxmlformats.org/drawingml/2006/main">
              <a:rPr lang="ar" sz="1400" dirty="0" smtClean="0">
                <a:latin typeface="Calibri" panose="020F0502020204030204" pitchFamily="34" charset="0"/>
                <a:ea typeface="Calibri" panose="020F0502020204030204" pitchFamily="34" charset="0"/>
                <a:cs typeface="Arial" panose="020B0604020202020204" pitchFamily="34" charset="0"/>
              </a:rPr>
              <a:t>.</a:t>
            </a:r>
          </a:p>
          <a:p>
            <a:pPr xmlns:a="http://schemas.openxmlformats.org/drawingml/2006/main" algn="l" rtl="0">
              <a:lnSpc>
                <a:spcPct val="107000"/>
              </a:lnSpc>
              <a:spcAft>
                <a:spcPts val="800"/>
              </a:spcAft>
              <a:bidi/>
            </a:pPr>
            <a:r xmlns:a="http://schemas.openxmlformats.org/drawingml/2006/main">
              <a:rPr lang="ar" sz="1400" dirty="0">
                <a:latin typeface="Calibri" panose="020F0502020204030204" pitchFamily="34" charset="0"/>
                <a:ea typeface="Calibri" panose="020F0502020204030204" pitchFamily="34" charset="0"/>
                <a:cs typeface="Arial" panose="020B0604020202020204" pitchFamily="34" charset="0"/>
              </a:rPr>
              <a:t>حل المشكلات يتضمن دائمًا خطوة اتخاذ القرار.</a:t>
            </a:r>
            <a:endParaRPr xmlns:a="http://schemas.openxmlformats.org/drawingml/2006/main" lang="en-US" sz="1400" dirty="0" smtClean="0">
              <a:latin typeface="Calibri" panose="020F0502020204030204" pitchFamily="34" charset="0"/>
              <a:ea typeface="Calibri" panose="020F0502020204030204" pitchFamily="34" charset="0"/>
              <a:cs typeface="Arial" panose="020B0604020202020204" pitchFamily="34" charset="0"/>
            </a:endParaRPr>
          </a:p>
          <a:p>
            <a:pPr xmlns:a="http://schemas.openxmlformats.org/drawingml/2006/main" algn="l" rtl="0">
              <a:lnSpc>
                <a:spcPct val="107000"/>
              </a:lnSpc>
              <a:spcAft>
                <a:spcPts val="800"/>
              </a:spcAft>
              <a:bidi/>
            </a:pPr>
            <a:r xmlns:a="http://schemas.openxmlformats.org/drawingml/2006/main">
              <a:rPr lang="ar" sz="1400" dirty="0" smtClean="0">
                <a:latin typeface="Calibri" panose="020F0502020204030204" pitchFamily="34" charset="0"/>
                <a:ea typeface="Calibri" panose="020F0502020204030204" pitchFamily="34" charset="0"/>
                <a:cs typeface="Arial" panose="020B0604020202020204" pitchFamily="34" charset="0"/>
              </a:rPr>
              <a:t>يستخدم الكثيرون </a:t>
            </a:r>
            <a:r xmlns:a="http://schemas.openxmlformats.org/drawingml/2006/main">
              <a:rPr lang="ar" sz="1400" dirty="0">
                <a:latin typeface="Calibri" panose="020F0502020204030204" pitchFamily="34" charset="0"/>
                <a:ea typeface="Calibri" panose="020F0502020204030204" pitchFamily="34" charset="0"/>
                <a:cs typeface="Arial" panose="020B0604020202020204" pitchFamily="34" charset="0"/>
              </a:rPr>
              <a:t>مصطلحي </a:t>
            </a:r>
            <a:r xmlns:a="http://schemas.openxmlformats.org/drawingml/2006/main">
              <a:rPr lang="ar" sz="1400" i="1" dirty="0">
                <a:latin typeface="Calibri" panose="020F0502020204030204" pitchFamily="34" charset="0"/>
                <a:ea typeface="Calibri" panose="020F0502020204030204" pitchFamily="34" charset="0"/>
                <a:cs typeface="Arial" panose="020B0604020202020204" pitchFamily="34" charset="0"/>
              </a:rPr>
              <a:t>حل المشكلات </a:t>
            </a:r>
            <a:r xmlns:a="http://schemas.openxmlformats.org/drawingml/2006/main">
              <a:rPr lang="ar" sz="1400" dirty="0">
                <a:latin typeface="Calibri" panose="020F0502020204030204" pitchFamily="34" charset="0"/>
                <a:ea typeface="Calibri" panose="020F0502020204030204" pitchFamily="34" charset="0"/>
                <a:cs typeface="Arial" panose="020B0604020202020204" pitchFamily="34" charset="0"/>
              </a:rPr>
              <a:t>واتخاذ </a:t>
            </a:r>
            <a:r xmlns:a="http://schemas.openxmlformats.org/drawingml/2006/main">
              <a:rPr lang="ar" sz="1400" i="1" dirty="0">
                <a:latin typeface="Calibri" panose="020F0502020204030204" pitchFamily="34" charset="0"/>
                <a:ea typeface="Calibri" panose="020F0502020204030204" pitchFamily="34" charset="0"/>
                <a:cs typeface="Arial" panose="020B0604020202020204" pitchFamily="34" charset="0"/>
              </a:rPr>
              <a:t>القرار </a:t>
            </a:r>
            <a:r xmlns:a="http://schemas.openxmlformats.org/drawingml/2006/main">
              <a:rPr lang="ar" sz="1400" dirty="0">
                <a:latin typeface="Calibri" panose="020F0502020204030204" pitchFamily="34" charset="0"/>
                <a:ea typeface="Calibri" panose="020F0502020204030204" pitchFamily="34" charset="0"/>
                <a:cs typeface="Arial" panose="020B0604020202020204" pitchFamily="34" charset="0"/>
              </a:rPr>
              <a:t>كمرادفين، ولكن هناك فرق صغير ولكنه مهم بين الاثنين.</a:t>
            </a:r>
            <a:endParaRPr xmlns:a="http://schemas.openxmlformats.org/drawingml/2006/main" lang="en-US" sz="1400" dirty="0" smtClean="0">
              <a:latin typeface="Calibri" panose="020F0502020204030204" pitchFamily="34" charset="0"/>
              <a:ea typeface="Calibri" panose="020F0502020204030204" pitchFamily="34" charset="0"/>
              <a:cs typeface="Arial" panose="020B0604020202020204" pitchFamily="34" charset="0"/>
            </a:endParaRPr>
          </a:p>
          <a:p>
            <a:pPr xmlns:a="http://schemas.openxmlformats.org/drawingml/2006/main" lvl="1" algn="l" rtl="0">
              <a:lnSpc>
                <a:spcPct val="107000"/>
              </a:lnSpc>
              <a:spcAft>
                <a:spcPts val="800"/>
              </a:spcAft>
              <a:bidi/>
            </a:pPr>
            <a:r xmlns:a="http://schemas.openxmlformats.org/drawingml/2006/main">
              <a:rPr lang="ar" sz="1400" dirty="0" smtClean="0">
                <a:latin typeface="Calibri" panose="020F0502020204030204" pitchFamily="34" charset="0"/>
                <a:ea typeface="Calibri" panose="020F0502020204030204" pitchFamily="34" charset="0"/>
                <a:cs typeface="Arial" panose="020B0604020202020204" pitchFamily="34" charset="0"/>
              </a:rPr>
              <a:t>على الرغم من أن </a:t>
            </a:r>
            <a:r xmlns:a="http://schemas.openxmlformats.org/drawingml/2006/main">
              <a:rPr lang="ar" sz="1400" dirty="0">
                <a:latin typeface="Calibri" panose="020F0502020204030204" pitchFamily="34" charset="0"/>
                <a:ea typeface="Calibri" panose="020F0502020204030204" pitchFamily="34" charset="0"/>
                <a:cs typeface="Arial" panose="020B0604020202020204" pitchFamily="34" charset="0"/>
              </a:rPr>
              <a:t>اتخاذ القرار هو الخطوة الأخيرة في عملية حل المشكلات، إلا أنه من الممكن أن </a:t>
            </a:r>
            <a:r xmlns:a="http://schemas.openxmlformats.org/drawingml/2006/main">
              <a:rPr lang="ar" sz="1400" u="sng" dirty="0">
                <a:latin typeface="Calibri" panose="020F0502020204030204" pitchFamily="34" charset="0"/>
                <a:ea typeface="Calibri" panose="020F0502020204030204" pitchFamily="34" charset="0"/>
                <a:cs typeface="Arial" panose="020B0604020202020204" pitchFamily="34" charset="0"/>
              </a:rPr>
              <a:t>يحدث اتخاذ القرار دون التحليل الكامل المطلوب في حل المشكلات </a:t>
            </a:r>
            <a:r xmlns:a="http://schemas.openxmlformats.org/drawingml/2006/main">
              <a:rPr lang="ar" sz="1400" dirty="0">
                <a:latin typeface="Calibri" panose="020F0502020204030204" pitchFamily="34" charset="0"/>
                <a:ea typeface="Calibri" panose="020F0502020204030204" pitchFamily="34" charset="0"/>
                <a:cs typeface="Arial" panose="020B0604020202020204" pitchFamily="34" charset="0"/>
              </a:rPr>
              <a:t>.</a:t>
            </a:r>
            <a:endParaRPr xmlns:a="http://schemas.openxmlformats.org/drawingml/2006/main" lang="en-US" sz="1400" dirty="0" smtClean="0">
              <a:latin typeface="Calibri" panose="020F0502020204030204" pitchFamily="34" charset="0"/>
              <a:ea typeface="Calibri" panose="020F0502020204030204" pitchFamily="34" charset="0"/>
              <a:cs typeface="Arial" panose="020B0604020202020204" pitchFamily="34" charset="0"/>
            </a:endParaRPr>
          </a:p>
          <a:p>
            <a:pPr xmlns:a="http://schemas.openxmlformats.org/drawingml/2006/main" lvl="1" algn="l" rtl="0">
              <a:lnSpc>
                <a:spcPct val="107000"/>
              </a:lnSpc>
              <a:spcAft>
                <a:spcPts val="800"/>
              </a:spcAft>
              <a:bidi/>
            </a:pPr>
            <a:r xmlns:a="http://schemas.openxmlformats.org/drawingml/2006/main">
              <a:rPr lang="ar" sz="1400" dirty="0" smtClean="0">
                <a:latin typeface="Calibri" panose="020F0502020204030204" pitchFamily="34" charset="0"/>
                <a:ea typeface="Calibri" panose="020F0502020204030204" pitchFamily="34" charset="0"/>
                <a:cs typeface="Arial" panose="020B0604020202020204" pitchFamily="34" charset="0"/>
              </a:rPr>
              <a:t>نظرًا لأن </a:t>
            </a:r>
            <a:r xmlns:a="http://schemas.openxmlformats.org/drawingml/2006/main">
              <a:rPr lang="ar" sz="1400" dirty="0">
                <a:latin typeface="Calibri" panose="020F0502020204030204" pitchFamily="34" charset="0"/>
                <a:ea typeface="Calibri" panose="020F0502020204030204" pitchFamily="34" charset="0"/>
                <a:cs typeface="Arial" panose="020B0604020202020204" pitchFamily="34" charset="0"/>
              </a:rPr>
              <a:t>حل المشكلات يحاول تحديد المشكلة الجذرية في المواقف، </a:t>
            </a:r>
            <a:r xmlns:a="http://schemas.openxmlformats.org/drawingml/2006/main">
              <a:rPr lang="ar" sz="1400" u="sng" dirty="0">
                <a:latin typeface="Calibri" panose="020F0502020204030204" pitchFamily="34" charset="0"/>
                <a:ea typeface="Calibri" panose="020F0502020204030204" pitchFamily="34" charset="0"/>
                <a:cs typeface="Arial" panose="020B0604020202020204" pitchFamily="34" charset="0"/>
              </a:rPr>
              <a:t>يتم إنفاق الكثير من الوقت والطاقة على تحديد المشكلة الحقيقية </a:t>
            </a:r>
            <a:r xmlns:a="http://schemas.openxmlformats.org/drawingml/2006/main">
              <a:rPr lang="ar" sz="1400" dirty="0" smtClean="0">
                <a:latin typeface="Calibri" panose="020F0502020204030204" pitchFamily="34" charset="0"/>
                <a:ea typeface="Calibri" panose="020F0502020204030204" pitchFamily="34" charset="0"/>
                <a:cs typeface="Arial" panose="020B0604020202020204" pitchFamily="34" charset="0"/>
              </a:rPr>
              <a:t>.</a:t>
            </a:r>
          </a:p>
          <a:p>
            <a:pPr xmlns:a="http://schemas.openxmlformats.org/drawingml/2006/main" lvl="1" algn="l" rtl="0">
              <a:lnSpc>
                <a:spcPct val="107000"/>
              </a:lnSpc>
              <a:spcAft>
                <a:spcPts val="800"/>
              </a:spcAft>
              <a:bidi/>
            </a:pPr>
            <a:r xmlns:a="http://schemas.openxmlformats.org/drawingml/2006/main">
              <a:rPr lang="ar" sz="1400" dirty="0" smtClean="0">
                <a:latin typeface="Calibri" panose="020F0502020204030204" pitchFamily="34" charset="0"/>
                <a:ea typeface="Calibri" panose="020F0502020204030204" pitchFamily="34" charset="0"/>
                <a:cs typeface="Arial" panose="020B0604020202020204" pitchFamily="34" charset="0"/>
              </a:rPr>
              <a:t>اتخاذ </a:t>
            </a:r>
            <a:r xmlns:a="http://schemas.openxmlformats.org/drawingml/2006/main">
              <a:rPr lang="ar" sz="1400" dirty="0">
                <a:latin typeface="Calibri" panose="020F0502020204030204" pitchFamily="34" charset="0"/>
                <a:ea typeface="Calibri" panose="020F0502020204030204" pitchFamily="34" charset="0"/>
                <a:cs typeface="Arial" panose="020B0604020202020204" pitchFamily="34" charset="0"/>
              </a:rPr>
              <a:t>القرار </a:t>
            </a:r>
            <a:r xmlns:a="http://schemas.openxmlformats.org/drawingml/2006/main">
              <a:rPr lang="ar" sz="1400" dirty="0">
                <a:latin typeface="Calibri" panose="020F0502020204030204" pitchFamily="34" charset="0"/>
                <a:ea typeface="Calibri" panose="020F0502020204030204" pitchFamily="34" charset="0"/>
                <a:cs typeface="Arial" panose="020B0604020202020204" pitchFamily="34" charset="0"/>
              </a:rPr>
              <a:t>بسبب مشكلة ولكن غالبًا ما يتم التعامل معه بطريقة لا تركز على القضاء على المشكلة الأساسية</a:t>
            </a:r>
          </a:p>
          <a:p>
            <a:pPr lvl="1" algn="l" rtl="0">
              <a:lnSpc>
                <a:spcPct val="107000"/>
              </a:lnSpc>
              <a:spcAft>
                <a:spcPts val="800"/>
              </a:spcAft>
            </a:pPr>
            <a:endParaRPr lang="en-US" sz="1400" dirty="0">
              <a:latin typeface="Calibri" panose="020F0502020204030204" pitchFamily="34" charset="0"/>
              <a:ea typeface="Calibri" panose="020F0502020204030204" pitchFamily="34" charset="0"/>
              <a:cs typeface="Arial" panose="020B0604020202020204" pitchFamily="34" charset="0"/>
            </a:endParaRPr>
          </a:p>
          <a:p>
            <a:pPr marL="0" indent="0" algn="l" rtl="0">
              <a:buNone/>
            </a:pPr>
            <a:endParaRPr lang="ar-JO" sz="1400" dirty="0"/>
          </a:p>
        </p:txBody>
      </p:sp>
    </p:spTree>
    <p:extLst>
      <p:ext uri="{BB962C8B-B14F-4D97-AF65-F5344CB8AC3E}">
        <p14:creationId xmlns:p14="http://schemas.microsoft.com/office/powerpoint/2010/main" val="1777621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ar" dirty="0" smtClean="0"/>
              <a:t>التفكير النقدي</a:t>
            </a:r>
            <a:endParaRPr xmlns:a="http://schemas.openxmlformats.org/drawingml/2006/main" lang="ar-JO" dirty="0"/>
          </a:p>
        </p:txBody>
      </p:sp>
      <p:sp>
        <p:nvSpPr>
          <p:cNvPr id="3" name="Content Placeholder 2"/>
          <p:cNvSpPr>
            <a:spLocks noGrp="1"/>
          </p:cNvSpPr>
          <p:nvPr>
            <p:ph idx="1"/>
          </p:nvPr>
        </p:nvSpPr>
        <p:spPr>
          <a:xfrm>
            <a:off x="737152" y="2577742"/>
            <a:ext cx="10601568" cy="3416300"/>
          </a:xfrm>
        </p:spPr>
        <p:txBody>
          <a:bodyPr/>
          <a:lstStyle/>
          <a:p>
            <a:pPr xmlns:a="http://schemas.openxmlformats.org/drawingml/2006/main" algn="l" rtl="0">
              <a:bidi/>
            </a:pPr>
            <a:r xmlns:a="http://schemas.openxmlformats.org/drawingml/2006/main">
              <a:rPr lang="ar" dirty="0" smtClean="0">
                <a:latin typeface="Calibri" panose="020F0502020204030204" pitchFamily="34" charset="0"/>
                <a:ea typeface="Calibri" panose="020F0502020204030204" pitchFamily="34" charset="0"/>
                <a:cs typeface="Arial" panose="020B0604020202020204" pitchFamily="34" charset="0"/>
              </a:rPr>
              <a:t>يُشار إليه </a:t>
            </a:r>
            <a:r xmlns:a="http://schemas.openxmlformats.org/drawingml/2006/main">
              <a:rPr lang="ar" dirty="0">
                <a:latin typeface="Calibri" panose="020F0502020204030204" pitchFamily="34" charset="0"/>
                <a:ea typeface="Calibri" panose="020F0502020204030204" pitchFamily="34" charset="0"/>
                <a:cs typeface="Arial" panose="020B0604020202020204" pitchFamily="34" charset="0"/>
              </a:rPr>
              <a:t>أحيانًا </a:t>
            </a:r>
            <a:r xmlns:a="http://schemas.openxmlformats.org/drawingml/2006/main">
              <a:rPr lang="ar" dirty="0">
                <a:latin typeface="Calibri" panose="020F0502020204030204" pitchFamily="34" charset="0"/>
                <a:ea typeface="Calibri" panose="020F0502020204030204" pitchFamily="34" charset="0"/>
                <a:cs typeface="Arial" panose="020B0604020202020204" pitchFamily="34" charset="0"/>
              </a:rPr>
              <a:t>باسم </a:t>
            </a:r>
            <a:r xmlns:a="http://schemas.openxmlformats.org/drawingml/2006/main">
              <a:rPr lang="ar" i="1" dirty="0" smtClean="0">
                <a:latin typeface="Calibri" panose="020F0502020204030204" pitchFamily="34" charset="0"/>
                <a:ea typeface="Calibri" panose="020F0502020204030204" pitchFamily="34" charset="0"/>
                <a:cs typeface="Arial" panose="020B0604020202020204" pitchFamily="34" charset="0"/>
              </a:rPr>
              <a:t>التفكير </a:t>
            </a:r>
            <a:endParaRPr xmlns:a="http://schemas.openxmlformats.org/drawingml/2006/main" lang="en-US" dirty="0" smtClean="0">
              <a:latin typeface="Calibri" panose="020F0502020204030204" pitchFamily="34" charset="0"/>
              <a:ea typeface="Calibri" panose="020F0502020204030204" pitchFamily="34" charset="0"/>
              <a:cs typeface="Arial" panose="020B0604020202020204" pitchFamily="34" charset="0"/>
            </a:endParaRPr>
            <a:r xmlns:a="http://schemas.openxmlformats.org/drawingml/2006/main">
              <a:rPr lang="ar" i="1" dirty="0">
                <a:latin typeface="Calibri" panose="020F0502020204030204" pitchFamily="34" charset="0"/>
                <a:ea typeface="Calibri" panose="020F0502020204030204" pitchFamily="34" charset="0"/>
                <a:cs typeface="Arial" panose="020B0604020202020204" pitchFamily="34" charset="0"/>
              </a:rPr>
              <a:t>التأملي</a:t>
            </a:r>
          </a:p>
          <a:p>
            <a:pPr xmlns:a="http://schemas.openxmlformats.org/drawingml/2006/main" algn="l" rtl="0">
              <a:bidi/>
            </a:pPr>
            <a:r xmlns:a="http://schemas.openxmlformats.org/drawingml/2006/main">
              <a:rPr lang="ar" dirty="0" smtClean="0">
                <a:latin typeface="Calibri" panose="020F0502020204030204" pitchFamily="34" charset="0"/>
                <a:ea typeface="Calibri" panose="020F0502020204030204" pitchFamily="34" charset="0"/>
                <a:cs typeface="Arial" panose="020B0604020202020204" pitchFamily="34" charset="0"/>
              </a:rPr>
              <a:t>تتعلق </a:t>
            </a:r>
            <a:r xmlns:a="http://schemas.openxmlformats.org/drawingml/2006/main">
              <a:rPr lang="ar" dirty="0">
                <a:latin typeface="Calibri" panose="020F0502020204030204" pitchFamily="34" charset="0"/>
                <a:ea typeface="Calibri" panose="020F0502020204030204" pitchFamily="34" charset="0"/>
                <a:cs typeface="Arial" panose="020B0604020202020204" pitchFamily="34" charset="0"/>
              </a:rPr>
              <a:t>بالتقييم ولها نطاق أوسع من اتخاذ القرار وحل </a:t>
            </a:r>
            <a:r xmlns:a="http://schemas.openxmlformats.org/drawingml/2006/main">
              <a:rPr lang="ar" dirty="0" smtClean="0">
                <a:latin typeface="Calibri" panose="020F0502020204030204" pitchFamily="34" charset="0"/>
                <a:ea typeface="Calibri" panose="020F0502020204030204" pitchFamily="34" charset="0"/>
                <a:cs typeface="Arial" panose="020B0604020202020204" pitchFamily="34" charset="0"/>
              </a:rPr>
              <a:t>المشكلات</a:t>
            </a:r>
          </a:p>
          <a:p>
            <a:pPr xmlns:a="http://schemas.openxmlformats.org/drawingml/2006/main" algn="l" rtl="0">
              <a:bidi/>
            </a:pPr>
            <a:r xmlns:a="http://schemas.openxmlformats.org/drawingml/2006/main">
              <a:rPr lang="ar" dirty="0" smtClean="0">
                <a:latin typeface="Calibri" panose="020F0502020204030204" pitchFamily="34" charset="0"/>
                <a:ea typeface="Calibri" panose="020F0502020204030204" pitchFamily="34" charset="0"/>
                <a:cs typeface="Arial" panose="020B0604020202020204" pitchFamily="34" charset="0"/>
              </a:rPr>
              <a:t>العملية </a:t>
            </a:r>
            <a:r xmlns:a="http://schemas.openxmlformats.org/drawingml/2006/main">
              <a:rPr lang="ar" dirty="0">
                <a:latin typeface="Calibri" panose="020F0502020204030204" pitchFamily="34" charset="0"/>
                <a:ea typeface="Calibri" panose="020F0502020204030204" pitchFamily="34" charset="0"/>
                <a:cs typeface="Arial" panose="020B0604020202020204" pitchFamily="34" charset="0"/>
              </a:rPr>
              <a:t>العقلية المتمثلة في تصور المعلومات وتطبيقها وتحليلها وتركيبها وتقييمها بشكل نشط ومهارة للوصول إلى إجابة أو </a:t>
            </a:r>
            <a:r xmlns:a="http://schemas.openxmlformats.org/drawingml/2006/main">
              <a:rPr lang="ar" dirty="0" smtClean="0">
                <a:latin typeface="Calibri" panose="020F0502020204030204" pitchFamily="34" charset="0"/>
                <a:ea typeface="Calibri" panose="020F0502020204030204" pitchFamily="34" charset="0"/>
                <a:cs typeface="Arial" panose="020B0604020202020204" pitchFamily="34" charset="0"/>
              </a:rPr>
              <a:t>استنتاج</a:t>
            </a:r>
          </a:p>
          <a:p>
            <a:pPr xmlns:a="http://schemas.openxmlformats.org/drawingml/2006/main" algn="l" rtl="0">
              <a:bidi/>
            </a:pPr>
            <a:r xmlns:a="http://schemas.openxmlformats.org/drawingml/2006/main">
              <a:rPr lang="ar" dirty="0">
                <a:latin typeface="Calibri" panose="020F0502020204030204" pitchFamily="34" charset="0"/>
                <a:ea typeface="Calibri" panose="020F0502020204030204" pitchFamily="34" charset="0"/>
                <a:cs typeface="Arial" panose="020B0604020202020204" pitchFamily="34" charset="0"/>
              </a:rPr>
              <a:t>يتضمن التفكير النقدي أيضًا التفكير في معنى البيانات، وفحص الأدلة والمنطق المقدمة، وتكوين أحكام حول </a:t>
            </a:r>
            <a:r xmlns:a="http://schemas.openxmlformats.org/drawingml/2006/main">
              <a:rPr lang="ar" dirty="0" smtClean="0">
                <a:latin typeface="Calibri" panose="020F0502020204030204" pitchFamily="34" charset="0"/>
                <a:ea typeface="Calibri" panose="020F0502020204030204" pitchFamily="34" charset="0"/>
                <a:cs typeface="Arial" panose="020B0604020202020204" pitchFamily="34" charset="0"/>
              </a:rPr>
              <a:t>الحقائق</a:t>
            </a:r>
          </a:p>
          <a:p>
            <a:pPr xmlns:a="http://schemas.openxmlformats.org/drawingml/2006/main" algn="l" rtl="0">
              <a:bidi/>
            </a:pPr>
            <a:r xmlns:a="http://schemas.openxmlformats.org/drawingml/2006/main">
              <a:rPr lang="ar" dirty="0" smtClean="0">
                <a:latin typeface="Calibri" panose="020F0502020204030204" pitchFamily="34" charset="0"/>
                <a:ea typeface="Calibri" panose="020F0502020204030204" pitchFamily="34" charset="0"/>
                <a:cs typeface="Arial" panose="020B0604020202020204" pitchFamily="34" charset="0"/>
              </a:rPr>
              <a:t>بين المكونات </a:t>
            </a:r>
            <a:r xmlns:a="http://schemas.openxmlformats.org/drawingml/2006/main">
              <a:rPr lang="ar" dirty="0" smtClean="0">
                <a:latin typeface="Calibri" panose="020F0502020204030204" pitchFamily="34" charset="0"/>
                <a:cs typeface="Arial" panose="020B0604020202020204" pitchFamily="34" charset="0"/>
              </a:rPr>
              <a:t>الإضافية للتفكير </a:t>
            </a:r>
            <a:r xmlns:a="http://schemas.openxmlformats.org/drawingml/2006/main">
              <a:rPr lang="ar" dirty="0">
                <a:latin typeface="Calibri" panose="020F0502020204030204" pitchFamily="34" charset="0"/>
                <a:ea typeface="Calibri" panose="020F0502020204030204" pitchFamily="34" charset="0"/>
                <a:cs typeface="Arial" panose="020B0604020202020204" pitchFamily="34" charset="0"/>
              </a:rPr>
              <a:t>النقدي </a:t>
            </a:r>
            <a:r xmlns:a="http://schemas.openxmlformats.org/drawingml/2006/main">
              <a:rPr lang="ar" dirty="0" smtClean="0">
                <a:latin typeface="Calibri" panose="020F0502020204030204" pitchFamily="34" charset="0"/>
                <a:ea typeface="Calibri" panose="020F0502020204030204" pitchFamily="34" charset="0"/>
                <a:cs typeface="Arial" panose="020B0604020202020204" pitchFamily="34" charset="0"/>
              </a:rPr>
              <a:t>ما يلي:</a:t>
            </a:r>
          </a:p>
          <a:p>
            <a:pPr xmlns:a="http://schemas.openxmlformats.org/drawingml/2006/main" lvl="1" algn="l" rtl="0">
              <a:bidi/>
            </a:pPr>
            <a:r xmlns:a="http://schemas.openxmlformats.org/drawingml/2006/main">
              <a:rPr lang="ar" dirty="0">
                <a:latin typeface="Calibri" panose="020F0502020204030204" pitchFamily="34" charset="0"/>
                <a:ea typeface="Calibri" panose="020F0502020204030204" pitchFamily="34" charset="0"/>
                <a:cs typeface="Arial" panose="020B0604020202020204" pitchFamily="34" charset="0"/>
              </a:rPr>
              <a:t>البصيرة والحدس والتعاطف والاستعداد لاتخاذ الإجراء</a:t>
            </a:r>
            <a:endParaRPr xmlns:a="http://schemas.openxmlformats.org/drawingml/2006/main" lang="ar-JO" dirty="0"/>
          </a:p>
        </p:txBody>
      </p:sp>
    </p:spTree>
    <p:extLst>
      <p:ext uri="{BB962C8B-B14F-4D97-AF65-F5344CB8AC3E}">
        <p14:creationId xmlns:p14="http://schemas.microsoft.com/office/powerpoint/2010/main" val="1821275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ar" dirty="0" smtClean="0"/>
              <a:t>سمات المفكر الناقد</a:t>
            </a:r>
            <a:endParaRPr xmlns:a="http://schemas.openxmlformats.org/drawingml/2006/main" lang="ar-JO" dirty="0"/>
          </a:p>
        </p:txBody>
      </p:sp>
      <p:sp>
        <p:nvSpPr>
          <p:cNvPr id="3" name="Content Placeholder 2"/>
          <p:cNvSpPr>
            <a:spLocks noGrp="1"/>
          </p:cNvSpPr>
          <p:nvPr>
            <p:ph idx="1"/>
          </p:nvPr>
        </p:nvSpPr>
        <p:spPr/>
        <p:txBody>
          <a:bodyPr/>
          <a:lstStyle/>
          <a:p>
            <a:pPr xmlns:a="http://schemas.openxmlformats.org/drawingml/2006/main" algn="l" rtl="0">
              <a:lnSpc>
                <a:spcPct val="107000"/>
              </a:lnSpc>
              <a:spcAft>
                <a:spcPts val="800"/>
              </a:spcAft>
              <a:bidi/>
            </a:pPr>
            <a:r xmlns:a="http://schemas.openxmlformats.org/drawingml/2006/main">
              <a:rPr lang="ar" dirty="0">
                <a:latin typeface="Calibri" panose="020F0502020204030204" pitchFamily="34" charset="0"/>
                <a:ea typeface="Calibri" panose="020F0502020204030204" pitchFamily="34" charset="0"/>
                <a:cs typeface="Arial" panose="020B0604020202020204" pitchFamily="34" charset="0"/>
              </a:rPr>
              <a:t>منفتح على الأفكار الجديدة، مرن، مبدع، بديهي، متعاطف، ثاقب، نشيط، مهتم، راغب في اتخاذ إجراء، تحليلي، مراقب، موجه نحو النتائج، مغامر مستمر، راغب في التغيير، حازم، واسع الحيلة، واسع المعرفة، تواصل، مفكر "خارج الصندوق"، مفكر دائري</a:t>
            </a:r>
          </a:p>
          <a:p>
            <a:pPr algn="l" rtl="0"/>
            <a:endParaRPr lang="ar-JO" dirty="0"/>
          </a:p>
        </p:txBody>
      </p:sp>
    </p:spTree>
    <p:extLst>
      <p:ext uri="{BB962C8B-B14F-4D97-AF65-F5344CB8AC3E}">
        <p14:creationId xmlns:p14="http://schemas.microsoft.com/office/powerpoint/2010/main" val="1303937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ar" dirty="0" smtClean="0"/>
              <a:t>الاستدلال السريري</a:t>
            </a:r>
            <a:endParaRPr xmlns:a="http://schemas.openxmlformats.org/drawingml/2006/main" lang="ar-JO" dirty="0"/>
          </a:p>
        </p:txBody>
      </p:sp>
      <p:sp>
        <p:nvSpPr>
          <p:cNvPr id="3" name="Content Placeholder 2"/>
          <p:cNvSpPr>
            <a:spLocks noGrp="1"/>
          </p:cNvSpPr>
          <p:nvPr>
            <p:ph idx="1"/>
          </p:nvPr>
        </p:nvSpPr>
        <p:spPr>
          <a:xfrm>
            <a:off x="712522" y="2642137"/>
            <a:ext cx="9646276" cy="3416300"/>
          </a:xfrm>
        </p:spPr>
        <p:txBody>
          <a:bodyPr/>
          <a:lstStyle/>
          <a:p>
            <a:pPr xmlns:a="http://schemas.openxmlformats.org/drawingml/2006/main" algn="l" rtl="0">
              <a:bidi/>
            </a:pPr>
            <a:r xmlns:a="http://schemas.openxmlformats.org/drawingml/2006/main">
              <a:rPr lang="ar" dirty="0" smtClean="0">
                <a:latin typeface="Calibri" panose="020F0502020204030204" pitchFamily="34" charset="0"/>
                <a:ea typeface="Calibri" panose="020F0502020204030204" pitchFamily="34" charset="0"/>
                <a:cs typeface="Arial" panose="020B0604020202020204" pitchFamily="34" charset="0"/>
              </a:rPr>
              <a:t>عملية </a:t>
            </a:r>
            <a:r xmlns:a="http://schemas.openxmlformats.org/drawingml/2006/main">
              <a:rPr lang="ar" dirty="0">
                <a:latin typeface="Calibri" panose="020F0502020204030204" pitchFamily="34" charset="0"/>
                <a:ea typeface="Calibri" panose="020F0502020204030204" pitchFamily="34" charset="0"/>
                <a:cs typeface="Arial" panose="020B0604020202020204" pitchFamily="34" charset="0"/>
              </a:rPr>
              <a:t>تطبيق المعرفة والخبرة على موقف سريري لتطوير </a:t>
            </a:r>
            <a:r xmlns:a="http://schemas.openxmlformats.org/drawingml/2006/main">
              <a:rPr lang="ar" dirty="0" smtClean="0">
                <a:latin typeface="Calibri" panose="020F0502020204030204" pitchFamily="34" charset="0"/>
                <a:ea typeface="Calibri" panose="020F0502020204030204" pitchFamily="34" charset="0"/>
                <a:cs typeface="Arial" panose="020B0604020202020204" pitchFamily="34" charset="0"/>
              </a:rPr>
              <a:t>حل</a:t>
            </a:r>
          </a:p>
          <a:p>
            <a:pPr xmlns:a="http://schemas.openxmlformats.org/drawingml/2006/main" algn="l" rtl="0">
              <a:bidi/>
            </a:pPr>
            <a:r xmlns:a="http://schemas.openxmlformats.org/drawingml/2006/main">
              <a:rPr lang="ar" dirty="0">
                <a:latin typeface="Calibri" panose="020F0502020204030204" pitchFamily="34" charset="0"/>
                <a:ea typeface="Calibri" panose="020F0502020204030204" pitchFamily="34" charset="0"/>
                <a:cs typeface="Arial" panose="020B0604020202020204" pitchFamily="34" charset="0"/>
              </a:rPr>
              <a:t>عملية تعاونية وتأملية تتضمن المعرفة الخاصة بالمحتوى، وإشراك المريض والأسرة في فهم المشكلة السريرية، ودمج </a:t>
            </a:r>
            <a:r xmlns:a="http://schemas.openxmlformats.org/drawingml/2006/main">
              <a:rPr lang="ar" dirty="0" smtClean="0">
                <a:latin typeface="Calibri" panose="020F0502020204030204" pitchFamily="34" charset="0"/>
                <a:ea typeface="Calibri" panose="020F0502020204030204" pitchFamily="34" charset="0"/>
                <a:cs typeface="Arial" panose="020B0604020202020204" pitchFamily="34" charset="0"/>
              </a:rPr>
              <a:t>العوامل السياقية الحرجة.</a:t>
            </a:r>
          </a:p>
          <a:p>
            <a:pPr xmlns:a="http://schemas.openxmlformats.org/drawingml/2006/main" algn="l" rtl="0">
              <a:bidi/>
            </a:pPr>
            <a:r xmlns:a="http://schemas.openxmlformats.org/drawingml/2006/main">
              <a:rPr lang="ar" dirty="0" smtClean="0">
                <a:latin typeface="Calibri" panose="020F0502020204030204" pitchFamily="34" charset="0"/>
                <a:ea typeface="Calibri" panose="020F0502020204030204" pitchFamily="34" charset="0"/>
                <a:cs typeface="Arial" panose="020B0604020202020204" pitchFamily="34" charset="0"/>
              </a:rPr>
              <a:t>الممرضات </a:t>
            </a:r>
            <a:r xmlns:a="http://schemas.openxmlformats.org/drawingml/2006/main">
              <a:rPr lang="ar" dirty="0">
                <a:latin typeface="Calibri" panose="020F0502020204030204" pitchFamily="34" charset="0"/>
                <a:ea typeface="Calibri" panose="020F0502020204030204" pitchFamily="34" charset="0"/>
                <a:cs typeface="Arial" panose="020B0604020202020204" pitchFamily="34" charset="0"/>
              </a:rPr>
              <a:t>اليوم أن يتمتعن بمهارات تفكير عالية المستوى لتحديد مشاكل المرضى وتوجيه الأحكام والإجراءات السريرية التي تؤدي إلى نتائج إيجابية للمرضى.</a:t>
            </a:r>
            <a:endParaRPr xmlns:a="http://schemas.openxmlformats.org/drawingml/2006/main" lang="en-US" dirty="0" smtClean="0">
              <a:latin typeface="Calibri" panose="020F0502020204030204" pitchFamily="34" charset="0"/>
              <a:ea typeface="Calibri" panose="020F0502020204030204" pitchFamily="34" charset="0"/>
              <a:cs typeface="Arial" panose="020B0604020202020204" pitchFamily="34" charset="0"/>
            </a:endParaRPr>
          </a:p>
          <a:p>
            <a:pPr xmlns:a="http://schemas.openxmlformats.org/drawingml/2006/main" algn="l" rtl="0">
              <a:bidi/>
            </a:pPr>
            <a:r xmlns:a="http://schemas.openxmlformats.org/drawingml/2006/main">
              <a:rPr lang="ar" dirty="0" smtClean="0">
                <a:latin typeface="Calibri" panose="020F0502020204030204" pitchFamily="34" charset="0"/>
                <a:ea typeface="Calibri" panose="020F0502020204030204" pitchFamily="34" charset="0"/>
                <a:cs typeface="Arial" panose="020B0604020202020204" pitchFamily="34" charset="0"/>
              </a:rPr>
              <a:t>التفكير السريري هو عندما </a:t>
            </a:r>
            <a:r xmlns:a="http://schemas.openxmlformats.org/drawingml/2006/main">
              <a:rPr lang="ar" dirty="0">
                <a:latin typeface="Calibri" panose="020F0502020204030204" pitchFamily="34" charset="0"/>
                <a:ea typeface="Calibri" panose="020F0502020204030204" pitchFamily="34" charset="0"/>
                <a:cs typeface="Arial" panose="020B0604020202020204" pitchFamily="34" charset="0"/>
              </a:rPr>
              <a:t>تقوم الممرضات بدمج وتطبيق أنواع مختلفة من المعرفة لوزن الأدلة والتفكير النقدي في الحجج والتفكير في العملية المستخدمة للوصول إلى </a:t>
            </a:r>
            <a:r xmlns:a="http://schemas.openxmlformats.org/drawingml/2006/main">
              <a:rPr lang="ar" dirty="0" smtClean="0">
                <a:latin typeface="Calibri" panose="020F0502020204030204" pitchFamily="34" charset="0"/>
                <a:ea typeface="Calibri" panose="020F0502020204030204" pitchFamily="34" charset="0"/>
                <a:cs typeface="Arial" panose="020B0604020202020204" pitchFamily="34" charset="0"/>
              </a:rPr>
              <a:t>التشخيص</a:t>
            </a:r>
          </a:p>
          <a:p>
            <a:pPr xmlns:a="http://schemas.openxmlformats.org/drawingml/2006/main" algn="l" rtl="0">
              <a:bidi/>
            </a:pPr>
            <a:r xmlns:a="http://schemas.openxmlformats.org/drawingml/2006/main">
              <a:rPr lang="ar" dirty="0">
                <a:latin typeface="Calibri" panose="020F0502020204030204" pitchFamily="34" charset="0"/>
                <a:ea typeface="Calibri" panose="020F0502020204030204" pitchFamily="34" charset="0"/>
                <a:cs typeface="Arial" panose="020B0604020202020204" pitchFamily="34" charset="0"/>
              </a:rPr>
              <a:t>كل هذه العوامل تؤدي إلى اتخاذ قرارات مدروسة وحكم سريري سليم</a:t>
            </a:r>
            <a:endParaRPr xmlns:a="http://schemas.openxmlformats.org/drawingml/2006/main" lang="ar-JO" dirty="0"/>
          </a:p>
        </p:txBody>
      </p:sp>
    </p:spTree>
    <p:extLst>
      <p:ext uri="{BB962C8B-B14F-4D97-AF65-F5344CB8AC3E}">
        <p14:creationId xmlns:p14="http://schemas.microsoft.com/office/powerpoint/2010/main" val="25651557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411</TotalTime>
  <Words>493</Words>
  <Application>Microsoft Office PowerPoint</Application>
  <PresentationFormat>Widescreen</PresentationFormat>
  <Paragraphs>39</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Century Gothic</vt:lpstr>
      <vt:lpstr>Times New Roman</vt:lpstr>
      <vt:lpstr>Wingdings 3</vt:lpstr>
      <vt:lpstr>Ion Boardroom</vt:lpstr>
      <vt:lpstr>Administration  &amp;  Leadership in Nursing </vt:lpstr>
      <vt:lpstr>Requisites for Successful Leadership and Management  </vt:lpstr>
      <vt:lpstr>Decision Making </vt:lpstr>
      <vt:lpstr>Problem Solving </vt:lpstr>
      <vt:lpstr>Critical Thinking </vt:lpstr>
      <vt:lpstr>Critical Thinker Traits  </vt:lpstr>
      <vt:lpstr>Clinical Reasoning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Administration  &amp;  Leadership in Nursing</dc:title>
  <dc:creator>rel-Areej</dc:creator>
  <cp:lastModifiedBy>rel-Areej</cp:lastModifiedBy>
  <cp:revision>13</cp:revision>
  <dcterms:created xsi:type="dcterms:W3CDTF">2022-10-29T06:42:54Z</dcterms:created>
  <dcterms:modified xsi:type="dcterms:W3CDTF">2022-10-29T13:34:02Z</dcterms:modified>
</cp:coreProperties>
</file>