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8641" y="1659762"/>
            <a:ext cx="6506717" cy="2280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57475" y="495046"/>
            <a:ext cx="4829048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667" y="1988566"/>
            <a:ext cx="7960664" cy="175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66897"/>
            <a:ext cx="53784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21675" y="6466897"/>
            <a:ext cx="14033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8641" y="1659762"/>
            <a:ext cx="6502400" cy="22809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xmlns:a="http://schemas.openxmlformats.org/drawingml/2006/main" algn="ctr" marL="12700" marR="5080">
              <a:lnSpc>
                <a:spcPts val="4320"/>
              </a:lnSpc>
              <a:spcBef>
                <a:spcPts val="640"/>
              </a:spcBef>
              <a:bidi/>
            </a:pPr>
            <a:r xmlns:a="http://schemas.openxmlformats.org/drawingml/2006/main">
              <a:rPr dirty="0" sz="4000" spc="-15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40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40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قيادة</a:t>
            </a:r>
            <a:r xmlns:a="http://schemas.openxmlformats.org/drawingml/2006/main">
              <a:rPr dirty="0" sz="4000" spc="-8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التمريض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 marL="820419" marR="697865">
              <a:lnSpc>
                <a:spcPts val="4320"/>
              </a:lnSpc>
              <a:bidi/>
            </a:pPr>
            <a:r xmlns:a="http://schemas.openxmlformats.org/drawingml/2006/main">
              <a:rPr dirty="0" sz="4000" spc="-5" b="1">
                <a:latin typeface="Calibri"/>
                <a:cs typeface="Calibri"/>
              </a:rPr>
              <a:t>وظائف </a:t>
            </a:r>
            <a:r xmlns:a="http://schemas.openxmlformats.org/drawingml/2006/main">
              <a:rPr dirty="0" sz="4000" spc="-15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4000" spc="-8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2-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5" b="1">
                <a:latin typeface="Calibri"/>
                <a:cs typeface="Calibri"/>
              </a:rPr>
              <a:t>تنظيم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94635" y="4316933"/>
            <a:ext cx="435864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b="1">
                <a:latin typeface="Calibri"/>
                <a:cs typeface="Calibri"/>
              </a:rPr>
              <a:t>أ-</a:t>
            </a:r>
            <a:r xmlns:a="http://schemas.openxmlformats.org/drawingml/2006/main">
              <a:rPr dirty="0" sz="3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تنظيم</a:t>
            </a:r>
            <a:r xmlns:a="http://schemas.openxmlformats.org/drawingml/2006/main">
              <a:rPr dirty="0" sz="3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5" b="1">
                <a:latin typeface="Calibri"/>
                <a:cs typeface="Calibri"/>
              </a:rPr>
              <a:t>المفاهيم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897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7340" y="1034542"/>
            <a:ext cx="8470265" cy="52870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9334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2)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سلطة،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مسؤولية،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رَسمِيّ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القرارات،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طلبات،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تخصيص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يحقق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3098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موظف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مُكَلَّف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18224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حقيقة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موضوع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فوق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سلسلة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يأمر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7394" y="232917"/>
            <a:ext cx="38900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تنظيم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5"/>
              <a:t>المفاهيم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92210" y="6466897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2154" y="342646"/>
            <a:ext cx="38900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تنظيم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5"/>
              <a:t>المفاهيم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103350"/>
            <a:ext cx="7525384" cy="5019675"/>
          </a:xfrm>
          <a:prstGeom prst="rect">
            <a:avLst/>
          </a:prstGeom>
        </p:spPr>
        <p:txBody>
          <a:bodyPr wrap="square" lIns="0" tIns="17145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0"/>
              </a:spcBef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3)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خط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سلطة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4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خط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حيث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المواقف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لها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رَسمِيّ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القدرة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المرؤوسين المباشرين.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550">
              <a:latin typeface="Calibri"/>
              <a:cs typeface="Calibri"/>
            </a:endParaRPr>
          </a:p>
          <a:p>
            <a:pPr xmlns:a="http://schemas.openxmlformats.org/drawingml/2006/main" marL="184785" marR="22225" indent="-17272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600" spc="-5" b="1">
                <a:latin typeface="Calibri"/>
                <a:cs typeface="Calibri"/>
              </a:rPr>
              <a:t>سلطة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ممنوح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المتخصصون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فيهم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مجالات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الخبرة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أضيق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خط</a:t>
            </a:r>
            <a:r xmlns:a="http://schemas.openxmlformats.org/drawingml/2006/main">
              <a:rPr dirty="0" sz="26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6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6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نصح، أوصى،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و المستشار</a:t>
            </a:r>
            <a:r xmlns:a="http://schemas.openxmlformats.org/drawingml/2006/main">
              <a:rPr dirty="0" sz="2600" spc="-5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المتخصصين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مجال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الخبرة </a:t>
            </a:r>
            <a:r xmlns:a="http://schemas.openxmlformats.org/drawingml/2006/main">
              <a:rPr dirty="0" sz="2600" spc="-5">
                <a:latin typeface="Calibri"/>
                <a:cs typeface="Calibri"/>
              </a:rPr>
              <a:t>.</a:t>
            </a:r>
            <a:endParaRPr xmlns:a="http://schemas.openxmlformats.org/drawingml/2006/main" sz="2600">
              <a:latin typeface="Calibri"/>
              <a:cs typeface="Calibri"/>
            </a:endParaRPr>
            <a:r xmlns:a="http://schemas.openxmlformats.org/drawingml/2006/main">
              <a:rPr dirty="0" sz="2600" spc="-5" b="1">
                <a:latin typeface="Calibri"/>
                <a:cs typeface="Calibri"/>
              </a:rPr>
              <a:t>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5954" y="418846"/>
            <a:ext cx="38900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تنظيم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5"/>
              <a:t>المفاهيم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58951"/>
            <a:ext cx="8028305" cy="44577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302450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10" b="1">
                <a:latin typeface="Calibri"/>
                <a:cs typeface="Calibri"/>
              </a:rPr>
              <a:t>تنظيم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0000"/>
              </a:lnSpc>
              <a:spcBef>
                <a:spcPts val="805"/>
              </a:spcBef>
              <a:tabLst>
                <a:tab pos="480187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تجميع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أنشطة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أهداف،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تكليف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تجميع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السلطة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الإشراف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تنسيق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الأنشطة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مسؤولة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إنجاز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45642" y="1845080"/>
            <a:ext cx="7654925" cy="1348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4450" marR="5080" indent="-32384">
              <a:lnSpc>
                <a:spcPct val="155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استمارة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جسم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بيانات،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الناس،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أشياء،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عناصر،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عمدا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مُرتَّبة.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35579" y="789178"/>
            <a:ext cx="24453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0"/>
              <a:t>منظمة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5687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تنظيم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2976" y="2367908"/>
            <a:ext cx="2788920" cy="3422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45844" y="1391263"/>
            <a:ext cx="5093970" cy="386778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469265" indent="-457200">
              <a:lnSpc>
                <a:spcPct val="100000"/>
              </a:lnSpc>
              <a:spcBef>
                <a:spcPts val="1785"/>
              </a:spcBef>
              <a:buAutoNum type="arabicParenR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سلسلة من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يأمر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50545" indent="-538480">
              <a:lnSpc>
                <a:spcPct val="100000"/>
              </a:lnSpc>
              <a:spcBef>
                <a:spcPts val="1685"/>
              </a:spcBef>
              <a:buClr>
                <a:srgbClr val="5B9BD4"/>
              </a:buClr>
              <a:buAutoNum type="arabicParenR"/>
              <a:tabLst>
                <a:tab pos="550545" algn="l"/>
                <a:tab pos="551180" algn="l"/>
              </a:tabLst>
              <a:bidi/>
            </a:pPr>
            <a:r xmlns:a="http://schemas.openxmlformats.org/drawingml/2006/main">
              <a:rPr dirty="0" sz="2800" spc="-5" b="1" i="1">
                <a:latin typeface="Calibri"/>
                <a:cs typeface="Calibri"/>
              </a:rPr>
              <a:t>الوحدة</a:t>
            </a:r>
            <a:r xmlns:a="http://schemas.openxmlformats.org/drawingml/2006/main">
              <a:rPr dirty="0" sz="2800" spc="-1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 i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 i="1">
                <a:latin typeface="Calibri"/>
                <a:cs typeface="Calibri"/>
              </a:rPr>
              <a:t>يأمر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265" indent="-457200">
              <a:lnSpc>
                <a:spcPct val="100000"/>
              </a:lnSpc>
              <a:spcBef>
                <a:spcPts val="1680"/>
              </a:spcBef>
              <a:buAutoNum type="arabicParenR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وفد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265" indent="-457200">
              <a:lnSpc>
                <a:spcPct val="100000"/>
              </a:lnSpc>
              <a:spcBef>
                <a:spcPts val="1680"/>
              </a:spcBef>
              <a:buAutoNum type="arabicParenR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فترة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التحكم</a:t>
            </a:r>
          </a:p>
          <a:p>
            <a:pPr xmlns:a="http://schemas.openxmlformats.org/drawingml/2006/main" marL="469265" indent="-457200">
              <a:lnSpc>
                <a:spcPct val="100000"/>
              </a:lnSpc>
              <a:spcBef>
                <a:spcPts val="1680"/>
              </a:spcBef>
              <a:buAutoNum type="arabicParenR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المركزية/اللامركزية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265" indent="-457200">
              <a:lnSpc>
                <a:spcPct val="100000"/>
              </a:lnSpc>
              <a:spcBef>
                <a:spcPts val="1685"/>
              </a:spcBef>
              <a:buAutoNum type="arabicParenR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التقسيم الإداري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827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1)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5"/>
              <a:t>سلسلة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يأمر</a:t>
            </a:r>
          </a:p>
          <a:p>
            <a:pPr xmlns:a="http://schemas.openxmlformats.org/drawingml/2006/main" marL="128270" marR="5080">
              <a:lnSpc>
                <a:spcPct val="155000"/>
              </a:lnSpc>
              <a:spcBef>
                <a:spcPts val="805"/>
              </a:spcBef>
              <a:buSzPct val="96153"/>
              <a:buFont typeface="Arial MT"/>
              <a:buChar char="•"/>
              <a:tabLst>
                <a:tab pos="245110" algn="l"/>
              </a:tabLst>
              <a:bidi/>
            </a:pPr>
            <a:r xmlns:a="http://schemas.openxmlformats.org/drawingml/2006/main">
              <a:rPr dirty="0"/>
              <a:t>غير </a:t>
            </a:r>
            <a:r xmlns:a="http://schemas.openxmlformats.org/drawingml/2006/main">
              <a:rPr dirty="0" spc="-15"/>
              <a:t>منقطع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خط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من </a:t>
            </a:r>
            <a:r xmlns:a="http://schemas.openxmlformats.org/drawingml/2006/main">
              <a:rPr dirty="0" spc="-5"/>
              <a:t>السلطة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الذي - التي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روابط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جميع </a:t>
            </a:r>
            <a:r xmlns:a="http://schemas.openxmlformats.org/drawingml/2006/main">
              <a:rPr dirty="0" spc="-5"/>
              <a:t>الافراد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57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منظمة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/>
              <a:t>يحدد </a:t>
            </a:r>
            <a:r xmlns:a="http://schemas.openxmlformats.org/drawingml/2006/main">
              <a:rPr dirty="0" spc="-5"/>
              <a:t>من هو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التقارير </a:t>
            </a:r>
            <a:r xmlns:a="http://schemas.openxmlformats.org/drawingml/2006/main">
              <a:rPr dirty="0" spc="-15"/>
              <a:t>إلى </a:t>
            </a:r>
            <a:r xmlns:a="http://schemas.openxmlformats.org/drawingml/2006/main">
              <a:rPr dirty="0"/>
              <a:t>من.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9536" y="4677155"/>
            <a:ext cx="3006852" cy="7330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07542" y="4533036"/>
            <a:ext cx="7851775" cy="1254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51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600" b="1" i="1">
                <a:latin typeface="Calibri"/>
                <a:cs typeface="Calibri"/>
              </a:rPr>
              <a:t>2)</a:t>
            </a:r>
            <a:r xmlns:a="http://schemas.openxmlformats.org/drawingml/2006/main">
              <a:rPr dirty="0" sz="2600" spc="-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 i="1">
                <a:latin typeface="Calibri"/>
                <a:cs typeface="Calibri"/>
              </a:rPr>
              <a:t>وحدة</a:t>
            </a:r>
            <a:r xmlns:a="http://schemas.openxmlformats.org/drawingml/2006/main">
              <a:rPr dirty="0" sz="2600" spc="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 i="1">
                <a:latin typeface="Calibri"/>
                <a:cs typeface="Calibri"/>
              </a:rPr>
              <a:t>يأمر</a:t>
            </a:r>
            <a:r xmlns:a="http://schemas.openxmlformats.org/drawingml/2006/main">
              <a:rPr dirty="0" sz="2600" spc="-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موظف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محتجز</a:t>
            </a:r>
            <a:r xmlns:a="http://schemas.openxmlformats.org/drawingml/2006/main">
              <a:rPr dirty="0" sz="26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مسئول</a:t>
            </a:r>
            <a:r xmlns:a="http://schemas.openxmlformats.org/drawingml/2006/main">
              <a:rPr dirty="0" sz="2600" spc="-5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الى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6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5" b="1">
                <a:latin typeface="Calibri"/>
                <a:cs typeface="Calibri"/>
              </a:rPr>
              <a:t>مشرف </a:t>
            </a:r>
            <a:endParaRPr xmlns:a="http://schemas.openxmlformats.org/drawingml/2006/main" sz="2600">
              <a:latin typeface="Calibri"/>
              <a:cs typeface="Calibri"/>
            </a:endParaRPr>
            <a:r xmlns:a="http://schemas.openxmlformats.org/drawingml/2006/main">
              <a:rPr dirty="0" sz="2600" b="1">
                <a:latin typeface="Calibri"/>
                <a:cs typeface="Calibri"/>
              </a:rPr>
              <a:t>واحد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تنظيم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07542" y="1623339"/>
            <a:ext cx="7611109" cy="2284730"/>
          </a:xfrm>
          <a:prstGeom prst="rect">
            <a:avLst/>
          </a:prstGeom>
        </p:spPr>
        <p:txBody>
          <a:bodyPr wrap="square" lIns="0" tIns="1822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3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3)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التفويض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25000"/>
              </a:lnSpc>
              <a:spcBef>
                <a:spcPts val="49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تحويل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المواقف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تَسَلسُل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تنظيم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612140" y="1567637"/>
            <a:ext cx="7419975" cy="1763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889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4)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فترة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الرقم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تنوع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مدير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42489" y="520700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تنظيم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535940" y="1543663"/>
            <a:ext cx="7394575" cy="322770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5)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المركزية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اللامركزية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4097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المركزية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محتفظ به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أيدي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المستوى الأعلى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اللامركزية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القرارات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مفوض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أدنى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تنظيم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pc="-5"/>
              <a:t>19/03/2021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07542" y="1793493"/>
            <a:ext cx="7032625" cy="2466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6)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التقسيم الإداري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5000"/>
              </a:lnSpc>
              <a:spcBef>
                <a:spcPts val="244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الأفراد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مجمعة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الأقسام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الأقسام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المجموع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المنظمات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مبادئ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5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تنظيم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Manar</dc:creator>
  <dc:title>Organizational Structure</dc:title>
  <dcterms:created xsi:type="dcterms:W3CDTF">2023-11-04T07:46:43Z</dcterms:created>
  <dcterms:modified xsi:type="dcterms:W3CDTF">2023-11-04T07:46:43Z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