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2030" y="217487"/>
            <a:ext cx="7139939" cy="1070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7687" y="1419796"/>
            <a:ext cx="7972425" cy="4788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70875" y="6475762"/>
            <a:ext cx="21082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516380" y="1524000"/>
              <a:ext cx="6111240" cy="3817620"/>
            </a:xfrm>
            <a:custGeom>
              <a:avLst/>
              <a:gdLst/>
              <a:ahLst/>
              <a:cxnLst/>
              <a:rect l="l" t="t" r="r" b="b"/>
              <a:pathLst>
                <a:path w="6111240" h="3817620">
                  <a:moveTo>
                    <a:pt x="0" y="3817620"/>
                  </a:moveTo>
                  <a:lnTo>
                    <a:pt x="6111240" y="3817620"/>
                  </a:lnTo>
                  <a:lnTo>
                    <a:pt x="6111240" y="0"/>
                  </a:lnTo>
                  <a:lnTo>
                    <a:pt x="0" y="0"/>
                  </a:lnTo>
                  <a:lnTo>
                    <a:pt x="0" y="3817620"/>
                  </a:lnTo>
                  <a:close/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" y="3131820"/>
              <a:ext cx="1661033" cy="60959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482967" y="3131820"/>
              <a:ext cx="1661032" cy="609599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019300" y="3474720"/>
              <a:ext cx="5113655" cy="0"/>
            </a:xfrm>
            <a:custGeom>
              <a:avLst/>
              <a:gdLst/>
              <a:ahLst/>
              <a:cxnLst/>
              <a:rect l="l" t="t" r="r" b="b"/>
              <a:pathLst>
                <a:path w="5113655" h="0">
                  <a:moveTo>
                    <a:pt x="0" y="0"/>
                  </a:moveTo>
                  <a:lnTo>
                    <a:pt x="5113401" y="0"/>
                  </a:lnTo>
                </a:path>
              </a:pathLst>
            </a:custGeom>
            <a:ln w="15240">
              <a:solidFill>
                <a:srgbClr val="83992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313433" y="1471929"/>
            <a:ext cx="6515100" cy="63881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4000" spc="-10">
                <a:solidFill>
                  <a:srgbClr val="252525"/>
                </a:solidFill>
              </a:rPr>
              <a:t>إدارة</a:t>
            </a:r>
            <a:r xmlns:a="http://schemas.openxmlformats.org/drawingml/2006/main">
              <a:rPr dirty="0" sz="4000" spc="-145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 sz="4000">
                <a:solidFill>
                  <a:srgbClr val="252525"/>
                </a:solidFill>
              </a:rPr>
              <a:t>و</a:t>
            </a:r>
            <a:r xmlns:a="http://schemas.openxmlformats.org/drawingml/2006/main">
              <a:rPr dirty="0" sz="4000" spc="-75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 sz="4000" spc="-10">
                <a:solidFill>
                  <a:srgbClr val="252525"/>
                </a:solidFill>
              </a:rPr>
              <a:t>قيادة</a:t>
            </a:r>
            <a:endParaRPr xmlns:a="http://schemas.openxmlformats.org/drawingml/2006/main" sz="4000"/>
          </a:p>
        </p:txBody>
      </p:sp>
      <p:sp>
        <p:nvSpPr>
          <p:cNvPr id="9" name="object 9" descr=""/>
          <p:cNvSpPr txBox="1"/>
          <p:nvPr/>
        </p:nvSpPr>
        <p:spPr>
          <a:xfrm>
            <a:off x="2121916" y="2082165"/>
            <a:ext cx="5013960" cy="28676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marL="12700" marR="5080" indent="1364615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4000" b="1">
                <a:solidFill>
                  <a:srgbClr val="252525"/>
                </a:solidFill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4000" spc="-2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b="1">
                <a:solidFill>
                  <a:srgbClr val="252525"/>
                </a:solidFill>
                <a:latin typeface="Calibri"/>
                <a:cs typeface="Calibri"/>
              </a:rPr>
              <a:t>إدارة </a:t>
            </a:r>
            <a:r xmlns:a="http://schemas.openxmlformats.org/drawingml/2006/main">
              <a:rPr dirty="0" sz="4000" spc="-10" b="1">
                <a:solidFill>
                  <a:srgbClr val="252525"/>
                </a:solidFill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4000" spc="-2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solidFill>
                  <a:srgbClr val="252525"/>
                </a:solidFill>
                <a:latin typeface="Calibri"/>
                <a:cs typeface="Calibri"/>
              </a:rPr>
              <a:t>الوظائف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marL="1270635">
              <a:lnSpc>
                <a:spcPct val="100000"/>
              </a:lnSpc>
              <a:spcBef>
                <a:spcPts val="10"/>
              </a:spcBef>
              <a:bidi/>
            </a:pPr>
            <a:r xmlns:a="http://schemas.openxmlformats.org/drawingml/2006/main">
              <a:rPr dirty="0" sz="4000" b="1">
                <a:solidFill>
                  <a:srgbClr val="252525"/>
                </a:solidFill>
                <a:latin typeface="Calibri"/>
                <a:cs typeface="Calibri"/>
              </a:rPr>
              <a:t>1-</a:t>
            </a:r>
            <a:r xmlns:a="http://schemas.openxmlformats.org/drawingml/2006/main">
              <a:rPr dirty="0" sz="4000" spc="-4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0" b="1">
                <a:solidFill>
                  <a:srgbClr val="252525"/>
                </a:solidFill>
                <a:latin typeface="Calibri"/>
                <a:cs typeface="Calibri"/>
              </a:rPr>
              <a:t>تخطيط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 xmlns:a="http://schemas.openxmlformats.org/drawingml/2006/main" marL="501015">
              <a:lnSpc>
                <a:spcPct val="100000"/>
              </a:lnSpc>
              <a:spcBef>
                <a:spcPts val="3619"/>
              </a:spcBef>
              <a:bidi/>
            </a:pPr>
            <a:r xmlns:a="http://schemas.openxmlformats.org/drawingml/2006/main">
              <a:rPr dirty="0" sz="3600" b="1">
                <a:latin typeface="Calibri"/>
                <a:cs typeface="Calibri"/>
              </a:rPr>
              <a:t>أ-</a:t>
            </a:r>
            <a:r xmlns:a="http://schemas.openxmlformats.org/drawingml/2006/main">
              <a:rPr dirty="0" sz="3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3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spc="-10" b="1">
                <a:latin typeface="Calibri"/>
                <a:cs typeface="Calibri"/>
              </a:rPr>
              <a:t>عملية</a:t>
            </a:r>
            <a:endParaRPr xmlns:a="http://schemas.openxmlformats.org/drawingml/2006/main" sz="36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061581" y="5103177"/>
            <a:ext cx="97790" cy="1816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1000" spc="-50">
                <a:latin typeface="Arial MT"/>
                <a:cs typeface="Arial MT"/>
              </a:rPr>
              <a:t>1</a:t>
            </a:r>
            <a:endParaRPr xmlns:a="http://schemas.openxmlformats.org/drawingml/2006/main"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1223" rIns="0" bIns="0" rtlCol="0" vert="horz">
            <a:spAutoFit/>
          </a:bodyPr>
          <a:lstStyle/>
          <a:p>
            <a:pPr xmlns:a="http://schemas.openxmlformats.org/drawingml/2006/main" marL="157543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عناصر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365001"/>
            <a:ext cx="8793480" cy="439547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39500"/>
              </a:lnSpc>
              <a:spcBef>
                <a:spcPts val="22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موارد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:</a:t>
            </a:r>
            <a:r xmlns:a="http://schemas.openxmlformats.org/drawingml/2006/main">
              <a:rPr dirty="0" sz="2800" spc="5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موارد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بشر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مادة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ينبغي أن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الخطة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حدد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المبالغ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الموارد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المطلوبة،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كما هو الحال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محتمل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مصادر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توزيع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موارد.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4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7960" marR="88265" indent="-175895">
              <a:lnSpc>
                <a:spcPct val="138000"/>
              </a:lnSpc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تطبيق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:</a:t>
            </a:r>
            <a:r xmlns:a="http://schemas.openxmlformats.org/drawingml/2006/main">
              <a:rPr dirty="0" sz="2800" spc="21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تكليف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اتجاه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يحمل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خارج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يخطط.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74268" rIns="0" bIns="0" rtlCol="0" vert="horz">
            <a:spAutoFit/>
          </a:bodyPr>
          <a:lstStyle/>
          <a:p>
            <a:pPr xmlns:a="http://schemas.openxmlformats.org/drawingml/2006/main" marL="133921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أبعاد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 spc="-10"/>
              <a:t>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7007" y="1567243"/>
            <a:ext cx="8643620" cy="390397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حسب</a:t>
            </a:r>
            <a:r xmlns:a="http://schemas.openxmlformats.org/drawingml/2006/main">
              <a:rPr dirty="0" sz="31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1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شكل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3150">
              <a:latin typeface="Calibri"/>
              <a:cs typeface="Calibri"/>
            </a:endParaRPr>
          </a:p>
          <a:p>
            <a:pPr xmlns:a="http://schemas.openxmlformats.org/drawingml/2006/main" marL="469900" marR="5080" indent="-457834">
              <a:lnSpc>
                <a:spcPts val="2700"/>
              </a:lnSpc>
              <a:spcBef>
                <a:spcPts val="5"/>
              </a:spcBef>
              <a:buFont typeface="Arial MT"/>
              <a:buChar char="•"/>
              <a:tabLst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وصفي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الخطط،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ولاية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كلمات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 تحقيقه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كيف.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469900" indent="-457200">
              <a:lnSpc>
                <a:spcPct val="100000"/>
              </a:lnSpc>
              <a:buFont typeface="Arial MT"/>
              <a:buChar char="•"/>
              <a:tabLst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صرح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عددي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مُسَمًّى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ميزانية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8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469900" marR="45720" indent="-457834">
              <a:lnSpc>
                <a:spcPts val="2700"/>
              </a:lnSpc>
              <a:buFont typeface="Arial MT"/>
              <a:buChar char="•"/>
              <a:tabLst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رسم بياني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عروض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 تحقيقه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الرسم البياني.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9179" y="372427"/>
            <a:ext cx="449897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أبعاد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 spc="-10"/>
              <a:t>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6677" y="1127759"/>
            <a:ext cx="8921115" cy="51244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5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حسب</a:t>
            </a:r>
            <a:r xmlns:a="http://schemas.openxmlformats.org/drawingml/2006/main">
              <a:rPr dirty="0" sz="31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1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31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20" b="1">
                <a:latin typeface="Calibri"/>
                <a:cs typeface="Calibri"/>
              </a:rPr>
              <a:t>فترة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marL="470534" marR="756285" indent="-457834">
              <a:lnSpc>
                <a:spcPts val="2700"/>
              </a:lnSpc>
              <a:spcBef>
                <a:spcPts val="815"/>
              </a:spcBef>
              <a:buAutoNum type="arabicPeriod"/>
              <a:tabLst>
                <a:tab pos="470534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قصيرة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المدى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غطاء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سنة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أقل.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مستوى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الوحدة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الأقل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يوم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سنة.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0"/>
              </a:spcBef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algn="just" marL="470534" indent="-457834">
              <a:lnSpc>
                <a:spcPts val="3030"/>
              </a:lnSpc>
              <a:buAutoNum type="arabicPeriod"/>
              <a:tabLst>
                <a:tab pos="470534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متوسط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المدى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غطاء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1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5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سنين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تكتيكي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470534" marR="5080">
              <a:lnSpc>
                <a:spcPct val="80500"/>
              </a:lnSpc>
              <a:spcBef>
                <a:spcPts val="32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وظيفية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وسط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المديرين؛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عرض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قمة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الإدارة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تنفيذها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إداري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مستوى.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69"/>
              </a:spcBef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470534" marR="217170" indent="-457834">
              <a:lnSpc>
                <a:spcPct val="79800"/>
              </a:lnSpc>
              <a:buAutoNum type="arabicPeriod" startAt="3"/>
              <a:tabLst>
                <a:tab pos="470534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طويلة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المدى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ينظر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ثلاثة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سنين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المستقبل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معقد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فترة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طويلة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(عادة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5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15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سنين)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مشار إليه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بعيد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المدى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استراتيجي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الخطط.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4166" y="301243"/>
            <a:ext cx="449516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أبعاد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 spc="-10"/>
              <a:t>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124330"/>
            <a:ext cx="8760460" cy="47828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000" b="1">
                <a:latin typeface="Calibri"/>
                <a:cs typeface="Calibri"/>
              </a:rPr>
              <a:t>حسب</a:t>
            </a:r>
            <a:r xmlns:a="http://schemas.openxmlformats.org/drawingml/2006/main">
              <a:rPr dirty="0" sz="30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0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0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000" b="1">
                <a:latin typeface="Calibri"/>
                <a:cs typeface="Calibri"/>
              </a:rPr>
              <a:t>الاستخدام</a:t>
            </a:r>
            <a:r xmlns:a="http://schemas.openxmlformats.org/drawingml/2006/main">
              <a:rPr dirty="0" sz="30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0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0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0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30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000" spc="-20" b="1">
                <a:latin typeface="Calibri"/>
                <a:cs typeface="Calibri"/>
              </a:rPr>
              <a:t>يخطط</a:t>
            </a:r>
            <a:endParaRPr xmlns:a="http://schemas.openxmlformats.org/drawingml/2006/main" sz="3000">
              <a:latin typeface="Calibri"/>
              <a:cs typeface="Calibri"/>
            </a:endParaRPr>
          </a:p>
          <a:p>
            <a:pPr xmlns:a="http://schemas.openxmlformats.org/drawingml/2006/main" marL="187960" marR="926465" indent="-175895">
              <a:lnSpc>
                <a:spcPct val="143300"/>
              </a:lnSpc>
              <a:spcBef>
                <a:spcPts val="321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للاستخدام مرة واحدة</a:t>
            </a:r>
            <a:r xmlns:a="http://schemas.openxmlformats.org/drawingml/2006/main">
              <a:rPr dirty="0" sz="2550" spc="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:نكون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متطور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ينجز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غرض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550" spc="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ثم</a:t>
            </a:r>
            <a:r xmlns:a="http://schemas.openxmlformats.org/drawingml/2006/main">
              <a:rPr dirty="0" sz="255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تم التخلص منها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مثلا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البرامج،</a:t>
            </a:r>
            <a:r xmlns:a="http://schemas.openxmlformats.org/drawingml/2006/main">
              <a:rPr dirty="0" sz="2550" spc="2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المشاريع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5"/>
              </a:spcBef>
              <a:buFont typeface="Arial MT"/>
              <a:buChar char="•"/>
            </a:pPr>
            <a:endParaRPr sz="2550">
              <a:latin typeface="Calibri"/>
              <a:cs typeface="Calibri"/>
            </a:endParaRPr>
          </a:p>
          <a:p>
            <a:pPr xmlns:a="http://schemas.openxmlformats.org/drawingml/2006/main" marL="187960" marR="5080" indent="-175895">
              <a:lnSpc>
                <a:spcPct val="143300"/>
              </a:lnSpc>
              <a:buChar char="•"/>
              <a:tabLst>
                <a:tab pos="187960" algn="l"/>
                <a:tab pos="264160" algn="l"/>
              </a:tabLst>
              <a:bidi/>
            </a:pPr>
            <a:r xmlns:a="http://schemas.openxmlformats.org/drawingml/2006/main">
              <a:rPr dirty="0" sz="2550">
                <a:latin typeface="Arial MT"/>
                <a:cs typeface="Arial MT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واقف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مكرر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يستخدم:</a:t>
            </a:r>
            <a:r xmlns:a="http://schemas.openxmlformats.org/drawingml/2006/main">
              <a:rPr dirty="0" sz="25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5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مقابلة</a:t>
            </a:r>
            <a:r xmlns:a="http://schemas.openxmlformats.org/drawingml/2006/main">
              <a:rPr dirty="0" sz="25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أعزب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يستخدم،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خطط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دائمة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صنع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مرارا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نشأت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ثلاثة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شائع</a:t>
            </a:r>
            <a:r xmlns:a="http://schemas.openxmlformats.org/drawingml/2006/main">
              <a:rPr dirty="0" sz="2550" spc="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5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السياسات،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إجراءات</a:t>
            </a:r>
            <a:r xmlns:a="http://schemas.openxmlformats.org/drawingml/2006/main">
              <a:rPr dirty="0" sz="2550" spc="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والقواعد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.</a:t>
            </a:r>
            <a:endParaRPr xmlns:a="http://schemas.openxmlformats.org/drawingml/2006/main"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9141" y="110489"/>
            <a:ext cx="359092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 spc="-10"/>
              <a:t>تَسَلسُل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86740" y="960119"/>
            <a:ext cx="7875270" cy="5311140"/>
            <a:chOff x="586740" y="960119"/>
            <a:chExt cx="7875270" cy="5311140"/>
          </a:xfrm>
        </p:grpSpPr>
        <p:sp>
          <p:nvSpPr>
            <p:cNvPr id="4" name="object 4" descr=""/>
            <p:cNvSpPr/>
            <p:nvPr/>
          </p:nvSpPr>
          <p:spPr>
            <a:xfrm>
              <a:off x="613410" y="986789"/>
              <a:ext cx="7848600" cy="5113020"/>
            </a:xfrm>
            <a:custGeom>
              <a:avLst/>
              <a:gdLst/>
              <a:ahLst/>
              <a:cxnLst/>
              <a:rect l="l" t="t" r="r" b="b"/>
              <a:pathLst>
                <a:path w="7848600" h="5113020">
                  <a:moveTo>
                    <a:pt x="3749040" y="0"/>
                  </a:moveTo>
                  <a:lnTo>
                    <a:pt x="0" y="5036820"/>
                  </a:lnTo>
                </a:path>
                <a:path w="7848600" h="5113020">
                  <a:moveTo>
                    <a:pt x="3749040" y="0"/>
                  </a:moveTo>
                  <a:lnTo>
                    <a:pt x="7780020" y="5113020"/>
                  </a:lnTo>
                </a:path>
                <a:path w="7848600" h="5113020">
                  <a:moveTo>
                    <a:pt x="7848600" y="5036820"/>
                  </a:moveTo>
                  <a:lnTo>
                    <a:pt x="76200" y="5036820"/>
                  </a:lnTo>
                </a:path>
                <a:path w="7848600" h="5113020">
                  <a:moveTo>
                    <a:pt x="4754880" y="1295400"/>
                  </a:moveTo>
                  <a:lnTo>
                    <a:pt x="2735579" y="1295400"/>
                  </a:lnTo>
                </a:path>
                <a:path w="7848600" h="5113020">
                  <a:moveTo>
                    <a:pt x="5257800" y="1943100"/>
                  </a:moveTo>
                  <a:lnTo>
                    <a:pt x="2308860" y="1943100"/>
                  </a:lnTo>
                </a:path>
                <a:path w="7848600" h="5113020">
                  <a:moveTo>
                    <a:pt x="6126480" y="3093720"/>
                  </a:moveTo>
                  <a:lnTo>
                    <a:pt x="1371600" y="3093720"/>
                  </a:lnTo>
                </a:path>
                <a:path w="7848600" h="5113020">
                  <a:moveTo>
                    <a:pt x="6842760" y="3817620"/>
                  </a:moveTo>
                  <a:lnTo>
                    <a:pt x="868680" y="3817620"/>
                  </a:lnTo>
                </a:path>
              </a:pathLst>
            </a:custGeom>
            <a:ln w="533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596640" y="1645919"/>
              <a:ext cx="1432560" cy="701039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14700" y="2270759"/>
              <a:ext cx="2171700" cy="80772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047750" y="3501390"/>
              <a:ext cx="6766559" cy="1874520"/>
            </a:xfrm>
            <a:custGeom>
              <a:avLst/>
              <a:gdLst/>
              <a:ahLst/>
              <a:cxnLst/>
              <a:rect l="l" t="t" r="r" b="b"/>
              <a:pathLst>
                <a:path w="6766559" h="1874520">
                  <a:moveTo>
                    <a:pt x="6766559" y="1874520"/>
                  </a:moveTo>
                  <a:lnTo>
                    <a:pt x="0" y="1874520"/>
                  </a:lnTo>
                </a:path>
                <a:path w="6766559" h="1874520">
                  <a:moveTo>
                    <a:pt x="5326380" y="0"/>
                  </a:moveTo>
                  <a:lnTo>
                    <a:pt x="1440180" y="0"/>
                  </a:lnTo>
                </a:path>
              </a:pathLst>
            </a:custGeom>
            <a:ln w="533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41419" y="2834640"/>
              <a:ext cx="1539239" cy="91440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14700" y="3352799"/>
              <a:ext cx="2103120" cy="80771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95700" y="4145280"/>
              <a:ext cx="1638300" cy="807719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68040" y="4724399"/>
              <a:ext cx="2202180" cy="807719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10940" y="5356860"/>
              <a:ext cx="1508760" cy="914400"/>
            </a:xfrm>
            <a:prstGeom prst="rect">
              <a:avLst/>
            </a:prstGeom>
          </p:spPr>
        </p:pic>
      </p:grpSp>
      <p:sp>
        <p:nvSpPr>
          <p:cNvPr id="13" name="object 13" descr=""/>
          <p:cNvSpPr txBox="1"/>
          <p:nvPr/>
        </p:nvSpPr>
        <p:spPr>
          <a:xfrm>
            <a:off x="3534790" y="1727517"/>
            <a:ext cx="1793875" cy="4259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26797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400" spc="-10" b="1">
                <a:latin typeface="Times New Roman"/>
                <a:cs typeface="Times New Roman"/>
              </a:rPr>
              <a:t>مهمة</a:t>
            </a:r>
            <a:endParaRPr xmlns:a="http://schemas.openxmlformats.org/drawingml/2006/main" sz="2400">
              <a:latin typeface="Times New Roman"/>
              <a:cs typeface="Times New Roman"/>
            </a:endParaRPr>
          </a:p>
          <a:p>
            <a:pPr xmlns:a="http://schemas.openxmlformats.org/drawingml/2006/main" algn="ctr" marR="69850">
              <a:lnSpc>
                <a:spcPct val="100000"/>
              </a:lnSpc>
              <a:spcBef>
                <a:spcPts val="2200"/>
              </a:spcBef>
              <a:bidi/>
            </a:pPr>
            <a:r xmlns:a="http://schemas.openxmlformats.org/drawingml/2006/main">
              <a:rPr dirty="0" sz="2800" spc="-10" b="1">
                <a:latin typeface="Times New Roman"/>
                <a:cs typeface="Times New Roman"/>
              </a:rPr>
              <a:t>فلسفة</a:t>
            </a:r>
            <a:endParaRPr xmlns:a="http://schemas.openxmlformats.org/drawingml/2006/main" sz="2800">
              <a:latin typeface="Times New Roman"/>
              <a:cs typeface="Times New Roman"/>
            </a:endParaRPr>
          </a:p>
          <a:p>
            <a:pPr xmlns:a="http://schemas.openxmlformats.org/drawingml/2006/main" algn="ctr" marL="134620">
              <a:lnSpc>
                <a:spcPct val="100000"/>
              </a:lnSpc>
              <a:spcBef>
                <a:spcPts val="1240"/>
              </a:spcBef>
              <a:bidi/>
            </a:pPr>
            <a:r xmlns:a="http://schemas.openxmlformats.org/drawingml/2006/main">
              <a:rPr dirty="0" sz="3150" spc="-10" b="1">
                <a:latin typeface="Times New Roman"/>
                <a:cs typeface="Times New Roman"/>
              </a:rPr>
              <a:t>الأهداف</a:t>
            </a:r>
            <a:endParaRPr xmlns:a="http://schemas.openxmlformats.org/drawingml/2006/main" sz="3150">
              <a:latin typeface="Times New Roman"/>
              <a:cs typeface="Times New Roman"/>
            </a:endParaRPr>
          </a:p>
          <a:p>
            <a:pPr xmlns:a="http://schemas.openxmlformats.org/drawingml/2006/main" algn="ctr" marR="137795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2800" spc="-10" b="1">
                <a:latin typeface="Times New Roman"/>
                <a:cs typeface="Times New Roman"/>
              </a:rPr>
              <a:t>أهداف</a:t>
            </a:r>
            <a:endParaRPr xmlns:a="http://schemas.openxmlformats.org/drawingml/2006/main" sz="2800">
              <a:latin typeface="Times New Roman"/>
              <a:cs typeface="Times New Roman"/>
            </a:endParaRPr>
          </a:p>
          <a:p>
            <a:pPr xmlns:a="http://schemas.openxmlformats.org/drawingml/2006/main" algn="ctr" marL="65405" marR="5080" indent="89535">
              <a:lnSpc>
                <a:spcPct val="144600"/>
              </a:lnSpc>
              <a:spcBef>
                <a:spcPts val="1385"/>
              </a:spcBef>
              <a:bidi/>
            </a:pPr>
            <a:r xmlns:a="http://schemas.openxmlformats.org/drawingml/2006/main">
              <a:rPr dirty="0" sz="2800" spc="-10" b="1">
                <a:latin typeface="Times New Roman"/>
                <a:cs typeface="Times New Roman"/>
              </a:rPr>
              <a:t>السياسات والإجراءات </a:t>
            </a:r>
            <a:r xmlns:a="http://schemas.openxmlformats.org/drawingml/2006/main">
              <a:rPr dirty="0" sz="3150" spc="-10" b="1">
                <a:latin typeface="Times New Roman"/>
                <a:cs typeface="Times New Roman"/>
              </a:rPr>
              <a:t>والقواعد</a:t>
            </a:r>
            <a:endParaRPr xmlns:a="http://schemas.openxmlformats.org/drawingml/2006/main" sz="31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7195" rIns="0" bIns="0" rtlCol="0" vert="horz">
            <a:spAutoFit/>
          </a:bodyPr>
          <a:lstStyle/>
          <a:p>
            <a:pPr xmlns:a="http://schemas.openxmlformats.org/drawingml/2006/main" marL="19431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غاية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أو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مهمة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إفادة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6990" y="1547371"/>
            <a:ext cx="8696960" cy="3230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50200"/>
              </a:lnSpc>
              <a:spcBef>
                <a:spcPts val="100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اغراض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مهمة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مختصر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إفادة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تحديد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هوية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سبب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منظمة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يخرج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إنه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مستقبل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وظيفة.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هذا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البيان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2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اتساق المنظمات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العناوين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إنه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موضع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متعلق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الأخلاق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والمبادئ</a:t>
            </a:r>
            <a:r xmlns:a="http://schemas.openxmlformats.org/drawingml/2006/main">
              <a:rPr dirty="0" sz="2800" spc="-2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معيار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30504" rIns="0" bIns="0" rtlCol="0" vert="horz">
            <a:spAutoFit/>
          </a:bodyPr>
          <a:lstStyle/>
          <a:p>
            <a:pPr xmlns:a="http://schemas.openxmlformats.org/drawingml/2006/main" marL="2037714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فلسفة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8264" y="1446466"/>
            <a:ext cx="8563610" cy="38703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فلسفة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خلاصة.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يصف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رؤية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يعطي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الاتجاه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تحقيق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3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6690" marR="80645" indent="-174625">
              <a:lnSpc>
                <a:spcPct val="150100"/>
              </a:lnSpc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فلسفة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يوفر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الاساس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للتطوير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الفلسفات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وحدة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مستوى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وللتمريض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خدمة،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جميع.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81304" rIns="0" bIns="0" rtlCol="0" vert="horz">
            <a:spAutoFit/>
          </a:bodyPr>
          <a:lstStyle/>
          <a:p>
            <a:pPr xmlns:a="http://schemas.openxmlformats.org/drawingml/2006/main" marL="146748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الأهداف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10"/>
              <a:t>أهداف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96569" y="1299104"/>
            <a:ext cx="8213725" cy="499745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39500"/>
              </a:lnSpc>
              <a:spcBef>
                <a:spcPts val="22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315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31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مُعرف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نتيجة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نحو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المنظمة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عمل.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بالرغم من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إلى حد ما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عالمي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طبيعة،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قابلة للقياس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وطموحة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،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حقيقي.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8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7960" marR="319405" indent="-175895">
              <a:lnSpc>
                <a:spcPct val="139500"/>
              </a:lnSpc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315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قابلة للقياس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مُتَفَوِّق.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03517" rIns="0" bIns="0" rtlCol="0" vert="horz">
            <a:spAutoFit/>
          </a:bodyPr>
          <a:lstStyle/>
          <a:p>
            <a:pPr xmlns:a="http://schemas.openxmlformats.org/drawingml/2006/main" marL="1400175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الشرطة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 spc="-10"/>
              <a:t>إجراءات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542955"/>
            <a:ext cx="8826500" cy="398145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48800"/>
              </a:lnSpc>
              <a:spcBef>
                <a:spcPts val="280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السياسات</a:t>
            </a:r>
            <a:r xmlns:a="http://schemas.openxmlformats.org/drawingml/2006/main">
              <a:rPr dirty="0" sz="315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31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إجراءات</a:t>
            </a:r>
            <a:r xmlns:a="http://schemas.openxmlformats.org/drawingml/2006/main">
              <a:rPr dirty="0" sz="3150" spc="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اثنين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وظيفية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عناصر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منظمة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امتداد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بيان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المهمة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3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6690" marR="473709" indent="-174625">
              <a:lnSpc>
                <a:spcPct val="150100"/>
              </a:lnSpc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السياسات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مخفض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تصريحات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مباشر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المنظمات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قرار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تحضير.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32834" y="304228"/>
            <a:ext cx="21361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5"/>
              <a:t>إجراءات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090543"/>
            <a:ext cx="8949690" cy="440563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xmlns:a="http://schemas.openxmlformats.org/drawingml/2006/main" marL="187960" marR="5080" indent="-175895">
              <a:lnSpc>
                <a:spcPct val="150400"/>
              </a:lnSpc>
              <a:spcBef>
                <a:spcPts val="240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3000" spc="-10" b="1">
                <a:latin typeface="Calibri"/>
                <a:cs typeface="Calibri"/>
              </a:rPr>
              <a:t>إجراءات</a:t>
            </a:r>
            <a:r xmlns:a="http://schemas.openxmlformats.org/drawingml/2006/main">
              <a:rPr dirty="0" sz="30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55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550" spc="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خطوات</a:t>
            </a:r>
            <a:r xmlns:a="http://schemas.openxmlformats.org/drawingml/2006/main">
              <a:rPr dirty="0" sz="255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5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تنفيذ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سياسة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عمومًا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وجد</a:t>
            </a:r>
            <a:r xmlns:a="http://schemas.openxmlformats.org/drawingml/2006/main">
              <a:rPr dirty="0" sz="25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55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يدوي</a:t>
            </a:r>
            <a:r xmlns:a="http://schemas.openxmlformats.org/drawingml/2006/main">
              <a:rPr dirty="0" sz="2550" spc="2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على مستوى الوحدة</a:t>
            </a:r>
            <a:r xmlns:a="http://schemas.openxmlformats.org/drawingml/2006/main">
              <a:rPr dirty="0" sz="25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منظمة.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75"/>
              </a:spcBef>
              <a:buFont typeface="Arial MT"/>
              <a:buChar char="•"/>
            </a:pPr>
            <a:endParaRPr sz="2550">
              <a:latin typeface="Calibri"/>
              <a:cs typeface="Calibri"/>
            </a:endParaRPr>
          </a:p>
          <a:p>
            <a:pPr xmlns:a="http://schemas.openxmlformats.org/drawingml/2006/main" algn="just" marL="187960" marR="579755" indent="-175895">
              <a:lnSpc>
                <a:spcPct val="150400"/>
              </a:lnSpc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3000" spc="-10" b="1">
                <a:latin typeface="Calibri"/>
                <a:cs typeface="Calibri"/>
              </a:rPr>
              <a:t>إجراءات</a:t>
            </a:r>
            <a:r xmlns:a="http://schemas.openxmlformats.org/drawingml/2006/main">
              <a:rPr dirty="0" sz="30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مفصل</a:t>
            </a:r>
            <a:r xmlns:a="http://schemas.openxmlformats.org/drawingml/2006/main">
              <a:rPr dirty="0" sz="255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الاتجاهات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5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توفير خطوة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بخطوة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الاتجاهات</a:t>
            </a:r>
            <a:r xmlns:a="http://schemas.openxmlformats.org/drawingml/2006/main">
              <a:rPr dirty="0" sz="255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شائع</a:t>
            </a:r>
            <a:r xmlns:a="http://schemas.openxmlformats.org/drawingml/2006/main">
              <a:rPr dirty="0" sz="25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المواقف.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الإجراءات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الأوصاف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يحمل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خارج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5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نشاط.</a:t>
            </a:r>
            <a:endParaRPr xmlns:a="http://schemas.openxmlformats.org/drawingml/2006/main"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80695" rIns="0" bIns="0" rtlCol="0" vert="horz">
            <a:spAutoFit/>
          </a:bodyPr>
          <a:lstStyle/>
          <a:p>
            <a:pPr xmlns:a="http://schemas.openxmlformats.org/drawingml/2006/main" marL="1983739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spc="-10"/>
              <a:t>عملية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pc="-10"/>
              <a:t>أهداف </a:t>
            </a:r>
            <a:r xmlns:a="http://schemas.openxmlformats.org/drawingml/2006/main">
              <a:rPr dirty="0" sz="1800" spc="-10" b="0" i="1">
                <a:latin typeface="Calibri"/>
                <a:cs typeface="Calibri"/>
              </a:rPr>
              <a:t>:</a:t>
            </a:r>
            <a:endParaRPr xmlns:a="http://schemas.openxmlformats.org/drawingml/2006/main" sz="1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/>
              <a:t>في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نهاية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من هذا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محاضرة،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طلاب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سوف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/>
              <a:t>يكون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قادر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 spc="-25"/>
              <a:t>ل:</a:t>
            </a: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/>
              <a:t>يُعرِّف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pc="-10"/>
              <a:t>تخطيط</a:t>
            </a: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/>
              <a:t>ولاية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اغراض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0"/>
              <a:t>تخطيط</a:t>
            </a: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pc="-20"/>
              <a:t>التمييز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بين</a:t>
            </a:r>
            <a:r xmlns:a="http://schemas.openxmlformats.org/drawingml/2006/main">
              <a:rPr dirty="0" spc="-155"/>
              <a:t> </a:t>
            </a:r>
            <a:r xmlns:a="http://schemas.openxmlformats.org/drawingml/2006/main">
              <a:rPr dirty="0" spc="-10"/>
              <a:t>مختلف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/>
              <a:t>أنواع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50"/>
              <a:t> </a:t>
            </a:r>
            <a:r xmlns:a="http://schemas.openxmlformats.org/drawingml/2006/main">
              <a:rPr dirty="0" spc="-10"/>
              <a:t>تخطيط</a:t>
            </a: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/>
              <a:t>يناقش</a:t>
            </a:r>
            <a:r xmlns:a="http://schemas.openxmlformats.org/drawingml/2006/main">
              <a:rPr dirty="0" spc="-150"/>
              <a:t> </a:t>
            </a:r>
            <a:r xmlns:a="http://schemas.openxmlformats.org/drawingml/2006/main">
              <a:rPr dirty="0" spc="-10"/>
              <a:t>مختلف</a:t>
            </a:r>
            <a:r xmlns:a="http://schemas.openxmlformats.org/drawingml/2006/main">
              <a:rPr dirty="0" spc="-114"/>
              <a:t> </a:t>
            </a:r>
            <a:r xmlns:a="http://schemas.openxmlformats.org/drawingml/2006/main">
              <a:rPr dirty="0"/>
              <a:t>أنواع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10"/>
              <a:t>تَسَلسُل</a:t>
            </a: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/>
              <a:t>قائمة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10"/>
              <a:t>صفات</a:t>
            </a:r>
            <a:r xmlns:a="http://schemas.openxmlformats.org/drawingml/2006/main">
              <a:rPr dirty="0" spc="-14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أ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جيد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20"/>
              <a:t>يخطط</a:t>
            </a: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8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/>
              <a:t>ولاية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طلب</a:t>
            </a:r>
            <a:r xmlns:a="http://schemas.openxmlformats.org/drawingml/2006/main">
              <a:rPr dirty="0" spc="-17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0"/>
              <a:t>تخطيط</a:t>
            </a:r>
            <a:r xmlns:a="http://schemas.openxmlformats.org/drawingml/2006/main">
              <a:rPr dirty="0" spc="-135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طاقم عمل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ممرضة</a:t>
            </a: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pc="-10"/>
              <a:t>ولاية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/>
              <a:t>طلب</a:t>
            </a:r>
            <a:r xmlns:a="http://schemas.openxmlformats.org/drawingml/2006/main">
              <a:rPr dirty="0" spc="-17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0"/>
              <a:t>الممرضة </a:t>
            </a:r>
            <a:r xmlns:a="http://schemas.openxmlformats.org/drawingml/2006/main">
              <a:rPr dirty="0"/>
              <a:t>الرئيسية</a:t>
            </a:r>
          </a:p>
          <a:p>
            <a:pPr xmlns:a="http://schemas.openxmlformats.org/drawingml/2006/main" marL="186055" marR="785495" indent="-173990">
              <a:lnSpc>
                <a:spcPts val="2700"/>
              </a:lnSpc>
              <a:spcBef>
                <a:spcPts val="76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/>
              <a:t>ولاية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0"/>
              <a:t>طلب</a:t>
            </a:r>
            <a:r xmlns:a="http://schemas.openxmlformats.org/drawingml/2006/main">
              <a:rPr dirty="0" spc="-17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10"/>
              <a:t>تخطيط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0"/>
              <a:t>مدير التمريض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5265" rIns="0" bIns="0" rtlCol="0" vert="horz">
            <a:spAutoFit/>
          </a:bodyPr>
          <a:lstStyle/>
          <a:p>
            <a:pPr xmlns:a="http://schemas.openxmlformats.org/drawingml/2006/main" marL="13843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قواعد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 spc="-10"/>
              <a:t>أنظمة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66382" y="1483423"/>
            <a:ext cx="8173084" cy="270065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xmlns:a="http://schemas.openxmlformats.org/drawingml/2006/main" marL="187325" marR="5080" indent="-175260">
              <a:lnSpc>
                <a:spcPct val="149300"/>
              </a:lnSpc>
              <a:spcBef>
                <a:spcPts val="26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قواعد</a:t>
            </a:r>
            <a:r xmlns:a="http://schemas.openxmlformats.org/drawingml/2006/main">
              <a:rPr dirty="0" sz="31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31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أنظمة</a:t>
            </a:r>
            <a:r xmlns:a="http://schemas.openxmlformats.org/drawingml/2006/main">
              <a:rPr dirty="0" sz="3150" spc="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عدم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الفعل.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عمومًا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متضمن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جزء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السياسة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إجراء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تصريحات،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قواعد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يصف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المواقف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يسمح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خيار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1387" y="383603"/>
            <a:ext cx="7265034" cy="1070610"/>
          </a:xfrm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xmlns:a="http://schemas.openxmlformats.org/drawingml/2006/main" marL="2727325" marR="5080" indent="-2715260">
              <a:lnSpc>
                <a:spcPts val="3900"/>
              </a:lnSpc>
              <a:spcBef>
                <a:spcPts val="580"/>
              </a:spcBef>
              <a:bidi/>
            </a:pPr>
            <a:r xmlns:a="http://schemas.openxmlformats.org/drawingml/2006/main">
              <a:rPr dirty="0"/>
              <a:t>الحواجز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التنفيذ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التسلسل الهرمي للتخطيط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93370" y="1812603"/>
            <a:ext cx="8542020" cy="3869690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معرفة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مهارات</a:t>
            </a:r>
            <a:r xmlns:a="http://schemas.openxmlformats.org/drawingml/2006/main">
              <a:rPr dirty="0" sz="2800" spc="-2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يخطط.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055" marR="40005" indent="-173990">
              <a:lnSpc>
                <a:spcPts val="5050"/>
              </a:lnSpc>
              <a:spcBef>
                <a:spcPts val="44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نقص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فهم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خارجي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تأثير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البيئة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تخطيط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230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غير كافٍ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منظم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يدعم.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055" marR="5080" indent="-173990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مناسب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علني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مقاومة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للتغيير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فرادى.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1387" y="383603"/>
            <a:ext cx="7265034" cy="1070610"/>
          </a:xfrm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xmlns:a="http://schemas.openxmlformats.org/drawingml/2006/main" marL="2727325" marR="5080" indent="-2715260">
              <a:lnSpc>
                <a:spcPts val="3900"/>
              </a:lnSpc>
              <a:spcBef>
                <a:spcPts val="580"/>
              </a:spcBef>
              <a:bidi/>
            </a:pPr>
            <a:r xmlns:a="http://schemas.openxmlformats.org/drawingml/2006/main">
              <a:rPr dirty="0"/>
              <a:t>الحواجز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/>
              <a:t>التنفيذ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التسلسل الهرمي للتخطيط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7007" y="2101654"/>
            <a:ext cx="8242300" cy="2588260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z="2800" spc="-45" b="1">
                <a:latin typeface="Calibri"/>
                <a:cs typeface="Calibri"/>
              </a:rPr>
              <a:t>أيضاً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كثيراً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كافٍ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التفاصيل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أنشطة.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للسيطرة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بدلاً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الإلهام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يقود.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055" marR="5080" indent="-173990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بدون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مناسب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يجد،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ابدء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صعب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يبدأ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يدير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مصيبة.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86067" rIns="0" bIns="0" rtlCol="0" vert="horz">
            <a:spAutoFit/>
          </a:bodyPr>
          <a:lstStyle/>
          <a:p>
            <a:pPr xmlns:a="http://schemas.openxmlformats.org/drawingml/2006/main" marL="236854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المديرين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55"/>
              <a:t>ينزع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/>
              <a:t>أهمل</a:t>
            </a:r>
            <a:r xmlns:a="http://schemas.openxmlformats.org/drawingml/2006/main">
              <a:rPr dirty="0" spc="-110"/>
              <a:t> </a:t>
            </a:r>
            <a:r xmlns:a="http://schemas.openxmlformats.org/drawingml/2006/main">
              <a:rPr dirty="0" spc="-10"/>
              <a:t>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445831"/>
            <a:ext cx="8049259" cy="480822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40200"/>
              </a:lnSpc>
              <a:spcBef>
                <a:spcPts val="70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فقير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نتائج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منظم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وغير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منسقة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أنشطة،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هكذا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إهدار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وقت،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العمل،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مال،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لكن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منذ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تفكير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غالباً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أصعب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عمل،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المديرين،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ينزع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طفيف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التخطيط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جداً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مغري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ينسى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تفكير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المستقبل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يحصل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مشغول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مهمة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الحاضر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المشاكل.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نتيجة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مرضية في كثير من الأحيان.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xmlns:a="http://schemas.openxmlformats.org/drawingml/2006/main" marL="1628775" marR="5080" indent="-1616710">
              <a:lnSpc>
                <a:spcPts val="3900"/>
              </a:lnSpc>
              <a:spcBef>
                <a:spcPts val="580"/>
              </a:spcBef>
              <a:bidi/>
            </a:pPr>
            <a:r xmlns:a="http://schemas.openxmlformats.org/drawingml/2006/main">
              <a:rPr dirty="0" spc="-10"/>
              <a:t>طلب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التمريض </a:t>
            </a:r>
            <a:r xmlns:a="http://schemas.openxmlformats.org/drawingml/2006/main">
              <a:rPr dirty="0" spc="-10"/>
              <a:t>المختلف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 spc="-10"/>
              <a:t>فئات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555432"/>
            <a:ext cx="7904480" cy="38582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52324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31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1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3150" spc="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31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31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ممرضة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marL="332740" marR="5080" indent="-320675">
              <a:lnSpc>
                <a:spcPct val="112599"/>
              </a:lnSpc>
              <a:spcBef>
                <a:spcPts val="3475"/>
              </a:spcBef>
              <a:buAutoNum type="arabicPeriod"/>
              <a:tabLst>
                <a:tab pos="332740" algn="l"/>
                <a:tab pos="37020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مرسومة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قائم على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الحالة الحالية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للمريض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احتياجات.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2740" marR="457834" indent="-320675">
              <a:lnSpc>
                <a:spcPct val="114399"/>
              </a:lnSpc>
              <a:buAutoNum type="arabicPeriod"/>
              <a:tabLst>
                <a:tab pos="332740" algn="l"/>
                <a:tab pos="36957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نطاق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(وقت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سجل) 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ها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الأنشطة اليومية.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70205" marR="353695" indent="-358140">
              <a:lnSpc>
                <a:spcPts val="3840"/>
              </a:lnSpc>
              <a:spcBef>
                <a:spcPts val="55"/>
              </a:spcBef>
              <a:buAutoNum type="arabicPeriod"/>
              <a:tabLst>
                <a:tab pos="416559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معدات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إنجاز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مصمم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يخطط.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3660" rIns="0" bIns="0" rtlCol="0" vert="horz">
            <a:spAutoFit/>
          </a:bodyPr>
          <a:lstStyle/>
          <a:p>
            <a:pPr xmlns:a="http://schemas.openxmlformats.org/drawingml/2006/main" marL="1628775" marR="5080" indent="-1616710">
              <a:lnSpc>
                <a:spcPts val="3900"/>
              </a:lnSpc>
              <a:spcBef>
                <a:spcPts val="580"/>
              </a:spcBef>
              <a:bidi/>
            </a:pPr>
            <a:r xmlns:a="http://schemas.openxmlformats.org/drawingml/2006/main">
              <a:rPr dirty="0" spc="-10"/>
              <a:t>طلب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التمريض </a:t>
            </a:r>
            <a:r xmlns:a="http://schemas.openxmlformats.org/drawingml/2006/main">
              <a:rPr dirty="0" spc="-10"/>
              <a:t>المختلف</a:t>
            </a:r>
            <a:r xmlns:a="http://schemas.openxmlformats.org/drawingml/2006/main">
              <a:rPr dirty="0" spc="-130"/>
              <a:t> </a:t>
            </a:r>
            <a:r xmlns:a="http://schemas.openxmlformats.org/drawingml/2006/main">
              <a:rPr dirty="0" spc="-10"/>
              <a:t>فئات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555432"/>
            <a:ext cx="7649209" cy="336994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52324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31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1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3150" spc="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31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31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ممرضة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50">
              <a:latin typeface="Calibri"/>
              <a:cs typeface="Calibri"/>
            </a:endParaRPr>
          </a:p>
          <a:p>
            <a:pPr xmlns:a="http://schemas.openxmlformats.org/drawingml/2006/main" marL="370840" indent="-358140">
              <a:lnSpc>
                <a:spcPct val="100000"/>
              </a:lnSpc>
              <a:buAutoNum type="arabicPeriod" startAt="4"/>
              <a:tabLst>
                <a:tab pos="37084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المطلوب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طارئ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معدات.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2740" marR="475615" indent="-320675">
              <a:lnSpc>
                <a:spcPts val="3840"/>
              </a:lnSpc>
              <a:spcBef>
                <a:spcPts val="150"/>
              </a:spcBef>
              <a:buAutoNum type="arabicPeriod" startAt="4"/>
              <a:tabLst>
                <a:tab pos="332740" algn="l"/>
                <a:tab pos="37020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ينجز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خاصتها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الواجبات.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70205" marR="5080" indent="-358140">
              <a:lnSpc>
                <a:spcPts val="3779"/>
              </a:lnSpc>
              <a:buAutoNum type="arabicPeriod" startAt="4"/>
              <a:tabLst>
                <a:tab pos="416559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تحديث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مصمم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إعادة التخطيط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المشاكل.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3797" y="437768"/>
            <a:ext cx="6801484" cy="1071245"/>
          </a:xfrm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1621790" marR="5080" indent="-1609725">
              <a:lnSpc>
                <a:spcPts val="3910"/>
              </a:lnSpc>
              <a:spcBef>
                <a:spcPts val="575"/>
              </a:spcBef>
              <a:bidi/>
            </a:pPr>
            <a:r xmlns:a="http://schemas.openxmlformats.org/drawingml/2006/main">
              <a:rPr dirty="0"/>
              <a:t>طلب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التمريض </a:t>
            </a:r>
            <a:r xmlns:a="http://schemas.openxmlformats.org/drawingml/2006/main">
              <a:rPr dirty="0" spc="-10"/>
              <a:t>المختلف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 spc="-10"/>
              <a:t>فئات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08025" y="1745995"/>
            <a:ext cx="7705725" cy="43694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35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31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1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3150" spc="1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31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رأس</a:t>
            </a:r>
            <a:r xmlns:a="http://schemas.openxmlformats.org/drawingml/2006/main">
              <a:rPr dirty="0" sz="31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ممرضة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marL="469900" marR="423545" indent="-457834">
              <a:lnSpc>
                <a:spcPct val="79600"/>
              </a:lnSpc>
              <a:spcBef>
                <a:spcPts val="3800"/>
              </a:spcBef>
              <a:buAutoNum type="arabicPeriod"/>
              <a:tabLst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إطار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ها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يوميًا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الأنشطة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(التمريض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دائري،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مشاركة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جولة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طبية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المؤتمرات،</a:t>
            </a:r>
            <a:r xmlns:a="http://schemas.openxmlformats.org/drawingml/2006/main">
              <a:rPr dirty="0" sz="2800" spc="-2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اللجان)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256540" indent="-457834">
              <a:lnSpc>
                <a:spcPts val="2700"/>
              </a:lnSpc>
              <a:spcBef>
                <a:spcPts val="765"/>
              </a:spcBef>
              <a:buAutoNum type="arabicPeriod"/>
              <a:tabLst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تصميم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تكليف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ملزمة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توزيع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العمل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طاقم عمل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5080" indent="-457834">
              <a:lnSpc>
                <a:spcPts val="2700"/>
              </a:lnSpc>
              <a:spcBef>
                <a:spcPts val="785"/>
              </a:spcBef>
              <a:buAutoNum type="arabicPeriod"/>
              <a:tabLst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يفحص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طائرة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 محترفة.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1143000" indent="-457834">
              <a:lnSpc>
                <a:spcPts val="2700"/>
              </a:lnSpc>
              <a:spcBef>
                <a:spcPts val="790"/>
              </a:spcBef>
              <a:buAutoNum type="arabicPeriod"/>
              <a:tabLst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تصميم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طائرة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غير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محترف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3797" y="437768"/>
            <a:ext cx="6801484" cy="1071245"/>
          </a:xfrm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1621790" marR="5080" indent="-1609725">
              <a:lnSpc>
                <a:spcPts val="3910"/>
              </a:lnSpc>
              <a:spcBef>
                <a:spcPts val="575"/>
              </a:spcBef>
              <a:bidi/>
            </a:pPr>
            <a:r xmlns:a="http://schemas.openxmlformats.org/drawingml/2006/main">
              <a:rPr dirty="0"/>
              <a:t>طلب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التمريض </a:t>
            </a:r>
            <a:r xmlns:a="http://schemas.openxmlformats.org/drawingml/2006/main">
              <a:rPr dirty="0" spc="-10"/>
              <a:t>المختلف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 spc="-10"/>
              <a:t>فئات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08025" y="1745995"/>
            <a:ext cx="7539990" cy="40417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xmlns:a="http://schemas.openxmlformats.org/drawingml/2006/main" marL="302260">
              <a:lnSpc>
                <a:spcPct val="100000"/>
              </a:lnSpc>
              <a:spcBef>
                <a:spcPts val="135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31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1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3150" spc="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31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رأس</a:t>
            </a:r>
            <a:r xmlns:a="http://schemas.openxmlformats.org/drawingml/2006/main">
              <a:rPr dirty="0" sz="31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ممرضة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marL="332740" marR="5080" indent="-320675">
              <a:lnSpc>
                <a:spcPct val="150100"/>
              </a:lnSpc>
              <a:spcBef>
                <a:spcPts val="2575"/>
              </a:spcBef>
              <a:buAutoNum type="arabicPeriod" startAt="5"/>
              <a:tabLst>
                <a:tab pos="332740" algn="l"/>
                <a:tab pos="36957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طاقم عمل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لتسليم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70205" indent="-357505">
              <a:lnSpc>
                <a:spcPct val="100000"/>
              </a:lnSpc>
              <a:spcBef>
                <a:spcPts val="1685"/>
              </a:spcBef>
              <a:buAutoNum type="arabicPeriod" startAt="5"/>
              <a:tabLst>
                <a:tab pos="37020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معدات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وحدة.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78105" indent="-343535">
              <a:lnSpc>
                <a:spcPts val="5050"/>
              </a:lnSpc>
              <a:spcBef>
                <a:spcPts val="245"/>
              </a:spcBef>
              <a:buAutoNum type="arabicPeriod" startAt="5"/>
              <a:tabLst>
                <a:tab pos="355600" algn="l"/>
                <a:tab pos="36957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معدات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مطلوب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طارئ </a:t>
            </a:r>
            <a:r xmlns:a="http://schemas.openxmlformats.org/drawingml/2006/main">
              <a:rPr dirty="0" sz="2800" spc="-1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9985" y="265112"/>
            <a:ext cx="6801484" cy="1070610"/>
          </a:xfrm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1621790" marR="5080" indent="-1609090">
              <a:lnSpc>
                <a:spcPts val="3910"/>
              </a:lnSpc>
              <a:spcBef>
                <a:spcPts val="575"/>
              </a:spcBef>
              <a:bidi/>
            </a:pPr>
            <a:r xmlns:a="http://schemas.openxmlformats.org/drawingml/2006/main">
              <a:rPr dirty="0" spc="-10"/>
              <a:t>طلب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التمريض </a:t>
            </a:r>
            <a:r xmlns:a="http://schemas.openxmlformats.org/drawingml/2006/main">
              <a:rPr dirty="0" spc="-10"/>
              <a:t>المختلف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 spc="-10"/>
              <a:t>فئات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9125" y="1697101"/>
            <a:ext cx="8096250" cy="43618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xmlns:a="http://schemas.openxmlformats.org/drawingml/2006/main" marL="142240">
              <a:lnSpc>
                <a:spcPct val="100000"/>
              </a:lnSpc>
              <a:spcBef>
                <a:spcPts val="135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31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1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3150" spc="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315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31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3150" spc="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مخرج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marL="477520" marR="596900" indent="-465455">
              <a:lnSpc>
                <a:spcPct val="141200"/>
              </a:lnSpc>
              <a:spcBef>
                <a:spcPts val="2030"/>
              </a:spcBef>
              <a:buAutoNum type="arabicPeriod"/>
              <a:tabLst>
                <a:tab pos="47752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مهمة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فلسفة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قسم التمريض.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77520" marR="5080" indent="-465455">
              <a:lnSpc>
                <a:spcPct val="139400"/>
              </a:lnSpc>
              <a:buAutoNum type="arabicPeriod"/>
              <a:tabLst>
                <a:tab pos="47752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المعايير؛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وظيفة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وصف،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السياسات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إجراءات؛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قسم.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77520" marR="467359" indent="-465455">
              <a:lnSpc>
                <a:spcPct val="139400"/>
              </a:lnSpc>
              <a:spcBef>
                <a:spcPts val="65"/>
              </a:spcBef>
              <a:buAutoNum type="arabicPeriod"/>
              <a:tabLst>
                <a:tab pos="4775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الموظفين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لتوفير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مستشفى.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9985" y="265112"/>
            <a:ext cx="6801484" cy="1070610"/>
          </a:xfrm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1621790" marR="5080" indent="-1609090">
              <a:lnSpc>
                <a:spcPts val="3910"/>
              </a:lnSpc>
              <a:spcBef>
                <a:spcPts val="575"/>
              </a:spcBef>
              <a:bidi/>
            </a:pPr>
            <a:r xmlns:a="http://schemas.openxmlformats.org/drawingml/2006/main">
              <a:rPr dirty="0" spc="-10"/>
              <a:t>طلب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/>
              <a:t>التمريض </a:t>
            </a:r>
            <a:r xmlns:a="http://schemas.openxmlformats.org/drawingml/2006/main">
              <a:rPr dirty="0" spc="-10"/>
              <a:t>المختلف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 spc="-10"/>
              <a:t>فئات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19125" y="1773872"/>
            <a:ext cx="8068309" cy="394906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xmlns:a="http://schemas.openxmlformats.org/drawingml/2006/main" marL="142240">
              <a:lnSpc>
                <a:spcPct val="100000"/>
              </a:lnSpc>
              <a:spcBef>
                <a:spcPts val="130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31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15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3150" spc="1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31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31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3150" spc="1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مخرج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marL="369570" marR="318770" indent="-357505">
              <a:lnSpc>
                <a:spcPct val="160000"/>
              </a:lnSpc>
              <a:spcBef>
                <a:spcPts val="200"/>
              </a:spcBef>
              <a:buAutoNum type="arabicPeriod" startAt="4"/>
              <a:tabLst>
                <a:tab pos="416559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يشارك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البرامج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المستشفى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22909" marR="739140" indent="-357505">
              <a:lnSpc>
                <a:spcPct val="159100"/>
              </a:lnSpc>
              <a:spcBef>
                <a:spcPts val="60"/>
              </a:spcBef>
              <a:buAutoNum type="arabicPeriod" startAt="4"/>
              <a:tabLst>
                <a:tab pos="47752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لوازم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معدات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للعمل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06470" y="516191"/>
            <a:ext cx="167703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286514"/>
            <a:ext cx="8395970" cy="4512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6690" marR="72390" indent="-174625">
              <a:lnSpc>
                <a:spcPct val="150200"/>
              </a:lnSpc>
              <a:spcBef>
                <a:spcPts val="100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تحديد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يتقدم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ماذا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ينبغي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منتهي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مُتَفَوِّق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تتحقق.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marR="5080" indent="-174625">
              <a:lnSpc>
                <a:spcPct val="150100"/>
              </a:lnSpc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اختيار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أفضل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مسار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فعل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ينجز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موضوعي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marR="856615" indent="-174625">
              <a:lnSpc>
                <a:spcPts val="5050"/>
              </a:lnSpc>
              <a:spcBef>
                <a:spcPts val="24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كيستون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وظائف الإدارة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3797" y="437768"/>
            <a:ext cx="6801484" cy="1071245"/>
          </a:xfrm>
          <a:prstGeom prst="rect"/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1621790" marR="5080" indent="-1609725">
              <a:lnSpc>
                <a:spcPts val="3910"/>
              </a:lnSpc>
              <a:spcBef>
                <a:spcPts val="575"/>
              </a:spcBef>
              <a:bidi/>
            </a:pPr>
            <a:r xmlns:a="http://schemas.openxmlformats.org/drawingml/2006/main">
              <a:rPr dirty="0"/>
              <a:t>طلب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بواسطة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التمريض </a:t>
            </a:r>
            <a:r xmlns:a="http://schemas.openxmlformats.org/drawingml/2006/main">
              <a:rPr dirty="0" spc="-10"/>
              <a:t>المختلف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 spc="-10"/>
              <a:t>فئات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08025" y="1782521"/>
            <a:ext cx="7943850" cy="3997325"/>
          </a:xfrm>
          <a:prstGeom prst="rect">
            <a:avLst/>
          </a:prstGeom>
        </p:spPr>
        <p:txBody>
          <a:bodyPr wrap="square" lIns="0" tIns="278130" rIns="0" bIns="0" rtlCol="0" vert="horz">
            <a:spAutoFit/>
          </a:bodyPr>
          <a:lstStyle/>
          <a:p>
            <a:pPr xmlns:a="http://schemas.openxmlformats.org/drawingml/2006/main" marL="20320">
              <a:lnSpc>
                <a:spcPct val="100000"/>
              </a:lnSpc>
              <a:spcBef>
                <a:spcPts val="2190"/>
              </a:spcBef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31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31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3150" spc="1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31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31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3150" spc="1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spc="-10" b="1">
                <a:latin typeface="Calibri"/>
                <a:cs typeface="Calibri"/>
              </a:rPr>
              <a:t>مخرج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marL="369570" marR="328295" indent="-357505">
              <a:lnSpc>
                <a:spcPct val="150200"/>
              </a:lnSpc>
              <a:spcBef>
                <a:spcPts val="170"/>
              </a:spcBef>
              <a:buAutoNum type="arabicPeriod" startAt="6"/>
              <a:tabLst>
                <a:tab pos="416559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يشارك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تحديد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ميزانية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قسم.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108585" indent="-343535">
              <a:lnSpc>
                <a:spcPts val="5050"/>
              </a:lnSpc>
              <a:spcBef>
                <a:spcPts val="240"/>
              </a:spcBef>
              <a:buAutoNum type="arabicPeriod" startAt="6"/>
              <a:tabLst>
                <a:tab pos="355600" algn="l"/>
                <a:tab pos="36957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يطور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مجدولة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ينجز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ادارتها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الواجبات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(المشي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دائري،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المؤتمرات واللجان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والاجتماعات).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5390" y="112013"/>
            <a:ext cx="164274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مثال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77495" y="941509"/>
            <a:ext cx="8364220" cy="49149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86055" marR="798195" indent="-173990">
              <a:lnSpc>
                <a:spcPct val="150100"/>
              </a:lnSpc>
              <a:spcBef>
                <a:spcPts val="90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هدف: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مسجل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متمكنا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الإدارة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الوريد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السوائل.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9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325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مسجل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مكتمل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دورة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"رابعاً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251460">
              <a:lnSpc>
                <a:spcPct val="160000"/>
              </a:lnSpc>
              <a:spcBef>
                <a:spcPts val="3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مُعَالَجَة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شهادة"</a:t>
            </a:r>
            <a:r xmlns:a="http://schemas.openxmlformats.org/drawingml/2006/main">
              <a:rPr dirty="0" sz="2800" spc="-1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شهر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بداية العمل.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مستشفى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دُبٌّ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يكلف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هذا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البرنامج.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29272" rIns="0" bIns="0" rtlCol="0" vert="horz">
            <a:spAutoFit/>
          </a:bodyPr>
          <a:lstStyle/>
          <a:p>
            <a:pPr xmlns:a="http://schemas.openxmlformats.org/drawingml/2006/main" marL="274828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مثال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1482" y="1818953"/>
            <a:ext cx="8263890" cy="322897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50200"/>
              </a:lnSpc>
              <a:spcBef>
                <a:spcPts val="85"/>
              </a:spcBef>
              <a:buFont typeface="Arial MT"/>
              <a:buChar char="•"/>
              <a:tabLst>
                <a:tab pos="187960" algn="l"/>
                <a:tab pos="559181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مسجل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تسجيل النقاط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أقل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70%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شامل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فحص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"رابعاً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"شهادة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العلاج "</a:t>
            </a:r>
            <a:r xmlns:a="http://schemas.openxmlformats.org/drawingml/2006/main">
              <a:rPr dirty="0" sz="2800" spc="-1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يحضر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علاجي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4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ساعات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دورة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"مراجعة"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الرابع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مبادئ"</a:t>
            </a:r>
            <a:r xmlns:a="http://schemas.openxmlformats.org/drawingml/2006/main">
              <a:rPr dirty="0" sz="2800" spc="-1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ليس اكثر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2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بعد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اسابيع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انتهاء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"رابعاً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مُعَالَجَة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شهادة".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3865" y="372744"/>
            <a:ext cx="164274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مثال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87007" y="1111229"/>
            <a:ext cx="8506460" cy="531558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xmlns:a="http://schemas.openxmlformats.org/drawingml/2006/main" marL="187325" marR="1326515" indent="-175260">
              <a:lnSpc>
                <a:spcPct val="138200"/>
              </a:lnSpc>
              <a:spcBef>
                <a:spcPts val="420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3150" b="1">
                <a:latin typeface="Calibri"/>
                <a:cs typeface="Calibri"/>
              </a:rPr>
              <a:t>هدف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: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مسجل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550" spc="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كفء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الإدارة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وريدي</a:t>
            </a:r>
            <a:r xmlns:a="http://schemas.openxmlformats.org/drawingml/2006/main">
              <a:rPr dirty="0" sz="2550" spc="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السوائل.</a:t>
            </a:r>
            <a:endParaRPr xmlns:a="http://schemas.openxmlformats.org/drawingml/2006/main" sz="255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445"/>
              </a:spcBef>
              <a:bidi/>
            </a:pPr>
            <a:r xmlns:a="http://schemas.openxmlformats.org/drawingml/2006/main">
              <a:rPr dirty="0" sz="3150" spc="-10" b="1">
                <a:latin typeface="Calibri"/>
                <a:cs typeface="Calibri"/>
              </a:rPr>
              <a:t>أهداف:</a:t>
            </a:r>
            <a:endParaRPr xmlns:a="http://schemas.openxmlformats.org/drawingml/2006/main" sz="3150">
              <a:latin typeface="Calibri"/>
              <a:cs typeface="Calibri"/>
            </a:endParaRPr>
          </a:p>
          <a:p>
            <a:pPr xmlns:a="http://schemas.openxmlformats.org/drawingml/2006/main" marL="187325" marR="5080" indent="-175260">
              <a:lnSpc>
                <a:spcPct val="142900"/>
              </a:lnSpc>
              <a:spcBef>
                <a:spcPts val="130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550" b="1">
                <a:latin typeface="Calibri"/>
                <a:cs typeface="Calibri"/>
              </a:rPr>
              <a:t>مسجل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الممرضات</a:t>
            </a:r>
            <a:r xmlns:a="http://schemas.openxmlformats.org/drawingml/2006/main">
              <a:rPr dirty="0" sz="2550" spc="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غير قادر</a:t>
            </a:r>
            <a:r xmlns:a="http://schemas.openxmlformats.org/drawingml/2006/main">
              <a:rPr dirty="0" sz="2550" spc="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يحقق</a:t>
            </a:r>
            <a:r xmlns:a="http://schemas.openxmlformats.org/drawingml/2006/main">
              <a:rPr dirty="0" sz="255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نتيجة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70%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أفضل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55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شامل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فحص</a:t>
            </a:r>
            <a:r xmlns:a="http://schemas.openxmlformats.org/drawingml/2006/main">
              <a:rPr dirty="0" sz="25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"رابعاً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"شهادة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العلاج "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إكمال</a:t>
            </a:r>
            <a:r xmlns:a="http://schemas.openxmlformats.org/drawingml/2006/main">
              <a:rPr dirty="0" sz="255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"مراجعة</a:t>
            </a:r>
            <a:r xmlns:a="http://schemas.openxmlformats.org/drawingml/2006/main">
              <a:rPr dirty="0" sz="255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550" spc="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الرابع</a:t>
            </a:r>
            <a:r xmlns:a="http://schemas.openxmlformats.org/drawingml/2006/main">
              <a:rPr dirty="0" sz="2550" spc="6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مبادئ"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55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550" spc="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5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مسموح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550" spc="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الرابع</a:t>
            </a:r>
            <a:r xmlns:a="http://schemas.openxmlformats.org/drawingml/2006/main">
              <a:rPr dirty="0" sz="2550" spc="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مُعَالَجَة</a:t>
            </a:r>
            <a:r xmlns:a="http://schemas.openxmlformats.org/drawingml/2006/main">
              <a:rPr dirty="0" sz="2550" spc="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المرضى.</a:t>
            </a:r>
            <a:r xmlns:a="http://schemas.openxmlformats.org/drawingml/2006/main">
              <a:rPr dirty="0" sz="2550" spc="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550" spc="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فردية</a:t>
            </a:r>
            <a:r xmlns:a="http://schemas.openxmlformats.org/drawingml/2006/main">
              <a:rPr dirty="0" sz="2550" spc="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55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550" spc="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مقرر</a:t>
            </a:r>
            <a:r xmlns:a="http://schemas.openxmlformats.org/drawingml/2006/main">
              <a:rPr dirty="0" sz="255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550" spc="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25" b="1">
                <a:latin typeface="Calibri"/>
                <a:cs typeface="Calibri"/>
              </a:rPr>
              <a:t>الوحدة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55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550" spc="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الموظف الذي</a:t>
            </a:r>
            <a:r xmlns:a="http://schemas.openxmlformats.org/drawingml/2006/main">
              <a:rPr dirty="0" sz="2550" spc="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فشل</a:t>
            </a:r>
            <a:r xmlns:a="http://schemas.openxmlformats.org/drawingml/2006/main">
              <a:rPr dirty="0" sz="255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55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550" spc="-10" b="1">
                <a:latin typeface="Calibri"/>
                <a:cs typeface="Calibri"/>
              </a:rPr>
              <a:t>فحص.</a:t>
            </a:r>
            <a:endParaRPr xmlns:a="http://schemas.openxmlformats.org/drawingml/2006/main" sz="2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7935" y="433704"/>
            <a:ext cx="4091304" cy="63881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5"/>
              </a:spcBef>
              <a:bidi/>
            </a:pPr>
            <a:r xmlns:a="http://schemas.openxmlformats.org/drawingml/2006/main">
              <a:rPr dirty="0" sz="4000"/>
              <a:t>تمريض</a:t>
            </a:r>
            <a:r xmlns:a="http://schemas.openxmlformats.org/drawingml/2006/main">
              <a:rPr dirty="0" sz="4000" spc="-165"/>
              <a:t> </a:t>
            </a:r>
            <a:r xmlns:a="http://schemas.openxmlformats.org/drawingml/2006/main">
              <a:rPr dirty="0" sz="4000" spc="-10"/>
              <a:t>فلسفة</a:t>
            </a:r>
            <a:endParaRPr xmlns:a="http://schemas.openxmlformats.org/drawingml/2006/main" sz="4000"/>
          </a:p>
        </p:txBody>
      </p:sp>
      <p:sp>
        <p:nvSpPr>
          <p:cNvPr id="3" name="object 3" descr=""/>
          <p:cNvSpPr txBox="1"/>
          <p:nvPr/>
        </p:nvSpPr>
        <p:spPr>
          <a:xfrm>
            <a:off x="331470" y="1268538"/>
            <a:ext cx="8481695" cy="480885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xmlns:a="http://schemas.openxmlformats.org/drawingml/2006/main" marL="65405" marR="5080" indent="-53340">
              <a:lnSpc>
                <a:spcPct val="140200"/>
              </a:lnSpc>
              <a:spcBef>
                <a:spcPts val="6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فلسفة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(X)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مستشفى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قائم على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الاحترام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فرادى'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كرامة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يستحق.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نحن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الاعتقاد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بأن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يمين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يستلم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التمريض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الفعال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الرعاية.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شخصي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خدمة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مرتكز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الاحتياجات 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حالتهم السريرية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مرض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حالة. فهم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أهمية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بحث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والتدريس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تحسين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الرعاية،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قسم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سوف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تدعم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يرقي،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يشارك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أنشطة.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133" y="314705"/>
            <a:ext cx="620331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المبادئ التوجيهية</a:t>
            </a:r>
            <a:r xmlns:a="http://schemas.openxmlformats.org/drawingml/2006/main">
              <a:rPr dirty="0" spc="-12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جلسة</a:t>
            </a:r>
            <a:r xmlns:a="http://schemas.openxmlformats.org/drawingml/2006/main">
              <a:rPr dirty="0" spc="-145"/>
              <a:t> </a:t>
            </a:r>
            <a:r xmlns:a="http://schemas.openxmlformats.org/drawingml/2006/main">
              <a:rPr dirty="0" spc="-10"/>
              <a:t>أهداف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6677" y="1229550"/>
            <a:ext cx="8761730" cy="469455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xmlns:a="http://schemas.openxmlformats.org/drawingml/2006/main" marL="187960" marR="5080" indent="-7620">
              <a:lnSpc>
                <a:spcPct val="140300"/>
              </a:lnSpc>
              <a:spcBef>
                <a:spcPts val="6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خارج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موظفين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لتصنع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أدائهم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مقبول.</a:t>
            </a:r>
            <a:r xmlns:a="http://schemas.openxmlformats.org/drawingml/2006/main">
              <a:rPr dirty="0" sz="2800" spc="-1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أهداف،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أمر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المبادئ التوجيهية: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ts val="3240"/>
              </a:lnSpc>
              <a:spcBef>
                <a:spcPts val="365"/>
              </a:spcBef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يختار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مفتاح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منطقة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ts val="3155"/>
              </a:lnSpc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إذا كان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ذلك ممكنا.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ts val="3185"/>
              </a:lnSpc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تعيين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تحدي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ts val="3155"/>
              </a:lnSpc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يحفظ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موضوعي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منطقة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توازن.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ts val="3155"/>
              </a:lnSpc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قابلة للقياس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ts val="3155"/>
              </a:lnSpc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يتضمن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موظف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جلسة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ts val="3240"/>
              </a:lnSpc>
              <a:buFont typeface="Arial MT"/>
              <a:buChar char="•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يتبع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أعلى.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4704" y="732790"/>
            <a:ext cx="2005964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pc="-10"/>
              <a:t>أهداف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657921"/>
            <a:ext cx="8803640" cy="32296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50200"/>
              </a:lnSpc>
              <a:spcBef>
                <a:spcPts val="90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مشابه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تحفيز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الأفراد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إلى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نهاية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صريح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قابلة للقياس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قابلة للملاحظة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يمكن الحصول عليها.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لكن،</a:t>
            </a:r>
            <a:r xmlns:a="http://schemas.openxmlformats.org/drawingml/2006/main">
              <a:rPr dirty="0" sz="2800" spc="-2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أكثر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وقابلة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للقياس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الأهداف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ومتى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مُتَفَوِّق.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4704" y="660082"/>
            <a:ext cx="200787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أهداف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657921"/>
            <a:ext cx="8228330" cy="25888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6690" marR="5080" indent="-174625">
              <a:lnSpc>
                <a:spcPct val="150100"/>
              </a:lnSpc>
              <a:spcBef>
                <a:spcPts val="9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الاستراتيجية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المؤسسة.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وحدة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تحديد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الأولويات،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الاستراتيجيات،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الخطط،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المهام،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التخصيص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موارد.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32510" rIns="0" bIns="0" rtlCol="0" vert="horz">
            <a:spAutoFit/>
          </a:bodyPr>
          <a:lstStyle/>
          <a:p>
            <a:pPr xmlns:a="http://schemas.openxmlformats.org/drawingml/2006/main" marL="247459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أهداف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636458"/>
            <a:ext cx="8952230" cy="43230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xmlns:a="http://schemas.openxmlformats.org/drawingml/2006/main" marL="186690" marR="106045" indent="-174625">
              <a:lnSpc>
                <a:spcPct val="90300"/>
              </a:lnSpc>
              <a:spcBef>
                <a:spcPts val="44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1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إطار،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سلوكيا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صرح،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بموضوعية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 تقييمه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إيجابي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بدلاً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السلبية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حصيلة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6690" marR="419100" indent="-174625">
              <a:lnSpc>
                <a:spcPts val="3060"/>
              </a:lnSpc>
              <a:spcBef>
                <a:spcPts val="5"/>
              </a:spcBef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ركز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أيضاً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مرغوب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المطلوب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حصيلة.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xmlns:a="http://schemas.openxmlformats.org/drawingml/2006/main" marL="186690" marR="5080" indent="-174625">
              <a:lnSpc>
                <a:spcPct val="90300"/>
              </a:lnSpc>
              <a:buFont typeface="Arial MT"/>
              <a:buChar char="•"/>
              <a:tabLst>
                <a:tab pos="1879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spc="-1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طريقة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يمكن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استخدامها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مثلا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"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4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مرضى</a:t>
            </a:r>
            <a:r xmlns:a="http://schemas.openxmlformats.org/drawingml/2006/main">
              <a:rPr dirty="0" sz="2800" spc="-10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5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موجه</a:t>
            </a:r>
            <a:r xmlns:a="http://schemas.openxmlformats.org/drawingml/2006/main">
              <a:rPr dirty="0" sz="2800" spc="-18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يتصل</a:t>
            </a:r>
            <a:r xmlns:a="http://schemas.openxmlformats.org/drawingml/2006/main">
              <a:rPr dirty="0" sz="2800" spc="-4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ضوء</a:t>
            </a:r>
            <a:r xmlns:a="http://schemas.openxmlformats.org/drawingml/2006/main">
              <a:rPr dirty="0" sz="2800" spc="-15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 i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-4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 i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0" b="1" i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 i="1">
                <a:latin typeface="Calibri"/>
                <a:cs typeface="Calibri"/>
              </a:rPr>
              <a:t>قبول."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 descr=""/>
          <p:cNvSpPr txBox="1"/>
          <p:nvPr/>
        </p:nvSpPr>
        <p:spPr>
          <a:xfrm>
            <a:off x="258445" y="946721"/>
            <a:ext cx="7810500" cy="374332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86690" indent="-17399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1866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السياسات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عمومًا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مقسم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أربعة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فئات.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9590" indent="-173990">
              <a:lnSpc>
                <a:spcPct val="100000"/>
              </a:lnSpc>
              <a:spcBef>
                <a:spcPts val="3125"/>
              </a:spcBef>
              <a:buFont typeface="Arial MT"/>
              <a:buChar char="•"/>
              <a:tabLst>
                <a:tab pos="5295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يتقدم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مرضى.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9590" indent="-17399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52959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يتقدم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الموظفين.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9590" marR="5080" indent="-173990">
              <a:lnSpc>
                <a:spcPct val="90300"/>
              </a:lnSpc>
              <a:spcBef>
                <a:spcPts val="390"/>
              </a:spcBef>
              <a:buFont typeface="Arial MT"/>
              <a:buChar char="•"/>
              <a:tabLst>
                <a:tab pos="5308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يتقدم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بيئة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مريض؟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يستلم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أيّ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العمل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529590" marR="786765" indent="-173990">
              <a:lnSpc>
                <a:spcPts val="3060"/>
              </a:lnSpc>
              <a:spcBef>
                <a:spcPts val="415"/>
              </a:spcBef>
              <a:buFont typeface="Arial MT"/>
              <a:buChar char="•"/>
              <a:tabLst>
                <a:tab pos="53086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يتقدم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العلاقات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الأقسام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الأخرى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التخصصات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7332" rIns="0" bIns="0" rtlCol="0" vert="horz">
            <a:spAutoFit/>
          </a:bodyPr>
          <a:lstStyle/>
          <a:p>
            <a:pPr xmlns:a="http://schemas.openxmlformats.org/drawingml/2006/main" marL="152146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الأغراض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pc="-10"/>
              <a:t>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26719" y="1517454"/>
            <a:ext cx="8138159" cy="3228975"/>
          </a:xfrm>
          <a:prstGeom prst="rect">
            <a:avLst/>
          </a:prstGeom>
        </p:spPr>
        <p:txBody>
          <a:bodyPr wrap="square" lIns="0" tIns="225425" rIns="0" bIns="0" rtlCol="0" vert="horz">
            <a:spAutoFit/>
          </a:bodyPr>
          <a:lstStyle/>
          <a:p>
            <a:pPr xmlns:a="http://schemas.openxmlformats.org/drawingml/2006/main" marL="469900" indent="-457200">
              <a:lnSpc>
                <a:spcPct val="100000"/>
              </a:lnSpc>
              <a:spcBef>
                <a:spcPts val="1775"/>
              </a:spcBef>
              <a:buAutoNum type="arabicPeriod"/>
              <a:tabLst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يؤدي إلى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نجاح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تحقيق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indent="-457200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يعطي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معنى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marR="865505" indent="-457834">
              <a:lnSpc>
                <a:spcPct val="150100"/>
              </a:lnSpc>
              <a:spcBef>
                <a:spcPts val="5"/>
              </a:spcBef>
              <a:buAutoNum type="arabicPeriod"/>
              <a:tabLst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يوفر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الموظفين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المتاحين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مرافق.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9900" indent="-457200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469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التكيف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مصيبة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المواقف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.</a:t>
            </a:r>
            <a:endParaRPr xmlns:a="http://schemas.openxmlformats.org/drawingml/2006/main"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1292" rIns="0" bIns="0" rtlCol="0" vert="horz">
            <a:spAutoFit/>
          </a:bodyPr>
          <a:lstStyle/>
          <a:p>
            <a:pPr xmlns:a="http://schemas.openxmlformats.org/drawingml/2006/main" marL="17399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الأغراض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4344" y="1459166"/>
            <a:ext cx="8336915" cy="3229610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370840" indent="-358140">
              <a:lnSpc>
                <a:spcPct val="100000"/>
              </a:lnSpc>
              <a:spcBef>
                <a:spcPts val="1780"/>
              </a:spcBef>
              <a:buAutoNum type="arabicPeriod" startAt="5"/>
              <a:tabLst>
                <a:tab pos="37084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يكلف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فعال.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32740" marR="5080" indent="-320675">
              <a:lnSpc>
                <a:spcPct val="150100"/>
              </a:lnSpc>
              <a:buAutoNum type="arabicPeriod" startAt="5"/>
              <a:tabLst>
                <a:tab pos="332740" algn="l"/>
                <a:tab pos="37020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قائم على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ماضي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مستقبل،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هكذا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مساعدة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يقلل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العنصر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70840" indent="-358140">
              <a:lnSpc>
                <a:spcPct val="100000"/>
              </a:lnSpc>
              <a:spcBef>
                <a:spcPts val="1690"/>
              </a:spcBef>
              <a:buAutoNum type="arabicPeriod" startAt="5"/>
              <a:tabLst>
                <a:tab pos="37084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لاكتشاف</a:t>
            </a:r>
            <a:r xmlns:a="http://schemas.openxmlformats.org/drawingml/2006/main">
              <a:rPr dirty="0" sz="2800" spc="-2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70840" indent="-358140">
              <a:lnSpc>
                <a:spcPct val="100000"/>
              </a:lnSpc>
              <a:spcBef>
                <a:spcPts val="1685"/>
              </a:spcBef>
              <a:buAutoNum type="arabicPeriod" startAt="5"/>
              <a:tabLst>
                <a:tab pos="37084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يتحكم.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3401" y="503491"/>
            <a:ext cx="40062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الأغراض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92137" y="1276921"/>
            <a:ext cx="8051800" cy="53073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0"/>
              </a:spcBef>
              <a:bidi/>
            </a:pPr>
            <a:r xmlns:a="http://schemas.openxmlformats.org/drawingml/2006/main">
              <a:rPr dirty="0" sz="2800" spc="-9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أولئك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يضيف: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50165" indent="-175260">
              <a:lnSpc>
                <a:spcPct val="150100"/>
              </a:lnSpc>
              <a:spcBef>
                <a:spcPts val="2885"/>
              </a:spcBef>
              <a:buSzPct val="96428"/>
              <a:buFont typeface="Wingdings"/>
              <a:buChar char="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يدعم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-1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رؤية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منظمة التمريض.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5080" indent="-175260">
              <a:lnSpc>
                <a:spcPct val="1501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يخلق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استراتيجي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البدائل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قابلة للتكيف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متغيرة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بسهولة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بيئة.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marR="1578610" indent="-175260">
              <a:lnSpc>
                <a:spcPts val="5050"/>
              </a:lnSpc>
              <a:spcBef>
                <a:spcPts val="445"/>
              </a:spcBef>
              <a:buSzPct val="96428"/>
              <a:buFont typeface="Wingdings"/>
              <a:buChar char=""/>
              <a:tabLst>
                <a:tab pos="187325" algn="l"/>
                <a:tab pos="270510" algn="l"/>
              </a:tabLst>
              <a:bidi/>
            </a:pPr>
            <a:r xmlns:a="http://schemas.openxmlformats.org/drawingml/2006/main">
              <a:rPr dirty="0" sz="2800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يؤدي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اختيار</a:t>
            </a:r>
            <a:r xmlns:a="http://schemas.openxmlformats.org/drawingml/2006/main">
              <a:rPr dirty="0" sz="2800" spc="-1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الاستراتيجيات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قائم على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الاستدامة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تنافسي</a:t>
            </a:r>
            <a:r xmlns:a="http://schemas.openxmlformats.org/drawingml/2006/main">
              <a:rPr dirty="0" sz="2800" spc="-1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ميزة.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325" indent="-174625">
              <a:lnSpc>
                <a:spcPct val="100000"/>
              </a:lnSpc>
              <a:spcBef>
                <a:spcPts val="1230"/>
              </a:spcBef>
              <a:buSzPct val="96428"/>
              <a:buFont typeface="Wingdings"/>
              <a:buChar char=""/>
              <a:tabLst>
                <a:tab pos="18732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يقيم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يتغير.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9895" y="255905"/>
            <a:ext cx="3202305" cy="5753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 spc="-10"/>
              <a:t>عملية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90562" y="1146111"/>
            <a:ext cx="7620634" cy="3870325"/>
          </a:xfrm>
          <a:prstGeom prst="rect">
            <a:avLst/>
          </a:prstGeom>
        </p:spPr>
        <p:txBody>
          <a:bodyPr wrap="square" lIns="0" tIns="22606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78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خمسة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خطوات: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685"/>
              </a:spcBef>
              <a:tabLst>
                <a:tab pos="258254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1.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يٌرسّخ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ts val="5050"/>
              </a:lnSpc>
              <a:spcBef>
                <a:spcPts val="44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2.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تحليل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الوضع/الإنشاء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تخطيط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المباني.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الخطوة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3.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بديل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دورة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فعل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23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4.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يقيم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البدائل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>
              <a:lnSpc>
                <a:spcPct val="100000"/>
              </a:lnSpc>
              <a:spcBef>
                <a:spcPts val="1685"/>
              </a:spcBef>
              <a:tabLst>
                <a:tab pos="119443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5.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اختر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ينفذ</a:t>
            </a:r>
            <a:r xmlns:a="http://schemas.openxmlformats.org/drawingml/2006/main">
              <a:rPr dirty="0" sz="2800" spc="-1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يخطط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81991" rIns="0" bIns="0" rtlCol="0" vert="horz">
            <a:spAutoFit/>
          </a:bodyPr>
          <a:lstStyle/>
          <a:p>
            <a:pPr xmlns:a="http://schemas.openxmlformats.org/drawingml/2006/main" marL="158686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عناصر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تخطيط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93675" marR="5080" indent="-175260">
              <a:lnSpc>
                <a:spcPct val="150100"/>
              </a:lnSpc>
              <a:spcBef>
                <a:spcPts val="95"/>
              </a:spcBef>
              <a:bidi/>
            </a:pP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تخطيط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وظيفة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يتطلب</a:t>
            </a:r>
            <a:r xmlns:a="http://schemas.openxmlformats.org/drawingml/2006/main">
              <a:rPr dirty="0" spc="-120"/>
              <a:t> </a:t>
            </a:r>
            <a:r xmlns:a="http://schemas.openxmlformats.org/drawingml/2006/main">
              <a:rPr dirty="0" spc="-10"/>
              <a:t>المديرين</a:t>
            </a:r>
            <a:r xmlns:a="http://schemas.openxmlformats.org/drawingml/2006/main">
              <a:rPr dirty="0" spc="-114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20"/>
              <a:t>اتخاذ </a:t>
            </a:r>
            <a:r xmlns:a="http://schemas.openxmlformats.org/drawingml/2006/main">
              <a:rPr dirty="0"/>
              <a:t>القرارات</a:t>
            </a:r>
            <a:r xmlns:a="http://schemas.openxmlformats.org/drawingml/2006/main">
              <a:rPr dirty="0" spc="-160"/>
              <a:t> </a:t>
            </a:r>
            <a:r xmlns:a="http://schemas.openxmlformats.org/drawingml/2006/main">
              <a:rPr dirty="0"/>
              <a:t>عن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أربعة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0"/>
              <a:t>أساسي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عناصر</a:t>
            </a:r>
            <a:r xmlns:a="http://schemas.openxmlformats.org/drawingml/2006/main">
              <a:rPr dirty="0" spc="-15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الخطط.</a:t>
            </a:r>
          </a:p>
          <a:p>
            <a:pPr xmlns:a="http://schemas.openxmlformats.org/drawingml/2006/main" marL="19304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93040" algn="l"/>
              </a:tabLst>
              <a:bidi/>
            </a:pPr>
            <a:r xmlns:a="http://schemas.openxmlformats.org/drawingml/2006/main">
              <a:rPr dirty="0" spc="-10"/>
              <a:t>أهداف.</a:t>
            </a:r>
          </a:p>
          <a:p>
            <a:pPr xmlns:a="http://schemas.openxmlformats.org/drawingml/2006/main" marL="193040" indent="-173990">
              <a:lnSpc>
                <a:spcPct val="100000"/>
              </a:lnSpc>
              <a:spcBef>
                <a:spcPts val="1690"/>
              </a:spcBef>
              <a:buFont typeface="Arial MT"/>
              <a:buChar char="•"/>
              <a:tabLst>
                <a:tab pos="193040" algn="l"/>
              </a:tabLst>
              <a:bidi/>
            </a:pPr>
            <a:r xmlns:a="http://schemas.openxmlformats.org/drawingml/2006/main">
              <a:rPr dirty="0" spc="-10"/>
              <a:t>الأفعال.</a:t>
            </a:r>
          </a:p>
          <a:p>
            <a:pPr xmlns:a="http://schemas.openxmlformats.org/drawingml/2006/main" marL="19304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93040" algn="l"/>
              </a:tabLst>
              <a:bidi/>
            </a:pPr>
            <a:r xmlns:a="http://schemas.openxmlformats.org/drawingml/2006/main">
              <a:rPr dirty="0" spc="-10"/>
              <a:t>الموارد.</a:t>
            </a:r>
          </a:p>
          <a:p>
            <a:pPr xmlns:a="http://schemas.openxmlformats.org/drawingml/2006/main" marL="193040" indent="-17399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93040" algn="l"/>
              </a:tabLst>
              <a:bidi/>
            </a:pPr>
            <a:r xmlns:a="http://schemas.openxmlformats.org/drawingml/2006/main">
              <a:rPr dirty="0" spc="-10"/>
              <a:t>تطبيق.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604" rIns="0" bIns="0" rtlCol="0" vert="horz">
            <a:spAutoFit/>
          </a:bodyPr>
          <a:lstStyle/>
          <a:p>
            <a:pPr xmlns:a="http://schemas.openxmlformats.org/drawingml/2006/main" marL="157543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عناصر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10"/>
              <a:t>تخطيط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78739" y="1457768"/>
            <a:ext cx="8877935" cy="2792095"/>
          </a:xfrm>
          <a:prstGeom prst="rect">
            <a:avLst/>
          </a:prstGeom>
        </p:spPr>
        <p:txBody>
          <a:bodyPr wrap="square" lIns="0" tIns="42544" rIns="0" bIns="0" rtlCol="0" vert="horz">
            <a:spAutoFit/>
          </a:bodyPr>
          <a:lstStyle/>
          <a:p>
            <a:pPr xmlns:a="http://schemas.openxmlformats.org/drawingml/2006/main" marL="187960" marR="568325" indent="-175895">
              <a:lnSpc>
                <a:spcPct val="147500"/>
              </a:lnSpc>
              <a:spcBef>
                <a:spcPts val="334"/>
              </a:spcBef>
              <a:buSzPct val="88888"/>
              <a:buFont typeface="Arial MT"/>
              <a:buChar char="•"/>
              <a:tabLst>
                <a:tab pos="187960" algn="l"/>
                <a:tab pos="270510" algn="l"/>
              </a:tabLst>
              <a:bidi/>
            </a:pPr>
            <a:r xmlns:a="http://schemas.openxmlformats.org/drawingml/2006/main">
              <a:rPr dirty="0" sz="3150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أهداف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: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أساسي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الخطط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تحديد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المستقبل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مخطط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يرى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مُرضي.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7960" marR="5080" indent="-175895">
              <a:lnSpc>
                <a:spcPct val="147500"/>
              </a:lnSpc>
              <a:spcBef>
                <a:spcPts val="75"/>
              </a:spcBef>
              <a:buSzPct val="88888"/>
              <a:buFont typeface="Arial MT"/>
              <a:buChar char="•"/>
              <a:tabLst>
                <a:tab pos="187960" algn="l"/>
                <a:tab pos="270510" algn="l"/>
              </a:tabLst>
              <a:bidi/>
            </a:pPr>
            <a:r xmlns:a="http://schemas.openxmlformats.org/drawingml/2006/main">
              <a:rPr dirty="0" sz="3150">
                <a:latin typeface="Calibri"/>
                <a:cs typeface="Calibri"/>
              </a:rPr>
              <a:t> </a:t>
            </a:r>
            <a:r xmlns:a="http://schemas.openxmlformats.org/drawingml/2006/main">
              <a:rPr dirty="0" sz="3150" b="1">
                <a:latin typeface="Calibri"/>
                <a:cs typeface="Calibri"/>
              </a:rPr>
              <a:t>الإجراءات</a:t>
            </a:r>
            <a:r xmlns:a="http://schemas.openxmlformats.org/drawingml/2006/main">
              <a:rPr dirty="0" sz="315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محدد،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مفضل</a:t>
            </a:r>
            <a:r xmlns:a="http://schemas.openxmlformats.org/drawingml/2006/main">
              <a:rPr dirty="0" sz="2800" spc="-1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وسائل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يحقق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William P. Craft</dc:creator>
  <dc:title>Lesson 2 Class.ppt</dc:title>
  <dcterms:created xsi:type="dcterms:W3CDTF">2023-11-04T07:40:38Z</dcterms:created>
  <dcterms:modified xsi:type="dcterms:W3CDTF">2023-11-04T07:40:38Z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  <property fmtid="{D5CDD505-2E9C-101B-9397-08002B2CF9AE}" pid="5" name="Producer">
    <vt:lpwstr>Microsoft® PowerPoint® 2013</vt:lpwstr>
  </property>
</Properties>
</file>