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0216" y="1183081"/>
            <a:ext cx="6499859" cy="228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43405" y="3739133"/>
            <a:ext cx="5968365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0010" y="437769"/>
            <a:ext cx="6443979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34" y="1213256"/>
            <a:ext cx="8265159" cy="450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7542" y="6441357"/>
            <a:ext cx="595630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83067" y="6465373"/>
            <a:ext cx="1917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xmlns:a="http://schemas.openxmlformats.org/drawingml/2006/main" marL="12700" marR="5080" algn="ctr">
              <a:lnSpc>
                <a:spcPts val="4320"/>
              </a:lnSpc>
              <a:spcBef>
                <a:spcPts val="640"/>
              </a:spcBef>
              <a:bidi/>
            </a:pPr>
            <a:r xmlns:a="http://schemas.openxmlformats.org/drawingml/2006/main">
              <a:rPr sz="4000" spc="-20" dirty="0"/>
              <a:t>إدارة</a:t>
            </a:r>
            <a:r xmlns:a="http://schemas.openxmlformats.org/drawingml/2006/main">
              <a:rPr sz="4000" spc="-90" dirty="0"/>
              <a:t> </a:t>
            </a:r>
            <a:r xmlns:a="http://schemas.openxmlformats.org/drawingml/2006/main">
              <a:rPr sz="4000" dirty="0"/>
              <a:t>و</a:t>
            </a:r>
            <a:r xmlns:a="http://schemas.openxmlformats.org/drawingml/2006/main">
              <a:rPr sz="4000" spc="-110" dirty="0"/>
              <a:t> </a:t>
            </a:r>
            <a:r xmlns:a="http://schemas.openxmlformats.org/drawingml/2006/main">
              <a:rPr sz="4000" spc="-10" dirty="0"/>
              <a:t>القيادة </a:t>
            </a:r>
            <a:r xmlns:a="http://schemas.openxmlformats.org/drawingml/2006/main">
              <a:rPr sz="4000" dirty="0"/>
              <a:t>في</a:t>
            </a:r>
            <a:r xmlns:a="http://schemas.openxmlformats.org/drawingml/2006/main">
              <a:rPr sz="4000" spc="-35" dirty="0"/>
              <a:t> </a:t>
            </a:r>
            <a:r xmlns:a="http://schemas.openxmlformats.org/drawingml/2006/main">
              <a:rPr sz="4000" spc="-10" dirty="0"/>
              <a:t>تمريض</a:t>
            </a:r>
            <a:endParaRPr xmlns:a="http://schemas.openxmlformats.org/drawingml/2006/main" sz="4000"/>
          </a:p>
          <a:p>
            <a:pPr xmlns:a="http://schemas.openxmlformats.org/drawingml/2006/main" marL="819785" marR="695325" algn="ctr">
              <a:lnSpc>
                <a:spcPts val="4320"/>
              </a:lnSpc>
              <a:spcBef>
                <a:spcPts val="5"/>
              </a:spcBef>
              <a:bidi/>
            </a:pPr>
            <a:r xmlns:a="http://schemas.openxmlformats.org/drawingml/2006/main">
              <a:rPr sz="4000" spc="-20" dirty="0"/>
              <a:t>إدارة</a:t>
            </a:r>
            <a:r xmlns:a="http://schemas.openxmlformats.org/drawingml/2006/main">
              <a:rPr sz="4000" spc="-120" dirty="0"/>
              <a:t> </a:t>
            </a:r>
            <a:r xmlns:a="http://schemas.openxmlformats.org/drawingml/2006/main">
              <a:rPr sz="4000" spc="-10" dirty="0"/>
              <a:t>الوظائف </a:t>
            </a:r>
            <a:r xmlns:a="http://schemas.openxmlformats.org/drawingml/2006/main">
              <a:rPr sz="4000" dirty="0"/>
              <a:t>2-</a:t>
            </a:r>
            <a:r xmlns:a="http://schemas.openxmlformats.org/drawingml/2006/main">
              <a:rPr sz="4000" spc="-20" dirty="0"/>
              <a:t> </a:t>
            </a:r>
            <a:r xmlns:a="http://schemas.openxmlformats.org/drawingml/2006/main">
              <a:rPr sz="4000" spc="-10" dirty="0"/>
              <a:t>تنظيم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xmlns:a="http://schemas.openxmlformats.org/drawingml/2006/main" marL="2468245" marR="5080" indent="-2456180">
              <a:lnSpc>
                <a:spcPts val="3890"/>
              </a:lnSpc>
              <a:spcBef>
                <a:spcPts val="585"/>
              </a:spcBef>
              <a:bidi/>
            </a:pPr>
            <a:r xmlns:a="http://schemas.openxmlformats.org/drawingml/2006/main">
              <a:rPr sz="3600" u="none" dirty="0"/>
              <a:t>ب-</a:t>
            </a:r>
            <a:r xmlns:a="http://schemas.openxmlformats.org/drawingml/2006/main">
              <a:rPr sz="3600" u="none" spc="-105" dirty="0"/>
              <a:t> </a:t>
            </a:r>
            <a:r xmlns:a="http://schemas.openxmlformats.org/drawingml/2006/main">
              <a:rPr sz="3600" u="none" spc="-20" dirty="0"/>
              <a:t>تنظيمي</a:t>
            </a:r>
            <a:r xmlns:a="http://schemas.openxmlformats.org/drawingml/2006/main">
              <a:rPr sz="3600" u="none" spc="-95" dirty="0"/>
              <a:t> </a:t>
            </a:r>
            <a:r xmlns:a="http://schemas.openxmlformats.org/drawingml/2006/main">
              <a:rPr sz="3600" u="none" dirty="0"/>
              <a:t>بناء</a:t>
            </a:r>
            <a:r xmlns:a="http://schemas.openxmlformats.org/drawingml/2006/main">
              <a:rPr sz="3600" u="none" spc="-114" dirty="0"/>
              <a:t> </a:t>
            </a:r>
            <a:r xmlns:a="http://schemas.openxmlformats.org/drawingml/2006/main">
              <a:rPr sz="3600" u="none" spc="-25" dirty="0"/>
              <a:t>والرسم </a:t>
            </a:r>
            <a:r xmlns:a="http://schemas.openxmlformats.org/drawingml/2006/main">
              <a:rPr sz="3600" u="none" spc="-10" dirty="0"/>
              <a:t>البياني</a:t>
            </a:r>
            <a:endParaRPr xmlns:a="http://schemas.openxmlformats.org/drawingml/2006/main"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88976"/>
            <a:ext cx="8855964" cy="6531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3067" y="6465373"/>
            <a:ext cx="15367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10</a:t>
            </a:r>
            <a:endParaRPr xmlns:a="http://schemas.openxmlformats.org/drawingml/2006/main"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14855" y="1520952"/>
              <a:ext cx="6114415" cy="3817620"/>
            </a:xfrm>
            <a:custGeom>
              <a:avLst/>
              <a:gdLst/>
              <a:ahLst/>
              <a:cxnLst/>
              <a:rect l="l" t="t" r="r" b="b"/>
              <a:pathLst>
                <a:path w="6114415" h="3817620">
                  <a:moveTo>
                    <a:pt x="0" y="3817620"/>
                  </a:moveTo>
                  <a:lnTo>
                    <a:pt x="6114288" y="3817620"/>
                  </a:lnTo>
                  <a:lnTo>
                    <a:pt x="6114288" y="0"/>
                  </a:lnTo>
                  <a:lnTo>
                    <a:pt x="0" y="0"/>
                  </a:lnTo>
                  <a:lnTo>
                    <a:pt x="0" y="381762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" y="3128772"/>
              <a:ext cx="1664081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9792" y="3128772"/>
              <a:ext cx="1664080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19300" y="3471671"/>
              <a:ext cx="5113020" cy="0"/>
            </a:xfrm>
            <a:custGeom>
              <a:avLst/>
              <a:gdLst/>
              <a:ahLst/>
              <a:cxnLst/>
              <a:rect l="l" t="t" r="r" b="b"/>
              <a:pathLst>
                <a:path w="5113020">
                  <a:moveTo>
                    <a:pt x="0" y="0"/>
                  </a:moveTo>
                  <a:lnTo>
                    <a:pt x="5113020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33397" y="2411983"/>
            <a:ext cx="47898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10" dirty="0">
                <a:solidFill>
                  <a:srgbClr val="252525"/>
                </a:solidFill>
              </a:rPr>
              <a:t>تنظيمي</a:t>
            </a:r>
            <a:r xmlns:a="http://schemas.openxmlformats.org/drawingml/2006/main">
              <a:rPr sz="4400" spc="-140" dirty="0">
                <a:solidFill>
                  <a:srgbClr val="252525"/>
                </a:solidFill>
              </a:rPr>
              <a:t> </a:t>
            </a:r>
            <a:r xmlns:a="http://schemas.openxmlformats.org/drawingml/2006/main">
              <a:rPr sz="4400" spc="-10" dirty="0">
                <a:solidFill>
                  <a:srgbClr val="252525"/>
                </a:solidFill>
              </a:rPr>
              <a:t>جدول</a:t>
            </a:r>
            <a:endParaRPr xmlns:a="http://schemas.openxmlformats.org/drawingml/2006/main" sz="4400"/>
          </a:p>
        </p:txBody>
      </p:sp>
      <p:sp>
        <p:nvSpPr>
          <p:cNvPr id="9" name="object 9"/>
          <p:cNvSpPr txBox="1"/>
          <p:nvPr/>
        </p:nvSpPr>
        <p:spPr>
          <a:xfrm>
            <a:off x="6149721" y="5021072"/>
            <a:ext cx="5105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R="5080" algn="r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1000" spc="-10" dirty="0">
                <a:latin typeface="Times New Roman"/>
                <a:cs typeface="Times New Roman"/>
              </a:rPr>
              <a:t>19/03/202</a:t>
            </a:r>
            <a:endParaRPr xmlns:a="http://schemas.openxmlformats.org/drawingml/2006/main" sz="1000">
              <a:latin typeface="Times New Roman"/>
              <a:cs typeface="Times New Roman"/>
            </a:endParaRPr>
          </a:p>
          <a:p>
            <a:pPr xmlns:a="http://schemas.openxmlformats.org/drawingml/2006/main" marR="5080" algn="r">
              <a:lnSpc>
                <a:spcPct val="100000"/>
              </a:lnSpc>
              <a:bidi/>
            </a:pPr>
            <a:r xmlns:a="http://schemas.openxmlformats.org/drawingml/2006/main">
              <a:rPr sz="1000" spc="-50" dirty="0">
                <a:latin typeface="Times New Roman"/>
                <a:cs typeface="Times New Roman"/>
              </a:rPr>
              <a:t>1</a:t>
            </a:r>
            <a:endParaRPr xmlns:a="http://schemas.openxmlformats.org/drawingml/2006/main"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6430" y="5098796"/>
            <a:ext cx="147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1000" spc="-45" dirty="0">
                <a:latin typeface="Arial MT"/>
                <a:cs typeface="Arial MT"/>
              </a:rPr>
              <a:t>11</a:t>
            </a:r>
            <a:endParaRPr xmlns:a="http://schemas.openxmlformats.org/drawingml/2006/main"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25" dirty="0"/>
              <a:t>12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07619" y="548386"/>
            <a:ext cx="7833995" cy="4956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محادثة: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رسم بياني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عروض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مختلف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554990">
              <a:lnSpc>
                <a:spcPts val="6720"/>
              </a:lnSpc>
              <a:spcBef>
                <a:spcPts val="785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المواقف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الأقسام،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العلاقات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بين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76835">
              <a:lnSpc>
                <a:spcPct val="100000"/>
              </a:lnSpc>
              <a:spcBef>
                <a:spcPts val="2575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يعرض: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47650" indent="-17081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765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رَسمِيّ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بناء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47650" indent="-17081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765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المناطق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مسؤولية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47650" indent="-17081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765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الأشخاص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مَن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مسئول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47650" indent="-17081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765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القنوات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تواصل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25" dirty="0"/>
              <a:t>13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977" rIns="0" bIns="0" rtlCol="0">
            <a:spAutoFit/>
          </a:bodyPr>
          <a:lstStyle/>
          <a:p>
            <a:pPr xmlns:a="http://schemas.openxmlformats.org/drawingml/2006/main" marL="33909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أنواع</a:t>
            </a:r>
            <a:r xmlns:a="http://schemas.openxmlformats.org/drawingml/2006/main">
              <a:rPr spc="-110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105" dirty="0"/>
              <a:t> </a:t>
            </a:r>
            <a:r xmlns:a="http://schemas.openxmlformats.org/drawingml/2006/main">
              <a:rPr spc="-20" dirty="0"/>
              <a:t>تنظيمي</a:t>
            </a:r>
            <a:r xmlns:a="http://schemas.openxmlformats.org/drawingml/2006/main">
              <a:rPr spc="-110" dirty="0"/>
              <a:t> </a:t>
            </a:r>
            <a:r xmlns:a="http://schemas.openxmlformats.org/drawingml/2006/main">
              <a:rPr spc="-10" dirty="0"/>
              <a:t>المخططات البيانية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422" y="1621053"/>
            <a:ext cx="2606675" cy="194627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رَأسِيّ</a:t>
            </a:r>
            <a:r xmlns:a="http://schemas.openxmlformats.org/drawingml/2006/main">
              <a:rPr sz="2800" b="1" spc="-1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جدول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أفقي</a:t>
            </a:r>
            <a:r xmlns:a="http://schemas.openxmlformats.org/drawingml/2006/main">
              <a:rPr sz="2800" b="1" spc="-11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جدول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دائري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25" dirty="0"/>
              <a:t>14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977" rIns="0" bIns="0" rtlCol="0">
            <a:spAutoFit/>
          </a:bodyPr>
          <a:lstStyle/>
          <a:p>
            <a:pPr xmlns:a="http://schemas.openxmlformats.org/drawingml/2006/main" marL="33909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أنواع</a:t>
            </a:r>
            <a:r xmlns:a="http://schemas.openxmlformats.org/drawingml/2006/main">
              <a:rPr spc="-110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105" dirty="0"/>
              <a:t> </a:t>
            </a:r>
            <a:r xmlns:a="http://schemas.openxmlformats.org/drawingml/2006/main">
              <a:rPr spc="-20" dirty="0"/>
              <a:t>تنظيمي</a:t>
            </a:r>
            <a:r xmlns:a="http://schemas.openxmlformats.org/drawingml/2006/main">
              <a:rPr spc="-110" dirty="0"/>
              <a:t> </a:t>
            </a:r>
            <a:r xmlns:a="http://schemas.openxmlformats.org/drawingml/2006/main">
              <a:rPr spc="-10" dirty="0"/>
              <a:t>المخططات البيانية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3512"/>
            <a:ext cx="7775575" cy="1945639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775"/>
              </a:spcBef>
              <a:bidi/>
            </a:pPr>
            <a:r xmlns:a="http://schemas.openxmlformats.org/drawingml/2006/main"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رَأسِيّ</a:t>
            </a:r>
            <a:r xmlns:a="http://schemas.openxmlformats.org/drawingml/2006/main">
              <a:rPr sz="2800" b="1" u="sng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المخططات البيانية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5080" indent="-170815">
              <a:lnSpc>
                <a:spcPts val="5040"/>
              </a:lnSpc>
              <a:spcBef>
                <a:spcPts val="250"/>
              </a:spcBef>
              <a:buFont typeface="Arial MT"/>
              <a:buChar char="•"/>
              <a:tabLst>
                <a:tab pos="184785" algn="l"/>
                <a:tab pos="1335405" algn="l"/>
                <a:tab pos="2166620" algn="l"/>
                <a:tab pos="3060700" algn="l"/>
                <a:tab pos="5211445" algn="l"/>
                <a:tab pos="5705475" algn="l"/>
                <a:tab pos="6396355" algn="l"/>
                <a:tab pos="70942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العروض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مستوى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قمة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رسمي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خطوط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سلطة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تحت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تَسَلسُل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54057"/>
            <a:ext cx="570230" cy="15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19/03/2021</a:t>
            </a:r>
            <a:endParaRPr xmlns:a="http://schemas.openxmlformats.org/drawingml/2006/main" sz="9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83067" y="645454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15</a:t>
            </a:r>
            <a:endParaRPr xmlns:a="http://schemas.openxmlformats.org/drawingml/2006/main"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495046"/>
            <a:ext cx="5787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أنواع</a:t>
            </a:r>
            <a:r xmlns:a="http://schemas.openxmlformats.org/drawingml/2006/main">
              <a:rPr spc="-110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105" dirty="0"/>
              <a:t> </a:t>
            </a:r>
            <a:r xmlns:a="http://schemas.openxmlformats.org/drawingml/2006/main">
              <a:rPr spc="-20" dirty="0"/>
              <a:t>تنظيمي</a:t>
            </a:r>
            <a:r xmlns:a="http://schemas.openxmlformats.org/drawingml/2006/main">
              <a:rPr spc="-110" dirty="0"/>
              <a:t> </a:t>
            </a:r>
            <a:r xmlns:a="http://schemas.openxmlformats.org/drawingml/2006/main">
              <a:rPr spc="-10" dirty="0"/>
              <a:t>المخططات البيانية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5449" rIns="0" bIns="0" rtlCol="0">
            <a:spAutoFit/>
          </a:bodyPr>
          <a:lstStyle/>
          <a:p>
            <a:pPr xmlns:a="http://schemas.openxmlformats.org/drawingml/2006/main" marL="444500">
              <a:lnSpc>
                <a:spcPct val="100000"/>
              </a:lnSpc>
              <a:spcBef>
                <a:spcPts val="1455"/>
              </a:spcBef>
              <a:bidi/>
            </a:pPr>
            <a:r xmlns:a="http://schemas.openxmlformats.org/drawingml/2006/main">
              <a:rPr spc="-10" dirty="0"/>
              <a:t>أفقي</a:t>
            </a:r>
            <a:r xmlns:a="http://schemas.openxmlformats.org/drawingml/2006/main">
              <a:rPr spc="-140" dirty="0"/>
              <a:t> </a:t>
            </a:r>
            <a:r xmlns:a="http://schemas.openxmlformats.org/drawingml/2006/main">
              <a:rPr spc="-10" dirty="0"/>
              <a:t>جدول</a:t>
            </a:r>
          </a:p>
          <a:p>
            <a:pPr xmlns:a="http://schemas.openxmlformats.org/drawingml/2006/main" marL="444500">
              <a:lnSpc>
                <a:spcPct val="100000"/>
              </a:lnSpc>
              <a:spcBef>
                <a:spcPts val="1180"/>
              </a:spcBef>
              <a:bidi/>
            </a:pPr>
            <a:r xmlns:a="http://schemas.openxmlformats.org/drawingml/2006/main">
              <a:rPr sz="2800" u="none" dirty="0"/>
              <a:t>هو - هي</a:t>
            </a:r>
            <a:r xmlns:a="http://schemas.openxmlformats.org/drawingml/2006/main">
              <a:rPr sz="2800" u="none" spc="-55" dirty="0"/>
              <a:t> </a:t>
            </a:r>
            <a:r xmlns:a="http://schemas.openxmlformats.org/drawingml/2006/main">
              <a:rPr sz="2800" u="none" dirty="0"/>
              <a:t>عروض</a:t>
            </a:r>
            <a:r xmlns:a="http://schemas.openxmlformats.org/drawingml/2006/main">
              <a:rPr sz="2800" u="none" spc="-90" dirty="0"/>
              <a:t> </a:t>
            </a:r>
            <a:r xmlns:a="http://schemas.openxmlformats.org/drawingml/2006/main">
              <a:rPr sz="2800" u="none" dirty="0"/>
              <a:t>ال</a:t>
            </a:r>
            <a:r xmlns:a="http://schemas.openxmlformats.org/drawingml/2006/main">
              <a:rPr sz="2800" u="none" spc="-50" dirty="0"/>
              <a:t> </a:t>
            </a:r>
            <a:r xmlns:a="http://schemas.openxmlformats.org/drawingml/2006/main">
              <a:rPr sz="2800" u="none" spc="-10" dirty="0"/>
              <a:t>رفيع </a:t>
            </a:r>
            <a:r xmlns:a="http://schemas.openxmlformats.org/drawingml/2006/main">
              <a:rPr sz="2800" u="none" dirty="0"/>
              <a:t>المستوى</a:t>
            </a:r>
            <a:r xmlns:a="http://schemas.openxmlformats.org/drawingml/2006/main">
              <a:rPr sz="2800" u="none" spc="-40" dirty="0"/>
              <a:t> </a:t>
            </a:r>
            <a:r xmlns:a="http://schemas.openxmlformats.org/drawingml/2006/main">
              <a:rPr sz="2800" u="none" spc="-10" dirty="0"/>
              <a:t>إدارة</a:t>
            </a:r>
            <a:r xmlns:a="http://schemas.openxmlformats.org/drawingml/2006/main">
              <a:rPr sz="2800" u="none" spc="-40" dirty="0"/>
              <a:t> </a:t>
            </a:r>
            <a:r xmlns:a="http://schemas.openxmlformats.org/drawingml/2006/main">
              <a:rPr sz="2800" u="none" dirty="0"/>
              <a:t>في</a:t>
            </a:r>
            <a:r xmlns:a="http://schemas.openxmlformats.org/drawingml/2006/main">
              <a:rPr sz="2800" u="none" spc="-55" dirty="0"/>
              <a:t> </a:t>
            </a:r>
            <a:r xmlns:a="http://schemas.openxmlformats.org/drawingml/2006/main">
              <a:rPr sz="2800" u="none" dirty="0"/>
              <a:t>ال</a:t>
            </a:r>
            <a:r xmlns:a="http://schemas.openxmlformats.org/drawingml/2006/main">
              <a:rPr sz="2800" u="none" spc="-60" dirty="0"/>
              <a:t> </a:t>
            </a:r>
            <a:r xmlns:a="http://schemas.openxmlformats.org/drawingml/2006/main">
              <a:rPr sz="2800" u="none" dirty="0"/>
              <a:t>غادر</a:t>
            </a:r>
            <a:r xmlns:a="http://schemas.openxmlformats.org/drawingml/2006/main">
              <a:rPr sz="2800" u="none" spc="-35" dirty="0"/>
              <a:t> </a:t>
            </a:r>
            <a:r xmlns:a="http://schemas.openxmlformats.org/drawingml/2006/main">
              <a:rPr sz="2800" u="none" spc="-20" dirty="0"/>
              <a:t>مع</a:t>
            </a:r>
            <a:endParaRPr xmlns:a="http://schemas.openxmlformats.org/drawingml/2006/main" sz="2800"/>
          </a:p>
          <a:p>
            <a:pPr xmlns:a="http://schemas.openxmlformats.org/drawingml/2006/main" marL="444500">
              <a:lnSpc>
                <a:spcPct val="100000"/>
              </a:lnSpc>
              <a:spcBef>
                <a:spcPts val="1680"/>
              </a:spcBef>
              <a:bidi/>
            </a:pPr>
            <a:r xmlns:a="http://schemas.openxmlformats.org/drawingml/2006/main">
              <a:rPr sz="2800" u="none" dirty="0"/>
              <a:t>أدنى</a:t>
            </a:r>
            <a:r xmlns:a="http://schemas.openxmlformats.org/drawingml/2006/main">
              <a:rPr sz="2800" u="none" spc="-60" dirty="0"/>
              <a:t> </a:t>
            </a:r>
            <a:r xmlns:a="http://schemas.openxmlformats.org/drawingml/2006/main">
              <a:rPr sz="2800" u="none" dirty="0"/>
              <a:t>المواقف</a:t>
            </a:r>
            <a:r xmlns:a="http://schemas.openxmlformats.org/drawingml/2006/main">
              <a:rPr sz="2800" u="none" spc="-70" dirty="0"/>
              <a:t> </a:t>
            </a:r>
            <a:r xmlns:a="http://schemas.openxmlformats.org/drawingml/2006/main">
              <a:rPr sz="2800" u="none" dirty="0"/>
              <a:t>ل</a:t>
            </a:r>
            <a:r xmlns:a="http://schemas.openxmlformats.org/drawingml/2006/main">
              <a:rPr sz="2800" u="none" spc="-65" dirty="0"/>
              <a:t> </a:t>
            </a:r>
            <a:r xmlns:a="http://schemas.openxmlformats.org/drawingml/2006/main">
              <a:rPr sz="2800" u="none" dirty="0"/>
              <a:t>ال</a:t>
            </a:r>
            <a:r xmlns:a="http://schemas.openxmlformats.org/drawingml/2006/main">
              <a:rPr sz="2800" u="none" spc="-35" dirty="0"/>
              <a:t> </a:t>
            </a:r>
            <a:r xmlns:a="http://schemas.openxmlformats.org/drawingml/2006/main">
              <a:rPr sz="2800" u="none" spc="-10" dirty="0"/>
              <a:t>يمين.</a:t>
            </a:r>
            <a:endParaRPr xmlns:a="http://schemas.openxmlformats.org/drawingml/2006/main" sz="2800"/>
          </a:p>
        </p:txBody>
      </p:sp>
      <p:sp>
        <p:nvSpPr>
          <p:cNvPr id="4" name="object 4"/>
          <p:cNvSpPr txBox="1"/>
          <p:nvPr/>
        </p:nvSpPr>
        <p:spPr>
          <a:xfrm>
            <a:off x="8283067" y="645454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16</a:t>
            </a:r>
            <a:endParaRPr xmlns:a="http://schemas.openxmlformats.org/drawingml/2006/main" sz="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6453022"/>
            <a:ext cx="595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19/03/2021</a:t>
            </a:r>
            <a:endParaRPr xmlns:a="http://schemas.openxmlformats.org/drawingml/2006/main" sz="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54057"/>
            <a:ext cx="570230" cy="15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19/03/2021</a:t>
            </a:r>
            <a:endParaRPr xmlns:a="http://schemas.openxmlformats.org/drawingml/2006/main" sz="9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1" y="0"/>
            <a:ext cx="9000744" cy="68579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83067" y="645454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17</a:t>
            </a:r>
            <a:endParaRPr xmlns:a="http://schemas.openxmlformats.org/drawingml/2006/main"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611720"/>
            <a:ext cx="7686040" cy="318389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460"/>
              </a:spcBef>
              <a:bidi/>
            </a:pPr>
            <a:r xmlns:a="http://schemas.openxmlformats.org/drawingml/2006/main"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دائري</a:t>
            </a:r>
            <a:r xmlns:a="http://schemas.openxmlformats.org/drawingml/2006/main">
              <a:rPr sz="3200" b="1" u="sng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جدول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185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عروض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رفيع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المستوى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مركز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مع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15620">
              <a:lnSpc>
                <a:spcPct val="150000"/>
              </a:lnSpc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متعاقبة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المواقف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الدوائر.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عروض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الخارج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تدفق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رَسمِيّ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سلطة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مستوى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إدارة.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283" rIns="0" bIns="0" rtlCol="0">
            <a:spAutoFit/>
          </a:bodyPr>
          <a:lstStyle/>
          <a:p>
            <a:pPr xmlns:a="http://schemas.openxmlformats.org/drawingml/2006/main" marL="34036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أنواع</a:t>
            </a:r>
            <a:r xmlns:a="http://schemas.openxmlformats.org/drawingml/2006/main">
              <a:rPr spc="-12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114" dirty="0"/>
              <a:t> </a:t>
            </a:r>
            <a:r xmlns:a="http://schemas.openxmlformats.org/drawingml/2006/main">
              <a:rPr spc="-10" dirty="0"/>
              <a:t>تنظيمي</a:t>
            </a:r>
            <a:r xmlns:a="http://schemas.openxmlformats.org/drawingml/2006/main">
              <a:rPr spc="-100" dirty="0"/>
              <a:t> </a:t>
            </a:r>
            <a:r xmlns:a="http://schemas.openxmlformats.org/drawingml/2006/main">
              <a:rPr spc="-10" dirty="0"/>
              <a:t>المخططات البيانية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3067" y="645454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18</a:t>
            </a:r>
            <a:endParaRPr xmlns:a="http://schemas.openxmlformats.org/drawingml/2006/main" sz="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6453022"/>
            <a:ext cx="595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19/03/2021</a:t>
            </a:r>
            <a:endParaRPr xmlns:a="http://schemas.openxmlformats.org/drawingml/2006/main" sz="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54057"/>
            <a:ext cx="570230" cy="15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19/03/2021</a:t>
            </a:r>
            <a:endParaRPr xmlns:a="http://schemas.openxmlformats.org/drawingml/2006/main" sz="9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" y="0"/>
            <a:ext cx="9073896" cy="68579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83067" y="6454546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19</a:t>
            </a:r>
            <a:endParaRPr xmlns:a="http://schemas.openxmlformats.org/drawingml/2006/main"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2676" rIns="0" bIns="0" rtlCol="0">
            <a:spAutoFit/>
          </a:bodyPr>
          <a:lstStyle/>
          <a:p>
            <a:pPr xmlns:a="http://schemas.openxmlformats.org/drawingml/2006/main" marL="902335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0" dirty="0"/>
              <a:t>تنظيمي</a:t>
            </a:r>
            <a:r xmlns:a="http://schemas.openxmlformats.org/drawingml/2006/main">
              <a:rPr spc="-190" dirty="0"/>
              <a:t> </a:t>
            </a:r>
            <a:r xmlns:a="http://schemas.openxmlformats.org/drawingml/2006/main">
              <a:rPr spc="-10" dirty="0"/>
              <a:t>بناء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521" y="1933472"/>
            <a:ext cx="80314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82880" marR="5080" indent="-170815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بناء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يشير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طريق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مجموعة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تشكلت،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إنه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خطوط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السلطة،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مدى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السيطرة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القنوات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تواصل.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3067" y="6465373"/>
            <a:ext cx="15367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z="900" spc="-25" dirty="0">
                <a:solidFill>
                  <a:srgbClr val="888888"/>
                </a:solidFill>
                <a:latin typeface="Arial MT"/>
                <a:cs typeface="Arial MT"/>
              </a:rPr>
              <a:t>20</a:t>
            </a:r>
            <a:endParaRPr xmlns:a="http://schemas.openxmlformats.org/drawingml/2006/main" sz="900">
              <a:latin typeface="Arial MT"/>
              <a:cs typeface="Arial MT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xmlns:a="http://schemas.openxmlformats.org/drawingml/2006/main" marL="1330325" marR="5080" indent="-899160">
              <a:lnSpc>
                <a:spcPts val="3890"/>
              </a:lnSpc>
              <a:spcBef>
                <a:spcPts val="585"/>
              </a:spcBef>
              <a:bidi/>
            </a:pPr>
            <a:r xmlns:a="http://schemas.openxmlformats.org/drawingml/2006/main">
              <a:rPr spc="-10" dirty="0"/>
              <a:t>صفات</a:t>
            </a:r>
            <a:r xmlns:a="http://schemas.openxmlformats.org/drawingml/2006/main">
              <a:rPr spc="-100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85" dirty="0"/>
              <a:t> </a:t>
            </a:r>
            <a:r xmlns:a="http://schemas.openxmlformats.org/drawingml/2006/main">
              <a:rPr dirty="0"/>
              <a:t>أ</a:t>
            </a:r>
            <a:r xmlns:a="http://schemas.openxmlformats.org/drawingml/2006/main">
              <a:rPr spc="-80" dirty="0"/>
              <a:t> </a:t>
            </a:r>
            <a:r xmlns:a="http://schemas.openxmlformats.org/drawingml/2006/main">
              <a:rPr spc="-20" dirty="0"/>
              <a:t>تنظيم </a:t>
            </a:r>
            <a:r xmlns:a="http://schemas.openxmlformats.org/drawingml/2006/main">
              <a:rPr spc="-10" dirty="0"/>
              <a:t>فعال</a:t>
            </a:r>
            <a:r xmlns:a="http://schemas.openxmlformats.org/drawingml/2006/main">
              <a:rPr spc="-55" dirty="0"/>
              <a:t> </a:t>
            </a:r>
            <a:r xmlns:a="http://schemas.openxmlformats.org/drawingml/2006/main">
              <a:rPr spc="-10" dirty="0"/>
              <a:t>جدول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73453"/>
            <a:ext cx="7636509" cy="322643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دقيق،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بسيط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تم التحديث.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330835" indent="-170815">
              <a:lnSpc>
                <a:spcPts val="5040"/>
              </a:lnSpc>
              <a:spcBef>
                <a:spcPts val="44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العروض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سلسلة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يأمر،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خطوط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السلطة،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المسؤولية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العلاقات.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5080" indent="-170815">
              <a:lnSpc>
                <a:spcPts val="5040"/>
              </a:lnSpc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أعضاء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قسم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تم ابلاغه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عندما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أي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يتغير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يحدث.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25" dirty="0"/>
              <a:t>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xmlns:a="http://schemas.openxmlformats.org/drawingml/2006/main" marL="1330960" marR="5080" indent="-1318260">
              <a:lnSpc>
                <a:spcPts val="3890"/>
              </a:lnSpc>
              <a:spcBef>
                <a:spcPts val="585"/>
              </a:spcBef>
              <a:bidi/>
            </a:pPr>
            <a:r xmlns:a="http://schemas.openxmlformats.org/drawingml/2006/main">
              <a:rPr dirty="0"/>
              <a:t>مبادئ</a:t>
            </a:r>
            <a:r xmlns:a="http://schemas.openxmlformats.org/drawingml/2006/main">
              <a:rPr spc="-9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100" dirty="0"/>
              <a:t> </a:t>
            </a:r>
            <a:r xmlns:a="http://schemas.openxmlformats.org/drawingml/2006/main">
              <a:rPr spc="-10" dirty="0"/>
              <a:t>رسم</a:t>
            </a:r>
            <a:r xmlns:a="http://schemas.openxmlformats.org/drawingml/2006/main">
              <a:rPr spc="-100" dirty="0"/>
              <a:t> </a:t>
            </a:r>
            <a:r xmlns:a="http://schemas.openxmlformats.org/drawingml/2006/main">
              <a:rPr dirty="0"/>
              <a:t>أ</a:t>
            </a:r>
            <a:r xmlns:a="http://schemas.openxmlformats.org/drawingml/2006/main">
              <a:rPr spc="-90" dirty="0"/>
              <a:t> </a:t>
            </a:r>
            <a:r xmlns:a="http://schemas.openxmlformats.org/drawingml/2006/main">
              <a:rPr spc="-20" dirty="0"/>
              <a:t>تنظيم </a:t>
            </a:r>
            <a:r xmlns:a="http://schemas.openxmlformats.org/drawingml/2006/main">
              <a:rPr spc="-10" dirty="0"/>
              <a:t>دقيق</a:t>
            </a:r>
            <a:r xmlns:a="http://schemas.openxmlformats.org/drawingml/2006/main">
              <a:rPr spc="-55" dirty="0"/>
              <a:t> </a:t>
            </a:r>
            <a:r xmlns:a="http://schemas.openxmlformats.org/drawingml/2006/main">
              <a:rPr spc="-10" dirty="0"/>
              <a:t>جدول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753108"/>
            <a:ext cx="8009255" cy="322326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xmlns:a="http://schemas.openxmlformats.org/drawingml/2006/main" marL="183515" indent="-170815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جدول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واضح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عنوان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مؤرخة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5080" indent="-170815">
              <a:lnSpc>
                <a:spcPts val="3020"/>
              </a:lnSpc>
              <a:spcBef>
                <a:spcPts val="85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مُظهَر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أعلى،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بينما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مبتدئ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المواقف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نهاية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جدول.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283845" indent="-170815">
              <a:lnSpc>
                <a:spcPts val="3030"/>
              </a:lnSpc>
              <a:spcBef>
                <a:spcPts val="79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المناصب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متساوي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الأقدمية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مُظهَر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نفس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الشيء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مستوى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الوضوح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تفاصيل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حسنًا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متباعدة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25" dirty="0"/>
              <a:t>22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xmlns:a="http://schemas.openxmlformats.org/drawingml/2006/main" marL="1330960" marR="5080" indent="-1318260">
              <a:lnSpc>
                <a:spcPts val="3890"/>
              </a:lnSpc>
              <a:spcBef>
                <a:spcPts val="585"/>
              </a:spcBef>
              <a:bidi/>
            </a:pPr>
            <a:r xmlns:a="http://schemas.openxmlformats.org/drawingml/2006/main">
              <a:rPr dirty="0"/>
              <a:t>مبادئ</a:t>
            </a:r>
            <a:r xmlns:a="http://schemas.openxmlformats.org/drawingml/2006/main">
              <a:rPr spc="-9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100" dirty="0"/>
              <a:t> </a:t>
            </a:r>
            <a:r xmlns:a="http://schemas.openxmlformats.org/drawingml/2006/main">
              <a:rPr spc="-10" dirty="0"/>
              <a:t>رسم</a:t>
            </a:r>
            <a:r xmlns:a="http://schemas.openxmlformats.org/drawingml/2006/main">
              <a:rPr spc="-100" dirty="0"/>
              <a:t> </a:t>
            </a:r>
            <a:r xmlns:a="http://schemas.openxmlformats.org/drawingml/2006/main">
              <a:rPr dirty="0"/>
              <a:t>أ</a:t>
            </a:r>
            <a:r xmlns:a="http://schemas.openxmlformats.org/drawingml/2006/main">
              <a:rPr spc="-90" dirty="0"/>
              <a:t> </a:t>
            </a:r>
            <a:r xmlns:a="http://schemas.openxmlformats.org/drawingml/2006/main">
              <a:rPr spc="-20" dirty="0"/>
              <a:t>تنظيم </a:t>
            </a:r>
            <a:r xmlns:a="http://schemas.openxmlformats.org/drawingml/2006/main">
              <a:rPr spc="-10" dirty="0"/>
              <a:t>دقيق</a:t>
            </a:r>
            <a:r xmlns:a="http://schemas.openxmlformats.org/drawingml/2006/main">
              <a:rPr spc="-55" dirty="0"/>
              <a:t> </a:t>
            </a:r>
            <a:r xmlns:a="http://schemas.openxmlformats.org/drawingml/2006/main">
              <a:rPr spc="-10" dirty="0"/>
              <a:t>جدول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69643"/>
            <a:ext cx="765048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82880" marR="5080" indent="-170815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صلب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خطوط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يشير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تدفق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السلطة،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الموظفين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العلاقات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مُظهَر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منقط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خط.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1148715" indent="-170815">
              <a:lnSpc>
                <a:spcPts val="5040"/>
              </a:lnSpc>
              <a:spcBef>
                <a:spcPts val="24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الألوان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يميز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بين الأقسام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25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337820"/>
            <a:ext cx="7296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20" dirty="0"/>
              <a:t>المزايا</a:t>
            </a:r>
            <a:r xmlns:a="http://schemas.openxmlformats.org/drawingml/2006/main">
              <a:rPr spc="-7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85" dirty="0"/>
              <a:t> </a:t>
            </a:r>
            <a:r xmlns:a="http://schemas.openxmlformats.org/drawingml/2006/main">
              <a:rPr dirty="0"/>
              <a:t>أ</a:t>
            </a:r>
            <a:r xmlns:a="http://schemas.openxmlformats.org/drawingml/2006/main">
              <a:rPr spc="-85" dirty="0"/>
              <a:t> </a:t>
            </a:r>
            <a:r xmlns:a="http://schemas.openxmlformats.org/drawingml/2006/main">
              <a:rPr spc="-20" dirty="0"/>
              <a:t>تنظيمي</a:t>
            </a:r>
            <a:r xmlns:a="http://schemas.openxmlformats.org/drawingml/2006/main">
              <a:rPr spc="-80" dirty="0"/>
              <a:t> </a:t>
            </a:r>
            <a:r xmlns:a="http://schemas.openxmlformats.org/drawingml/2006/main">
              <a:rPr spc="-10" dirty="0"/>
              <a:t>جدول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7164" y="997590"/>
            <a:ext cx="801052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82880" marR="1402080" indent="-17081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يعزز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سريع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مرئي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توضيح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الهيكل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التنظيمي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يوفر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يساعد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تخطيط.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147955" indent="-170815">
              <a:lnSpc>
                <a:spcPts val="5040"/>
              </a:lnSpc>
              <a:spcBef>
                <a:spcPts val="450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عروض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خطوط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رَسمِيّ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سلطة،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مسؤولية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والمساءلة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5080" indent="-170815">
              <a:lnSpc>
                <a:spcPts val="5040"/>
              </a:lnSpc>
              <a:spcBef>
                <a:spcPts val="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يوضح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يشرف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مَن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مَن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المسؤول.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235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يؤكد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مهم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وجه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موضع.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25" dirty="0"/>
              <a:t>24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036" y="684352"/>
            <a:ext cx="72961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20" dirty="0"/>
              <a:t>المزايا</a:t>
            </a:r>
            <a:r xmlns:a="http://schemas.openxmlformats.org/drawingml/2006/main">
              <a:rPr spc="-50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65" dirty="0"/>
              <a:t> </a:t>
            </a:r>
            <a:r xmlns:a="http://schemas.openxmlformats.org/drawingml/2006/main">
              <a:rPr dirty="0"/>
              <a:t>أ</a:t>
            </a:r>
            <a:r xmlns:a="http://schemas.openxmlformats.org/drawingml/2006/main">
              <a:rPr spc="-65" dirty="0"/>
              <a:t> </a:t>
            </a:r>
            <a:r xmlns:a="http://schemas.openxmlformats.org/drawingml/2006/main">
              <a:rPr spc="-20" dirty="0"/>
              <a:t>تنظيمي</a:t>
            </a:r>
            <a:r xmlns:a="http://schemas.openxmlformats.org/drawingml/2006/main">
              <a:rPr spc="-60" dirty="0"/>
              <a:t> </a:t>
            </a:r>
            <a:r xmlns:a="http://schemas.openxmlformats.org/drawingml/2006/main">
              <a:rPr spc="-10" dirty="0"/>
              <a:t>جدول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69643"/>
            <a:ext cx="8014334" cy="386715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يُسهِّل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تطوير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تمرين.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911860" indent="-170815">
              <a:lnSpc>
                <a:spcPct val="150000"/>
              </a:lnSpc>
              <a:spcBef>
                <a:spcPts val="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يقيم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قوة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ضعف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الحالي</a:t>
            </a:r>
            <a:r xmlns:a="http://schemas.openxmlformats.org/drawingml/2006/main">
              <a:rPr sz="2800" b="1" spc="-1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بناء.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5080" indent="-170815">
              <a:lnSpc>
                <a:spcPct val="150000"/>
              </a:lnSpc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يوفر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بداية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نقاط</a:t>
            </a:r>
            <a:r xmlns:a="http://schemas.openxmlformats.org/drawingml/2006/main">
              <a:rPr sz="2800" b="1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تخطيط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تغييرات تنظيمية.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يصف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القنوات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تواصل.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841" y="232917"/>
            <a:ext cx="698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الأغراض</a:t>
            </a:r>
            <a:r xmlns:a="http://schemas.openxmlformats.org/drawingml/2006/main">
              <a:rPr spc="-8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90" dirty="0"/>
              <a:t> </a:t>
            </a:r>
            <a:r xmlns:a="http://schemas.openxmlformats.org/drawingml/2006/main">
              <a:rPr spc="-20" dirty="0"/>
              <a:t>تنظيمي</a:t>
            </a:r>
            <a:r xmlns:a="http://schemas.openxmlformats.org/drawingml/2006/main">
              <a:rPr spc="-90" dirty="0"/>
              <a:t> </a:t>
            </a:r>
            <a:r xmlns:a="http://schemas.openxmlformats.org/drawingml/2006/main">
              <a:rPr spc="-10" dirty="0"/>
              <a:t>بناء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977036"/>
            <a:ext cx="8726170" cy="5403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82880" marR="532765" indent="-170815">
              <a:lnSpc>
                <a:spcPct val="1401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يكشف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معلومة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عن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مقاس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تمريض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قسم الخدمة.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1805305" indent="-170815">
              <a:lnSpc>
                <a:spcPct val="140000"/>
              </a:lnSpc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عروض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مختلف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الوظائف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قسم التمريض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959485" indent="-170815">
              <a:lnSpc>
                <a:spcPct val="140000"/>
              </a:lnSpc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عروض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فترة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مدير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قسم.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5080" indent="-170815">
              <a:lnSpc>
                <a:spcPct val="140000"/>
              </a:lnSpc>
              <a:spcBef>
                <a:spcPts val="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عروض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المستويات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طبقات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الإشرافات،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القنوات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الاتصالات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توجيه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حديثا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تم التعاقد معه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موظفين.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492" y="318008"/>
            <a:ext cx="6336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أنواع</a:t>
            </a:r>
            <a:r xmlns:a="http://schemas.openxmlformats.org/drawingml/2006/main">
              <a:rPr spc="-110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105" dirty="0"/>
              <a:t> </a:t>
            </a:r>
            <a:r xmlns:a="http://schemas.openxmlformats.org/drawingml/2006/main">
              <a:rPr spc="-20" dirty="0"/>
              <a:t>تنظيمي</a:t>
            </a:r>
            <a:r xmlns:a="http://schemas.openxmlformats.org/drawingml/2006/main">
              <a:rPr spc="-110" dirty="0"/>
              <a:t> </a:t>
            </a:r>
            <a:r xmlns:a="http://schemas.openxmlformats.org/drawingml/2006/main">
              <a:rPr spc="-10" dirty="0"/>
              <a:t>بناء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84785" marR="5080" indent="-172720">
              <a:lnSpc>
                <a:spcPct val="150000"/>
              </a:lnSpc>
              <a:spcBef>
                <a:spcPts val="100"/>
              </a:spcBef>
              <a:bidi/>
            </a:pPr>
            <a:r xmlns:a="http://schemas.openxmlformats.org/drawingml/2006/main">
              <a:rPr sz="2800" u="none" spc="-35" dirty="0"/>
              <a:t>تقليديا،</a:t>
            </a:r>
            <a:r xmlns:a="http://schemas.openxmlformats.org/drawingml/2006/main">
              <a:rPr sz="2800" u="none" spc="-50" dirty="0"/>
              <a:t> </a:t>
            </a:r>
            <a:r xmlns:a="http://schemas.openxmlformats.org/drawingml/2006/main">
              <a:rPr sz="2800" u="none" dirty="0"/>
              <a:t>تمريض</a:t>
            </a:r>
            <a:r xmlns:a="http://schemas.openxmlformats.org/drawingml/2006/main">
              <a:rPr sz="2800" u="none" spc="-80" dirty="0"/>
              <a:t> </a:t>
            </a:r>
            <a:r xmlns:a="http://schemas.openxmlformats.org/drawingml/2006/main">
              <a:rPr sz="2800" u="none" dirty="0"/>
              <a:t>الأقسام</a:t>
            </a:r>
            <a:r xmlns:a="http://schemas.openxmlformats.org/drawingml/2006/main">
              <a:rPr sz="2800" u="none" spc="-55" dirty="0"/>
              <a:t> </a:t>
            </a:r>
            <a:r xmlns:a="http://schemas.openxmlformats.org/drawingml/2006/main">
              <a:rPr sz="2800" u="none" dirty="0"/>
              <a:t>يملك</a:t>
            </a:r>
            <a:r xmlns:a="http://schemas.openxmlformats.org/drawingml/2006/main">
              <a:rPr sz="2800" u="none" spc="-80" dirty="0"/>
              <a:t> </a:t>
            </a:r>
            <a:r xmlns:a="http://schemas.openxmlformats.org/drawingml/2006/main">
              <a:rPr sz="2800" u="none" dirty="0"/>
              <a:t>مستخدم</a:t>
            </a:r>
            <a:r xmlns:a="http://schemas.openxmlformats.org/drawingml/2006/main">
              <a:rPr sz="2800" u="none" spc="-80" dirty="0"/>
              <a:t> </a:t>
            </a:r>
            <a:r xmlns:a="http://schemas.openxmlformats.org/drawingml/2006/main">
              <a:rPr sz="2800" u="none" dirty="0"/>
              <a:t>واحد</a:t>
            </a:r>
            <a:r xmlns:a="http://schemas.openxmlformats.org/drawingml/2006/main">
              <a:rPr sz="2800" u="none" spc="-90" dirty="0"/>
              <a:t> </a:t>
            </a:r>
            <a:r xmlns:a="http://schemas.openxmlformats.org/drawingml/2006/main">
              <a:rPr sz="2800" u="none" dirty="0"/>
              <a:t>ل</a:t>
            </a:r>
            <a:r xmlns:a="http://schemas.openxmlformats.org/drawingml/2006/main">
              <a:rPr sz="2800" u="none" spc="-90" dirty="0"/>
              <a:t> </a:t>
            </a:r>
            <a:r xmlns:a="http://schemas.openxmlformats.org/drawingml/2006/main">
              <a:rPr sz="2800" u="none" spc="-25" dirty="0"/>
              <a:t>التالي</a:t>
            </a:r>
            <a:r xmlns:a="http://schemas.openxmlformats.org/drawingml/2006/main">
              <a:rPr sz="2800" u="none" spc="-10" dirty="0"/>
              <a:t>​</a:t>
            </a:r>
            <a:r xmlns:a="http://schemas.openxmlformats.org/drawingml/2006/main">
              <a:rPr sz="2800" u="none" spc="-100" dirty="0"/>
              <a:t> </a:t>
            </a:r>
            <a:r xmlns:a="http://schemas.openxmlformats.org/drawingml/2006/main">
              <a:rPr sz="2800" u="none" spc="-10" dirty="0"/>
              <a:t>هيكلي</a:t>
            </a:r>
            <a:r xmlns:a="http://schemas.openxmlformats.org/drawingml/2006/main">
              <a:rPr sz="2800" u="none" spc="-85" dirty="0"/>
              <a:t> </a:t>
            </a:r>
            <a:r xmlns:a="http://schemas.openxmlformats.org/drawingml/2006/main">
              <a:rPr sz="2800" u="none" spc="-10" dirty="0"/>
              <a:t>أنماط:</a:t>
            </a:r>
            <a:endParaRPr xmlns:a="http://schemas.openxmlformats.org/drawingml/2006/main" sz="2800"/>
          </a:p>
          <a:p>
            <a:pPr xmlns:a="http://schemas.openxmlformats.org/drawingml/2006/main" marL="264795" indent="-25209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64795" algn="l"/>
              </a:tabLst>
              <a:bidi/>
            </a:pPr>
            <a:r xmlns:a="http://schemas.openxmlformats.org/drawingml/2006/main">
              <a:rPr sz="2800" u="none" dirty="0"/>
              <a:t>خط</a:t>
            </a:r>
            <a:r xmlns:a="http://schemas.openxmlformats.org/drawingml/2006/main">
              <a:rPr sz="2800" u="none" spc="-60" dirty="0"/>
              <a:t> </a:t>
            </a:r>
            <a:r xmlns:a="http://schemas.openxmlformats.org/drawingml/2006/main">
              <a:rPr sz="2800" u="none" spc="-10" dirty="0"/>
              <a:t>منظمة،</a:t>
            </a:r>
            <a:endParaRPr xmlns:a="http://schemas.openxmlformats.org/drawingml/2006/main" sz="2800"/>
          </a:p>
          <a:p>
            <a:pPr xmlns:a="http://schemas.openxmlformats.org/drawingml/2006/main" marL="264795" indent="-25209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64795" algn="l"/>
              </a:tabLst>
              <a:bidi/>
            </a:pPr>
            <a:r xmlns:a="http://schemas.openxmlformats.org/drawingml/2006/main">
              <a:rPr sz="2800" u="none" dirty="0"/>
              <a:t>خط-</a:t>
            </a:r>
            <a:r xmlns:a="http://schemas.openxmlformats.org/drawingml/2006/main">
              <a:rPr sz="2800" u="none" spc="-60" dirty="0"/>
              <a:t> </a:t>
            </a:r>
            <a:r xmlns:a="http://schemas.openxmlformats.org/drawingml/2006/main">
              <a:rPr sz="2800" u="none" spc="-25" dirty="0"/>
              <a:t>و- </a:t>
            </a:r>
            <a:r xmlns:a="http://schemas.openxmlformats.org/drawingml/2006/main">
              <a:rPr sz="2800" u="none" dirty="0"/>
              <a:t>الموظفين</a:t>
            </a:r>
            <a:r xmlns:a="http://schemas.openxmlformats.org/drawingml/2006/main">
              <a:rPr sz="2800" u="none" spc="-60" dirty="0"/>
              <a:t> </a:t>
            </a:r>
            <a:r xmlns:a="http://schemas.openxmlformats.org/drawingml/2006/main">
              <a:rPr sz="2800" u="none" spc="-10" dirty="0"/>
              <a:t>منظمة،</a:t>
            </a:r>
            <a:endParaRPr xmlns:a="http://schemas.openxmlformats.org/drawingml/2006/main" sz="2800"/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685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u="none" dirty="0"/>
              <a:t>وظيفية</a:t>
            </a:r>
            <a:r xmlns:a="http://schemas.openxmlformats.org/drawingml/2006/main">
              <a:rPr sz="2800" u="none" spc="-110" dirty="0"/>
              <a:t> </a:t>
            </a:r>
            <a:r xmlns:a="http://schemas.openxmlformats.org/drawingml/2006/main">
              <a:rPr sz="2800" u="none" spc="-10" dirty="0"/>
              <a:t>منظمة،</a:t>
            </a:r>
            <a:endParaRPr xmlns:a="http://schemas.openxmlformats.org/drawingml/2006/main" sz="2800"/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dirty="0"/>
              <a:t>إعلان</a:t>
            </a:r>
            <a:r xmlns:a="http://schemas.openxmlformats.org/drawingml/2006/main">
              <a:rPr sz="2800" spc="-10" dirty="0"/>
              <a:t> </a:t>
            </a:r>
            <a:r xmlns:a="http://schemas.openxmlformats.org/drawingml/2006/main">
              <a:rPr sz="2800" dirty="0"/>
              <a:t>على سبيل المثال</a:t>
            </a:r>
            <a:r xmlns:a="http://schemas.openxmlformats.org/drawingml/2006/main">
              <a:rPr sz="2800" spc="-25" dirty="0"/>
              <a:t> </a:t>
            </a:r>
            <a:r xmlns:a="http://schemas.openxmlformats.org/drawingml/2006/main">
              <a:rPr sz="2800" spc="-10" dirty="0"/>
              <a:t>منظمة،</a:t>
            </a:r>
            <a:endParaRPr xmlns:a="http://schemas.openxmlformats.org/drawingml/2006/main" sz="2800"/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dirty="0"/>
              <a:t>المصفوفة</a:t>
            </a:r>
            <a:r xmlns:a="http://schemas.openxmlformats.org/drawingml/2006/main">
              <a:rPr sz="2800" spc="-85" dirty="0"/>
              <a:t> </a:t>
            </a:r>
            <a:r xmlns:a="http://schemas.openxmlformats.org/drawingml/2006/main">
              <a:rPr sz="2800" spc="-10" dirty="0"/>
              <a:t>منظمة.</a:t>
            </a:r>
            <a:endParaRPr xmlns:a="http://schemas.openxmlformats.org/drawingml/2006/main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4289" y="194005"/>
            <a:ext cx="6343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أنواع</a:t>
            </a:r>
            <a:r xmlns:a="http://schemas.openxmlformats.org/drawingml/2006/main">
              <a:rPr spc="-110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100" dirty="0"/>
              <a:t> </a:t>
            </a:r>
            <a:r xmlns:a="http://schemas.openxmlformats.org/drawingml/2006/main">
              <a:rPr spc="-10" dirty="0"/>
              <a:t>تنظيمي</a:t>
            </a:r>
            <a:r xmlns:a="http://schemas.openxmlformats.org/drawingml/2006/main">
              <a:rPr spc="-80" dirty="0"/>
              <a:t> </a:t>
            </a:r>
            <a:r xmlns:a="http://schemas.openxmlformats.org/drawingml/2006/main">
              <a:rPr spc="-10" dirty="0"/>
              <a:t>بناء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003" y="647700"/>
            <a:ext cx="5937885" cy="902335"/>
            <a:chOff x="32003" y="647700"/>
            <a:chExt cx="5937885" cy="902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3" y="647700"/>
              <a:ext cx="5937504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4" y="1194816"/>
              <a:ext cx="5449824" cy="746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8655" y="738632"/>
            <a:ext cx="8061325" cy="1297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14300">
              <a:lnSpc>
                <a:spcPts val="3735"/>
              </a:lnSpc>
              <a:spcBef>
                <a:spcPts val="105"/>
              </a:spcBef>
              <a:bidi/>
            </a:pPr>
            <a:r xmlns:a="http://schemas.openxmlformats.org/drawingml/2006/main"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خط</a:t>
            </a:r>
            <a:r xmlns:a="http://schemas.openxmlformats.org/drawingml/2006/main">
              <a:rPr sz="32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منظمة</a:t>
            </a:r>
            <a:r xmlns:a="http://schemas.openxmlformats.org/drawingml/2006/main">
              <a:rPr sz="3200" b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=</a:t>
            </a:r>
            <a:r xmlns:a="http://schemas.openxmlformats.org/drawingml/2006/main">
              <a:rPr sz="32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البيروقراطية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ts val="3020"/>
              </a:lnSpc>
              <a:spcBef>
                <a:spcPts val="275"/>
              </a:spcBef>
              <a:tabLst>
                <a:tab pos="3569970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يكتب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يتميز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بـ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موضع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لديه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السلطة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العامة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أدنى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المواقف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تَسَلسُل.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مرحل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487" y="1876381"/>
            <a:ext cx="3894454" cy="318706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xmlns:a="http://schemas.openxmlformats.org/drawingml/2006/main" marL="67310">
              <a:lnSpc>
                <a:spcPct val="100000"/>
              </a:lnSpc>
              <a:spcBef>
                <a:spcPts val="819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في الغالب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طلبات </a:t>
            </a:r>
            <a:r xmlns:a="http://schemas.openxmlformats.org/drawingml/2006/main">
              <a:rPr sz="2800" spc="-10" dirty="0">
                <a:latin typeface="Calibri Light"/>
                <a:cs typeface="Calibri Light"/>
              </a:rPr>
              <a:t>.</a:t>
            </a:r>
            <a:endParaRPr xmlns:a="http://schemas.openxmlformats.org/drawingml/2006/main" sz="2800">
              <a:latin typeface="Calibri Light"/>
              <a:cs typeface="Calibri Light"/>
            </a:endParaRPr>
          </a:p>
          <a:p>
            <a:pPr xmlns:a="http://schemas.openxmlformats.org/drawingml/2006/main" marL="1292860">
              <a:lnSpc>
                <a:spcPct val="100000"/>
              </a:lnSpc>
              <a:spcBef>
                <a:spcPts val="720"/>
              </a:spcBef>
              <a:bidi/>
            </a:pPr>
            <a:r xmlns:a="http://schemas.openxmlformats.org/drawingml/2006/main"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المزايا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972819" indent="-170815">
              <a:lnSpc>
                <a:spcPts val="3020"/>
              </a:lnSpc>
              <a:spcBef>
                <a:spcPts val="850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سهل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توجه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موظفين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spc="-25" dirty="0">
                <a:latin typeface="Calibri"/>
                <a:cs typeface="Calibri"/>
              </a:rPr>
              <a:t>جدد</a:t>
            </a:r>
          </a:p>
          <a:p>
            <a:pPr xmlns:a="http://schemas.openxmlformats.org/drawingml/2006/main" marL="182880" marR="5080" indent="-170815">
              <a:lnSpc>
                <a:spcPts val="3030"/>
              </a:lnSpc>
              <a:spcBef>
                <a:spcPts val="80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مسؤولية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والمساءلة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محددة بوضوح.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0202" y="2139442"/>
            <a:ext cx="4258310" cy="451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101725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العيوب: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08279" marR="186690" indent="-170815" algn="just">
              <a:lnSpc>
                <a:spcPts val="2690"/>
              </a:lnSpc>
              <a:spcBef>
                <a:spcPts val="780"/>
              </a:spcBef>
              <a:buFont typeface="Arial MT"/>
              <a:buChar char="•"/>
              <a:tabLst>
                <a:tab pos="2101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جامد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يخلق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توليد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السلبية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الاعتماد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أعضاء.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08279" marR="1113155" indent="-170815">
              <a:lnSpc>
                <a:spcPts val="2690"/>
              </a:lnSpc>
              <a:spcBef>
                <a:spcPts val="790"/>
              </a:spcBef>
              <a:buFont typeface="Arial MT"/>
              <a:buChar char="•"/>
              <a:tabLst>
                <a:tab pos="2101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ضعيف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اندماج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مختلف</a:t>
            </a:r>
            <a:r xmlns:a="http://schemas.openxmlformats.org/drawingml/2006/main">
              <a:rPr sz="2800" b="1" spc="-1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الانقسامات.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08279" marR="30480" indent="-170815">
              <a:lnSpc>
                <a:spcPct val="80000"/>
              </a:lnSpc>
              <a:spcBef>
                <a:spcPts val="819"/>
              </a:spcBef>
              <a:buFont typeface="Arial MT"/>
              <a:buChar char="•"/>
              <a:tabLst>
                <a:tab pos="21018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تركيز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السلطة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قمة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يصنع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موظف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يشير إلى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مشاكل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الى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الرؤساء،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وجهة نظر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المديرين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غير كفء،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يؤدي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تحت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خيط </a:t>
            </a:r>
            <a:r xmlns:a="http://schemas.openxmlformats.org/drawingml/2006/main">
              <a:rPr sz="1350" spc="-15" baseline="-6172" dirty="0">
                <a:solidFill>
                  <a:srgbClr val="888888"/>
                </a:solidFill>
                <a:latin typeface="Arial MT"/>
                <a:cs typeface="Arial MT"/>
              </a:rPr>
              <a:t>5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طن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542" y="6453022"/>
            <a:ext cx="595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10" dirty="0">
                <a:solidFill>
                  <a:srgbClr val="888888"/>
                </a:solidFill>
                <a:latin typeface="Comic Sans MS"/>
                <a:cs typeface="Comic Sans MS"/>
              </a:rPr>
              <a:t>19/03/2021</a:t>
            </a:r>
            <a:endParaRPr xmlns:a="http://schemas.openxmlformats.org/drawingml/2006/main" sz="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036" y="295783"/>
            <a:ext cx="5499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خط</a:t>
            </a:r>
            <a:r xmlns:a="http://schemas.openxmlformats.org/drawingml/2006/main">
              <a:rPr spc="-90" dirty="0"/>
              <a:t> </a:t>
            </a:r>
            <a:r xmlns:a="http://schemas.openxmlformats.org/drawingml/2006/main">
              <a:rPr spc="-20" dirty="0"/>
              <a:t>تنظيمي</a:t>
            </a:r>
            <a:r xmlns:a="http://schemas.openxmlformats.org/drawingml/2006/main">
              <a:rPr spc="-85" dirty="0"/>
              <a:t> </a:t>
            </a:r>
            <a:r xmlns:a="http://schemas.openxmlformats.org/drawingml/2006/main">
              <a:rPr spc="-10" dirty="0"/>
              <a:t>بناء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5524" y="2118360"/>
            <a:ext cx="4663440" cy="3272154"/>
            <a:chOff x="1525524" y="2118360"/>
            <a:chExt cx="4663440" cy="3272154"/>
          </a:xfrm>
        </p:grpSpPr>
        <p:sp>
          <p:nvSpPr>
            <p:cNvPr id="4" name="object 4"/>
            <p:cNvSpPr/>
            <p:nvPr/>
          </p:nvSpPr>
          <p:spPr>
            <a:xfrm>
              <a:off x="3266694" y="3912108"/>
              <a:ext cx="1235710" cy="1169670"/>
            </a:xfrm>
            <a:custGeom>
              <a:avLst/>
              <a:gdLst/>
              <a:ahLst/>
              <a:cxnLst/>
              <a:rect l="l" t="t" r="r" b="b"/>
              <a:pathLst>
                <a:path w="1235710" h="1169670">
                  <a:moveTo>
                    <a:pt x="1235202" y="1169670"/>
                  </a:moveTo>
                  <a:lnTo>
                    <a:pt x="969263" y="1169670"/>
                  </a:lnTo>
                  <a:lnTo>
                    <a:pt x="969263" y="687324"/>
                  </a:lnTo>
                  <a:lnTo>
                    <a:pt x="1019555" y="687324"/>
                  </a:lnTo>
                  <a:lnTo>
                    <a:pt x="1019555" y="1119378"/>
                  </a:lnTo>
                  <a:lnTo>
                    <a:pt x="1235202" y="1119378"/>
                  </a:lnTo>
                  <a:lnTo>
                    <a:pt x="1235202" y="1169670"/>
                  </a:lnTo>
                  <a:close/>
                </a:path>
                <a:path w="1235710" h="1169670">
                  <a:moveTo>
                    <a:pt x="267461" y="483870"/>
                  </a:moveTo>
                  <a:lnTo>
                    <a:pt x="0" y="483870"/>
                  </a:lnTo>
                  <a:lnTo>
                    <a:pt x="0" y="0"/>
                  </a:lnTo>
                  <a:lnTo>
                    <a:pt x="50291" y="0"/>
                  </a:lnTo>
                  <a:lnTo>
                    <a:pt x="50291" y="433578"/>
                  </a:lnTo>
                  <a:lnTo>
                    <a:pt x="267461" y="433578"/>
                  </a:lnTo>
                  <a:lnTo>
                    <a:pt x="267461" y="48387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6694" y="3227832"/>
              <a:ext cx="867410" cy="228600"/>
            </a:xfrm>
            <a:custGeom>
              <a:avLst/>
              <a:gdLst/>
              <a:ahLst/>
              <a:cxnLst/>
              <a:rect l="l" t="t" r="r" b="b"/>
              <a:pathLst>
                <a:path w="867410" h="228600">
                  <a:moveTo>
                    <a:pt x="0" y="228600"/>
                  </a:moveTo>
                  <a:lnTo>
                    <a:pt x="0" y="89153"/>
                  </a:lnTo>
                  <a:lnTo>
                    <a:pt x="816863" y="89153"/>
                  </a:lnTo>
                  <a:lnTo>
                    <a:pt x="816863" y="0"/>
                  </a:lnTo>
                  <a:lnTo>
                    <a:pt x="867155" y="0"/>
                  </a:lnTo>
                  <a:lnTo>
                    <a:pt x="867155" y="139445"/>
                  </a:lnTo>
                  <a:lnTo>
                    <a:pt x="50291" y="139445"/>
                  </a:lnTo>
                  <a:lnTo>
                    <a:pt x="50291" y="228600"/>
                  </a:lnTo>
                  <a:lnTo>
                    <a:pt x="0" y="22860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762" y="2567940"/>
              <a:ext cx="323215" cy="230504"/>
            </a:xfrm>
            <a:custGeom>
              <a:avLst/>
              <a:gdLst/>
              <a:ahLst/>
              <a:cxnLst/>
              <a:rect l="l" t="t" r="r" b="b"/>
              <a:pathLst>
                <a:path w="323214" h="230505">
                  <a:moveTo>
                    <a:pt x="323088" y="230124"/>
                  </a:moveTo>
                  <a:lnTo>
                    <a:pt x="323088" y="90677"/>
                  </a:lnTo>
                  <a:lnTo>
                    <a:pt x="50291" y="90677"/>
                  </a:lnTo>
                  <a:lnTo>
                    <a:pt x="50291" y="0"/>
                  </a:lnTo>
                  <a:lnTo>
                    <a:pt x="0" y="0"/>
                  </a:lnTo>
                  <a:lnTo>
                    <a:pt x="0" y="140970"/>
                  </a:lnTo>
                  <a:lnTo>
                    <a:pt x="272796" y="140970"/>
                  </a:lnTo>
                  <a:lnTo>
                    <a:pt x="272796" y="230124"/>
                  </a:lnTo>
                  <a:lnTo>
                    <a:pt x="323088" y="230124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88870" y="2567940"/>
              <a:ext cx="1472565" cy="230504"/>
            </a:xfrm>
            <a:custGeom>
              <a:avLst/>
              <a:gdLst/>
              <a:ahLst/>
              <a:cxnLst/>
              <a:rect l="l" t="t" r="r" b="b"/>
              <a:pathLst>
                <a:path w="1472564" h="230505">
                  <a:moveTo>
                    <a:pt x="0" y="230124"/>
                  </a:moveTo>
                  <a:lnTo>
                    <a:pt x="0" y="90677"/>
                  </a:lnTo>
                  <a:lnTo>
                    <a:pt x="1421892" y="90677"/>
                  </a:lnTo>
                  <a:lnTo>
                    <a:pt x="1421892" y="0"/>
                  </a:lnTo>
                  <a:lnTo>
                    <a:pt x="1472183" y="0"/>
                  </a:lnTo>
                  <a:lnTo>
                    <a:pt x="1472183" y="140970"/>
                  </a:lnTo>
                  <a:lnTo>
                    <a:pt x="50292" y="140970"/>
                  </a:lnTo>
                  <a:lnTo>
                    <a:pt x="50292" y="230124"/>
                  </a:lnTo>
                  <a:lnTo>
                    <a:pt x="0" y="230124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76144" y="2139696"/>
              <a:ext cx="2316480" cy="428625"/>
            </a:xfrm>
            <a:custGeom>
              <a:avLst/>
              <a:gdLst/>
              <a:ahLst/>
              <a:cxnLst/>
              <a:rect l="l" t="t" r="r" b="b"/>
              <a:pathLst>
                <a:path w="2316479" h="428625">
                  <a:moveTo>
                    <a:pt x="2245106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356869"/>
                  </a:lnTo>
                  <a:lnTo>
                    <a:pt x="5615" y="384631"/>
                  </a:lnTo>
                  <a:lnTo>
                    <a:pt x="20923" y="407320"/>
                  </a:lnTo>
                  <a:lnTo>
                    <a:pt x="43612" y="422628"/>
                  </a:lnTo>
                  <a:lnTo>
                    <a:pt x="71374" y="428243"/>
                  </a:lnTo>
                  <a:lnTo>
                    <a:pt x="2245106" y="428243"/>
                  </a:lnTo>
                  <a:lnTo>
                    <a:pt x="2272867" y="422628"/>
                  </a:lnTo>
                  <a:lnTo>
                    <a:pt x="2295556" y="407320"/>
                  </a:lnTo>
                  <a:lnTo>
                    <a:pt x="2310864" y="384631"/>
                  </a:lnTo>
                  <a:lnTo>
                    <a:pt x="2316480" y="356869"/>
                  </a:lnTo>
                  <a:lnTo>
                    <a:pt x="2316480" y="71374"/>
                  </a:lnTo>
                  <a:lnTo>
                    <a:pt x="2310864" y="43612"/>
                  </a:lnTo>
                  <a:lnTo>
                    <a:pt x="2295556" y="20923"/>
                  </a:lnTo>
                  <a:lnTo>
                    <a:pt x="2272867" y="5615"/>
                  </a:lnTo>
                  <a:lnTo>
                    <a:pt x="224510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1572" y="2135124"/>
              <a:ext cx="2326005" cy="438150"/>
            </a:xfrm>
            <a:custGeom>
              <a:avLst/>
              <a:gdLst/>
              <a:ahLst/>
              <a:cxnLst/>
              <a:rect l="l" t="t" r="r" b="b"/>
              <a:pathLst>
                <a:path w="2326004" h="438150">
                  <a:moveTo>
                    <a:pt x="75818" y="0"/>
                  </a:moveTo>
                  <a:lnTo>
                    <a:pt x="2249931" y="0"/>
                  </a:lnTo>
                  <a:lnTo>
                    <a:pt x="2264917" y="1650"/>
                  </a:lnTo>
                  <a:lnTo>
                    <a:pt x="2303779" y="22351"/>
                  </a:lnTo>
                  <a:lnTo>
                    <a:pt x="2324100" y="60833"/>
                  </a:lnTo>
                  <a:lnTo>
                    <a:pt x="2325751" y="75818"/>
                  </a:lnTo>
                  <a:lnTo>
                    <a:pt x="2325751" y="361950"/>
                  </a:lnTo>
                  <a:lnTo>
                    <a:pt x="2312669" y="403987"/>
                  </a:lnTo>
                  <a:lnTo>
                    <a:pt x="2279268" y="431926"/>
                  </a:lnTo>
                  <a:lnTo>
                    <a:pt x="2249931" y="437768"/>
                  </a:lnTo>
                  <a:lnTo>
                    <a:pt x="75818" y="437768"/>
                  </a:lnTo>
                  <a:lnTo>
                    <a:pt x="33781" y="424688"/>
                  </a:lnTo>
                  <a:lnTo>
                    <a:pt x="5841" y="391287"/>
                  </a:lnTo>
                  <a:lnTo>
                    <a:pt x="0" y="361950"/>
                  </a:lnTo>
                  <a:lnTo>
                    <a:pt x="0" y="75818"/>
                  </a:lnTo>
                  <a:lnTo>
                    <a:pt x="13080" y="33781"/>
                  </a:lnTo>
                  <a:lnTo>
                    <a:pt x="46481" y="5841"/>
                  </a:lnTo>
                  <a:lnTo>
                    <a:pt x="758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7252" y="2118360"/>
              <a:ext cx="2898648" cy="5699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87068" y="2798064"/>
              <a:ext cx="1450975" cy="429895"/>
            </a:xfrm>
            <a:custGeom>
              <a:avLst/>
              <a:gdLst/>
              <a:ahLst/>
              <a:cxnLst/>
              <a:rect l="l" t="t" r="r" b="b"/>
              <a:pathLst>
                <a:path w="1450975" h="429894">
                  <a:moveTo>
                    <a:pt x="1379220" y="0"/>
                  </a:moveTo>
                  <a:lnTo>
                    <a:pt x="71627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358139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7" y="429768"/>
                  </a:lnTo>
                  <a:lnTo>
                    <a:pt x="1379220" y="429768"/>
                  </a:lnTo>
                  <a:lnTo>
                    <a:pt x="1407074" y="424130"/>
                  </a:lnTo>
                  <a:lnTo>
                    <a:pt x="1429845" y="408765"/>
                  </a:lnTo>
                  <a:lnTo>
                    <a:pt x="1445210" y="385994"/>
                  </a:lnTo>
                  <a:lnTo>
                    <a:pt x="1450848" y="358139"/>
                  </a:lnTo>
                  <a:lnTo>
                    <a:pt x="1450848" y="71627"/>
                  </a:lnTo>
                  <a:lnTo>
                    <a:pt x="1445210" y="43773"/>
                  </a:lnTo>
                  <a:lnTo>
                    <a:pt x="1429845" y="21002"/>
                  </a:lnTo>
                  <a:lnTo>
                    <a:pt x="1407074" y="5637"/>
                  </a:lnTo>
                  <a:lnTo>
                    <a:pt x="13792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2496" y="2793492"/>
              <a:ext cx="1460500" cy="439420"/>
            </a:xfrm>
            <a:custGeom>
              <a:avLst/>
              <a:gdLst/>
              <a:ahLst/>
              <a:cxnLst/>
              <a:rect l="l" t="t" r="r" b="b"/>
              <a:pathLst>
                <a:path w="1460500" h="439419">
                  <a:moveTo>
                    <a:pt x="76200" y="0"/>
                  </a:moveTo>
                  <a:lnTo>
                    <a:pt x="1384300" y="0"/>
                  </a:lnTo>
                  <a:lnTo>
                    <a:pt x="1399286" y="1650"/>
                  </a:lnTo>
                  <a:lnTo>
                    <a:pt x="1437767" y="22352"/>
                  </a:lnTo>
                  <a:lnTo>
                    <a:pt x="1458468" y="61213"/>
                  </a:lnTo>
                  <a:lnTo>
                    <a:pt x="1460119" y="76200"/>
                  </a:lnTo>
                  <a:lnTo>
                    <a:pt x="1460119" y="363220"/>
                  </a:lnTo>
                  <a:lnTo>
                    <a:pt x="1447038" y="405638"/>
                  </a:lnTo>
                  <a:lnTo>
                    <a:pt x="1413637" y="433070"/>
                  </a:lnTo>
                  <a:lnTo>
                    <a:pt x="1384300" y="438912"/>
                  </a:lnTo>
                  <a:lnTo>
                    <a:pt x="76200" y="438912"/>
                  </a:lnTo>
                  <a:lnTo>
                    <a:pt x="33781" y="425958"/>
                  </a:lnTo>
                  <a:lnTo>
                    <a:pt x="5842" y="392557"/>
                  </a:lnTo>
                  <a:lnTo>
                    <a:pt x="0" y="363220"/>
                  </a:lnTo>
                  <a:lnTo>
                    <a:pt x="0" y="76200"/>
                  </a:lnTo>
                  <a:lnTo>
                    <a:pt x="13081" y="33782"/>
                  </a:lnTo>
                  <a:lnTo>
                    <a:pt x="46862" y="5842"/>
                  </a:lnTo>
                  <a:lnTo>
                    <a:pt x="7620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5524" y="2776728"/>
              <a:ext cx="1801368" cy="5699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81756" y="2798064"/>
              <a:ext cx="1452880" cy="429895"/>
            </a:xfrm>
            <a:custGeom>
              <a:avLst/>
              <a:gdLst/>
              <a:ahLst/>
              <a:cxnLst/>
              <a:rect l="l" t="t" r="r" b="b"/>
              <a:pathLst>
                <a:path w="1452879" h="429894">
                  <a:moveTo>
                    <a:pt x="1380744" y="0"/>
                  </a:moveTo>
                  <a:lnTo>
                    <a:pt x="71628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358139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8" y="429768"/>
                  </a:lnTo>
                  <a:lnTo>
                    <a:pt x="1380744" y="429768"/>
                  </a:lnTo>
                  <a:lnTo>
                    <a:pt x="1408598" y="424130"/>
                  </a:lnTo>
                  <a:lnTo>
                    <a:pt x="1431369" y="408765"/>
                  </a:lnTo>
                  <a:lnTo>
                    <a:pt x="1446734" y="385994"/>
                  </a:lnTo>
                  <a:lnTo>
                    <a:pt x="1452372" y="358139"/>
                  </a:lnTo>
                  <a:lnTo>
                    <a:pt x="1452372" y="71627"/>
                  </a:lnTo>
                  <a:lnTo>
                    <a:pt x="1446734" y="43773"/>
                  </a:lnTo>
                  <a:lnTo>
                    <a:pt x="1431369" y="21002"/>
                  </a:lnTo>
                  <a:lnTo>
                    <a:pt x="1408598" y="5637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8688" y="2747772"/>
              <a:ext cx="1801367" cy="5989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2660" y="3456432"/>
              <a:ext cx="2120265" cy="455930"/>
            </a:xfrm>
            <a:custGeom>
              <a:avLst/>
              <a:gdLst/>
              <a:ahLst/>
              <a:cxnLst/>
              <a:rect l="l" t="t" r="r" b="b"/>
              <a:pathLst>
                <a:path w="2120265" h="455929">
                  <a:moveTo>
                    <a:pt x="2043938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379729"/>
                  </a:lnTo>
                  <a:lnTo>
                    <a:pt x="5972" y="409277"/>
                  </a:lnTo>
                  <a:lnTo>
                    <a:pt x="22256" y="433419"/>
                  </a:lnTo>
                  <a:lnTo>
                    <a:pt x="46398" y="449703"/>
                  </a:lnTo>
                  <a:lnTo>
                    <a:pt x="75945" y="455675"/>
                  </a:lnTo>
                  <a:lnTo>
                    <a:pt x="2043938" y="455675"/>
                  </a:lnTo>
                  <a:lnTo>
                    <a:pt x="2073485" y="449703"/>
                  </a:lnTo>
                  <a:lnTo>
                    <a:pt x="2097627" y="433419"/>
                  </a:lnTo>
                  <a:lnTo>
                    <a:pt x="2113911" y="409277"/>
                  </a:lnTo>
                  <a:lnTo>
                    <a:pt x="2119884" y="379729"/>
                  </a:lnTo>
                  <a:lnTo>
                    <a:pt x="2119884" y="75945"/>
                  </a:lnTo>
                  <a:lnTo>
                    <a:pt x="2113911" y="46398"/>
                  </a:lnTo>
                  <a:lnTo>
                    <a:pt x="2097627" y="22256"/>
                  </a:lnTo>
                  <a:lnTo>
                    <a:pt x="2073485" y="5972"/>
                  </a:lnTo>
                  <a:lnTo>
                    <a:pt x="20439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8088" y="3451860"/>
              <a:ext cx="2129790" cy="465455"/>
            </a:xfrm>
            <a:custGeom>
              <a:avLst/>
              <a:gdLst/>
              <a:ahLst/>
              <a:cxnLst/>
              <a:rect l="l" t="t" r="r" b="b"/>
              <a:pathLst>
                <a:path w="2129790" h="465454">
                  <a:moveTo>
                    <a:pt x="80518" y="0"/>
                  </a:moveTo>
                  <a:lnTo>
                    <a:pt x="2049145" y="0"/>
                  </a:lnTo>
                  <a:lnTo>
                    <a:pt x="2064892" y="1650"/>
                  </a:lnTo>
                  <a:lnTo>
                    <a:pt x="2105787" y="23622"/>
                  </a:lnTo>
                  <a:lnTo>
                    <a:pt x="2127631" y="64388"/>
                  </a:lnTo>
                  <a:lnTo>
                    <a:pt x="2129282" y="80517"/>
                  </a:lnTo>
                  <a:lnTo>
                    <a:pt x="2129282" y="384556"/>
                  </a:lnTo>
                  <a:lnTo>
                    <a:pt x="2115439" y="429387"/>
                  </a:lnTo>
                  <a:lnTo>
                    <a:pt x="2080006" y="458850"/>
                  </a:lnTo>
                  <a:lnTo>
                    <a:pt x="2049145" y="465200"/>
                  </a:lnTo>
                  <a:lnTo>
                    <a:pt x="80518" y="465200"/>
                  </a:lnTo>
                  <a:lnTo>
                    <a:pt x="35687" y="451231"/>
                  </a:lnTo>
                  <a:lnTo>
                    <a:pt x="6350" y="415925"/>
                  </a:lnTo>
                  <a:lnTo>
                    <a:pt x="0" y="384556"/>
                  </a:lnTo>
                  <a:lnTo>
                    <a:pt x="0" y="80517"/>
                  </a:lnTo>
                  <a:lnTo>
                    <a:pt x="13843" y="35687"/>
                  </a:lnTo>
                  <a:lnTo>
                    <a:pt x="49149" y="6350"/>
                  </a:lnTo>
                  <a:lnTo>
                    <a:pt x="805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5104" y="3447288"/>
              <a:ext cx="2657856" cy="5699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34156" y="4142232"/>
              <a:ext cx="1452880" cy="457200"/>
            </a:xfrm>
            <a:custGeom>
              <a:avLst/>
              <a:gdLst/>
              <a:ahLst/>
              <a:cxnLst/>
              <a:rect l="l" t="t" r="r" b="b"/>
              <a:pathLst>
                <a:path w="1452879" h="457200">
                  <a:moveTo>
                    <a:pt x="1376172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376172" y="457200"/>
                  </a:lnTo>
                  <a:lnTo>
                    <a:pt x="1405812" y="451205"/>
                  </a:lnTo>
                  <a:lnTo>
                    <a:pt x="1430035" y="434863"/>
                  </a:lnTo>
                  <a:lnTo>
                    <a:pt x="1446377" y="410640"/>
                  </a:lnTo>
                  <a:lnTo>
                    <a:pt x="1452372" y="381000"/>
                  </a:lnTo>
                  <a:lnTo>
                    <a:pt x="1452372" y="76200"/>
                  </a:lnTo>
                  <a:lnTo>
                    <a:pt x="1446377" y="46559"/>
                  </a:lnTo>
                  <a:lnTo>
                    <a:pt x="1430035" y="22336"/>
                  </a:lnTo>
                  <a:lnTo>
                    <a:pt x="1405812" y="5994"/>
                  </a:lnTo>
                  <a:lnTo>
                    <a:pt x="13761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29584" y="4137660"/>
              <a:ext cx="1461770" cy="466725"/>
            </a:xfrm>
            <a:custGeom>
              <a:avLst/>
              <a:gdLst/>
              <a:ahLst/>
              <a:cxnLst/>
              <a:rect l="l" t="t" r="r" b="b"/>
              <a:pathLst>
                <a:path w="1461770" h="466725">
                  <a:moveTo>
                    <a:pt x="80517" y="0"/>
                  </a:moveTo>
                  <a:lnTo>
                    <a:pt x="1381125" y="0"/>
                  </a:lnTo>
                  <a:lnTo>
                    <a:pt x="1397380" y="1650"/>
                  </a:lnTo>
                  <a:lnTo>
                    <a:pt x="1438148" y="23494"/>
                  </a:lnTo>
                  <a:lnTo>
                    <a:pt x="1459991" y="64388"/>
                  </a:lnTo>
                  <a:lnTo>
                    <a:pt x="1461642" y="80517"/>
                  </a:lnTo>
                  <a:lnTo>
                    <a:pt x="1461642" y="385825"/>
                  </a:lnTo>
                  <a:lnTo>
                    <a:pt x="1447800" y="431038"/>
                  </a:lnTo>
                  <a:lnTo>
                    <a:pt x="1412493" y="459994"/>
                  </a:lnTo>
                  <a:lnTo>
                    <a:pt x="1381125" y="466344"/>
                  </a:lnTo>
                  <a:lnTo>
                    <a:pt x="80517" y="466344"/>
                  </a:lnTo>
                  <a:lnTo>
                    <a:pt x="35687" y="452500"/>
                  </a:lnTo>
                  <a:lnTo>
                    <a:pt x="6350" y="417067"/>
                  </a:lnTo>
                  <a:lnTo>
                    <a:pt x="0" y="385825"/>
                  </a:lnTo>
                  <a:lnTo>
                    <a:pt x="0" y="80517"/>
                  </a:lnTo>
                  <a:lnTo>
                    <a:pt x="13842" y="35687"/>
                  </a:lnTo>
                  <a:lnTo>
                    <a:pt x="49149" y="6350"/>
                  </a:lnTo>
                  <a:lnTo>
                    <a:pt x="80517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9563" y="4134611"/>
              <a:ext cx="1804415" cy="5699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01896" y="4828032"/>
              <a:ext cx="1480185" cy="457200"/>
            </a:xfrm>
            <a:custGeom>
              <a:avLst/>
              <a:gdLst/>
              <a:ahLst/>
              <a:cxnLst/>
              <a:rect l="l" t="t" r="r" b="b"/>
              <a:pathLst>
                <a:path w="1480185" h="457200">
                  <a:moveTo>
                    <a:pt x="1403603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403603" y="457200"/>
                  </a:lnTo>
                  <a:lnTo>
                    <a:pt x="1433244" y="451205"/>
                  </a:lnTo>
                  <a:lnTo>
                    <a:pt x="1457467" y="434863"/>
                  </a:lnTo>
                  <a:lnTo>
                    <a:pt x="1473809" y="410640"/>
                  </a:lnTo>
                  <a:lnTo>
                    <a:pt x="1479803" y="381000"/>
                  </a:lnTo>
                  <a:lnTo>
                    <a:pt x="1479803" y="76200"/>
                  </a:lnTo>
                  <a:lnTo>
                    <a:pt x="1473809" y="46559"/>
                  </a:lnTo>
                  <a:lnTo>
                    <a:pt x="1457467" y="22336"/>
                  </a:lnTo>
                  <a:lnTo>
                    <a:pt x="1433244" y="5994"/>
                  </a:lnTo>
                  <a:lnTo>
                    <a:pt x="140360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7324" y="4823460"/>
              <a:ext cx="1489075" cy="466725"/>
            </a:xfrm>
            <a:custGeom>
              <a:avLst/>
              <a:gdLst/>
              <a:ahLst/>
              <a:cxnLst/>
              <a:rect l="l" t="t" r="r" b="b"/>
              <a:pathLst>
                <a:path w="1489075" h="466725">
                  <a:moveTo>
                    <a:pt x="80517" y="0"/>
                  </a:moveTo>
                  <a:lnTo>
                    <a:pt x="1408556" y="0"/>
                  </a:lnTo>
                  <a:lnTo>
                    <a:pt x="1424686" y="1650"/>
                  </a:lnTo>
                  <a:lnTo>
                    <a:pt x="1465579" y="23494"/>
                  </a:lnTo>
                  <a:lnTo>
                    <a:pt x="1487424" y="64388"/>
                  </a:lnTo>
                  <a:lnTo>
                    <a:pt x="1489075" y="80517"/>
                  </a:lnTo>
                  <a:lnTo>
                    <a:pt x="1489075" y="385825"/>
                  </a:lnTo>
                  <a:lnTo>
                    <a:pt x="1475231" y="431037"/>
                  </a:lnTo>
                  <a:lnTo>
                    <a:pt x="1439926" y="459993"/>
                  </a:lnTo>
                  <a:lnTo>
                    <a:pt x="1408556" y="466343"/>
                  </a:lnTo>
                  <a:lnTo>
                    <a:pt x="80517" y="466343"/>
                  </a:lnTo>
                  <a:lnTo>
                    <a:pt x="35687" y="452500"/>
                  </a:lnTo>
                  <a:lnTo>
                    <a:pt x="6350" y="417067"/>
                  </a:lnTo>
                  <a:lnTo>
                    <a:pt x="0" y="385825"/>
                  </a:lnTo>
                  <a:lnTo>
                    <a:pt x="0" y="80517"/>
                  </a:lnTo>
                  <a:lnTo>
                    <a:pt x="13842" y="35687"/>
                  </a:lnTo>
                  <a:lnTo>
                    <a:pt x="49149" y="6350"/>
                  </a:lnTo>
                  <a:lnTo>
                    <a:pt x="80517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7491" y="4820411"/>
              <a:ext cx="1871472" cy="56997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672589" y="2176018"/>
            <a:ext cx="4349750" cy="3033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R="16510" algn="ctr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تمريض</a:t>
            </a:r>
            <a:r xmlns:a="http://schemas.openxmlformats.org/drawingml/2006/main">
              <a:rPr sz="2000" b="1" spc="-30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مخرج</a:t>
            </a:r>
            <a:r xmlns:a="http://schemas.openxmlformats.org/drawingml/2006/main">
              <a:rPr sz="2000" b="1" spc="-5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25" dirty="0">
                <a:solidFill>
                  <a:srgbClr val="CC6600"/>
                </a:solidFill>
                <a:latin typeface="Comic Sans MS"/>
                <a:cs typeface="Comic Sans MS"/>
              </a:rPr>
              <a:t>اختصار الثاني</a:t>
            </a:r>
            <a:endParaRPr xmlns:a="http://schemas.openxmlformats.org/drawingml/2006/main" sz="2000">
              <a:latin typeface="Comic Sans MS"/>
              <a:cs typeface="Comic Sans MS"/>
            </a:endParaRPr>
          </a:p>
          <a:p>
            <a:pPr xmlns:a="http://schemas.openxmlformats.org/drawingml/2006/main" marL="462280" marR="1175385" indent="-450215">
              <a:lnSpc>
                <a:spcPts val="5280"/>
              </a:lnSpc>
              <a:spcBef>
                <a:spcPts val="560"/>
              </a:spcBef>
              <a:tabLst>
                <a:tab pos="1706245" algn="l"/>
              </a:tabLst>
              <a:bidi/>
            </a:pPr>
            <a:r xmlns:a="http://schemas.openxmlformats.org/drawingml/2006/main"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نائب</a:t>
            </a:r>
            <a:r xmlns:a="http://schemas.openxmlformats.org/drawingml/2006/main">
              <a:rPr sz="2000" b="1" spc="-4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ن</a:t>
            </a:r>
            <a:r xmlns:a="http://schemas.openxmlformats.org/drawingml/2006/main">
              <a:rPr sz="2000" b="1" spc="-1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50" dirty="0">
                <a:solidFill>
                  <a:srgbClr val="CC6600"/>
                </a:solidFill>
                <a:latin typeface="Comic Sans MS"/>
                <a:cs typeface="Comic Sans MS"/>
              </a:rPr>
              <a:t>د </a:t>
            </a:r>
            <a:r xmlns:a="http://schemas.openxmlformats.org/drawingml/2006/main"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نائب</a:t>
            </a:r>
            <a:r xmlns:a="http://schemas.openxmlformats.org/drawingml/2006/main">
              <a:rPr sz="2000" b="1" spc="-4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ن</a:t>
            </a:r>
            <a:r xmlns:a="http://schemas.openxmlformats.org/drawingml/2006/main">
              <a:rPr sz="2000" b="1" spc="-1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60" dirty="0">
                <a:solidFill>
                  <a:srgbClr val="CC6600"/>
                </a:solidFill>
                <a:latin typeface="Comic Sans MS"/>
                <a:cs typeface="Comic Sans MS"/>
              </a:rPr>
              <a:t>د </a:t>
            </a:r>
            <a:r xmlns:a="http://schemas.openxmlformats.org/drawingml/2006/main">
              <a:rPr sz="2000" b="1" dirty="0">
                <a:solidFill>
                  <a:srgbClr val="944F71"/>
                </a:solidFill>
                <a:latin typeface="Comic Sans MS"/>
                <a:cs typeface="Comic Sans MS"/>
              </a:rPr>
              <a:t>التمريض</a:t>
            </a:r>
            <a:r xmlns:a="http://schemas.openxmlformats.org/drawingml/2006/main">
              <a:rPr sz="2000" b="1" spc="-25" dirty="0">
                <a:solidFill>
                  <a:srgbClr val="944F71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10" dirty="0">
                <a:solidFill>
                  <a:srgbClr val="944F71"/>
                </a:solidFill>
                <a:latin typeface="Comic Sans MS"/>
                <a:cs typeface="Comic Sans MS"/>
              </a:rPr>
              <a:t>مشرف</a:t>
            </a:r>
            <a:endParaRPr xmlns:a="http://schemas.openxmlformats.org/drawingml/2006/main" sz="2000">
              <a:latin typeface="Comic Sans MS"/>
              <a:cs typeface="Comic Sans MS"/>
            </a:endParaRPr>
          </a:p>
          <a:p>
            <a:pPr xmlns:a="http://schemas.openxmlformats.org/drawingml/2006/main" marL="1857375">
              <a:lnSpc>
                <a:spcPct val="100000"/>
              </a:lnSpc>
              <a:spcBef>
                <a:spcPts val="2355"/>
              </a:spcBef>
              <a:bidi/>
            </a:pPr>
            <a:r xmlns:a="http://schemas.openxmlformats.org/drawingml/2006/main">
              <a:rPr sz="2000" b="1" dirty="0">
                <a:solidFill>
                  <a:srgbClr val="66FF33"/>
                </a:solidFill>
                <a:latin typeface="Comic Sans MS"/>
                <a:cs typeface="Comic Sans MS"/>
              </a:rPr>
              <a:t>رأس</a:t>
            </a:r>
            <a:r xmlns:a="http://schemas.openxmlformats.org/drawingml/2006/main">
              <a:rPr sz="2000" b="1" spc="-40" dirty="0">
                <a:solidFill>
                  <a:srgbClr val="66FF33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20" dirty="0">
                <a:solidFill>
                  <a:srgbClr val="66FF33"/>
                </a:solidFill>
                <a:latin typeface="Comic Sans MS"/>
                <a:cs typeface="Comic Sans MS"/>
              </a:rPr>
              <a:t>ممرضة</a:t>
            </a:r>
            <a:endParaRPr xmlns:a="http://schemas.openxmlformats.org/drawingml/2006/main"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Comic Sans MS"/>
              <a:cs typeface="Comic Sans MS"/>
            </a:endParaRPr>
          </a:p>
          <a:p>
            <a:pPr xmlns:a="http://schemas.openxmlformats.org/drawingml/2006/main" marL="2806065">
              <a:lnSpc>
                <a:spcPct val="100000"/>
              </a:lnSpc>
              <a:bidi/>
            </a:pPr>
            <a:r xmlns:a="http://schemas.openxmlformats.org/drawingml/2006/main">
              <a:rPr sz="2000" b="1" dirty="0">
                <a:latin typeface="Comic Sans MS"/>
                <a:cs typeface="Comic Sans MS"/>
              </a:rPr>
              <a:t>طاقم عمل</a:t>
            </a:r>
            <a:r xmlns:a="http://schemas.openxmlformats.org/drawingml/2006/main">
              <a:rPr sz="2000" b="1" spc="-45" dirty="0"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10" dirty="0">
                <a:latin typeface="Comic Sans MS"/>
                <a:cs typeface="Comic Sans MS"/>
              </a:rPr>
              <a:t>ممرضة</a:t>
            </a:r>
            <a:endParaRPr xmlns:a="http://schemas.openxmlformats.org/drawingml/2006/main" sz="20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23" y="198831"/>
            <a:ext cx="8716645" cy="189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R="88265" algn="ctr">
              <a:lnSpc>
                <a:spcPts val="3710"/>
              </a:lnSpc>
              <a:spcBef>
                <a:spcPts val="105"/>
              </a:spcBef>
              <a:bidi/>
            </a:pPr>
            <a:r xmlns:a="http://schemas.openxmlformats.org/drawingml/2006/main">
              <a:rPr sz="3200" dirty="0"/>
              <a:t>خط</a:t>
            </a:r>
            <a:r xmlns:a="http://schemas.openxmlformats.org/drawingml/2006/main">
              <a:rPr sz="3200" spc="-35" dirty="0"/>
              <a:t> </a:t>
            </a:r>
            <a:r xmlns:a="http://schemas.openxmlformats.org/drawingml/2006/main">
              <a:rPr sz="3200" dirty="0"/>
              <a:t>و</a:t>
            </a:r>
            <a:r xmlns:a="http://schemas.openxmlformats.org/drawingml/2006/main">
              <a:rPr sz="3200" spc="-50" dirty="0"/>
              <a:t> </a:t>
            </a:r>
            <a:r xmlns:a="http://schemas.openxmlformats.org/drawingml/2006/main">
              <a:rPr sz="3200" dirty="0"/>
              <a:t>طاقم عمل</a:t>
            </a:r>
            <a:r xmlns:a="http://schemas.openxmlformats.org/drawingml/2006/main">
              <a:rPr sz="3200" spc="-35" dirty="0"/>
              <a:t> </a:t>
            </a:r>
            <a:r xmlns:a="http://schemas.openxmlformats.org/drawingml/2006/main">
              <a:rPr sz="3200" spc="-10" dirty="0"/>
              <a:t>منظمة</a:t>
            </a:r>
            <a:endParaRPr xmlns:a="http://schemas.openxmlformats.org/drawingml/2006/main" sz="3200"/>
          </a:p>
          <a:p>
            <a:pPr xmlns:a="http://schemas.openxmlformats.org/drawingml/2006/main" marL="12700" marR="5080">
              <a:lnSpc>
                <a:spcPts val="2700"/>
              </a:lnSpc>
              <a:spcBef>
                <a:spcPts val="210"/>
              </a:spcBef>
              <a:bidi/>
            </a:pPr>
            <a:r xmlns:a="http://schemas.openxmlformats.org/drawingml/2006/main">
              <a:rPr sz="2500" dirty="0"/>
              <a:t>هذا</a:t>
            </a:r>
            <a:r xmlns:a="http://schemas.openxmlformats.org/drawingml/2006/main">
              <a:rPr sz="2500" spc="-70" dirty="0"/>
              <a:t> </a:t>
            </a:r>
            <a:r xmlns:a="http://schemas.openxmlformats.org/drawingml/2006/main">
              <a:rPr sz="2500" spc="-10" dirty="0"/>
              <a:t>نمط</a:t>
            </a:r>
            <a:r xmlns:a="http://schemas.openxmlformats.org/drawingml/2006/main">
              <a:rPr sz="2500" spc="-70" dirty="0"/>
              <a:t> </a:t>
            </a:r>
            <a:r xmlns:a="http://schemas.openxmlformats.org/drawingml/2006/main">
              <a:rPr sz="2500" dirty="0"/>
              <a:t>يكون</a:t>
            </a:r>
            <a:r xmlns:a="http://schemas.openxmlformats.org/drawingml/2006/main">
              <a:rPr sz="2500" spc="-65" dirty="0"/>
              <a:t> </a:t>
            </a:r>
            <a:r xmlns:a="http://schemas.openxmlformats.org/drawingml/2006/main">
              <a:rPr sz="2500" spc="-10" dirty="0"/>
              <a:t>نشأ</a:t>
            </a:r>
            <a:r xmlns:a="http://schemas.openxmlformats.org/drawingml/2006/main">
              <a:rPr sz="2500" spc="-60" dirty="0"/>
              <a:t> </a:t>
            </a:r>
            <a:r xmlns:a="http://schemas.openxmlformats.org/drawingml/2006/main">
              <a:rPr sz="2500" dirty="0"/>
              <a:t>ل</a:t>
            </a:r>
            <a:r xmlns:a="http://schemas.openxmlformats.org/drawingml/2006/main">
              <a:rPr sz="2500" spc="-65" dirty="0"/>
              <a:t> </a:t>
            </a:r>
            <a:r xmlns:a="http://schemas.openxmlformats.org/drawingml/2006/main">
              <a:rPr sz="2500" dirty="0"/>
              <a:t>يدعم</a:t>
            </a:r>
            <a:r xmlns:a="http://schemas.openxmlformats.org/drawingml/2006/main">
              <a:rPr sz="2500" spc="-70" dirty="0"/>
              <a:t> </a:t>
            </a:r>
            <a:r xmlns:a="http://schemas.openxmlformats.org/drawingml/2006/main">
              <a:rPr sz="2500" dirty="0"/>
              <a:t>ال</a:t>
            </a:r>
            <a:r xmlns:a="http://schemas.openxmlformats.org/drawingml/2006/main">
              <a:rPr sz="2500" spc="-65" dirty="0"/>
              <a:t> </a:t>
            </a:r>
            <a:r xmlns:a="http://schemas.openxmlformats.org/drawingml/2006/main">
              <a:rPr sz="2500" dirty="0"/>
              <a:t>رئيس</a:t>
            </a:r>
            <a:r xmlns:a="http://schemas.openxmlformats.org/drawingml/2006/main">
              <a:rPr sz="2500" spc="-65" dirty="0"/>
              <a:t> </a:t>
            </a:r>
            <a:r xmlns:a="http://schemas.openxmlformats.org/drawingml/2006/main">
              <a:rPr sz="2500" spc="-10" dirty="0"/>
              <a:t>تنفيذي،</a:t>
            </a:r>
            <a:r xmlns:a="http://schemas.openxmlformats.org/drawingml/2006/main">
              <a:rPr sz="2500" spc="-55" dirty="0"/>
              <a:t> </a:t>
            </a:r>
            <a:r xmlns:a="http://schemas.openxmlformats.org/drawingml/2006/main">
              <a:rPr sz="2500" spc="-25" dirty="0"/>
              <a:t>من قبل </a:t>
            </a:r>
            <a:r xmlns:a="http://schemas.openxmlformats.org/drawingml/2006/main">
              <a:rPr sz="2500" spc="-10" dirty="0"/>
              <a:t>المتخصصين</a:t>
            </a:r>
            <a:r xmlns:a="http://schemas.openxmlformats.org/drawingml/2006/main">
              <a:rPr sz="2500" spc="-55" dirty="0"/>
              <a:t> </a:t>
            </a:r>
            <a:r xmlns:a="http://schemas.openxmlformats.org/drawingml/2006/main">
              <a:rPr sz="2500" dirty="0"/>
              <a:t>ل</a:t>
            </a:r>
            <a:r xmlns:a="http://schemas.openxmlformats.org/drawingml/2006/main">
              <a:rPr sz="2500" spc="-55" dirty="0"/>
              <a:t> </a:t>
            </a:r>
            <a:r xmlns:a="http://schemas.openxmlformats.org/drawingml/2006/main">
              <a:rPr sz="2500" spc="-10" dirty="0"/>
              <a:t>يحسن</a:t>
            </a:r>
            <a:r xmlns:a="http://schemas.openxmlformats.org/drawingml/2006/main">
              <a:rPr sz="2500" spc="-25" dirty="0"/>
              <a:t> </a:t>
            </a:r>
            <a:r xmlns:a="http://schemas.openxmlformats.org/drawingml/2006/main">
              <a:rPr sz="2500" spc="-10" dirty="0"/>
              <a:t>إدارة</a:t>
            </a:r>
            <a:r xmlns:a="http://schemas.openxmlformats.org/drawingml/2006/main">
              <a:rPr sz="2500" spc="-60" dirty="0"/>
              <a:t> </a:t>
            </a:r>
            <a:r xmlns:a="http://schemas.openxmlformats.org/drawingml/2006/main">
              <a:rPr sz="2500" dirty="0"/>
              <a:t>الوظائف.</a:t>
            </a:r>
            <a:r xmlns:a="http://schemas.openxmlformats.org/drawingml/2006/main">
              <a:rPr sz="2500" spc="-60" dirty="0"/>
              <a:t> </a:t>
            </a:r>
            <a:r xmlns:a="http://schemas.openxmlformats.org/drawingml/2006/main">
              <a:rPr sz="2500" dirty="0"/>
              <a:t>هو - هي</a:t>
            </a:r>
            <a:r xmlns:a="http://schemas.openxmlformats.org/drawingml/2006/main">
              <a:rPr sz="2500" spc="-55" dirty="0"/>
              <a:t> </a:t>
            </a:r>
            <a:r xmlns:a="http://schemas.openxmlformats.org/drawingml/2006/main">
              <a:rPr sz="2500" dirty="0"/>
              <a:t>يكون</a:t>
            </a:r>
            <a:r xmlns:a="http://schemas.openxmlformats.org/drawingml/2006/main">
              <a:rPr sz="2500" spc="-60" dirty="0"/>
              <a:t> </a:t>
            </a:r>
            <a:r xmlns:a="http://schemas.openxmlformats.org/drawingml/2006/main">
              <a:rPr sz="2500" dirty="0"/>
              <a:t>بحتة</a:t>
            </a:r>
            <a:r xmlns:a="http://schemas.openxmlformats.org/drawingml/2006/main">
              <a:rPr sz="2500" spc="-60" dirty="0"/>
              <a:t> </a:t>
            </a:r>
            <a:r xmlns:a="http://schemas.openxmlformats.org/drawingml/2006/main">
              <a:rPr sz="2500" spc="-10" dirty="0"/>
              <a:t>استشاري (مستشار)</a:t>
            </a:r>
            <a:r xmlns:a="http://schemas.openxmlformats.org/drawingml/2006/main">
              <a:rPr sz="2500" spc="-75" dirty="0"/>
              <a:t> </a:t>
            </a:r>
            <a:r xmlns:a="http://schemas.openxmlformats.org/drawingml/2006/main">
              <a:rPr sz="2500" dirty="0"/>
              <a:t>,</a:t>
            </a:r>
            <a:r xmlns:a="http://schemas.openxmlformats.org/drawingml/2006/main">
              <a:rPr sz="2500" spc="-55" dirty="0"/>
              <a:t> </a:t>
            </a:r>
            <a:r xmlns:a="http://schemas.openxmlformats.org/drawingml/2006/main">
              <a:rPr sz="2500" dirty="0"/>
              <a:t>أو</a:t>
            </a:r>
            <a:r xmlns:a="http://schemas.openxmlformats.org/drawingml/2006/main">
              <a:rPr sz="2500" spc="-40" dirty="0"/>
              <a:t> </a:t>
            </a:r>
            <a:r xmlns:a="http://schemas.openxmlformats.org/drawingml/2006/main">
              <a:rPr sz="2500" dirty="0"/>
              <a:t>متخصص)</a:t>
            </a:r>
            <a:r xmlns:a="http://schemas.openxmlformats.org/drawingml/2006/main">
              <a:rPr sz="2500" spc="-50" dirty="0"/>
              <a:t> </a:t>
            </a:r>
            <a:r xmlns:a="http://schemas.openxmlformats.org/drawingml/2006/main">
              <a:rPr sz="2500" dirty="0"/>
              <a:t>ل</a:t>
            </a:r>
            <a:r xmlns:a="http://schemas.openxmlformats.org/drawingml/2006/main">
              <a:rPr sz="2500" spc="-60" dirty="0"/>
              <a:t> </a:t>
            </a:r>
            <a:r xmlns:a="http://schemas.openxmlformats.org/drawingml/2006/main">
              <a:rPr sz="2500" dirty="0"/>
              <a:t>ال</a:t>
            </a:r>
            <a:r xmlns:a="http://schemas.openxmlformats.org/drawingml/2006/main">
              <a:rPr sz="2500" spc="-55" dirty="0"/>
              <a:t> </a:t>
            </a:r>
            <a:r xmlns:a="http://schemas.openxmlformats.org/drawingml/2006/main">
              <a:rPr sz="2500" dirty="0"/>
              <a:t>بطانة</a:t>
            </a:r>
            <a:r xmlns:a="http://schemas.openxmlformats.org/drawingml/2006/main">
              <a:rPr sz="2500" spc="-60" dirty="0"/>
              <a:t> </a:t>
            </a:r>
            <a:r xmlns:a="http://schemas.openxmlformats.org/drawingml/2006/main">
              <a:rPr sz="2500" dirty="0"/>
              <a:t>بناء</a:t>
            </a:r>
            <a:r xmlns:a="http://schemas.openxmlformats.org/drawingml/2006/main">
              <a:rPr sz="2500" spc="-60" dirty="0"/>
              <a:t> </a:t>
            </a:r>
            <a:r xmlns:a="http://schemas.openxmlformats.org/drawingml/2006/main">
              <a:rPr sz="2500" dirty="0"/>
              <a:t>و</a:t>
            </a:r>
            <a:r xmlns:a="http://schemas.openxmlformats.org/drawingml/2006/main">
              <a:rPr sz="2500" spc="-60" dirty="0"/>
              <a:t> </a:t>
            </a:r>
            <a:r xmlns:a="http://schemas.openxmlformats.org/drawingml/2006/main">
              <a:rPr sz="2500" dirty="0"/>
              <a:t>لديه</a:t>
            </a:r>
            <a:r xmlns:a="http://schemas.openxmlformats.org/drawingml/2006/main">
              <a:rPr sz="2500" spc="-60" dirty="0"/>
              <a:t> </a:t>
            </a:r>
            <a:r xmlns:a="http://schemas.openxmlformats.org/drawingml/2006/main">
              <a:rPr sz="2500" spc="-25" dirty="0"/>
              <a:t>لا يوجد </a:t>
            </a:r>
            <a:r xmlns:a="http://schemas.openxmlformats.org/drawingml/2006/main">
              <a:rPr sz="2500" spc="-10" dirty="0"/>
              <a:t>سلطة.</a:t>
            </a:r>
            <a:endParaRPr xmlns:a="http://schemas.openxmlformats.org/drawingml/2006/main" sz="2500"/>
          </a:p>
        </p:txBody>
      </p:sp>
      <p:sp>
        <p:nvSpPr>
          <p:cNvPr id="3" name="object 3"/>
          <p:cNvSpPr txBox="1"/>
          <p:nvPr/>
        </p:nvSpPr>
        <p:spPr>
          <a:xfrm>
            <a:off x="229615" y="2473325"/>
            <a:ext cx="4276090" cy="312102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56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المزايا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3515" indent="-17081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18351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موظفين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أقل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متوتر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482600" indent="-170815">
              <a:lnSpc>
                <a:spcPts val="3020"/>
              </a:lnSpc>
              <a:spcBef>
                <a:spcPts val="85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سلطة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المسئولية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محددة بوضوح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168275" indent="-170815">
              <a:lnSpc>
                <a:spcPts val="3020"/>
              </a:lnSpc>
              <a:spcBef>
                <a:spcPts val="810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كفاءة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بساطة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العلاقة.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1673" y="2661945"/>
            <a:ext cx="3705860" cy="30206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56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العيوب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175260" indent="-170815">
              <a:lnSpc>
                <a:spcPts val="3020"/>
              </a:lnSpc>
              <a:spcBef>
                <a:spcPts val="85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يكتب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إنتاج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الرتابة،</a:t>
            </a:r>
            <a:r xmlns:a="http://schemas.openxmlformats.org/drawingml/2006/main">
              <a:rPr sz="2800" b="1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تنفر</a:t>
            </a:r>
            <a:r xmlns:a="http://schemas.openxmlformats.org/drawingml/2006/main">
              <a:rPr sz="2800" b="1" spc="-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العمال،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2880" marR="5080" indent="-170815">
              <a:lnSpc>
                <a:spcPts val="3020"/>
              </a:lnSpc>
              <a:spcBef>
                <a:spcPts val="815"/>
              </a:spcBef>
              <a:buFont typeface="Arial MT"/>
              <a:buChar char="•"/>
              <a:tabLst>
                <a:tab pos="18478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الالتزام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سلسلة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الأمر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,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تقييد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صعودا</a:t>
            </a:r>
            <a:r xmlns:a="http://schemas.openxmlformats.org/drawingml/2006/main">
              <a:rPr sz="2800" b="1" spc="-1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تواصل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4487" y="39623"/>
            <a:ext cx="6781165" cy="1009015"/>
            <a:chOff x="1354487" y="39623"/>
            <a:chExt cx="6781165" cy="1009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487" y="308965"/>
              <a:ext cx="762681" cy="3423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1179" y="39623"/>
              <a:ext cx="737616" cy="1008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1387" y="39623"/>
              <a:ext cx="6173723" cy="10088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09497" y="143383"/>
            <a:ext cx="6523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20" dirty="0"/>
              <a:t>الخط- </a:t>
            </a:r>
            <a:r xmlns:a="http://schemas.openxmlformats.org/drawingml/2006/main">
              <a:rPr dirty="0"/>
              <a:t>الموظفين</a:t>
            </a:r>
            <a:r xmlns:a="http://schemas.openxmlformats.org/drawingml/2006/main">
              <a:rPr spc="-90" dirty="0"/>
              <a:t> </a:t>
            </a:r>
            <a:r xmlns:a="http://schemas.openxmlformats.org/drawingml/2006/main">
              <a:rPr spc="-20" dirty="0"/>
              <a:t>تنظيمي</a:t>
            </a:r>
            <a:r xmlns:a="http://schemas.openxmlformats.org/drawingml/2006/main">
              <a:rPr spc="-85" dirty="0"/>
              <a:t> </a:t>
            </a:r>
            <a:r xmlns:a="http://schemas.openxmlformats.org/drawingml/2006/main">
              <a:rPr spc="-10" dirty="0"/>
              <a:t>بناء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11917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07310" y="2118360"/>
            <a:ext cx="3531870" cy="2988945"/>
            <a:chOff x="2607310" y="2118360"/>
            <a:chExt cx="3531870" cy="2988945"/>
          </a:xfrm>
        </p:grpSpPr>
        <p:sp>
          <p:nvSpPr>
            <p:cNvPr id="9" name="object 9"/>
            <p:cNvSpPr/>
            <p:nvPr/>
          </p:nvSpPr>
          <p:spPr>
            <a:xfrm>
              <a:off x="4652010" y="3227832"/>
              <a:ext cx="1461770" cy="228600"/>
            </a:xfrm>
            <a:custGeom>
              <a:avLst/>
              <a:gdLst/>
              <a:ahLst/>
              <a:cxnLst/>
              <a:rect l="l" t="t" r="r" b="b"/>
              <a:pathLst>
                <a:path w="1461770" h="228600">
                  <a:moveTo>
                    <a:pt x="1461515" y="228600"/>
                  </a:moveTo>
                  <a:lnTo>
                    <a:pt x="1461515" y="89153"/>
                  </a:lnTo>
                  <a:lnTo>
                    <a:pt x="50291" y="89153"/>
                  </a:lnTo>
                  <a:lnTo>
                    <a:pt x="50291" y="0"/>
                  </a:lnTo>
                  <a:lnTo>
                    <a:pt x="0" y="0"/>
                  </a:lnTo>
                  <a:lnTo>
                    <a:pt x="0" y="139445"/>
                  </a:lnTo>
                  <a:lnTo>
                    <a:pt x="1411224" y="139445"/>
                  </a:lnTo>
                  <a:lnTo>
                    <a:pt x="1411224" y="228600"/>
                  </a:lnTo>
                  <a:lnTo>
                    <a:pt x="1461515" y="22860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2310" y="3912108"/>
              <a:ext cx="311785" cy="1169670"/>
            </a:xfrm>
            <a:custGeom>
              <a:avLst/>
              <a:gdLst/>
              <a:ahLst/>
              <a:cxnLst/>
              <a:rect l="l" t="t" r="r" b="b"/>
              <a:pathLst>
                <a:path w="311785" h="1169670">
                  <a:moveTo>
                    <a:pt x="311657" y="1169670"/>
                  </a:moveTo>
                  <a:lnTo>
                    <a:pt x="0" y="1169670"/>
                  </a:lnTo>
                  <a:lnTo>
                    <a:pt x="0" y="0"/>
                  </a:lnTo>
                  <a:lnTo>
                    <a:pt x="50291" y="0"/>
                  </a:lnTo>
                  <a:lnTo>
                    <a:pt x="50291" y="1119378"/>
                  </a:lnTo>
                  <a:lnTo>
                    <a:pt x="311657" y="1119378"/>
                  </a:lnTo>
                  <a:lnTo>
                    <a:pt x="311657" y="1169670"/>
                  </a:lnTo>
                  <a:close/>
                </a:path>
                <a:path w="311785" h="1169670">
                  <a:moveTo>
                    <a:pt x="311657" y="483870"/>
                  </a:moveTo>
                  <a:lnTo>
                    <a:pt x="0" y="483870"/>
                  </a:lnTo>
                  <a:lnTo>
                    <a:pt x="0" y="0"/>
                  </a:lnTo>
                  <a:lnTo>
                    <a:pt x="50291" y="0"/>
                  </a:lnTo>
                  <a:lnTo>
                    <a:pt x="50291" y="433578"/>
                  </a:lnTo>
                  <a:lnTo>
                    <a:pt x="311657" y="433578"/>
                  </a:lnTo>
                  <a:lnTo>
                    <a:pt x="311657" y="48387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2310" y="3227832"/>
              <a:ext cx="1460500" cy="228600"/>
            </a:xfrm>
            <a:custGeom>
              <a:avLst/>
              <a:gdLst/>
              <a:ahLst/>
              <a:cxnLst/>
              <a:rect l="l" t="t" r="r" b="b"/>
              <a:pathLst>
                <a:path w="1460500" h="228600">
                  <a:moveTo>
                    <a:pt x="0" y="228600"/>
                  </a:moveTo>
                  <a:lnTo>
                    <a:pt x="0" y="89153"/>
                  </a:lnTo>
                  <a:lnTo>
                    <a:pt x="1409700" y="89153"/>
                  </a:lnTo>
                  <a:lnTo>
                    <a:pt x="1409700" y="0"/>
                  </a:lnTo>
                  <a:lnTo>
                    <a:pt x="1459991" y="0"/>
                  </a:lnTo>
                  <a:lnTo>
                    <a:pt x="1459991" y="139445"/>
                  </a:lnTo>
                  <a:lnTo>
                    <a:pt x="50291" y="139445"/>
                  </a:lnTo>
                  <a:lnTo>
                    <a:pt x="50291" y="228600"/>
                  </a:lnTo>
                  <a:lnTo>
                    <a:pt x="0" y="228600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8377" y="2567940"/>
              <a:ext cx="154305" cy="230504"/>
            </a:xfrm>
            <a:custGeom>
              <a:avLst/>
              <a:gdLst/>
              <a:ahLst/>
              <a:cxnLst/>
              <a:rect l="l" t="t" r="r" b="b"/>
              <a:pathLst>
                <a:path w="154304" h="230505">
                  <a:moveTo>
                    <a:pt x="153924" y="230124"/>
                  </a:moveTo>
                  <a:lnTo>
                    <a:pt x="153924" y="90677"/>
                  </a:lnTo>
                  <a:lnTo>
                    <a:pt x="50292" y="90677"/>
                  </a:lnTo>
                  <a:lnTo>
                    <a:pt x="50292" y="0"/>
                  </a:lnTo>
                  <a:lnTo>
                    <a:pt x="0" y="0"/>
                  </a:lnTo>
                  <a:lnTo>
                    <a:pt x="0" y="140970"/>
                  </a:lnTo>
                  <a:lnTo>
                    <a:pt x="103632" y="140970"/>
                  </a:lnTo>
                  <a:lnTo>
                    <a:pt x="103632" y="230124"/>
                  </a:lnTo>
                  <a:lnTo>
                    <a:pt x="153924" y="230124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32710" y="2567940"/>
              <a:ext cx="1965960" cy="230504"/>
            </a:xfrm>
            <a:custGeom>
              <a:avLst/>
              <a:gdLst/>
              <a:ahLst/>
              <a:cxnLst/>
              <a:rect l="l" t="t" r="r" b="b"/>
              <a:pathLst>
                <a:path w="1965960" h="230505">
                  <a:moveTo>
                    <a:pt x="0" y="230124"/>
                  </a:moveTo>
                  <a:lnTo>
                    <a:pt x="0" y="90677"/>
                  </a:lnTo>
                  <a:lnTo>
                    <a:pt x="1915667" y="90677"/>
                  </a:lnTo>
                  <a:lnTo>
                    <a:pt x="1915667" y="0"/>
                  </a:lnTo>
                  <a:lnTo>
                    <a:pt x="1965960" y="0"/>
                  </a:lnTo>
                  <a:lnTo>
                    <a:pt x="1965960" y="140970"/>
                  </a:lnTo>
                  <a:lnTo>
                    <a:pt x="50291" y="140970"/>
                  </a:lnTo>
                  <a:lnTo>
                    <a:pt x="50291" y="230124"/>
                  </a:lnTo>
                  <a:lnTo>
                    <a:pt x="0" y="230124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1256" y="2139696"/>
              <a:ext cx="2763520" cy="428625"/>
            </a:xfrm>
            <a:custGeom>
              <a:avLst/>
              <a:gdLst/>
              <a:ahLst/>
              <a:cxnLst/>
              <a:rect l="l" t="t" r="r" b="b"/>
              <a:pathLst>
                <a:path w="2763520" h="428625">
                  <a:moveTo>
                    <a:pt x="2691638" y="0"/>
                  </a:moveTo>
                  <a:lnTo>
                    <a:pt x="71373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356869"/>
                  </a:lnTo>
                  <a:lnTo>
                    <a:pt x="5615" y="384631"/>
                  </a:lnTo>
                  <a:lnTo>
                    <a:pt x="20923" y="407320"/>
                  </a:lnTo>
                  <a:lnTo>
                    <a:pt x="43612" y="422628"/>
                  </a:lnTo>
                  <a:lnTo>
                    <a:pt x="71373" y="428243"/>
                  </a:lnTo>
                  <a:lnTo>
                    <a:pt x="2691638" y="428243"/>
                  </a:lnTo>
                  <a:lnTo>
                    <a:pt x="2719399" y="422628"/>
                  </a:lnTo>
                  <a:lnTo>
                    <a:pt x="2742088" y="407320"/>
                  </a:lnTo>
                  <a:lnTo>
                    <a:pt x="2757396" y="384631"/>
                  </a:lnTo>
                  <a:lnTo>
                    <a:pt x="2763011" y="356869"/>
                  </a:lnTo>
                  <a:lnTo>
                    <a:pt x="2763011" y="71374"/>
                  </a:lnTo>
                  <a:lnTo>
                    <a:pt x="2757396" y="43612"/>
                  </a:lnTo>
                  <a:lnTo>
                    <a:pt x="2742088" y="20923"/>
                  </a:lnTo>
                  <a:lnTo>
                    <a:pt x="2719399" y="5615"/>
                  </a:lnTo>
                  <a:lnTo>
                    <a:pt x="269163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86684" y="2135124"/>
              <a:ext cx="2772410" cy="438150"/>
            </a:xfrm>
            <a:custGeom>
              <a:avLst/>
              <a:gdLst/>
              <a:ahLst/>
              <a:cxnLst/>
              <a:rect l="l" t="t" r="r" b="b"/>
              <a:pathLst>
                <a:path w="2772410" h="438150">
                  <a:moveTo>
                    <a:pt x="75818" y="0"/>
                  </a:moveTo>
                  <a:lnTo>
                    <a:pt x="2696845" y="0"/>
                  </a:lnTo>
                  <a:lnTo>
                    <a:pt x="2711704" y="1650"/>
                  </a:lnTo>
                  <a:lnTo>
                    <a:pt x="2750312" y="22351"/>
                  </a:lnTo>
                  <a:lnTo>
                    <a:pt x="2770505" y="60833"/>
                  </a:lnTo>
                  <a:lnTo>
                    <a:pt x="2772156" y="75818"/>
                  </a:lnTo>
                  <a:lnTo>
                    <a:pt x="2772156" y="361950"/>
                  </a:lnTo>
                  <a:lnTo>
                    <a:pt x="2759075" y="403987"/>
                  </a:lnTo>
                  <a:lnTo>
                    <a:pt x="2726182" y="431926"/>
                  </a:lnTo>
                  <a:lnTo>
                    <a:pt x="2696845" y="437768"/>
                  </a:lnTo>
                  <a:lnTo>
                    <a:pt x="75818" y="437768"/>
                  </a:lnTo>
                  <a:lnTo>
                    <a:pt x="33782" y="424688"/>
                  </a:lnTo>
                  <a:lnTo>
                    <a:pt x="5842" y="391287"/>
                  </a:lnTo>
                  <a:lnTo>
                    <a:pt x="0" y="361950"/>
                  </a:lnTo>
                  <a:lnTo>
                    <a:pt x="0" y="75818"/>
                  </a:lnTo>
                  <a:lnTo>
                    <a:pt x="13081" y="33781"/>
                  </a:lnTo>
                  <a:lnTo>
                    <a:pt x="46482" y="5841"/>
                  </a:lnTo>
                  <a:lnTo>
                    <a:pt x="758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6392" y="2118360"/>
              <a:ext cx="2898648" cy="56997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284346" y="2176018"/>
            <a:ext cx="2581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تمريض</a:t>
            </a:r>
            <a:r xmlns:a="http://schemas.openxmlformats.org/drawingml/2006/main">
              <a:rPr sz="2000" b="1" spc="-30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مخرج</a:t>
            </a:r>
            <a:r xmlns:a="http://schemas.openxmlformats.org/drawingml/2006/main">
              <a:rPr sz="2000" b="1" spc="-5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25" dirty="0">
                <a:solidFill>
                  <a:srgbClr val="CC6600"/>
                </a:solidFill>
                <a:latin typeface="Comic Sans MS"/>
                <a:cs typeface="Comic Sans MS"/>
              </a:rPr>
              <a:t>اختصار الثاني</a:t>
            </a:r>
            <a:endParaRPr xmlns:a="http://schemas.openxmlformats.org/drawingml/2006/main" sz="2000">
              <a:latin typeface="Comic Sans MS"/>
              <a:cs typeface="Comic Sans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81365" y="2788729"/>
            <a:ext cx="1750695" cy="494030"/>
            <a:chOff x="1781365" y="2788729"/>
            <a:chExt cx="1750695" cy="494030"/>
          </a:xfrm>
        </p:grpSpPr>
        <p:sp>
          <p:nvSpPr>
            <p:cNvPr id="19" name="object 19"/>
            <p:cNvSpPr/>
            <p:nvPr/>
          </p:nvSpPr>
          <p:spPr>
            <a:xfrm>
              <a:off x="1790699" y="2798064"/>
              <a:ext cx="1731645" cy="429895"/>
            </a:xfrm>
            <a:custGeom>
              <a:avLst/>
              <a:gdLst/>
              <a:ahLst/>
              <a:cxnLst/>
              <a:rect l="l" t="t" r="r" b="b"/>
              <a:pathLst>
                <a:path w="1731645" h="429894">
                  <a:moveTo>
                    <a:pt x="1659636" y="0"/>
                  </a:moveTo>
                  <a:lnTo>
                    <a:pt x="71627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358139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7" y="429768"/>
                  </a:lnTo>
                  <a:lnTo>
                    <a:pt x="1659636" y="429768"/>
                  </a:lnTo>
                  <a:lnTo>
                    <a:pt x="1687490" y="424130"/>
                  </a:lnTo>
                  <a:lnTo>
                    <a:pt x="1710261" y="408765"/>
                  </a:lnTo>
                  <a:lnTo>
                    <a:pt x="1725626" y="385994"/>
                  </a:lnTo>
                  <a:lnTo>
                    <a:pt x="1731264" y="358139"/>
                  </a:lnTo>
                  <a:lnTo>
                    <a:pt x="1731264" y="71627"/>
                  </a:lnTo>
                  <a:lnTo>
                    <a:pt x="1725626" y="43773"/>
                  </a:lnTo>
                  <a:lnTo>
                    <a:pt x="1710261" y="21002"/>
                  </a:lnTo>
                  <a:lnTo>
                    <a:pt x="1687490" y="5637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86127" y="2793492"/>
              <a:ext cx="1741170" cy="439420"/>
            </a:xfrm>
            <a:custGeom>
              <a:avLst/>
              <a:gdLst/>
              <a:ahLst/>
              <a:cxnLst/>
              <a:rect l="l" t="t" r="r" b="b"/>
              <a:pathLst>
                <a:path w="1741170" h="439419">
                  <a:moveTo>
                    <a:pt x="76200" y="0"/>
                  </a:moveTo>
                  <a:lnTo>
                    <a:pt x="1664589" y="0"/>
                  </a:lnTo>
                  <a:lnTo>
                    <a:pt x="1679448" y="1650"/>
                  </a:lnTo>
                  <a:lnTo>
                    <a:pt x="1718310" y="22352"/>
                  </a:lnTo>
                  <a:lnTo>
                    <a:pt x="1739011" y="61213"/>
                  </a:lnTo>
                  <a:lnTo>
                    <a:pt x="1740662" y="76200"/>
                  </a:lnTo>
                  <a:lnTo>
                    <a:pt x="1740662" y="363220"/>
                  </a:lnTo>
                  <a:lnTo>
                    <a:pt x="1727581" y="405638"/>
                  </a:lnTo>
                  <a:lnTo>
                    <a:pt x="1693799" y="433070"/>
                  </a:lnTo>
                  <a:lnTo>
                    <a:pt x="1664589" y="438912"/>
                  </a:lnTo>
                  <a:lnTo>
                    <a:pt x="76200" y="438912"/>
                  </a:lnTo>
                  <a:lnTo>
                    <a:pt x="33782" y="425958"/>
                  </a:lnTo>
                  <a:lnTo>
                    <a:pt x="5842" y="392557"/>
                  </a:lnTo>
                  <a:lnTo>
                    <a:pt x="0" y="363220"/>
                  </a:lnTo>
                  <a:lnTo>
                    <a:pt x="0" y="76200"/>
                  </a:lnTo>
                  <a:lnTo>
                    <a:pt x="13081" y="33782"/>
                  </a:lnTo>
                  <a:lnTo>
                    <a:pt x="46863" y="5842"/>
                  </a:lnTo>
                  <a:lnTo>
                    <a:pt x="7620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4623" y="2825496"/>
              <a:ext cx="1446276" cy="45720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060575" y="2870073"/>
            <a:ext cx="1197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1600" b="1" dirty="0">
                <a:solidFill>
                  <a:srgbClr val="CC6600"/>
                </a:solidFill>
                <a:latin typeface="Comic Sans MS"/>
                <a:cs typeface="Comic Sans MS"/>
              </a:rPr>
              <a:t>نائب</a:t>
            </a:r>
            <a:r xmlns:a="http://schemas.openxmlformats.org/drawingml/2006/main">
              <a:rPr sz="1600" b="1" spc="-20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1600" b="1" dirty="0">
                <a:solidFill>
                  <a:srgbClr val="CC6600"/>
                </a:solidFill>
                <a:latin typeface="Comic Sans MS"/>
                <a:cs typeface="Comic Sans MS"/>
              </a:rPr>
              <a:t>ن</a:t>
            </a:r>
            <a:r xmlns:a="http://schemas.openxmlformats.org/drawingml/2006/main">
              <a:rPr sz="1600" b="1" spc="-30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1600" b="1" spc="-50" dirty="0">
                <a:solidFill>
                  <a:srgbClr val="CC6600"/>
                </a:solidFill>
                <a:latin typeface="Comic Sans MS"/>
                <a:cs typeface="Comic Sans MS"/>
              </a:rPr>
              <a:t>د</a:t>
            </a:r>
            <a:endParaRPr xmlns:a="http://schemas.openxmlformats.org/drawingml/2006/main" sz="1600">
              <a:latin typeface="Comic Sans MS"/>
              <a:cs typeface="Comic Sans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788664" y="2776727"/>
            <a:ext cx="1801495" cy="570230"/>
            <a:chOff x="3788664" y="2776727"/>
            <a:chExt cx="1801495" cy="570230"/>
          </a:xfrm>
        </p:grpSpPr>
        <p:sp>
          <p:nvSpPr>
            <p:cNvPr id="24" name="object 24"/>
            <p:cNvSpPr/>
            <p:nvPr/>
          </p:nvSpPr>
          <p:spPr>
            <a:xfrm>
              <a:off x="3811524" y="2798063"/>
              <a:ext cx="1729739" cy="429895"/>
            </a:xfrm>
            <a:custGeom>
              <a:avLst/>
              <a:gdLst/>
              <a:ahLst/>
              <a:cxnLst/>
              <a:rect l="l" t="t" r="r" b="b"/>
              <a:pathLst>
                <a:path w="1729739" h="429894">
                  <a:moveTo>
                    <a:pt x="1658112" y="0"/>
                  </a:moveTo>
                  <a:lnTo>
                    <a:pt x="71627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358139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7" y="429768"/>
                  </a:lnTo>
                  <a:lnTo>
                    <a:pt x="1658112" y="429768"/>
                  </a:lnTo>
                  <a:lnTo>
                    <a:pt x="1685966" y="424130"/>
                  </a:lnTo>
                  <a:lnTo>
                    <a:pt x="1708737" y="408765"/>
                  </a:lnTo>
                  <a:lnTo>
                    <a:pt x="1724102" y="385994"/>
                  </a:lnTo>
                  <a:lnTo>
                    <a:pt x="1729739" y="358139"/>
                  </a:lnTo>
                  <a:lnTo>
                    <a:pt x="1729739" y="71627"/>
                  </a:lnTo>
                  <a:lnTo>
                    <a:pt x="1724102" y="43773"/>
                  </a:lnTo>
                  <a:lnTo>
                    <a:pt x="1708737" y="21002"/>
                  </a:lnTo>
                  <a:lnTo>
                    <a:pt x="1685966" y="5637"/>
                  </a:lnTo>
                  <a:lnTo>
                    <a:pt x="16581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8664" y="2776727"/>
              <a:ext cx="1801367" cy="56997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937253" y="2835020"/>
            <a:ext cx="14852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نائب</a:t>
            </a:r>
            <a:r xmlns:a="http://schemas.openxmlformats.org/drawingml/2006/main">
              <a:rPr sz="2000" b="1" spc="-4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dirty="0">
                <a:solidFill>
                  <a:srgbClr val="CC6600"/>
                </a:solidFill>
                <a:latin typeface="Comic Sans MS"/>
                <a:cs typeface="Comic Sans MS"/>
              </a:rPr>
              <a:t>ن</a:t>
            </a:r>
            <a:r xmlns:a="http://schemas.openxmlformats.org/drawingml/2006/main">
              <a:rPr sz="2000" b="1" spc="-15" dirty="0">
                <a:solidFill>
                  <a:srgbClr val="CC6600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50" dirty="0">
                <a:solidFill>
                  <a:srgbClr val="CC6600"/>
                </a:solidFill>
                <a:latin typeface="Comic Sans MS"/>
                <a:cs typeface="Comic Sans MS"/>
              </a:rPr>
              <a:t>د</a:t>
            </a:r>
            <a:endParaRPr xmlns:a="http://schemas.openxmlformats.org/drawingml/2006/main" sz="2000">
              <a:latin typeface="Comic Sans MS"/>
              <a:cs typeface="Comic Sans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50720" y="3447097"/>
            <a:ext cx="5412740" cy="1943735"/>
            <a:chOff x="1950720" y="3447097"/>
            <a:chExt cx="5412740" cy="1943735"/>
          </a:xfrm>
        </p:grpSpPr>
        <p:sp>
          <p:nvSpPr>
            <p:cNvPr id="28" name="object 28"/>
            <p:cNvSpPr/>
            <p:nvPr/>
          </p:nvSpPr>
          <p:spPr>
            <a:xfrm>
              <a:off x="2001012" y="3456431"/>
              <a:ext cx="2531745" cy="455930"/>
            </a:xfrm>
            <a:custGeom>
              <a:avLst/>
              <a:gdLst/>
              <a:ahLst/>
              <a:cxnLst/>
              <a:rect l="l" t="t" r="r" b="b"/>
              <a:pathLst>
                <a:path w="2531745" h="455929">
                  <a:moveTo>
                    <a:pt x="2455417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379729"/>
                  </a:lnTo>
                  <a:lnTo>
                    <a:pt x="5972" y="409277"/>
                  </a:lnTo>
                  <a:lnTo>
                    <a:pt x="22256" y="433419"/>
                  </a:lnTo>
                  <a:lnTo>
                    <a:pt x="46398" y="449703"/>
                  </a:lnTo>
                  <a:lnTo>
                    <a:pt x="75945" y="455675"/>
                  </a:lnTo>
                  <a:lnTo>
                    <a:pt x="2455417" y="455675"/>
                  </a:lnTo>
                  <a:lnTo>
                    <a:pt x="2484965" y="449703"/>
                  </a:lnTo>
                  <a:lnTo>
                    <a:pt x="2509107" y="433419"/>
                  </a:lnTo>
                  <a:lnTo>
                    <a:pt x="2525391" y="409277"/>
                  </a:lnTo>
                  <a:lnTo>
                    <a:pt x="2531364" y="379729"/>
                  </a:lnTo>
                  <a:lnTo>
                    <a:pt x="2531364" y="75945"/>
                  </a:lnTo>
                  <a:lnTo>
                    <a:pt x="2525391" y="46398"/>
                  </a:lnTo>
                  <a:lnTo>
                    <a:pt x="2509107" y="22256"/>
                  </a:lnTo>
                  <a:lnTo>
                    <a:pt x="2484965" y="5972"/>
                  </a:lnTo>
                  <a:lnTo>
                    <a:pt x="245541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96440" y="3451859"/>
              <a:ext cx="2541270" cy="465455"/>
            </a:xfrm>
            <a:custGeom>
              <a:avLst/>
              <a:gdLst/>
              <a:ahLst/>
              <a:cxnLst/>
              <a:rect l="l" t="t" r="r" b="b"/>
              <a:pathLst>
                <a:path w="2541270" h="465454">
                  <a:moveTo>
                    <a:pt x="80518" y="0"/>
                  </a:moveTo>
                  <a:lnTo>
                    <a:pt x="2460244" y="0"/>
                  </a:lnTo>
                  <a:lnTo>
                    <a:pt x="2476373" y="1650"/>
                  </a:lnTo>
                  <a:lnTo>
                    <a:pt x="2517267" y="23494"/>
                  </a:lnTo>
                  <a:lnTo>
                    <a:pt x="2539111" y="64388"/>
                  </a:lnTo>
                  <a:lnTo>
                    <a:pt x="2540762" y="80517"/>
                  </a:lnTo>
                  <a:lnTo>
                    <a:pt x="2540762" y="384556"/>
                  </a:lnTo>
                  <a:lnTo>
                    <a:pt x="2526919" y="429387"/>
                  </a:lnTo>
                  <a:lnTo>
                    <a:pt x="2491613" y="458850"/>
                  </a:lnTo>
                  <a:lnTo>
                    <a:pt x="2460244" y="465200"/>
                  </a:lnTo>
                  <a:lnTo>
                    <a:pt x="80518" y="465200"/>
                  </a:lnTo>
                  <a:lnTo>
                    <a:pt x="35687" y="451231"/>
                  </a:lnTo>
                  <a:lnTo>
                    <a:pt x="6350" y="415925"/>
                  </a:lnTo>
                  <a:lnTo>
                    <a:pt x="0" y="384556"/>
                  </a:lnTo>
                  <a:lnTo>
                    <a:pt x="0" y="80517"/>
                  </a:lnTo>
                  <a:lnTo>
                    <a:pt x="13843" y="35687"/>
                  </a:lnTo>
                  <a:lnTo>
                    <a:pt x="49149" y="6350"/>
                  </a:lnTo>
                  <a:lnTo>
                    <a:pt x="805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0720" y="3447287"/>
              <a:ext cx="2657856" cy="5699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4824" y="4133087"/>
              <a:ext cx="1807464" cy="5715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553968" y="4828031"/>
              <a:ext cx="1765300" cy="457200"/>
            </a:xfrm>
            <a:custGeom>
              <a:avLst/>
              <a:gdLst/>
              <a:ahLst/>
              <a:cxnLst/>
              <a:rect l="l" t="t" r="r" b="b"/>
              <a:pathLst>
                <a:path w="1765300" h="457200">
                  <a:moveTo>
                    <a:pt x="1688592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1688592" y="457200"/>
                  </a:lnTo>
                  <a:lnTo>
                    <a:pt x="1718232" y="451205"/>
                  </a:lnTo>
                  <a:lnTo>
                    <a:pt x="1742455" y="434863"/>
                  </a:lnTo>
                  <a:lnTo>
                    <a:pt x="1758797" y="410640"/>
                  </a:lnTo>
                  <a:lnTo>
                    <a:pt x="1764792" y="381000"/>
                  </a:lnTo>
                  <a:lnTo>
                    <a:pt x="1764792" y="76200"/>
                  </a:lnTo>
                  <a:lnTo>
                    <a:pt x="1758797" y="46559"/>
                  </a:lnTo>
                  <a:lnTo>
                    <a:pt x="1742455" y="22336"/>
                  </a:lnTo>
                  <a:lnTo>
                    <a:pt x="1718232" y="5994"/>
                  </a:lnTo>
                  <a:lnTo>
                    <a:pt x="16885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49396" y="4823459"/>
              <a:ext cx="1774189" cy="466725"/>
            </a:xfrm>
            <a:custGeom>
              <a:avLst/>
              <a:gdLst/>
              <a:ahLst/>
              <a:cxnLst/>
              <a:rect l="l" t="t" r="r" b="b"/>
              <a:pathLst>
                <a:path w="1774189" h="466725">
                  <a:moveTo>
                    <a:pt x="80517" y="0"/>
                  </a:moveTo>
                  <a:lnTo>
                    <a:pt x="1693544" y="0"/>
                  </a:lnTo>
                  <a:lnTo>
                    <a:pt x="1709674" y="1650"/>
                  </a:lnTo>
                  <a:lnTo>
                    <a:pt x="1750440" y="23494"/>
                  </a:lnTo>
                  <a:lnTo>
                    <a:pt x="1772412" y="64388"/>
                  </a:lnTo>
                  <a:lnTo>
                    <a:pt x="1774063" y="80517"/>
                  </a:lnTo>
                  <a:lnTo>
                    <a:pt x="1774063" y="385825"/>
                  </a:lnTo>
                  <a:lnTo>
                    <a:pt x="1760219" y="431037"/>
                  </a:lnTo>
                  <a:lnTo>
                    <a:pt x="1724787" y="459993"/>
                  </a:lnTo>
                  <a:lnTo>
                    <a:pt x="1693544" y="466343"/>
                  </a:lnTo>
                  <a:lnTo>
                    <a:pt x="80517" y="466343"/>
                  </a:lnTo>
                  <a:lnTo>
                    <a:pt x="35687" y="452500"/>
                  </a:lnTo>
                  <a:lnTo>
                    <a:pt x="6350" y="417067"/>
                  </a:lnTo>
                  <a:lnTo>
                    <a:pt x="0" y="385825"/>
                  </a:lnTo>
                  <a:lnTo>
                    <a:pt x="0" y="80517"/>
                  </a:lnTo>
                  <a:lnTo>
                    <a:pt x="13842" y="35687"/>
                  </a:lnTo>
                  <a:lnTo>
                    <a:pt x="49149" y="6350"/>
                  </a:lnTo>
                  <a:lnTo>
                    <a:pt x="80517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12820" y="4820411"/>
              <a:ext cx="1871472" cy="56997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21936" y="3456431"/>
              <a:ext cx="2531745" cy="455930"/>
            </a:xfrm>
            <a:custGeom>
              <a:avLst/>
              <a:gdLst/>
              <a:ahLst/>
              <a:cxnLst/>
              <a:rect l="l" t="t" r="r" b="b"/>
              <a:pathLst>
                <a:path w="2531745" h="455929">
                  <a:moveTo>
                    <a:pt x="2455417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379729"/>
                  </a:lnTo>
                  <a:lnTo>
                    <a:pt x="5972" y="409277"/>
                  </a:lnTo>
                  <a:lnTo>
                    <a:pt x="22256" y="433419"/>
                  </a:lnTo>
                  <a:lnTo>
                    <a:pt x="46398" y="449703"/>
                  </a:lnTo>
                  <a:lnTo>
                    <a:pt x="75946" y="455675"/>
                  </a:lnTo>
                  <a:lnTo>
                    <a:pt x="2455417" y="455675"/>
                  </a:lnTo>
                  <a:lnTo>
                    <a:pt x="2484965" y="449703"/>
                  </a:lnTo>
                  <a:lnTo>
                    <a:pt x="2509107" y="433419"/>
                  </a:lnTo>
                  <a:lnTo>
                    <a:pt x="2525391" y="409277"/>
                  </a:lnTo>
                  <a:lnTo>
                    <a:pt x="2531364" y="379729"/>
                  </a:lnTo>
                  <a:lnTo>
                    <a:pt x="2531364" y="75945"/>
                  </a:lnTo>
                  <a:lnTo>
                    <a:pt x="2525391" y="46398"/>
                  </a:lnTo>
                  <a:lnTo>
                    <a:pt x="2509107" y="22256"/>
                  </a:lnTo>
                  <a:lnTo>
                    <a:pt x="2484965" y="5972"/>
                  </a:lnTo>
                  <a:lnTo>
                    <a:pt x="245541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7364" y="3451859"/>
              <a:ext cx="2541270" cy="465455"/>
            </a:xfrm>
            <a:custGeom>
              <a:avLst/>
              <a:gdLst/>
              <a:ahLst/>
              <a:cxnLst/>
              <a:rect l="l" t="t" r="r" b="b"/>
              <a:pathLst>
                <a:path w="2541270" h="465454">
                  <a:moveTo>
                    <a:pt x="80518" y="0"/>
                  </a:moveTo>
                  <a:lnTo>
                    <a:pt x="2460243" y="0"/>
                  </a:lnTo>
                  <a:lnTo>
                    <a:pt x="2476372" y="1650"/>
                  </a:lnTo>
                  <a:lnTo>
                    <a:pt x="2517266" y="23494"/>
                  </a:lnTo>
                  <a:lnTo>
                    <a:pt x="2539111" y="64388"/>
                  </a:lnTo>
                  <a:lnTo>
                    <a:pt x="2540762" y="80517"/>
                  </a:lnTo>
                  <a:lnTo>
                    <a:pt x="2540762" y="384556"/>
                  </a:lnTo>
                  <a:lnTo>
                    <a:pt x="2526918" y="429387"/>
                  </a:lnTo>
                  <a:lnTo>
                    <a:pt x="2491613" y="458850"/>
                  </a:lnTo>
                  <a:lnTo>
                    <a:pt x="2460243" y="465200"/>
                  </a:lnTo>
                  <a:lnTo>
                    <a:pt x="80518" y="465200"/>
                  </a:lnTo>
                  <a:lnTo>
                    <a:pt x="35687" y="451231"/>
                  </a:lnTo>
                  <a:lnTo>
                    <a:pt x="6350" y="415925"/>
                  </a:lnTo>
                  <a:lnTo>
                    <a:pt x="0" y="384556"/>
                  </a:lnTo>
                  <a:lnTo>
                    <a:pt x="0" y="80517"/>
                  </a:lnTo>
                  <a:lnTo>
                    <a:pt x="13843" y="35687"/>
                  </a:lnTo>
                  <a:lnTo>
                    <a:pt x="49149" y="6350"/>
                  </a:lnTo>
                  <a:lnTo>
                    <a:pt x="805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0264" y="3447287"/>
              <a:ext cx="1883664" cy="56997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098039" y="3505961"/>
            <a:ext cx="4779010" cy="170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3221990" algn="l"/>
              </a:tabLst>
              <a:bidi/>
            </a:pPr>
            <a:r xmlns:a="http://schemas.openxmlformats.org/drawingml/2006/main">
              <a:rPr sz="2000" b="1" dirty="0">
                <a:solidFill>
                  <a:srgbClr val="944F71"/>
                </a:solidFill>
                <a:latin typeface="Comic Sans MS"/>
                <a:cs typeface="Comic Sans MS"/>
              </a:rPr>
              <a:t>تمريض</a:t>
            </a:r>
            <a:r xmlns:a="http://schemas.openxmlformats.org/drawingml/2006/main">
              <a:rPr sz="2000" b="1" spc="-15" dirty="0">
                <a:solidFill>
                  <a:srgbClr val="944F71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10" dirty="0">
                <a:solidFill>
                  <a:srgbClr val="944F71"/>
                </a:solidFill>
                <a:latin typeface="Comic Sans MS"/>
                <a:cs typeface="Comic Sans MS"/>
              </a:rPr>
              <a:t>مشرف</a:t>
            </a:r>
            <a:r xmlns:a="http://schemas.openxmlformats.org/drawingml/2006/main">
              <a:rPr sz="2000" b="1" dirty="0">
                <a:solidFill>
                  <a:srgbClr val="944F71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10" dirty="0">
                <a:solidFill>
                  <a:srgbClr val="44536A"/>
                </a:solidFill>
                <a:latin typeface="Comic Sans MS"/>
                <a:cs typeface="Comic Sans MS"/>
              </a:rPr>
              <a:t>المنسقين</a:t>
            </a:r>
            <a:endParaRPr xmlns:a="http://schemas.openxmlformats.org/drawingml/2006/main" sz="2000">
              <a:latin typeface="Comic Sans MS"/>
              <a:cs typeface="Comic Sans MS"/>
            </a:endParaRPr>
          </a:p>
          <a:p>
            <a:pPr xmlns:a="http://schemas.openxmlformats.org/drawingml/2006/main" marL="1576070" marR="1664335" indent="33655">
              <a:lnSpc>
                <a:spcPct val="225000"/>
              </a:lnSpc>
              <a:spcBef>
                <a:spcPts val="5"/>
              </a:spcBef>
              <a:bidi/>
            </a:pPr>
            <a:r xmlns:a="http://schemas.openxmlformats.org/drawingml/2006/main">
              <a:rPr sz="2000" b="1" dirty="0">
                <a:solidFill>
                  <a:srgbClr val="66FF33"/>
                </a:solidFill>
                <a:latin typeface="Comic Sans MS"/>
                <a:cs typeface="Comic Sans MS"/>
              </a:rPr>
              <a:t>رأس</a:t>
            </a:r>
            <a:r xmlns:a="http://schemas.openxmlformats.org/drawingml/2006/main">
              <a:rPr sz="2000" b="1" spc="-35" dirty="0">
                <a:solidFill>
                  <a:srgbClr val="66FF33"/>
                </a:solidFill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dirty="0">
                <a:latin typeface="Comic Sans MS"/>
                <a:cs typeface="Comic Sans MS"/>
              </a:rPr>
              <a:t>طاقم </a:t>
            </a:r>
            <a:r xmlns:a="http://schemas.openxmlformats.org/drawingml/2006/main">
              <a:rPr sz="2000" b="1" spc="-10" dirty="0">
                <a:solidFill>
                  <a:srgbClr val="66FF33"/>
                </a:solidFill>
                <a:latin typeface="Comic Sans MS"/>
                <a:cs typeface="Comic Sans MS"/>
              </a:rPr>
              <a:t>التمريض</a:t>
            </a:r>
            <a:r xmlns:a="http://schemas.openxmlformats.org/drawingml/2006/main">
              <a:rPr sz="2000" b="1" spc="-45" dirty="0">
                <a:latin typeface="Comic Sans MS"/>
                <a:cs typeface="Comic Sans MS"/>
              </a:rPr>
              <a:t> </a:t>
            </a:r>
            <a:r xmlns:a="http://schemas.openxmlformats.org/drawingml/2006/main">
              <a:rPr sz="2000" b="1" spc="-10" dirty="0">
                <a:latin typeface="Comic Sans MS"/>
                <a:cs typeface="Comic Sans MS"/>
              </a:rPr>
              <a:t>ممرضة</a:t>
            </a:r>
            <a:endParaRPr xmlns:a="http://schemas.openxmlformats.org/drawingml/2006/main" sz="2000">
              <a:latin typeface="Comic Sans MS"/>
              <a:cs typeface="Comic Sans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93614" y="3934205"/>
            <a:ext cx="1295400" cy="1150620"/>
          </a:xfrm>
          <a:custGeom>
            <a:avLst/>
            <a:gdLst/>
            <a:ahLst/>
            <a:cxnLst/>
            <a:rect l="l" t="t" r="r" b="b"/>
            <a:pathLst>
              <a:path w="1295400" h="1150620">
                <a:moveTo>
                  <a:pt x="1295400" y="0"/>
                </a:moveTo>
                <a:lnTo>
                  <a:pt x="0" y="502920"/>
                </a:lnTo>
              </a:path>
              <a:path w="1295400" h="1150620">
                <a:moveTo>
                  <a:pt x="1223771" y="71628"/>
                </a:moveTo>
                <a:lnTo>
                  <a:pt x="71627" y="1150620"/>
                </a:lnTo>
              </a:path>
            </a:pathLst>
          </a:custGeom>
          <a:ln w="50292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"/>
              </a:spcBef>
              <a:bidi/>
            </a:pPr>
            <a:r xmlns:a="http://schemas.openxmlformats.org/drawingml/2006/main">
              <a:rPr spc="-10" dirty="0"/>
              <a:t>19/03/2021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533476"/>
            <a:ext cx="4152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u="sng" dirty="0">
                <a:uFill>
                  <a:solidFill>
                    <a:srgbClr val="000000"/>
                  </a:solidFill>
                </a:uFill>
              </a:rPr>
              <a:t>وظيفية</a:t>
            </a:r>
            <a:r xmlns:a="http://schemas.openxmlformats.org/drawingml/2006/main">
              <a:rPr sz="3200" u="sng" spc="-25" dirty="0">
                <a:uFill>
                  <a:solidFill>
                    <a:srgbClr val="000000"/>
                  </a:solidFill>
                </a:uFill>
              </a:rPr>
              <a:t> </a:t>
            </a:r>
            <a:r xmlns:a="http://schemas.openxmlformats.org/drawingml/2006/main">
              <a:rPr sz="3200" u="sng" spc="-10" dirty="0">
                <a:uFill>
                  <a:solidFill>
                    <a:srgbClr val="000000"/>
                  </a:solidFill>
                </a:uFill>
              </a:rPr>
              <a:t>منظمة </a:t>
            </a:r>
            <a:r xmlns:a="http://schemas.openxmlformats.org/drawingml/2006/main">
              <a:rPr sz="3200" spc="-10" dirty="0"/>
              <a:t>: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474370" y="1034947"/>
            <a:ext cx="783590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100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بناء،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ضابط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بحتة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استشارية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ولكن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بعض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يأمر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سلطة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موظفو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الخط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تأكيد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الوظائف.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يتم ذلك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بشكل متكرر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استشارية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المواقف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المناطق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تعليم التمريض</a:t>
            </a:r>
            <a:r xmlns:a="http://schemas.openxmlformats.org/drawingml/2006/main">
              <a:rPr sz="2800" b="1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عدوى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يتحكم،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مستشفى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إدارة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spc="-20" dirty="0">
                <a:latin typeface="Calibri"/>
                <a:cs typeface="Calibri"/>
              </a:rPr>
              <a:t>المخاطر 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832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 MT</vt:lpstr>
      <vt:lpstr>Calibri</vt:lpstr>
      <vt:lpstr>Calibri Light</vt:lpstr>
      <vt:lpstr>Comic Sans MS</vt:lpstr>
      <vt:lpstr>Times New Roman</vt:lpstr>
      <vt:lpstr>Office Theme</vt:lpstr>
      <vt:lpstr>Administration and Leadership in Nursing Management Functions 2- Organizing</vt:lpstr>
      <vt:lpstr>Organizational Structure</vt:lpstr>
      <vt:lpstr>Purposes of Organizational Structure</vt:lpstr>
      <vt:lpstr>Types of Organizational Structure</vt:lpstr>
      <vt:lpstr>Types of Organizational Structure</vt:lpstr>
      <vt:lpstr>Line Organizational structure</vt:lpstr>
      <vt:lpstr>Line and Staff Organization This pattern is originated to support the chief executive, by specialists to improve management functions. It is purely advisory (consultant , or specialist) to the liner structure and has no authority.</vt:lpstr>
      <vt:lpstr>Line-Staff Organizational structure</vt:lpstr>
      <vt:lpstr>Functional Organization:</vt:lpstr>
      <vt:lpstr>PowerPoint Presentation</vt:lpstr>
      <vt:lpstr>Organizational Chart</vt:lpstr>
      <vt:lpstr>PowerPoint Presentation</vt:lpstr>
      <vt:lpstr>Types of Organizational Charts</vt:lpstr>
      <vt:lpstr>Types of Organizational Charts</vt:lpstr>
      <vt:lpstr>PowerPoint Presentation</vt:lpstr>
      <vt:lpstr>Types of Organizational Charts</vt:lpstr>
      <vt:lpstr>PowerPoint Presentation</vt:lpstr>
      <vt:lpstr>Types of Organizational Charts</vt:lpstr>
      <vt:lpstr>PowerPoint Presentation</vt:lpstr>
      <vt:lpstr>Characteristics of an effective organizational chart</vt:lpstr>
      <vt:lpstr>Principles for drawing an accurate organizational chart</vt:lpstr>
      <vt:lpstr>Principles for drawing an accurate organizational chart</vt:lpstr>
      <vt:lpstr>Advantages of an Organizational Chart</vt:lpstr>
      <vt:lpstr>Advantages of an Organizational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mm</dc:creator>
  <cp:lastModifiedBy>عبدالرؤوف عمار حسينات</cp:lastModifiedBy>
  <cp:revision>1</cp:revision>
  <dcterms:created xsi:type="dcterms:W3CDTF">2023-11-04T07:48:00Z</dcterms:created>
  <dcterms:modified xsi:type="dcterms:W3CDTF">2023-11-04T07:48:28Z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2023-11-04T00:00:00Z</vt:filetime>
  </property>
  <property fmtid="{D5CDD505-2E9C-101B-9397-08002B2CF9AE}" pid="5" name="Producer">
    <vt:lpwstr>Microsoft® PowerPoint® 2013</vt:lpwstr>
  </property>
</Properties>
</file>