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x="10287000" cy="6858000"/>
  <p:notesSz cx="10287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71525" y="2125980"/>
            <a:ext cx="874395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43050" y="3840480"/>
            <a:ext cx="72009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14350" y="1577340"/>
            <a:ext cx="447484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297805" y="1577340"/>
            <a:ext cx="447484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6447" y="437768"/>
            <a:ext cx="8507095" cy="1071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9277" y="1337627"/>
            <a:ext cx="9148444" cy="3400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497580" y="6377940"/>
            <a:ext cx="32918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14350" y="6377940"/>
            <a:ext cx="236601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253601" y="6398495"/>
            <a:ext cx="298069" cy="233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8" Type="http://schemas.openxmlformats.org/officeDocument/2006/relationships/image" Target="../media/image18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image" Target="../media/image24.png"/><Relationship Id="rId8" Type="http://schemas.openxmlformats.org/officeDocument/2006/relationships/image" Target="../media/image25.png"/><Relationship Id="rId9" Type="http://schemas.openxmlformats.org/officeDocument/2006/relationships/image" Target="../media/image26.png"/><Relationship Id="rId10" Type="http://schemas.openxmlformats.org/officeDocument/2006/relationships/image" Target="../media/image27.png"/><Relationship Id="rId11" Type="http://schemas.openxmlformats.org/officeDocument/2006/relationships/image" Target="../media/image28.png"/><Relationship Id="rId12" Type="http://schemas.openxmlformats.org/officeDocument/2006/relationships/image" Target="../media/image29.pn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png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1.png"/><Relationship Id="rId3" Type="http://schemas.openxmlformats.org/officeDocument/2006/relationships/image" Target="../media/image32.png"/><Relationship Id="rId4" Type="http://schemas.openxmlformats.org/officeDocument/2006/relationships/image" Target="../media/image3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055620" y="3870959"/>
            <a:ext cx="3909060" cy="1036319"/>
            <a:chOff x="3055620" y="3870959"/>
            <a:chExt cx="3909060" cy="1036319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24200" y="4168139"/>
              <a:ext cx="243840" cy="320039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55620" y="3870959"/>
              <a:ext cx="762000" cy="1036319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91840" y="3870959"/>
              <a:ext cx="3672840" cy="1036319"/>
            </a:xfrm>
            <a:prstGeom prst="rect">
              <a:avLst/>
            </a:prstGeom>
          </p:spPr>
        </p:pic>
      </p:grpSp>
      <p:sp>
        <p:nvSpPr>
          <p:cNvPr id="6" name="object 6" descr=""/>
          <p:cNvSpPr txBox="1"/>
          <p:nvPr/>
        </p:nvSpPr>
        <p:spPr>
          <a:xfrm>
            <a:off x="982027" y="2101215"/>
            <a:ext cx="8642985" cy="3881754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xmlns:a="http://schemas.openxmlformats.org/drawingml/2006/main" algn="ctr" marR="603885">
              <a:lnSpc>
                <a:spcPct val="100000"/>
              </a:lnSpc>
              <a:spcBef>
                <a:spcPts val="125"/>
              </a:spcBef>
              <a:bidi/>
            </a:pPr>
            <a:r xmlns:a="http://schemas.openxmlformats.org/drawingml/2006/main">
              <a:rPr dirty="0" sz="4000" spc="-65" b="1">
                <a:solidFill>
                  <a:srgbClr val="252525"/>
                </a:solidFill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sz="4000" spc="-165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10" b="1">
                <a:solidFill>
                  <a:srgbClr val="252525"/>
                </a:solidFill>
                <a:latin typeface="Calibri"/>
                <a:cs typeface="Calibri"/>
              </a:rPr>
              <a:t>الوظائف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 xmlns:a="http://schemas.openxmlformats.org/drawingml/2006/main" algn="ctr" marR="600710">
              <a:lnSpc>
                <a:spcPct val="100000"/>
              </a:lnSpc>
              <a:spcBef>
                <a:spcPts val="3369"/>
              </a:spcBef>
              <a:bidi/>
            </a:pPr>
            <a:r xmlns:a="http://schemas.openxmlformats.org/drawingml/2006/main">
              <a:rPr dirty="0" sz="4000" b="1">
                <a:solidFill>
                  <a:srgbClr val="252525"/>
                </a:solidFill>
                <a:latin typeface="Calibri"/>
                <a:cs typeface="Calibri"/>
              </a:rPr>
              <a:t>1-</a:t>
            </a:r>
            <a:r xmlns:a="http://schemas.openxmlformats.org/drawingml/2006/main">
              <a:rPr dirty="0" sz="4000" spc="-155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10" b="1">
                <a:solidFill>
                  <a:srgbClr val="252525"/>
                </a:solidFill>
                <a:latin typeface="Calibri"/>
                <a:cs typeface="Calibri"/>
              </a:rPr>
              <a:t>تخطيط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 xmlns:a="http://schemas.openxmlformats.org/drawingml/2006/main" algn="ctr" marR="857885">
              <a:lnSpc>
                <a:spcPct val="100000"/>
              </a:lnSpc>
              <a:spcBef>
                <a:spcPts val="1880"/>
              </a:spcBef>
              <a:bidi/>
            </a:pPr>
            <a:r xmlns:a="http://schemas.openxmlformats.org/drawingml/2006/main">
              <a:rPr dirty="0" sz="3600" b="1">
                <a:latin typeface="Calibri"/>
                <a:cs typeface="Calibri"/>
              </a:rPr>
              <a:t>ب-</a:t>
            </a:r>
            <a:r xmlns:a="http://schemas.openxmlformats.org/drawingml/2006/main">
              <a:rPr dirty="0" sz="36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600" b="1">
                <a:latin typeface="Calibri"/>
                <a:cs typeface="Calibri"/>
              </a:rPr>
              <a:t>مخطط</a:t>
            </a:r>
            <a:r xmlns:a="http://schemas.openxmlformats.org/drawingml/2006/main">
              <a:rPr dirty="0" sz="36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600" spc="-10" b="1">
                <a:latin typeface="Calibri"/>
                <a:cs typeface="Calibri"/>
              </a:rPr>
              <a:t>يتغير</a:t>
            </a:r>
            <a:endParaRPr xmlns:a="http://schemas.openxmlformats.org/drawingml/2006/main" sz="3600">
              <a:latin typeface="Calibri"/>
              <a:cs typeface="Calibri"/>
            </a:endParaRPr>
          </a:p>
          <a:p>
            <a:pPr xmlns:a="http://schemas.openxmlformats.org/drawingml/2006/main" algn="ctr">
              <a:lnSpc>
                <a:spcPts val="3600"/>
              </a:lnSpc>
              <a:spcBef>
                <a:spcPts val="3954"/>
              </a:spcBef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sz="3150" spc="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315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3150" spc="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315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3150" spc="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315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spc="-10" b="1">
                <a:latin typeface="Calibri"/>
                <a:cs typeface="Calibri"/>
              </a:rPr>
              <a:t>قسم</a:t>
            </a:r>
            <a:endParaRPr xmlns:a="http://schemas.openxmlformats.org/drawingml/2006/main" sz="3150">
              <a:latin typeface="Calibri"/>
              <a:cs typeface="Calibri"/>
            </a:endParaRPr>
          </a:p>
          <a:p>
            <a:pPr xmlns:a="http://schemas.openxmlformats.org/drawingml/2006/main" algn="ctr" marL="349885">
              <a:lnSpc>
                <a:spcPts val="3600"/>
              </a:lnSpc>
              <a:bidi/>
            </a:pPr>
            <a:r xmlns:a="http://schemas.openxmlformats.org/drawingml/2006/main">
              <a:rPr dirty="0" sz="3150" spc="-10" b="1">
                <a:latin typeface="Calibri"/>
                <a:cs typeface="Calibri"/>
              </a:rPr>
              <a:t>اليوم</a:t>
            </a:r>
            <a:endParaRPr xmlns:a="http://schemas.openxmlformats.org/drawingml/2006/main" sz="3150">
              <a:latin typeface="Calibri"/>
              <a:cs typeface="Calibri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175260" y="381000"/>
            <a:ext cx="502920" cy="6172200"/>
            <a:chOff x="175260" y="381000"/>
            <a:chExt cx="502920" cy="6172200"/>
          </a:xfrm>
        </p:grpSpPr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460" y="457200"/>
              <a:ext cx="426719" cy="6095999"/>
            </a:xfrm>
            <a:prstGeom prst="rect">
              <a:avLst/>
            </a:prstGeom>
          </p:spPr>
        </p:pic>
        <p:sp>
          <p:nvSpPr>
            <p:cNvPr id="9" name="object 9" descr=""/>
            <p:cNvSpPr/>
            <p:nvPr/>
          </p:nvSpPr>
          <p:spPr>
            <a:xfrm>
              <a:off x="175260" y="381000"/>
              <a:ext cx="426720" cy="6096000"/>
            </a:xfrm>
            <a:custGeom>
              <a:avLst/>
              <a:gdLst/>
              <a:ahLst/>
              <a:cxnLst/>
              <a:rect l="l" t="t" r="r" b="b"/>
              <a:pathLst>
                <a:path w="426720" h="6096000">
                  <a:moveTo>
                    <a:pt x="426720" y="0"/>
                  </a:moveTo>
                  <a:lnTo>
                    <a:pt x="0" y="0"/>
                  </a:lnTo>
                  <a:lnTo>
                    <a:pt x="0" y="6096000"/>
                  </a:lnTo>
                  <a:lnTo>
                    <a:pt x="426720" y="6096000"/>
                  </a:lnTo>
                  <a:lnTo>
                    <a:pt x="42672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589405" y="545401"/>
            <a:ext cx="6814820" cy="1157605"/>
          </a:xfrm>
          <a:prstGeom prst="rect"/>
        </p:spPr>
        <p:txBody>
          <a:bodyPr wrap="square" lIns="0" tIns="108585" rIns="0" bIns="0" rtlCol="0" vert="horz">
            <a:spAutoFit/>
          </a:bodyPr>
          <a:lstStyle/>
          <a:p>
            <a:pPr xmlns:a="http://schemas.openxmlformats.org/drawingml/2006/main" marL="2612390" marR="5080" indent="-2600325">
              <a:lnSpc>
                <a:spcPts val="4079"/>
              </a:lnSpc>
              <a:spcBef>
                <a:spcPts val="855"/>
              </a:spcBef>
              <a:bidi/>
            </a:pPr>
            <a:r xmlns:a="http://schemas.openxmlformats.org/drawingml/2006/main">
              <a:rPr dirty="0" sz="4000" spc="-65">
                <a:solidFill>
                  <a:srgbClr val="252525"/>
                </a:solidFill>
              </a:rPr>
              <a:t>إدارة</a:t>
            </a:r>
            <a:r xmlns:a="http://schemas.openxmlformats.org/drawingml/2006/main">
              <a:rPr dirty="0" sz="4000" spc="-125">
                <a:solidFill>
                  <a:srgbClr val="252525"/>
                </a:solidFill>
              </a:rPr>
              <a:t> </a:t>
            </a:r>
            <a:r xmlns:a="http://schemas.openxmlformats.org/drawingml/2006/main">
              <a:rPr dirty="0" sz="4000" spc="-20">
                <a:solidFill>
                  <a:srgbClr val="252525"/>
                </a:solidFill>
              </a:rPr>
              <a:t>و</a:t>
            </a:r>
            <a:r xmlns:a="http://schemas.openxmlformats.org/drawingml/2006/main">
              <a:rPr dirty="0" sz="4000" spc="-190">
                <a:solidFill>
                  <a:srgbClr val="252525"/>
                </a:solidFill>
              </a:rPr>
              <a:t> </a:t>
            </a:r>
            <a:r xmlns:a="http://schemas.openxmlformats.org/drawingml/2006/main">
              <a:rPr dirty="0" sz="4000" spc="-60">
                <a:solidFill>
                  <a:srgbClr val="252525"/>
                </a:solidFill>
              </a:rPr>
              <a:t>قيادة</a:t>
            </a:r>
            <a:r xmlns:a="http://schemas.openxmlformats.org/drawingml/2006/main">
              <a:rPr dirty="0" sz="4000" spc="-165">
                <a:solidFill>
                  <a:srgbClr val="252525"/>
                </a:solidFill>
              </a:rPr>
              <a:t> </a:t>
            </a:r>
            <a:r xmlns:a="http://schemas.openxmlformats.org/drawingml/2006/main">
              <a:rPr dirty="0" sz="4000" spc="-25">
                <a:solidFill>
                  <a:srgbClr val="252525"/>
                </a:solidFill>
              </a:rPr>
              <a:t>في </a:t>
            </a:r>
            <a:r xmlns:a="http://schemas.openxmlformats.org/drawingml/2006/main">
              <a:rPr dirty="0" sz="4000" spc="-10">
                <a:solidFill>
                  <a:srgbClr val="252525"/>
                </a:solidFill>
              </a:rPr>
              <a:t>التمريض</a:t>
            </a:r>
            <a:endParaRPr xmlns:a="http://schemas.openxmlformats.org/drawingml/2006/main" sz="4000"/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057" rIns="0" bIns="0" rtlCol="0" vert="horz">
            <a:spAutoFit/>
          </a:bodyPr>
          <a:lstStyle/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1</a:t>
            </a:fld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2827020" y="800100"/>
            <a:ext cx="4533900" cy="914400"/>
            <a:chOff x="2827020" y="800100"/>
            <a:chExt cx="4533900" cy="9144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27020" y="1036320"/>
              <a:ext cx="1531620" cy="388619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91940" y="800100"/>
              <a:ext cx="670560" cy="91440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13860" y="800100"/>
              <a:ext cx="3147060" cy="914400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78472" rIns="0" bIns="0" rtlCol="0" vert="horz">
            <a:spAutoFit/>
          </a:bodyPr>
          <a:lstStyle/>
          <a:p>
            <a:pPr xmlns:a="http://schemas.openxmlformats.org/drawingml/2006/main" marL="2019935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 sz="3150"/>
              <a:t>تجريبية-عقلانية</a:t>
            </a:r>
            <a:r xmlns:a="http://schemas.openxmlformats.org/drawingml/2006/main">
              <a:rPr dirty="0" sz="3150" spc="280"/>
              <a:t> </a:t>
            </a:r>
            <a:r xmlns:a="http://schemas.openxmlformats.org/drawingml/2006/main">
              <a:rPr dirty="0" sz="3150" spc="-10"/>
              <a:t>نموذج</a:t>
            </a:r>
            <a:endParaRPr xmlns:a="http://schemas.openxmlformats.org/drawingml/2006/main" sz="3150"/>
          </a:p>
        </p:txBody>
      </p:sp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7" name="object 7" descr=""/>
          <p:cNvSpPr txBox="1"/>
          <p:nvPr/>
        </p:nvSpPr>
        <p:spPr>
          <a:xfrm>
            <a:off x="326707" y="1699196"/>
            <a:ext cx="9324340" cy="1947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201930" marR="5080" indent="-189230">
              <a:lnSpc>
                <a:spcPct val="150100"/>
              </a:lnSpc>
              <a:spcBef>
                <a:spcPts val="95"/>
              </a:spcBef>
              <a:buFont typeface="Arial MT"/>
              <a:buChar char="•"/>
              <a:tabLst>
                <a:tab pos="2032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قائم على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افتراض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الناس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عاقِل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التصرف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وفقا لذلك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إلى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عقلاني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الذات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اهتمام.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يتبنى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لو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مبرر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 الناس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مُظهَر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فائدة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200400" y="342900"/>
            <a:ext cx="4198620" cy="914400"/>
            <a:chOff x="3200400" y="342900"/>
            <a:chExt cx="4198620" cy="9144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00400" y="586740"/>
              <a:ext cx="1775460" cy="312420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92980" y="342900"/>
              <a:ext cx="2606039" cy="9144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161919" y="441578"/>
            <a:ext cx="3963670" cy="51117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5"/>
              </a:spcBef>
              <a:bidi/>
            </a:pPr>
            <a:r xmlns:a="http://schemas.openxmlformats.org/drawingml/2006/main">
              <a:rPr dirty="0" sz="3150"/>
              <a:t>معياري</a:t>
            </a:r>
            <a:r xmlns:a="http://schemas.openxmlformats.org/drawingml/2006/main">
              <a:rPr dirty="0" sz="3150" spc="114"/>
              <a:t> </a:t>
            </a:r>
            <a:r xmlns:a="http://schemas.openxmlformats.org/drawingml/2006/main">
              <a:rPr dirty="0" sz="3150" spc="-10"/>
              <a:t>إعادة تثقيفية</a:t>
            </a:r>
            <a:endParaRPr xmlns:a="http://schemas.openxmlformats.org/drawingml/2006/main" sz="3150"/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6" name="object 6" descr=""/>
          <p:cNvSpPr txBox="1"/>
          <p:nvPr/>
        </p:nvSpPr>
        <p:spPr>
          <a:xfrm>
            <a:off x="326707" y="1241107"/>
            <a:ext cx="9078595" cy="25888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201930" marR="5080" indent="-189230">
              <a:lnSpc>
                <a:spcPct val="150200"/>
              </a:lnSpc>
              <a:spcBef>
                <a:spcPts val="95"/>
              </a:spcBef>
              <a:buFont typeface="Arial MT"/>
              <a:buChar char="•"/>
              <a:tabLst>
                <a:tab pos="2032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قائم على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افتراض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الناس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يمثل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حسب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التزامهم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اجتماعي ثقافي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المعايير.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ذكاء</a:t>
            </a:r>
            <a:r xmlns:a="http://schemas.openxmlformats.org/drawingml/2006/main">
              <a:rPr dirty="0" sz="2800" spc="-1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والعقلانية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الناس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رفض،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لكن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سلوك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القيم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رفض.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38220" y="533463"/>
            <a:ext cx="4414520" cy="51054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 sz="3150" spc="-10"/>
              <a:t>القوة </a:t>
            </a:r>
            <a:r xmlns:a="http://schemas.openxmlformats.org/drawingml/2006/main">
              <a:rPr dirty="0" sz="3150"/>
              <a:t>القسرية</a:t>
            </a:r>
            <a:r xmlns:a="http://schemas.openxmlformats.org/drawingml/2006/main">
              <a:rPr dirty="0" sz="3150" spc="120"/>
              <a:t> </a:t>
            </a:r>
            <a:r xmlns:a="http://schemas.openxmlformats.org/drawingml/2006/main">
              <a:rPr dirty="0" sz="3150" spc="-10"/>
              <a:t>الاستراتيجيات</a:t>
            </a:r>
            <a:endParaRPr xmlns:a="http://schemas.openxmlformats.org/drawingml/2006/main" sz="3150"/>
          </a:p>
        </p:txBody>
      </p:sp>
      <p:sp>
        <p:nvSpPr>
          <p:cNvPr id="3" name="object 3" descr=""/>
          <p:cNvSpPr txBox="1"/>
          <p:nvPr/>
        </p:nvSpPr>
        <p:spPr>
          <a:xfrm>
            <a:off x="421957" y="1351216"/>
            <a:ext cx="9417050" cy="38703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50200"/>
              </a:lnSpc>
              <a:spcBef>
                <a:spcPts val="9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يتضمن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امتثال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أقل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قوي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القيادة،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الخطط،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اتجاه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قوي</a:t>
            </a:r>
            <a:r xmlns:a="http://schemas.openxmlformats.org/drawingml/2006/main">
              <a:rPr dirty="0" sz="2800" spc="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هؤلاء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الاستراتيجيات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لا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ينكر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ذكاء</a:t>
            </a:r>
            <a:r xmlns:a="http://schemas.openxmlformats.org/drawingml/2006/main">
              <a:rPr dirty="0" sz="2800" spc="-2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والعقلانية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الناس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الاهمية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قيم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المواقف،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لكن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الاعتراف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يحضر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يتغير.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الضربات،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التفاوض،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الصراع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مواجهة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إداري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القرارات.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5420" y="362521"/>
            <a:ext cx="4417060" cy="51054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 sz="3150"/>
              <a:t>يتغير</a:t>
            </a:r>
            <a:r xmlns:a="http://schemas.openxmlformats.org/drawingml/2006/main">
              <a:rPr dirty="0" sz="3150" spc="130"/>
              <a:t> </a:t>
            </a:r>
            <a:r xmlns:a="http://schemas.openxmlformats.org/drawingml/2006/main">
              <a:rPr dirty="0" sz="3150"/>
              <a:t>النظريات</a:t>
            </a:r>
            <a:r xmlns:a="http://schemas.openxmlformats.org/drawingml/2006/main">
              <a:rPr dirty="0" sz="3150" spc="60"/>
              <a:t> </a:t>
            </a:r>
            <a:r xmlns:a="http://schemas.openxmlformats.org/drawingml/2006/main">
              <a:rPr dirty="0" sz="3150" spc="-10"/>
              <a:t>(النماذج)</a:t>
            </a:r>
            <a:endParaRPr xmlns:a="http://schemas.openxmlformats.org/drawingml/2006/main" sz="3150"/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207645" indent="-190500">
              <a:lnSpc>
                <a:spcPct val="100000"/>
              </a:lnSpc>
              <a:spcBef>
                <a:spcPts val="120"/>
              </a:spcBef>
              <a:buFont typeface="Wingdings"/>
              <a:buChar char=""/>
              <a:tabLst>
                <a:tab pos="208279" algn="l"/>
              </a:tabLst>
              <a:bidi/>
            </a:pPr>
            <a:r xmlns:a="http://schemas.openxmlformats.org/drawingml/2006/main">
              <a:rPr dirty="0" spc="-20"/>
              <a:t>لوين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 spc="-20"/>
              <a:t>القوة- </a:t>
            </a:r>
            <a:r xmlns:a="http://schemas.openxmlformats.org/drawingml/2006/main">
              <a:rPr dirty="0"/>
              <a:t>المجال</a:t>
            </a:r>
            <a:r xmlns:a="http://schemas.openxmlformats.org/drawingml/2006/main">
              <a:rPr dirty="0" spc="-145"/>
              <a:t> </a:t>
            </a:r>
            <a:r xmlns:a="http://schemas.openxmlformats.org/drawingml/2006/main">
              <a:rPr dirty="0"/>
              <a:t>نموذج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10"/>
              <a:t>(1951)</a:t>
            </a:r>
          </a:p>
          <a:p>
            <a:pPr xmlns:a="http://schemas.openxmlformats.org/drawingml/2006/main" lvl="1" marL="596900" marR="5080" indent="-191135">
              <a:lnSpc>
                <a:spcPct val="90300"/>
              </a:lnSpc>
              <a:spcBef>
                <a:spcPts val="390"/>
              </a:spcBef>
              <a:buFont typeface="Wingdings"/>
              <a:buChar char=""/>
              <a:tabLst>
                <a:tab pos="59753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متحرك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توازن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القوات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القيادة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تقييد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(قوى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يشجع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آحرون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(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يعيق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التغيير).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ثلاثة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المراحل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96265" indent="-190500">
              <a:lnSpc>
                <a:spcPct val="100000"/>
              </a:lnSpc>
              <a:spcBef>
                <a:spcPts val="65"/>
              </a:spcBef>
              <a:buFont typeface="Wingdings"/>
              <a:buChar char=""/>
              <a:tabLst>
                <a:tab pos="5969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3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المراحل: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2" marL="984885" indent="-198120">
              <a:lnSpc>
                <a:spcPct val="100000"/>
              </a:lnSpc>
              <a:spcBef>
                <a:spcPts val="60"/>
              </a:spcBef>
              <a:buFont typeface="Wingdings"/>
              <a:buChar char=""/>
              <a:tabLst>
                <a:tab pos="985519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إزالة التجميد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موجود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التوازن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2" marL="984885" indent="-198120">
              <a:lnSpc>
                <a:spcPct val="100000"/>
              </a:lnSpc>
              <a:spcBef>
                <a:spcPts val="65"/>
              </a:spcBef>
              <a:buFont typeface="Wingdings"/>
              <a:buChar char=""/>
              <a:tabLst>
                <a:tab pos="985519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يتحرك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هدف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نظام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مستوى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التوازن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2" marL="984885" indent="-198120">
              <a:lnSpc>
                <a:spcPct val="100000"/>
              </a:lnSpc>
              <a:spcBef>
                <a:spcPts val="65"/>
              </a:spcBef>
              <a:buFont typeface="Wingdings"/>
              <a:buChar char=""/>
              <a:tabLst>
                <a:tab pos="985519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إعادة التجميد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نظام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مستوى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التوازن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239077"/>
            <a:ext cx="8543925" cy="45593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0"/>
              </a:spcBef>
              <a:tabLst>
                <a:tab pos="5250815" algn="l"/>
              </a:tabLst>
              <a:bidi/>
            </a:pPr>
            <a:r xmlns:a="http://schemas.openxmlformats.org/drawingml/2006/main">
              <a:rPr dirty="0" u="sng" sz="28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</a:rPr>
              <a:t>لوين</a:t>
            </a:r>
            <a:r xmlns:a="http://schemas.openxmlformats.org/drawingml/2006/main">
              <a:rPr dirty="0" sz="2800" spc="-95">
                <a:solidFill>
                  <a:srgbClr val="404040"/>
                </a:solidFill>
              </a:rPr>
              <a:t> </a:t>
            </a:r>
            <a:r xmlns:a="http://schemas.openxmlformats.org/drawingml/2006/main">
              <a:rPr dirty="0" u="sng" sz="2800" spc="-10">
                <a:uFill>
                  <a:solidFill>
                    <a:srgbClr val="000000"/>
                  </a:solidFill>
                </a:uFill>
              </a:rPr>
              <a:t>نظرية</a:t>
            </a:r>
            <a:r xmlns:a="http://schemas.openxmlformats.org/drawingml/2006/main">
              <a:rPr dirty="0" sz="2800"/>
              <a:t> </a:t>
            </a:r>
            <a:r xmlns:a="http://schemas.openxmlformats.org/drawingml/2006/main">
              <a:rPr dirty="0" u="sng" sz="2800">
                <a:uFill>
                  <a:solidFill>
                    <a:srgbClr val="000000"/>
                  </a:solidFill>
                </a:uFill>
              </a:rPr>
              <a:t>مستشفى</a:t>
            </a:r>
            <a:r xmlns:a="http://schemas.openxmlformats.org/drawingml/2006/main">
              <a:rPr dirty="0" u="sng" sz="2800" spc="-110">
                <a:uFill>
                  <a:solidFill>
                    <a:srgbClr val="000000"/>
                  </a:solidFill>
                </a:uFill>
              </a:rPr>
              <a:t> </a:t>
            </a:r>
            <a:r xmlns:a="http://schemas.openxmlformats.org/drawingml/2006/main">
              <a:rPr dirty="0" u="sng" sz="2800" spc="-10">
                <a:uFill>
                  <a:solidFill>
                    <a:srgbClr val="000000"/>
                  </a:solidFill>
                </a:uFill>
              </a:rPr>
              <a:t>تطوير</a:t>
            </a:r>
            <a:endParaRPr xmlns:a="http://schemas.openxmlformats.org/drawingml/2006/main" sz="2800"/>
          </a:p>
        </p:txBody>
      </p:sp>
      <p:grpSp>
        <p:nvGrpSpPr>
          <p:cNvPr id="3" name="object 3" descr=""/>
          <p:cNvGrpSpPr/>
          <p:nvPr/>
        </p:nvGrpSpPr>
        <p:grpSpPr>
          <a:xfrm>
            <a:off x="0" y="952500"/>
            <a:ext cx="1897380" cy="754380"/>
            <a:chOff x="0" y="952500"/>
            <a:chExt cx="1897380" cy="75438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9817" y="1219200"/>
              <a:ext cx="97352" cy="106679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952500"/>
              <a:ext cx="1897380" cy="754379"/>
            </a:xfrm>
            <a:prstGeom prst="rect">
              <a:avLst/>
            </a:prstGeom>
          </p:spPr>
        </p:pic>
      </p:grpSp>
      <p:grpSp>
        <p:nvGrpSpPr>
          <p:cNvPr id="6" name="object 6" descr=""/>
          <p:cNvGrpSpPr/>
          <p:nvPr/>
        </p:nvGrpSpPr>
        <p:grpSpPr>
          <a:xfrm>
            <a:off x="0" y="2087879"/>
            <a:ext cx="1935480" cy="754380"/>
            <a:chOff x="0" y="2087879"/>
            <a:chExt cx="1935480" cy="754380"/>
          </a:xfrm>
        </p:grpSpPr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9817" y="2354579"/>
              <a:ext cx="97352" cy="106679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2087879"/>
              <a:ext cx="1935480" cy="754379"/>
            </a:xfrm>
            <a:prstGeom prst="rect">
              <a:avLst/>
            </a:prstGeom>
          </p:spPr>
        </p:pic>
      </p:grpSp>
      <p:grpSp>
        <p:nvGrpSpPr>
          <p:cNvPr id="9" name="object 9" descr=""/>
          <p:cNvGrpSpPr/>
          <p:nvPr/>
        </p:nvGrpSpPr>
        <p:grpSpPr>
          <a:xfrm>
            <a:off x="0" y="3985259"/>
            <a:ext cx="2026920" cy="754380"/>
            <a:chOff x="0" y="3985259"/>
            <a:chExt cx="2026920" cy="754380"/>
          </a:xfrm>
        </p:grpSpPr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9817" y="4251959"/>
              <a:ext cx="97352" cy="106679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3985259"/>
              <a:ext cx="1234440" cy="754380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77240" y="3985259"/>
              <a:ext cx="1165860" cy="754380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485900" y="3985259"/>
              <a:ext cx="541019" cy="754380"/>
            </a:xfrm>
            <a:prstGeom prst="rect">
              <a:avLst/>
            </a:prstGeom>
          </p:spPr>
        </p:pic>
      </p:grpSp>
      <p:grpSp>
        <p:nvGrpSpPr>
          <p:cNvPr id="14" name="object 14" descr=""/>
          <p:cNvGrpSpPr/>
          <p:nvPr/>
        </p:nvGrpSpPr>
        <p:grpSpPr>
          <a:xfrm>
            <a:off x="0" y="5120640"/>
            <a:ext cx="1889760" cy="754380"/>
            <a:chOff x="0" y="5120640"/>
            <a:chExt cx="1889760" cy="754380"/>
          </a:xfrm>
        </p:grpSpPr>
        <p:pic>
          <p:nvPicPr>
            <p:cNvPr id="15" name="object 1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9817" y="5387340"/>
              <a:ext cx="97352" cy="106679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0" y="5120640"/>
              <a:ext cx="1889760" cy="754380"/>
            </a:xfrm>
            <a:prstGeom prst="rect">
              <a:avLst/>
            </a:prstGeom>
          </p:spPr>
        </p:pic>
      </p:grpSp>
      <p:sp>
        <p:nvSpPr>
          <p:cNvPr id="17" name="object 17" descr=""/>
          <p:cNvSpPr txBox="1"/>
          <p:nvPr/>
        </p:nvSpPr>
        <p:spPr>
          <a:xfrm>
            <a:off x="78739" y="1032446"/>
            <a:ext cx="9559290" cy="49733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marL="126364" indent="-121920">
              <a:lnSpc>
                <a:spcPts val="3000"/>
              </a:lnSpc>
              <a:spcBef>
                <a:spcPts val="130"/>
              </a:spcBef>
              <a:buSzPct val="96078"/>
              <a:buFont typeface="Arial MT"/>
              <a:buChar char="•"/>
              <a:tabLst>
                <a:tab pos="126364" algn="l"/>
                <a:tab pos="5340350" algn="l"/>
              </a:tabLst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حالة</a:t>
            </a:r>
            <a:r xmlns:a="http://schemas.openxmlformats.org/drawingml/2006/main">
              <a:rPr dirty="0" sz="2550" spc="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الآن................................</a:t>
            </a:r>
            <a:r xmlns:a="http://schemas.openxmlformats.org/drawingml/2006/main">
              <a:rPr dirty="0" sz="2550" spc="5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550" spc="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الحاضر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550" spc="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الموقف</a:t>
            </a:r>
            <a:r xmlns:a="http://schemas.openxmlformats.org/drawingml/2006/main">
              <a:rPr dirty="0" sz="2550" spc="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و</a:t>
            </a:r>
            <a:endParaRPr xmlns:a="http://schemas.openxmlformats.org/drawingml/2006/main" sz="2550">
              <a:latin typeface="Calibri"/>
              <a:cs typeface="Calibri"/>
            </a:endParaRPr>
          </a:p>
          <a:p>
            <a:pPr xmlns:a="http://schemas.openxmlformats.org/drawingml/2006/main" marL="4938395">
              <a:lnSpc>
                <a:spcPts val="3000"/>
              </a:lnSpc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55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مشكلة.</a:t>
            </a:r>
            <a:endParaRPr xmlns:a="http://schemas.openxmlformats.org/drawingml/2006/main" sz="2550">
              <a:latin typeface="Calibri"/>
              <a:cs typeface="Calibri"/>
            </a:endParaRPr>
          </a:p>
          <a:p>
            <a:pPr xmlns:a="http://schemas.openxmlformats.org/drawingml/2006/main" marL="126364" indent="-121920">
              <a:lnSpc>
                <a:spcPts val="3030"/>
              </a:lnSpc>
              <a:spcBef>
                <a:spcPts val="2950"/>
              </a:spcBef>
              <a:buSzPct val="96078"/>
              <a:buFont typeface="Arial MT"/>
              <a:buChar char="•"/>
              <a:tabLst>
                <a:tab pos="126364" algn="l"/>
              </a:tabLst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إزالة التجميد.........................................</a:t>
            </a:r>
            <a:r xmlns:a="http://schemas.openxmlformats.org/drawingml/2006/main">
              <a:rPr dirty="0" sz="2550" spc="43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550" spc="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مقدمة</a:t>
            </a:r>
            <a:r xmlns:a="http://schemas.openxmlformats.org/drawingml/2006/main">
              <a:rPr dirty="0" sz="2550" spc="2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550" spc="2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الوكلاء.</a:t>
            </a:r>
            <a:endParaRPr xmlns:a="http://schemas.openxmlformats.org/drawingml/2006/main" sz="2550">
              <a:latin typeface="Calibri"/>
              <a:cs typeface="Calibri"/>
            </a:endParaRPr>
          </a:p>
          <a:p>
            <a:pPr xmlns:a="http://schemas.openxmlformats.org/drawingml/2006/main" lvl="1" marL="4519295" indent="-175260">
              <a:lnSpc>
                <a:spcPts val="2975"/>
              </a:lnSpc>
              <a:buChar char="-"/>
              <a:tabLst>
                <a:tab pos="4519295" algn="l"/>
              </a:tabLst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جمع</a:t>
            </a:r>
            <a:r xmlns:a="http://schemas.openxmlformats.org/drawingml/2006/main">
              <a:rPr dirty="0" sz="255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بيانات</a:t>
            </a:r>
            <a:r xmlns:a="http://schemas.openxmlformats.org/drawingml/2006/main">
              <a:rPr dirty="0" sz="255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حاضر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حالة.</a:t>
            </a:r>
            <a:endParaRPr xmlns:a="http://schemas.openxmlformats.org/drawingml/2006/main" sz="2550">
              <a:latin typeface="Calibri"/>
              <a:cs typeface="Calibri"/>
            </a:endParaRPr>
          </a:p>
          <a:p>
            <a:pPr xmlns:a="http://schemas.openxmlformats.org/drawingml/2006/main" lvl="1" marL="4519295" indent="-175260">
              <a:lnSpc>
                <a:spcPts val="2975"/>
              </a:lnSpc>
              <a:buChar char="-"/>
              <a:tabLst>
                <a:tab pos="4519295" algn="l"/>
              </a:tabLst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اختيار</a:t>
            </a:r>
            <a:r xmlns:a="http://schemas.openxmlformats.org/drawingml/2006/main">
              <a:rPr dirty="0" sz="2550" spc="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التدخلات.</a:t>
            </a:r>
            <a:endParaRPr xmlns:a="http://schemas.openxmlformats.org/drawingml/2006/main" sz="2550">
              <a:latin typeface="Calibri"/>
              <a:cs typeface="Calibri"/>
            </a:endParaRPr>
          </a:p>
          <a:p>
            <a:pPr xmlns:a="http://schemas.openxmlformats.org/drawingml/2006/main" lvl="1" marL="4519295" indent="-175260">
              <a:lnSpc>
                <a:spcPts val="3030"/>
              </a:lnSpc>
              <a:buChar char="-"/>
              <a:tabLst>
                <a:tab pos="4519295" algn="l"/>
              </a:tabLst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255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يمين</a:t>
            </a:r>
            <a:r xmlns:a="http://schemas.openxmlformats.org/drawingml/2006/main">
              <a:rPr dirty="0" sz="2550" spc="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دورة</a:t>
            </a:r>
            <a:r xmlns:a="http://schemas.openxmlformats.org/drawingml/2006/main">
              <a:rPr dirty="0" sz="2550" spc="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فعل.</a:t>
            </a:r>
            <a:endParaRPr xmlns:a="http://schemas.openxmlformats.org/drawingml/2006/main" sz="2550">
              <a:latin typeface="Calibri"/>
              <a:cs typeface="Calibri"/>
            </a:endParaRPr>
          </a:p>
          <a:p>
            <a:pPr xmlns:a="http://schemas.openxmlformats.org/drawingml/2006/main" marL="126364" indent="-121920">
              <a:lnSpc>
                <a:spcPts val="3000"/>
              </a:lnSpc>
              <a:spcBef>
                <a:spcPts val="2945"/>
              </a:spcBef>
              <a:buSzPct val="96078"/>
              <a:buFont typeface="Arial MT"/>
              <a:buChar char="•"/>
              <a:tabLst>
                <a:tab pos="126364" algn="l"/>
              </a:tabLst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يتحرك………................................-</a:t>
            </a:r>
            <a:r xmlns:a="http://schemas.openxmlformats.org/drawingml/2006/main">
              <a:rPr dirty="0" sz="2550" spc="5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ينفذ</a:t>
            </a:r>
            <a:r xmlns:a="http://schemas.openxmlformats.org/drawingml/2006/main">
              <a:rPr dirty="0" sz="2550" spc="2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229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موافقة</a:t>
            </a:r>
            <a:endParaRPr xmlns:a="http://schemas.openxmlformats.org/drawingml/2006/main" sz="2550">
              <a:latin typeface="Calibri"/>
              <a:cs typeface="Calibri"/>
            </a:endParaRPr>
          </a:p>
          <a:p>
            <a:pPr xmlns:a="http://schemas.openxmlformats.org/drawingml/2006/main" marL="4488815">
              <a:lnSpc>
                <a:spcPts val="3000"/>
              </a:lnSpc>
              <a:bidi/>
            </a:pPr>
            <a:r xmlns:a="http://schemas.openxmlformats.org/drawingml/2006/main">
              <a:rPr dirty="0" sz="2550" spc="-10" b="1">
                <a:latin typeface="Calibri"/>
                <a:cs typeface="Calibri"/>
              </a:rPr>
              <a:t>التدخلات.</a:t>
            </a:r>
            <a:endParaRPr xmlns:a="http://schemas.openxmlformats.org/drawingml/2006/main" sz="2550">
              <a:latin typeface="Calibri"/>
              <a:cs typeface="Calibri"/>
            </a:endParaRPr>
          </a:p>
          <a:p>
            <a:pPr xmlns:a="http://schemas.openxmlformats.org/drawingml/2006/main" marL="126364" indent="-121920">
              <a:lnSpc>
                <a:spcPts val="3030"/>
              </a:lnSpc>
              <a:spcBef>
                <a:spcPts val="2945"/>
              </a:spcBef>
              <a:buSzPct val="96078"/>
              <a:buFont typeface="Arial MT"/>
              <a:buChar char="•"/>
              <a:tabLst>
                <a:tab pos="126364" algn="l"/>
              </a:tabLst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إعادة التجميد...................................</a:t>
            </a:r>
            <a:r xmlns:a="http://schemas.openxmlformats.org/drawingml/2006/main">
              <a:rPr dirty="0" sz="2550" spc="5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550" spc="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ذاهب</a:t>
            </a:r>
            <a:r xmlns:a="http://schemas.openxmlformats.org/drawingml/2006/main">
              <a:rPr dirty="0" sz="2550" spc="1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آلية</a:t>
            </a:r>
            <a:r xmlns:a="http://schemas.openxmlformats.org/drawingml/2006/main">
              <a:rPr dirty="0" sz="2550" spc="2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يدعم</a:t>
            </a:r>
            <a:endParaRPr xmlns:a="http://schemas.openxmlformats.org/drawingml/2006/main" sz="2550">
              <a:latin typeface="Calibri"/>
              <a:cs typeface="Calibri"/>
            </a:endParaRPr>
          </a:p>
          <a:p>
            <a:pPr xmlns:a="http://schemas.openxmlformats.org/drawingml/2006/main" marL="4565015">
              <a:lnSpc>
                <a:spcPts val="3030"/>
              </a:lnSpc>
              <a:bidi/>
            </a:pPr>
            <a:r xmlns:a="http://schemas.openxmlformats.org/drawingml/2006/main">
              <a:rPr dirty="0" sz="2550" spc="-10" b="1">
                <a:latin typeface="Calibri"/>
                <a:cs typeface="Calibri"/>
              </a:rPr>
              <a:t>يتغير.</a:t>
            </a:r>
            <a:endParaRPr xmlns:a="http://schemas.openxmlformats.org/drawingml/2006/main" sz="25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8629" y="87249"/>
            <a:ext cx="375666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/>
              <a:t>يتغير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 spc="-10"/>
              <a:t>عملية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21957" y="811212"/>
            <a:ext cx="6285865" cy="53149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306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تقدير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(إزالة التجميد)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93700" indent="-182880">
              <a:lnSpc>
                <a:spcPts val="2765"/>
              </a:lnSpc>
              <a:buFont typeface="Wingdings"/>
              <a:buChar char=""/>
              <a:tabLst>
                <a:tab pos="3937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فرصة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93700" indent="-182880">
              <a:lnSpc>
                <a:spcPts val="2765"/>
              </a:lnSpc>
              <a:buFont typeface="Wingdings"/>
              <a:buChar char=""/>
              <a:tabLst>
                <a:tab pos="3937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يجمع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بيانات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93700" indent="-182880">
              <a:lnSpc>
                <a:spcPts val="3060"/>
              </a:lnSpc>
              <a:buFont typeface="Wingdings"/>
              <a:buChar char=""/>
              <a:tabLst>
                <a:tab pos="3937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تحليل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بيانات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2376170">
              <a:lnSpc>
                <a:spcPts val="6310"/>
              </a:lnSpc>
              <a:spcBef>
                <a:spcPts val="700"/>
              </a:spcBef>
              <a:tabLst>
                <a:tab pos="255524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(إزالة التجميد) التنفيذ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(متحرك)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93700" indent="-182880">
              <a:lnSpc>
                <a:spcPts val="1760"/>
              </a:lnSpc>
              <a:buFont typeface="Wingdings"/>
              <a:buChar char=""/>
              <a:tabLst>
                <a:tab pos="3937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طُرق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فرادى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93700" indent="-182880">
              <a:lnSpc>
                <a:spcPts val="3060"/>
              </a:lnSpc>
              <a:buFont typeface="Wingdings"/>
              <a:buChar char=""/>
              <a:tabLst>
                <a:tab pos="3937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طُرق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المجموعات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ts val="3065"/>
              </a:lnSpc>
              <a:spcBef>
                <a:spcPts val="2945"/>
              </a:spcBef>
              <a:tabLst>
                <a:tab pos="172529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(إعادة التجميد)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93700" indent="-182880">
              <a:lnSpc>
                <a:spcPts val="2765"/>
              </a:lnSpc>
              <a:buFont typeface="Wingdings"/>
              <a:buChar char=""/>
              <a:tabLst>
                <a:tab pos="39370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يقيم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فعالية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93700" indent="-182880">
              <a:lnSpc>
                <a:spcPts val="3060"/>
              </a:lnSpc>
              <a:buFont typeface="Wingdings"/>
              <a:buChar char=""/>
              <a:tabLst>
                <a:tab pos="3937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تثبيت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13829" rIns="0" bIns="0" rtlCol="0" vert="horz">
            <a:spAutoFit/>
          </a:bodyPr>
          <a:lstStyle/>
          <a:p>
            <a:pPr xmlns:a="http://schemas.openxmlformats.org/drawingml/2006/main" marL="235775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مقاومة</a:t>
            </a:r>
            <a:r xmlns:a="http://schemas.openxmlformats.org/drawingml/2006/main">
              <a:rPr dirty="0" spc="-12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20"/>
              <a:t> </a:t>
            </a:r>
            <a:r xmlns:a="http://schemas.openxmlformats.org/drawingml/2006/main">
              <a:rPr dirty="0" spc="-10"/>
              <a:t>يتغير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358140" y="1866900"/>
            <a:ext cx="5311140" cy="807720"/>
            <a:chOff x="358140" y="1866900"/>
            <a:chExt cx="5311140" cy="80772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8140" y="2080259"/>
              <a:ext cx="1417319" cy="26670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99259" y="1866900"/>
              <a:ext cx="746760" cy="807720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58340" y="1866900"/>
              <a:ext cx="3710940" cy="807720"/>
            </a:xfrm>
            <a:prstGeom prst="rect">
              <a:avLst/>
            </a:prstGeom>
          </p:spPr>
        </p:pic>
      </p:grpSp>
      <p:grpSp>
        <p:nvGrpSpPr>
          <p:cNvPr id="7" name="object 7" descr=""/>
          <p:cNvGrpSpPr/>
          <p:nvPr/>
        </p:nvGrpSpPr>
        <p:grpSpPr>
          <a:xfrm>
            <a:off x="342900" y="2788920"/>
            <a:ext cx="9204960" cy="2880360"/>
            <a:chOff x="342900" y="2788920"/>
            <a:chExt cx="9204960" cy="2880360"/>
          </a:xfrm>
        </p:grpSpPr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6740" y="3055620"/>
              <a:ext cx="129539" cy="137159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10539" y="2788920"/>
              <a:ext cx="6248400" cy="807720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42900" y="3238500"/>
              <a:ext cx="617219" cy="754380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0539" y="3223260"/>
              <a:ext cx="8877300" cy="807719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0539" y="3604260"/>
              <a:ext cx="3307079" cy="807719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42900" y="4053840"/>
              <a:ext cx="617219" cy="754380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10539" y="4038600"/>
              <a:ext cx="9037320" cy="807719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10539" y="4427220"/>
              <a:ext cx="2225040" cy="807720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42900" y="4876800"/>
              <a:ext cx="617219" cy="754380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10539" y="4861560"/>
              <a:ext cx="8694420" cy="807719"/>
            </a:xfrm>
            <a:prstGeom prst="rect">
              <a:avLst/>
            </a:prstGeom>
          </p:spPr>
        </p:pic>
      </p:grpSp>
      <p:sp>
        <p:nvSpPr>
          <p:cNvPr id="18" name="object 18" descr=""/>
          <p:cNvSpPr txBox="1"/>
          <p:nvPr/>
        </p:nvSpPr>
        <p:spPr>
          <a:xfrm>
            <a:off x="345757" y="1947862"/>
            <a:ext cx="8867775" cy="345376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0"/>
              </a:spcBef>
              <a:tabLst>
                <a:tab pos="158305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هناك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عددهم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6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الاستجابات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90"/>
              </a:spcBef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393700" indent="-182880">
              <a:lnSpc>
                <a:spcPct val="100000"/>
              </a:lnSpc>
              <a:buFont typeface="Wingdings"/>
              <a:buChar char=""/>
              <a:tabLst>
                <a:tab pos="3937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المبتكرون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حب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يزدهر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هو - هي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93700" marR="142240" indent="-183515">
              <a:lnSpc>
                <a:spcPts val="3000"/>
              </a:lnSpc>
              <a:spcBef>
                <a:spcPts val="465"/>
              </a:spcBef>
              <a:buFont typeface="Wingdings"/>
              <a:buChar char=""/>
              <a:tabLst>
                <a:tab pos="3937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مبكر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غالبية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يفضل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حالة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الوضع الراهن،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لكن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يقبل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في نهاية المطاف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93700" marR="5080" indent="-183515">
              <a:lnSpc>
                <a:spcPts val="3060"/>
              </a:lnSpc>
              <a:spcBef>
                <a:spcPts val="380"/>
              </a:spcBef>
              <a:buFont typeface="Wingdings"/>
              <a:buChar char=""/>
              <a:tabLst>
                <a:tab pos="3937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متأخر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غالبية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مقاوم،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قبول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بعد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معظم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الآخرين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93700" indent="-182880">
              <a:lnSpc>
                <a:spcPct val="100000"/>
              </a:lnSpc>
              <a:spcBef>
                <a:spcPts val="15"/>
              </a:spcBef>
              <a:buFont typeface="Wingdings"/>
              <a:buChar char=""/>
              <a:tabLst>
                <a:tab pos="3937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بعض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أجسام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لا يعجبني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وهم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علنا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معادي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77539" y="541019"/>
            <a:ext cx="3977639" cy="42671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31566" y="380618"/>
            <a:ext cx="403034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0"/>
              <a:t>مقاومة</a:t>
            </a:r>
            <a:r xmlns:a="http://schemas.openxmlformats.org/drawingml/2006/main">
              <a:rPr dirty="0" spc="-10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05"/>
              <a:t> </a:t>
            </a:r>
            <a:r xmlns:a="http://schemas.openxmlformats.org/drawingml/2006/main">
              <a:rPr dirty="0" spc="-10"/>
              <a:t>يتغير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4" name="object 4" descr=""/>
          <p:cNvSpPr txBox="1"/>
          <p:nvPr/>
        </p:nvSpPr>
        <p:spPr>
          <a:xfrm>
            <a:off x="345757" y="1394269"/>
            <a:ext cx="9074785" cy="45110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201930" marR="73660" indent="-189230">
              <a:lnSpc>
                <a:spcPct val="150100"/>
              </a:lnSpc>
              <a:spcBef>
                <a:spcPts val="95"/>
              </a:spcBef>
              <a:buFont typeface="Arial MT"/>
              <a:buChar char="•"/>
              <a:tabLst>
                <a:tab pos="203200" algn="l"/>
                <a:tab pos="688213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لأن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يعطل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التوازن الداخلي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التوازن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المجموعة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مقاومة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دائماً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مُتوقع.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25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201930" marR="5080" indent="-189230">
              <a:lnSpc>
                <a:spcPct val="150200"/>
              </a:lnSpc>
              <a:buFont typeface="Arial MT"/>
              <a:buChar char="•"/>
              <a:tabLst>
                <a:tab pos="2032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مستوى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مقاومة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عمومًا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تعتمد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يكتب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التغيير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مقترح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مثلا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تكنولوجي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التغييرات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يقابل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مقاومة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أقل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التغييرات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ملموس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اجتماعي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متناقضين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يؤسس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جمارك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المعايير.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3025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ts val="3910"/>
              </a:lnSpc>
              <a:spcBef>
                <a:spcPts val="575"/>
              </a:spcBef>
              <a:bidi/>
            </a:pPr>
            <a:r xmlns:a="http://schemas.openxmlformats.org/drawingml/2006/main">
              <a:rPr dirty="0"/>
              <a:t>الناس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يقاوم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التغييرات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واحد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أو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أكثر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14"/>
              <a:t> </a:t>
            </a:r>
            <a:r xmlns:a="http://schemas.openxmlformats.org/drawingml/2006/main">
              <a:rPr dirty="0" spc="-25"/>
              <a:t>التالي</a:t>
            </a:r>
            <a:r xmlns:a="http://schemas.openxmlformats.org/drawingml/2006/main">
              <a:rPr dirty="0"/>
              <a:t>​</a:t>
            </a:r>
            <a:r xmlns:a="http://schemas.openxmlformats.org/drawingml/2006/main">
              <a:rPr dirty="0" spc="-165"/>
              <a:t> </a:t>
            </a:r>
            <a:r xmlns:a="http://schemas.openxmlformats.org/drawingml/2006/main">
              <a:rPr dirty="0" spc="-10"/>
              <a:t>الأسباب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50900" y="1889696"/>
            <a:ext cx="5934075" cy="245935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xmlns:a="http://schemas.openxmlformats.org/drawingml/2006/main" marL="622300" indent="-609600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6223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مُهَدَّد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الذات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اهتمام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هيبة.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09600">
              <a:lnSpc>
                <a:spcPct val="100000"/>
              </a:lnSpc>
              <a:spcBef>
                <a:spcPts val="484"/>
              </a:spcBef>
              <a:buAutoNum type="arabicPeriod"/>
              <a:tabLst>
                <a:tab pos="6223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دقيق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التصورات.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706120" indent="-693420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7061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خلاف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09600">
              <a:lnSpc>
                <a:spcPct val="100000"/>
              </a:lnSpc>
              <a:spcBef>
                <a:spcPts val="425"/>
              </a:spcBef>
              <a:buAutoNum type="arabicPeriod"/>
              <a:tabLst>
                <a:tab pos="6223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نفسي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المفاعلة.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09600">
              <a:lnSpc>
                <a:spcPct val="100000"/>
              </a:lnSpc>
              <a:spcBef>
                <a:spcPts val="484"/>
              </a:spcBef>
              <a:buAutoNum type="arabicPeriod"/>
              <a:tabLst>
                <a:tab pos="622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قليل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تسامح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6800" y="472440"/>
            <a:ext cx="6553199" cy="36575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33462" y="322580"/>
            <a:ext cx="659574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tabLst>
                <a:tab pos="2353945" algn="l"/>
              </a:tabLst>
              <a:bidi/>
            </a:pPr>
            <a:r xmlns:a="http://schemas.openxmlformats.org/drawingml/2006/main">
              <a:rPr dirty="0"/>
              <a:t>الحواجز</a:t>
            </a:r>
            <a:r xmlns:a="http://schemas.openxmlformats.org/drawingml/2006/main">
              <a:rPr dirty="0" spc="-75"/>
              <a:t> </a:t>
            </a:r>
            <a:r xmlns:a="http://schemas.openxmlformats.org/drawingml/2006/main">
              <a:rPr dirty="0" spc="-25"/>
              <a:t>من أجل </a:t>
            </a:r>
            <a:r xmlns:a="http://schemas.openxmlformats.org/drawingml/2006/main">
              <a:rPr dirty="0"/>
              <a:t>النجاح</a:t>
            </a:r>
            <a:r xmlns:a="http://schemas.openxmlformats.org/drawingml/2006/main">
              <a:rPr dirty="0" spc="-105"/>
              <a:t> </a:t>
            </a:r>
            <a:r xmlns:a="http://schemas.openxmlformats.org/drawingml/2006/main">
              <a:rPr dirty="0" spc="-10"/>
              <a:t>يتغير!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957262" y="1202690"/>
            <a:ext cx="8538210" cy="4529455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xmlns:a="http://schemas.openxmlformats.org/drawingml/2006/main" marL="201930" marR="732155" indent="-189865">
              <a:lnSpc>
                <a:spcPts val="3000"/>
              </a:lnSpc>
              <a:spcBef>
                <a:spcPts val="525"/>
              </a:spcBef>
              <a:buFont typeface="Arial MT"/>
              <a:buChar char="•"/>
              <a:tabLst>
                <a:tab pos="2032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ببساطة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أعلن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بدون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مزعج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يضع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مؤسسة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2565" indent="-189865">
              <a:lnSpc>
                <a:spcPct val="100000"/>
              </a:lnSpc>
              <a:spcBef>
                <a:spcPts val="445"/>
              </a:spcBef>
              <a:buFont typeface="Arial MT"/>
              <a:buChar char="•"/>
              <a:tabLst>
                <a:tab pos="20256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يتجاهل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أساء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قوي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الناس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منظمة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1930" marR="542925" indent="-189865">
              <a:lnSpc>
                <a:spcPts val="3000"/>
              </a:lnSpc>
              <a:spcBef>
                <a:spcPts val="885"/>
              </a:spcBef>
              <a:buFont typeface="Arial MT"/>
              <a:buChar char="•"/>
              <a:tabLst>
                <a:tab pos="2032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إنتهاك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السلطة و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تواصل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خطوط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الموجود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منظمة.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2565" indent="-189865">
              <a:lnSpc>
                <a:spcPct val="100000"/>
              </a:lnSpc>
              <a:spcBef>
                <a:spcPts val="450"/>
              </a:spcBef>
              <a:buFont typeface="Arial MT"/>
              <a:buChar char="•"/>
              <a:tabLst>
                <a:tab pos="20256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يعتمد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فقط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رَسمِيّ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سلطة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تنفيذ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2565" indent="-189865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20256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المبالغة في التقدير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لك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رَسمِيّ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سلطة.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2565" indent="-189865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20256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يضع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الناس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دفاعي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سلوك.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1930" marR="26034" indent="-189865">
              <a:lnSpc>
                <a:spcPts val="3060"/>
              </a:lnSpc>
              <a:spcBef>
                <a:spcPts val="780"/>
              </a:spcBef>
              <a:buFont typeface="Arial MT"/>
              <a:buChar char="•"/>
              <a:tabLst>
                <a:tab pos="2032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اتفاق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الناس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مخاوف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إنعدام الأمن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خسارة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الحالة.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82879" y="754380"/>
            <a:ext cx="861060" cy="5814060"/>
            <a:chOff x="182879" y="754380"/>
            <a:chExt cx="861060" cy="5814060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9079" y="830579"/>
              <a:ext cx="701040" cy="22250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190499" y="762000"/>
              <a:ext cx="684530" cy="2208530"/>
            </a:xfrm>
            <a:custGeom>
              <a:avLst/>
              <a:gdLst/>
              <a:ahLst/>
              <a:cxnLst/>
              <a:rect l="l" t="t" r="r" b="b"/>
              <a:pathLst>
                <a:path w="684530" h="2208530">
                  <a:moveTo>
                    <a:pt x="272415" y="0"/>
                  </a:moveTo>
                  <a:lnTo>
                    <a:pt x="0" y="2208276"/>
                  </a:lnTo>
                  <a:lnTo>
                    <a:pt x="684212" y="2208276"/>
                  </a:lnTo>
                  <a:lnTo>
                    <a:pt x="272415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90499" y="762000"/>
              <a:ext cx="684530" cy="2208530"/>
            </a:xfrm>
            <a:custGeom>
              <a:avLst/>
              <a:gdLst/>
              <a:ahLst/>
              <a:cxnLst/>
              <a:rect l="l" t="t" r="r" b="b"/>
              <a:pathLst>
                <a:path w="684530" h="2208530">
                  <a:moveTo>
                    <a:pt x="0" y="2208276"/>
                  </a:moveTo>
                  <a:lnTo>
                    <a:pt x="272415" y="0"/>
                  </a:lnTo>
                  <a:lnTo>
                    <a:pt x="684212" y="2208276"/>
                  </a:lnTo>
                  <a:lnTo>
                    <a:pt x="0" y="2208276"/>
                  </a:lnTo>
                </a:path>
              </a:pathLst>
            </a:custGeom>
            <a:ln w="15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459" y="2499359"/>
              <a:ext cx="716280" cy="2240280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190499" y="2438400"/>
              <a:ext cx="684530" cy="2208530"/>
            </a:xfrm>
            <a:custGeom>
              <a:avLst/>
              <a:gdLst/>
              <a:ahLst/>
              <a:cxnLst/>
              <a:rect l="l" t="t" r="r" b="b"/>
              <a:pathLst>
                <a:path w="684530" h="2208529">
                  <a:moveTo>
                    <a:pt x="272415" y="0"/>
                  </a:moveTo>
                  <a:lnTo>
                    <a:pt x="0" y="2208276"/>
                  </a:lnTo>
                  <a:lnTo>
                    <a:pt x="684212" y="2208276"/>
                  </a:lnTo>
                  <a:lnTo>
                    <a:pt x="272415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90499" y="2438400"/>
              <a:ext cx="684530" cy="2208530"/>
            </a:xfrm>
            <a:custGeom>
              <a:avLst/>
              <a:gdLst/>
              <a:ahLst/>
              <a:cxnLst/>
              <a:rect l="l" t="t" r="r" b="b"/>
              <a:pathLst>
                <a:path w="684530" h="2208529">
                  <a:moveTo>
                    <a:pt x="0" y="2208276"/>
                  </a:moveTo>
                  <a:lnTo>
                    <a:pt x="272415" y="0"/>
                  </a:lnTo>
                  <a:lnTo>
                    <a:pt x="684212" y="2208276"/>
                  </a:lnTo>
                  <a:lnTo>
                    <a:pt x="0" y="2208276"/>
                  </a:lnTo>
                </a:path>
              </a:pathLst>
            </a:custGeom>
            <a:ln w="15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7659" y="4328159"/>
              <a:ext cx="716280" cy="2240280"/>
            </a:xfrm>
            <a:prstGeom prst="rect">
              <a:avLst/>
            </a:prstGeom>
          </p:spPr>
        </p:pic>
        <p:sp>
          <p:nvSpPr>
            <p:cNvPr id="13" name="object 13" descr=""/>
            <p:cNvSpPr/>
            <p:nvPr/>
          </p:nvSpPr>
          <p:spPr>
            <a:xfrm>
              <a:off x="266699" y="4267200"/>
              <a:ext cx="684530" cy="2208530"/>
            </a:xfrm>
            <a:custGeom>
              <a:avLst/>
              <a:gdLst/>
              <a:ahLst/>
              <a:cxnLst/>
              <a:rect l="l" t="t" r="r" b="b"/>
              <a:pathLst>
                <a:path w="684530" h="2208529">
                  <a:moveTo>
                    <a:pt x="272415" y="0"/>
                  </a:moveTo>
                  <a:lnTo>
                    <a:pt x="0" y="2208212"/>
                  </a:lnTo>
                  <a:lnTo>
                    <a:pt x="684212" y="2208212"/>
                  </a:lnTo>
                  <a:lnTo>
                    <a:pt x="272415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66699" y="4267200"/>
              <a:ext cx="684530" cy="2208530"/>
            </a:xfrm>
            <a:custGeom>
              <a:avLst/>
              <a:gdLst/>
              <a:ahLst/>
              <a:cxnLst/>
              <a:rect l="l" t="t" r="r" b="b"/>
              <a:pathLst>
                <a:path w="684530" h="2208529">
                  <a:moveTo>
                    <a:pt x="0" y="2208212"/>
                  </a:moveTo>
                  <a:lnTo>
                    <a:pt x="272415" y="0"/>
                  </a:lnTo>
                  <a:lnTo>
                    <a:pt x="684212" y="2208212"/>
                  </a:lnTo>
                  <a:lnTo>
                    <a:pt x="0" y="2208212"/>
                  </a:lnTo>
                </a:path>
              </a:pathLst>
            </a:custGeom>
            <a:ln w="15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057" rIns="0" bIns="0" rtlCol="0" vert="horz">
            <a:spAutoFit/>
          </a:bodyPr>
          <a:lstStyle/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1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957" y="396303"/>
            <a:ext cx="2009139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أهداف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27075" y="1459229"/>
            <a:ext cx="8992235" cy="43389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نهاية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محاضرة،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طلاب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قادر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0960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622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يُعرِّف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مخطط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09600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6223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التمييز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مختلف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أنواع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marR="737870" indent="-610235">
              <a:lnSpc>
                <a:spcPts val="2700"/>
              </a:lnSpc>
              <a:spcBef>
                <a:spcPts val="765"/>
              </a:spcBef>
              <a:buFont typeface="Arial MT"/>
              <a:buChar char="•"/>
              <a:tabLst>
                <a:tab pos="622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تعيين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الاستراتيجية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تنفيذ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خدمة التمريض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09600">
              <a:lnSpc>
                <a:spcPct val="100000"/>
              </a:lnSpc>
              <a:spcBef>
                <a:spcPts val="150"/>
              </a:spcBef>
              <a:buFont typeface="Arial MT"/>
              <a:buChar char="•"/>
              <a:tabLst>
                <a:tab pos="62230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التمييز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نظريات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09600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622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يُعرِّف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عامل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المسؤوليات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0960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622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يناقش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الاستراتيجيات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0960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6223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يميز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ضمن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نظريات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0960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622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تعيين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الاستراتيجية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للتعامل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خدمة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64079" y="838200"/>
            <a:ext cx="5974080" cy="36576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60413" rIns="0" bIns="0" rtlCol="0" vert="horz">
            <a:spAutoFit/>
          </a:bodyPr>
          <a:lstStyle/>
          <a:p>
            <a:pPr xmlns:a="http://schemas.openxmlformats.org/drawingml/2006/main" marL="135509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المساعدة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ناجح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 spc="-10"/>
              <a:t>يتغير!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4" name="object 4" descr=""/>
          <p:cNvSpPr txBox="1"/>
          <p:nvPr/>
        </p:nvSpPr>
        <p:spPr>
          <a:xfrm>
            <a:off x="574357" y="1794890"/>
            <a:ext cx="7698740" cy="2302510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xmlns:a="http://schemas.openxmlformats.org/drawingml/2006/main" marL="201930" marR="5080" indent="-189865">
              <a:lnSpc>
                <a:spcPts val="3000"/>
              </a:lnSpc>
              <a:spcBef>
                <a:spcPts val="525"/>
              </a:spcBef>
              <a:buFont typeface="Arial MT"/>
              <a:buChar char="•"/>
              <a:tabLst>
                <a:tab pos="2032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يشرح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الأساس المنطقي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لذا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الأفراد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إدراكيا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يفهم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هو - هي.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2565" indent="-189865">
              <a:lnSpc>
                <a:spcPct val="100000"/>
              </a:lnSpc>
              <a:spcBef>
                <a:spcPts val="445"/>
              </a:spcBef>
              <a:buFont typeface="Arial MT"/>
              <a:buChar char="•"/>
              <a:tabLst>
                <a:tab pos="20256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يسمح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العواطف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عملت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خارج.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2565" indent="-189865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20256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يعطي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مشاركون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كثير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2565" indent="-189865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20256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فرادى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يَتَصدَّى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8648" rIns="0" bIns="0" rtlCol="0" vert="horz">
            <a:spAutoFit/>
          </a:bodyPr>
          <a:lstStyle/>
          <a:p>
            <a:pPr xmlns:a="http://schemas.openxmlformats.org/drawingml/2006/main" marL="10541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يتغير: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10"/>
              <a:t> </a:t>
            </a:r>
            <a:r xmlns:a="http://schemas.openxmlformats.org/drawingml/2006/main">
              <a:rPr dirty="0"/>
              <a:t>يصنع</a:t>
            </a:r>
            <a:r xmlns:a="http://schemas.openxmlformats.org/drawingml/2006/main">
              <a:rPr dirty="0" spc="-155"/>
              <a:t> </a:t>
            </a:r>
            <a:r xmlns:a="http://schemas.openxmlformats.org/drawingml/2006/main">
              <a:rPr dirty="0"/>
              <a:t>شئ ما</a:t>
            </a:r>
            <a:r xmlns:a="http://schemas.openxmlformats.org/drawingml/2006/main">
              <a:rPr dirty="0" spc="-120"/>
              <a:t> </a:t>
            </a:r>
            <a:r xmlns:a="http://schemas.openxmlformats.org/drawingml/2006/main">
              <a:rPr dirty="0" spc="-10"/>
              <a:t>مختلف!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79475" y="1566608"/>
            <a:ext cx="7672070" cy="31711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201930" indent="-189230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20193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حتمي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-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متأصل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يفتح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نظام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1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201930" marR="5080" indent="-189230">
              <a:lnSpc>
                <a:spcPts val="3000"/>
              </a:lnSpc>
              <a:buFont typeface="Arial MT"/>
              <a:buChar char="•"/>
              <a:tabLst>
                <a:tab pos="203200" algn="l"/>
                <a:tab pos="443738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استمرارية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عشوائيا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منظم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التغيير المخطط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90550" indent="-189230">
              <a:lnSpc>
                <a:spcPct val="100000"/>
              </a:lnSpc>
              <a:spcBef>
                <a:spcPts val="30"/>
              </a:spcBef>
              <a:buFont typeface="Arial MT"/>
              <a:buChar char="•"/>
              <a:tabLst>
                <a:tab pos="59055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غير مخطط له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للتخطيط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484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201930" indent="-189230">
              <a:lnSpc>
                <a:spcPct val="100000"/>
              </a:lnSpc>
              <a:buFont typeface="Arial MT"/>
              <a:buChar char="•"/>
              <a:tabLst>
                <a:tab pos="20193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لو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مخطط لها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استراتيجية!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75260" y="381000"/>
            <a:ext cx="502920" cy="6172200"/>
            <a:chOff x="175260" y="381000"/>
            <a:chExt cx="502920" cy="617220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460" y="457200"/>
              <a:ext cx="426719" cy="6095999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75260" y="381000"/>
              <a:ext cx="426720" cy="6096000"/>
            </a:xfrm>
            <a:custGeom>
              <a:avLst/>
              <a:gdLst/>
              <a:ahLst/>
              <a:cxnLst/>
              <a:rect l="l" t="t" r="r" b="b"/>
              <a:pathLst>
                <a:path w="426720" h="6096000">
                  <a:moveTo>
                    <a:pt x="426720" y="0"/>
                  </a:moveTo>
                  <a:lnTo>
                    <a:pt x="0" y="0"/>
                  </a:lnTo>
                  <a:lnTo>
                    <a:pt x="0" y="6096000"/>
                  </a:lnTo>
                  <a:lnTo>
                    <a:pt x="426720" y="6096000"/>
                  </a:lnTo>
                  <a:lnTo>
                    <a:pt x="42672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057" rIns="0" bIns="0" rtlCol="0" vert="horz">
            <a:spAutoFit/>
          </a:bodyPr>
          <a:lstStyle/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1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057" rIns="0" bIns="0" rtlCol="0" vert="horz">
            <a:spAutoFit/>
          </a:bodyPr>
          <a:lstStyle/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1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31870" y="418718"/>
            <a:ext cx="310642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أنواع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 spc="-10"/>
              <a:t>يتغير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98157" y="1154366"/>
            <a:ext cx="9029065" cy="5162550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xmlns:a="http://schemas.openxmlformats.org/drawingml/2006/main" marL="103505" marR="77470" indent="-91440">
              <a:lnSpc>
                <a:spcPct val="79900"/>
              </a:lnSpc>
              <a:spcBef>
                <a:spcPts val="79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هناك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مختلف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أنواع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 التغيير،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المتغيرات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هدف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مشترك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جلسة،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قوة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نسبة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عامل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نظام،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المداولة</a:t>
            </a:r>
            <a:r xmlns:a="http://schemas.openxmlformats.org/drawingml/2006/main">
              <a:rPr dirty="0" sz="2800" spc="-1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يتم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التفريق بينهما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عوامل.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30"/>
              </a:spcBef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2700" marR="19685">
              <a:lnSpc>
                <a:spcPts val="2700"/>
              </a:lnSpc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قسري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يتغير: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يتميز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غير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مشترك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هدف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وضع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غير متوازن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قوة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نسبة،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 جانب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التداولية.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50"/>
              </a:spcBef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2700" marR="271780">
              <a:lnSpc>
                <a:spcPts val="2700"/>
              </a:lnSpc>
              <a:spcBef>
                <a:spcPts val="5"/>
              </a:spcBef>
              <a:tabLst>
                <a:tab pos="397827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طبيعي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يتغير: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هؤلاء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الحوادث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أعمال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الله.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يتضمن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تحديد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الهدف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التداولية.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50"/>
              </a:spcBef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ts val="2700"/>
              </a:lnSpc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مخطط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يتغير: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يتضمن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مشترك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هدف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جلسة،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متساوي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نسبة القدرة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التداولية.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7600" y="922019"/>
            <a:ext cx="3025139" cy="42671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37629" rIns="0" bIns="0" rtlCol="0" vert="horz">
            <a:spAutoFit/>
          </a:bodyPr>
          <a:lstStyle/>
          <a:p>
            <a:pPr xmlns:a="http://schemas.openxmlformats.org/drawingml/2006/main" marL="284353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مخطط</a:t>
            </a:r>
            <a:r xmlns:a="http://schemas.openxmlformats.org/drawingml/2006/main">
              <a:rPr dirty="0" spc="-125"/>
              <a:t> </a:t>
            </a:r>
            <a:r xmlns:a="http://schemas.openxmlformats.org/drawingml/2006/main">
              <a:rPr dirty="0" spc="-10"/>
              <a:t>يتغير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057" rIns="0" bIns="0" rtlCol="0" vert="horz">
            <a:spAutoFit/>
          </a:bodyPr>
          <a:lstStyle/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1</a:t>
            </a:fld>
          </a:p>
        </p:txBody>
      </p:sp>
      <p:sp>
        <p:nvSpPr>
          <p:cNvPr id="4" name="object 4" descr=""/>
          <p:cNvSpPr txBox="1"/>
          <p:nvPr/>
        </p:nvSpPr>
        <p:spPr>
          <a:xfrm>
            <a:off x="803275" y="1768157"/>
            <a:ext cx="8573770" cy="318325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72085" marR="5080" indent="-160020">
              <a:lnSpc>
                <a:spcPct val="113500"/>
              </a:lnSpc>
              <a:spcBef>
                <a:spcPts val="120"/>
              </a:spcBef>
              <a:buFont typeface="Arial MT"/>
              <a:buChar char="•"/>
              <a:tabLst>
                <a:tab pos="172085" algn="l"/>
                <a:tab pos="216535" algn="l"/>
              </a:tabLst>
              <a:bidi/>
            </a:pPr>
            <a:r xmlns:a="http://schemas.openxmlformats.org/drawingml/2006/main">
              <a:rPr dirty="0" sz="2800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مخطط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يتغير: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هادف،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مصمم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جهد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إحداث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تحسينات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نظام،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مساعدة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التغيير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عامل.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40029" marR="261620" indent="-227329">
              <a:lnSpc>
                <a:spcPct val="150200"/>
              </a:lnSpc>
              <a:spcBef>
                <a:spcPts val="3304"/>
              </a:spcBef>
              <a:buFont typeface="Arial MT"/>
              <a:buChar char="•"/>
              <a:tabLst>
                <a:tab pos="241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متعمد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معرفة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مهارات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زعيم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يحضر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057" rIns="0" bIns="0" rtlCol="0" vert="horz">
            <a:spAutoFit/>
          </a:bodyPr>
          <a:lstStyle/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1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85165" rIns="0" bIns="0" rtlCol="0" vert="horz">
            <a:spAutoFit/>
          </a:bodyPr>
          <a:lstStyle/>
          <a:p>
            <a:pPr xmlns:a="http://schemas.openxmlformats.org/drawingml/2006/main" marL="237871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الأسباب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 spc="-10"/>
              <a:t>يتغير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98157" y="1622996"/>
            <a:ext cx="9065260" cy="32296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201930" marR="269240" indent="-189865">
              <a:lnSpc>
                <a:spcPct val="150100"/>
              </a:lnSpc>
              <a:spcBef>
                <a:spcPts val="95"/>
              </a:spcBef>
              <a:buFont typeface="Arial MT"/>
              <a:buChar char="•"/>
              <a:tabLst>
                <a:tab pos="203200" algn="l"/>
              </a:tabLst>
              <a:bidi/>
            </a:pPr>
            <a:r xmlns:a="http://schemas.openxmlformats.org/drawingml/2006/main">
              <a:rPr dirty="0" sz="2800" spc="-9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يحسن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وسائل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مُرضي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بعض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أجسام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الاحتياجات الاقتصادية.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2565" indent="-189865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202565" algn="l"/>
              </a:tabLst>
              <a:bidi/>
            </a:pPr>
            <a:r xmlns:a="http://schemas.openxmlformats.org/drawingml/2006/main">
              <a:rPr dirty="0" sz="2800" spc="-8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يزيد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الربحية.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2565" indent="-189865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202565" algn="l"/>
              </a:tabLst>
              <a:bidi/>
            </a:pPr>
            <a:r xmlns:a="http://schemas.openxmlformats.org/drawingml/2006/main">
              <a:rPr dirty="0" sz="2800" spc="-9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يرقي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بشر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بشر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كون.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2565" indent="-189865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202565" algn="l"/>
              </a:tabLst>
              <a:bidi/>
            </a:pPr>
            <a:r xmlns:a="http://schemas.openxmlformats.org/drawingml/2006/main">
              <a:rPr dirty="0" sz="2800" spc="-9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يساهم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فردي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إشباع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والاجتماعية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الرفاهية.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7485" y="533717"/>
            <a:ext cx="572579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من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/>
              <a:t>يكون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مسؤول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 spc="-10"/>
              <a:t>يتغير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77640" y="1607819"/>
            <a:ext cx="2606040" cy="426719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498157" y="1169646"/>
            <a:ext cx="9265285" cy="4712335"/>
          </a:xfrm>
          <a:prstGeom prst="rect">
            <a:avLst/>
          </a:prstGeom>
        </p:spPr>
        <p:txBody>
          <a:bodyPr wrap="square" lIns="0" tIns="295275" rIns="0" bIns="0" rtlCol="0" vert="horz">
            <a:spAutoFit/>
          </a:bodyPr>
          <a:lstStyle/>
          <a:p>
            <a:pPr xmlns:a="http://schemas.openxmlformats.org/drawingml/2006/main" marL="3459479">
              <a:lnSpc>
                <a:spcPct val="100000"/>
              </a:lnSpc>
              <a:spcBef>
                <a:spcPts val="2325"/>
              </a:spcBef>
              <a:bidi/>
            </a:pPr>
            <a:r xmlns:a="http://schemas.openxmlformats.org/drawingml/2006/main">
              <a:rPr dirty="0" sz="36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36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600" spc="-20" b="1">
                <a:latin typeface="Calibri"/>
                <a:cs typeface="Calibri"/>
              </a:rPr>
              <a:t>عامل</a:t>
            </a:r>
            <a:endParaRPr xmlns:a="http://schemas.openxmlformats.org/drawingml/2006/main" sz="3600">
              <a:latin typeface="Calibri"/>
              <a:cs typeface="Calibri"/>
            </a:endParaRPr>
          </a:p>
          <a:p>
            <a:pPr xmlns:a="http://schemas.openxmlformats.org/drawingml/2006/main" marL="225425" indent="-212725">
              <a:lnSpc>
                <a:spcPct val="100000"/>
              </a:lnSpc>
              <a:spcBef>
                <a:spcPts val="1764"/>
              </a:spcBef>
              <a:buFont typeface="Times New Roman"/>
              <a:buChar char="•"/>
              <a:tabLst>
                <a:tab pos="2254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يحضر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41300" marR="5080" indent="-229235">
              <a:lnSpc>
                <a:spcPct val="100000"/>
              </a:lnSpc>
              <a:spcBef>
                <a:spcPts val="1685"/>
              </a:spcBef>
              <a:buChar char="•"/>
              <a:tabLst>
                <a:tab pos="241300" algn="l"/>
                <a:tab pos="325120" algn="l"/>
                <a:tab pos="8759190" algn="l"/>
              </a:tabLst>
              <a:bidi/>
            </a:pPr>
            <a:r xmlns:a="http://schemas.openxmlformats.org/drawingml/2006/main">
              <a:rPr dirty="0" sz="2800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مجموعة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البدء،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يحفز،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ينفذ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التغيير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320"/>
              </a:spcBef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2700" marR="441959">
              <a:lnSpc>
                <a:spcPct val="100000"/>
              </a:lnSpc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عامل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عملية،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التفكير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النقدي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معرفة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نظرية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تغيير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فعال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متنوع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الرعاية.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057" rIns="0" bIns="0" rtlCol="0" vert="horz">
            <a:spAutoFit/>
          </a:bodyPr>
          <a:lstStyle/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1</a:t>
            </a:fld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90344" y="380618"/>
            <a:ext cx="635063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يتغير</a:t>
            </a:r>
            <a:r xmlns:a="http://schemas.openxmlformats.org/drawingml/2006/main">
              <a:rPr dirty="0" spc="-140"/>
              <a:t> </a:t>
            </a:r>
            <a:r xmlns:a="http://schemas.openxmlformats.org/drawingml/2006/main">
              <a:rPr dirty="0"/>
              <a:t>الوكلاء</a:t>
            </a:r>
            <a:r xmlns:a="http://schemas.openxmlformats.org/drawingml/2006/main">
              <a:rPr dirty="0" spc="-140"/>
              <a:t> </a:t>
            </a:r>
            <a:r xmlns:a="http://schemas.openxmlformats.org/drawingml/2006/main">
              <a:rPr dirty="0" spc="-10"/>
              <a:t>المسؤوليات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80744" y="1241107"/>
            <a:ext cx="8709660" cy="451167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202565" indent="-189865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20256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مفصل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واضح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1930" marR="5080" indent="-189865">
              <a:lnSpc>
                <a:spcPct val="150200"/>
              </a:lnSpc>
              <a:buFont typeface="Arial MT"/>
              <a:buChar char="•"/>
              <a:tabLst>
                <a:tab pos="2032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الحصول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مجموعة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المشاركة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مغادرة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تفاصيل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هؤلاء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الناس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ينفذ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1930" marR="104139" indent="-189865">
              <a:lnSpc>
                <a:spcPct val="150100"/>
              </a:lnSpc>
              <a:buFont typeface="Arial MT"/>
              <a:buChar char="•"/>
              <a:tabLst>
                <a:tab pos="2032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الحصول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موثوق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تفاصيل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أولئك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هل هي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ينفذ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2565" indent="-189865">
              <a:lnSpc>
                <a:spcPct val="100000"/>
              </a:lnSpc>
              <a:spcBef>
                <a:spcPts val="1690"/>
              </a:spcBef>
              <a:buFont typeface="Arial MT"/>
              <a:buChar char="•"/>
              <a:tabLst>
                <a:tab pos="20256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تحفيزي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المكافآت.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2565" indent="-189865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20256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واعد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 شئ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لا استطيع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 التوصيل.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75260" y="381000"/>
            <a:ext cx="502920" cy="6172200"/>
            <a:chOff x="175260" y="381000"/>
            <a:chExt cx="502920" cy="617220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460" y="457200"/>
              <a:ext cx="426719" cy="6095999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75260" y="381000"/>
              <a:ext cx="426720" cy="6096000"/>
            </a:xfrm>
            <a:custGeom>
              <a:avLst/>
              <a:gdLst/>
              <a:ahLst/>
              <a:cxnLst/>
              <a:rect l="l" t="t" r="r" b="b"/>
              <a:pathLst>
                <a:path w="426720" h="6096000">
                  <a:moveTo>
                    <a:pt x="426720" y="0"/>
                  </a:moveTo>
                  <a:lnTo>
                    <a:pt x="0" y="0"/>
                  </a:lnTo>
                  <a:lnTo>
                    <a:pt x="0" y="6096000"/>
                  </a:lnTo>
                  <a:lnTo>
                    <a:pt x="426720" y="6096000"/>
                  </a:lnTo>
                  <a:lnTo>
                    <a:pt x="42672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057" rIns="0" bIns="0" rtlCol="0" vert="horz">
            <a:spAutoFit/>
          </a:bodyPr>
          <a:lstStyle/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1</a:t>
            </a:fld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057" rIns="0" bIns="0" rtlCol="0" vert="horz">
            <a:spAutoFit/>
          </a:bodyPr>
          <a:lstStyle/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1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0900" y="457517"/>
            <a:ext cx="8543290" cy="257937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algn="ctr" marR="19113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يتغير</a:t>
            </a:r>
            <a:r xmlns:a="http://schemas.openxmlformats.org/drawingml/2006/main">
              <a:rPr dirty="0" spc="-190"/>
              <a:t> </a:t>
            </a:r>
            <a:r xmlns:a="http://schemas.openxmlformats.org/drawingml/2006/main">
              <a:rPr dirty="0"/>
              <a:t>عامل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 spc="-10"/>
              <a:t>الاستراتيجيات</a:t>
            </a:r>
          </a:p>
          <a:p>
            <a:pPr xmlns:a="http://schemas.openxmlformats.org/drawingml/2006/main" marL="12700" marR="5080">
              <a:lnSpc>
                <a:spcPct val="150100"/>
              </a:lnSpc>
              <a:spcBef>
                <a:spcPts val="650"/>
              </a:spcBef>
              <a:bidi/>
            </a:pPr>
            <a:r xmlns:a="http://schemas.openxmlformats.org/drawingml/2006/main">
              <a:rPr dirty="0" sz="2800"/>
              <a:t>ال</a:t>
            </a:r>
            <a:r xmlns:a="http://schemas.openxmlformats.org/drawingml/2006/main">
              <a:rPr dirty="0" sz="2800" spc="-80"/>
              <a:t> </a:t>
            </a:r>
            <a:r xmlns:a="http://schemas.openxmlformats.org/drawingml/2006/main">
              <a:rPr dirty="0" sz="2800" spc="-10"/>
              <a:t>ملائم</a:t>
            </a:r>
            <a:r xmlns:a="http://schemas.openxmlformats.org/drawingml/2006/main">
              <a:rPr dirty="0" sz="2800" spc="-80"/>
              <a:t> </a:t>
            </a:r>
            <a:r xmlns:a="http://schemas.openxmlformats.org/drawingml/2006/main">
              <a:rPr dirty="0" sz="2800" spc="-10"/>
              <a:t>الاستراتيجية</a:t>
            </a:r>
            <a:r xmlns:a="http://schemas.openxmlformats.org/drawingml/2006/main">
              <a:rPr dirty="0" sz="2800" spc="-55"/>
              <a:t> </a:t>
            </a:r>
            <a:r xmlns:a="http://schemas.openxmlformats.org/drawingml/2006/main">
              <a:rPr dirty="0" sz="2800"/>
              <a:t>ل</a:t>
            </a:r>
            <a:r xmlns:a="http://schemas.openxmlformats.org/drawingml/2006/main">
              <a:rPr dirty="0" sz="2800" spc="-75"/>
              <a:t> </a:t>
            </a:r>
            <a:r xmlns:a="http://schemas.openxmlformats.org/drawingml/2006/main">
              <a:rPr dirty="0" sz="2800"/>
              <a:t>أي</a:t>
            </a:r>
            <a:r xmlns:a="http://schemas.openxmlformats.org/drawingml/2006/main">
              <a:rPr dirty="0" sz="2800" spc="-55"/>
              <a:t> </a:t>
            </a:r>
            <a:r xmlns:a="http://schemas.openxmlformats.org/drawingml/2006/main">
              <a:rPr dirty="0" sz="2800"/>
              <a:t>الموقف</a:t>
            </a:r>
            <a:r xmlns:a="http://schemas.openxmlformats.org/drawingml/2006/main">
              <a:rPr dirty="0" sz="2800" spc="-160"/>
              <a:t> </a:t>
            </a:r>
            <a:r xmlns:a="http://schemas.openxmlformats.org/drawingml/2006/main">
              <a:rPr dirty="0" sz="2800"/>
              <a:t>يعتمد على</a:t>
            </a:r>
            <a:r xmlns:a="http://schemas.openxmlformats.org/drawingml/2006/main">
              <a:rPr dirty="0" sz="2800" spc="-85"/>
              <a:t> </a:t>
            </a:r>
            <a:r xmlns:a="http://schemas.openxmlformats.org/drawingml/2006/main">
              <a:rPr dirty="0" sz="2800"/>
              <a:t>على</a:t>
            </a:r>
            <a:r xmlns:a="http://schemas.openxmlformats.org/drawingml/2006/main">
              <a:rPr dirty="0" sz="2800" spc="-105"/>
              <a:t> </a:t>
            </a:r>
            <a:r xmlns:a="http://schemas.openxmlformats.org/drawingml/2006/main">
              <a:rPr dirty="0" sz="2800" spc="-25"/>
              <a:t>القوة</a:t>
            </a:r>
            <a:r xmlns:a="http://schemas.openxmlformats.org/drawingml/2006/main">
              <a:rPr dirty="0" sz="2800"/>
              <a:t>​</a:t>
            </a:r>
            <a:r xmlns:a="http://schemas.openxmlformats.org/drawingml/2006/main">
              <a:rPr dirty="0" sz="2800" spc="-130"/>
              <a:t> </a:t>
            </a:r>
            <a:r xmlns:a="http://schemas.openxmlformats.org/drawingml/2006/main">
              <a:rPr dirty="0" sz="2800"/>
              <a:t>ل</a:t>
            </a:r>
            <a:r xmlns:a="http://schemas.openxmlformats.org/drawingml/2006/main">
              <a:rPr dirty="0" sz="2800" spc="-10"/>
              <a:t> </a:t>
            </a:r>
            <a:r xmlns:a="http://schemas.openxmlformats.org/drawingml/2006/main">
              <a:rPr dirty="0" sz="2800"/>
              <a:t>ال</a:t>
            </a:r>
            <a:r xmlns:a="http://schemas.openxmlformats.org/drawingml/2006/main">
              <a:rPr dirty="0" sz="2800" spc="-55"/>
              <a:t> </a:t>
            </a:r>
            <a:r xmlns:a="http://schemas.openxmlformats.org/drawingml/2006/main">
              <a:rPr dirty="0" sz="2800"/>
              <a:t>يتغير</a:t>
            </a:r>
            <a:r xmlns:a="http://schemas.openxmlformats.org/drawingml/2006/main">
              <a:rPr dirty="0" sz="2800" spc="-110"/>
              <a:t> </a:t>
            </a:r>
            <a:r xmlns:a="http://schemas.openxmlformats.org/drawingml/2006/main">
              <a:rPr dirty="0" sz="2800"/>
              <a:t>عامل</a:t>
            </a:r>
            <a:r xmlns:a="http://schemas.openxmlformats.org/drawingml/2006/main">
              <a:rPr dirty="0" sz="2800" spc="-90"/>
              <a:t> </a:t>
            </a:r>
            <a:r xmlns:a="http://schemas.openxmlformats.org/drawingml/2006/main">
              <a:rPr dirty="0" sz="2800"/>
              <a:t>المبلغ</a:t>
            </a:r>
            <a:r xmlns:a="http://schemas.openxmlformats.org/drawingml/2006/main">
              <a:rPr dirty="0" sz="2800" spc="-85"/>
              <a:t> </a:t>
            </a:r>
            <a:r xmlns:a="http://schemas.openxmlformats.org/drawingml/2006/main">
              <a:rPr dirty="0" sz="2800"/>
              <a:t>ل</a:t>
            </a:r>
            <a:r xmlns:a="http://schemas.openxmlformats.org/drawingml/2006/main">
              <a:rPr dirty="0" sz="2800" spc="-65"/>
              <a:t> </a:t>
            </a:r>
            <a:r xmlns:a="http://schemas.openxmlformats.org/drawingml/2006/main">
              <a:rPr dirty="0" sz="2800" spc="-10"/>
              <a:t>المقاومة المتوقعة</a:t>
            </a:r>
            <a:r xmlns:a="http://schemas.openxmlformats.org/drawingml/2006/main">
              <a:rPr dirty="0" sz="2800" spc="-145"/>
              <a:t> </a:t>
            </a:r>
            <a:r xmlns:a="http://schemas.openxmlformats.org/drawingml/2006/main">
              <a:rPr dirty="0" sz="2800"/>
              <a:t>من</a:t>
            </a:r>
            <a:r xmlns:a="http://schemas.openxmlformats.org/drawingml/2006/main">
              <a:rPr dirty="0" sz="2800" spc="15"/>
              <a:t> </a:t>
            </a:r>
            <a:r xmlns:a="http://schemas.openxmlformats.org/drawingml/2006/main">
              <a:rPr dirty="0" sz="2800" spc="-10"/>
              <a:t>المرؤوسين:</a:t>
            </a:r>
            <a:endParaRPr xmlns:a="http://schemas.openxmlformats.org/drawingml/2006/main" sz="2800"/>
          </a:p>
        </p:txBody>
      </p:sp>
      <p:sp>
        <p:nvSpPr>
          <p:cNvPr id="3" name="object 3" descr=""/>
          <p:cNvSpPr txBox="1"/>
          <p:nvPr/>
        </p:nvSpPr>
        <p:spPr>
          <a:xfrm>
            <a:off x="850900" y="3557587"/>
            <a:ext cx="5371465" cy="24009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202565" indent="-189865">
              <a:lnSpc>
                <a:spcPct val="100000"/>
              </a:lnSpc>
              <a:spcBef>
                <a:spcPts val="120"/>
              </a:spcBef>
              <a:buFont typeface="Wingdings"/>
              <a:buChar char=""/>
              <a:tabLst>
                <a:tab pos="202565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القوة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القسرية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الاستراتيجيات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0"/>
              </a:spcBef>
              <a:buFont typeface="Wingdings"/>
              <a:buChar char="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202565" indent="-189865">
              <a:lnSpc>
                <a:spcPct val="100000"/>
              </a:lnSpc>
              <a:buFont typeface="Wingdings"/>
              <a:buChar char=""/>
              <a:tabLst>
                <a:tab pos="20256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تجريبي-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عقلاني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نموذج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50"/>
              </a:spcBef>
              <a:buFont typeface="Wingdings"/>
              <a:buChar char="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202565" indent="-189865">
              <a:lnSpc>
                <a:spcPct val="100000"/>
              </a:lnSpc>
              <a:buFont typeface="Wingdings"/>
              <a:buChar char=""/>
              <a:tabLst>
                <a:tab pos="20256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معياري -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إعادة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الاستراتيجيات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Veronica Feeg</dc:creator>
  <dc:title>CHANGE CHANGE CHANGE</dc:title>
  <dcterms:created xsi:type="dcterms:W3CDTF">2023-11-04T07:43:04Z</dcterms:created>
  <dcterms:modified xsi:type="dcterms:W3CDTF">2023-11-04T07:43:04Z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2021-03-12T00:00:00Z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  <property fmtid="{D5CDD505-2E9C-101B-9397-08002B2CF9AE}" pid="5" name="Producer">
    <vt:lpwstr>Microsoft® PowerPoint® 2013</vt:lpwstr>
  </property>
</Properties>
</file>