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9661" y="533146"/>
            <a:ext cx="250888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032628" y="1523998"/>
            <a:ext cx="2138679" cy="3782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4578" y="362458"/>
            <a:ext cx="7914843" cy="1071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5916" y="1773453"/>
            <a:ext cx="7532166" cy="3226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59062"/>
            <a:ext cx="551180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60715" y="6459062"/>
            <a:ext cx="466090" cy="2768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Tahoma"/>
                <a:cs typeface="Tahoma"/>
              </a:defRPr>
            </a:lvl1pPr>
          </a:lstStyle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431542" y="4073778"/>
            <a:ext cx="457771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b="1">
                <a:solidFill>
                  <a:srgbClr val="252525"/>
                </a:solidFill>
                <a:latin typeface="Verdana"/>
                <a:cs typeface="Verdana"/>
              </a:rPr>
              <a:t>ج-</a:t>
            </a:r>
            <a:r xmlns:a="http://schemas.openxmlformats.org/drawingml/2006/main">
              <a:rPr dirty="0" sz="4000" spc="-275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 xmlns:a="http://schemas.openxmlformats.org/drawingml/2006/main">
              <a:rPr dirty="0" sz="4000" spc="-245" b="1">
                <a:solidFill>
                  <a:srgbClr val="252525"/>
                </a:solidFill>
                <a:latin typeface="Verdana"/>
                <a:cs typeface="Verdana"/>
              </a:rPr>
              <a:t>وظيفة</a:t>
            </a:r>
            <a:r xmlns:a="http://schemas.openxmlformats.org/drawingml/2006/main">
              <a:rPr dirty="0" sz="4000" spc="-229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 xmlns:a="http://schemas.openxmlformats.org/drawingml/2006/main">
              <a:rPr dirty="0" sz="4000" spc="-385" b="1">
                <a:solidFill>
                  <a:srgbClr val="252525"/>
                </a:solidFill>
                <a:latin typeface="Verdana"/>
                <a:cs typeface="Verdana"/>
              </a:rPr>
              <a:t>وصف</a:t>
            </a:r>
            <a:endParaRPr xmlns:a="http://schemas.openxmlformats.org/drawingml/2006/main" sz="400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499860" cy="2281555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xmlns:a="http://schemas.openxmlformats.org/drawingml/2006/main" algn="ctr" marL="12700" marR="5080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dirty="0" sz="4000" spc="-20"/>
              <a:t>إدارة</a:t>
            </a:r>
            <a:r xmlns:a="http://schemas.openxmlformats.org/drawingml/2006/main">
              <a:rPr dirty="0" sz="4000" spc="-90"/>
              <a:t> </a:t>
            </a:r>
            <a:r xmlns:a="http://schemas.openxmlformats.org/drawingml/2006/main">
              <a:rPr dirty="0" sz="4000"/>
              <a:t>و</a:t>
            </a:r>
            <a:r xmlns:a="http://schemas.openxmlformats.org/drawingml/2006/main">
              <a:rPr dirty="0" sz="4000" spc="-110"/>
              <a:t> </a:t>
            </a:r>
            <a:r xmlns:a="http://schemas.openxmlformats.org/drawingml/2006/main">
              <a:rPr dirty="0" sz="4000" spc="-10"/>
              <a:t>القيادة </a:t>
            </a:r>
            <a:r xmlns:a="http://schemas.openxmlformats.org/drawingml/2006/main">
              <a:rPr dirty="0" sz="4000"/>
              <a:t>في</a:t>
            </a:r>
            <a:r xmlns:a="http://schemas.openxmlformats.org/drawingml/2006/main">
              <a:rPr dirty="0" sz="4000" spc="-35"/>
              <a:t> </a:t>
            </a:r>
            <a:r xmlns:a="http://schemas.openxmlformats.org/drawingml/2006/main">
              <a:rPr dirty="0" sz="4000" spc="-10"/>
              <a:t>تمريض</a:t>
            </a:r>
            <a:endParaRPr xmlns:a="http://schemas.openxmlformats.org/drawingml/2006/main" sz="4000"/>
          </a:p>
          <a:p>
            <a:pPr xmlns:a="http://schemas.openxmlformats.org/drawingml/2006/main" algn="ctr" marL="819785" marR="693420">
              <a:lnSpc>
                <a:spcPts val="4320"/>
              </a:lnSpc>
              <a:spcBef>
                <a:spcPts val="5"/>
              </a:spcBef>
              <a:bidi/>
            </a:pPr>
            <a:r xmlns:a="http://schemas.openxmlformats.org/drawingml/2006/main">
              <a:rPr dirty="0" sz="4000" spc="-10"/>
              <a:t>إدارة</a:t>
            </a:r>
            <a:r xmlns:a="http://schemas.openxmlformats.org/drawingml/2006/main">
              <a:rPr dirty="0" sz="4000" spc="-140"/>
              <a:t> </a:t>
            </a:r>
            <a:r xmlns:a="http://schemas.openxmlformats.org/drawingml/2006/main">
              <a:rPr dirty="0" sz="4000" spc="-10"/>
              <a:t>الوظائف </a:t>
            </a:r>
            <a:r xmlns:a="http://schemas.openxmlformats.org/drawingml/2006/main">
              <a:rPr dirty="0" sz="4000"/>
              <a:t>2-</a:t>
            </a:r>
            <a:r xmlns:a="http://schemas.openxmlformats.org/drawingml/2006/main">
              <a:rPr dirty="0" sz="4000" spc="-20"/>
              <a:t> </a:t>
            </a:r>
            <a:r xmlns:a="http://schemas.openxmlformats.org/drawingml/2006/main">
              <a:rPr dirty="0" sz="4000" spc="-10"/>
              <a:t>تنظيم</a:t>
            </a:r>
            <a:endParaRPr xmlns:a="http://schemas.openxmlformats.org/drawingml/2006/main" sz="4000"/>
          </a:p>
        </p:txBody>
      </p:sp>
      <p:sp>
        <p:nvSpPr>
          <p:cNvPr id="9" name="object 9" descr=""/>
          <p:cNvSpPr txBox="1"/>
          <p:nvPr/>
        </p:nvSpPr>
        <p:spPr>
          <a:xfrm>
            <a:off x="7909052" y="6240576"/>
            <a:ext cx="5511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10">
                <a:solidFill>
                  <a:srgbClr val="888888"/>
                </a:solidFill>
                <a:latin typeface="Tahoma"/>
                <a:cs typeface="Tahoma"/>
              </a:rPr>
              <a:t>26/03/2021</a:t>
            </a:r>
            <a:endParaRPr xmlns:a="http://schemas.openxmlformats.org/drawingml/2006/main" sz="900">
              <a:latin typeface="Tahoma"/>
              <a:cs typeface="Tahom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000" spc="-5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9781" rIns="0" bIns="0" rtlCol="0" vert="horz">
            <a:spAutoFit/>
          </a:bodyPr>
          <a:lstStyle/>
          <a:p>
            <a:pPr xmlns:a="http://schemas.openxmlformats.org/drawingml/2006/main" marL="130683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آحرون.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710054"/>
            <a:ext cx="4589780" cy="1671320"/>
          </a:xfrm>
          <a:prstGeom prst="rect">
            <a:avLst/>
          </a:prstGeom>
        </p:spPr>
        <p:txBody>
          <a:bodyPr wrap="square" lIns="0" tIns="195580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dirty="0" sz="24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متطلبات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إضافي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مرغوب فيه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المؤهلات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4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شروط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موضع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 spc="-10"/>
              <a:t>عنوان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621053"/>
            <a:ext cx="669417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70485" marR="5080" indent="-58419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بوضوح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عدد قليل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قدر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الإمكان.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0285" y="456946"/>
            <a:ext cx="25831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ملخص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315063"/>
            <a:ext cx="7739380" cy="450786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مختصر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ملخص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موجود.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واسع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تحديد الهوية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الوظائف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ولكن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تفاصيل.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64071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أسهل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الوظائف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9829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  <a:tab pos="47434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يفكر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السؤال: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"وصف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الجوهر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30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أقل.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455152" y="6525051"/>
            <a:ext cx="284480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z="1200" spc="-25">
                <a:solidFill>
                  <a:srgbClr val="006060"/>
                </a:solidFill>
                <a:latin typeface="Verdana"/>
                <a:cs typeface="Verdana"/>
              </a:rPr>
              <a:t>13</a:t>
            </a:fld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363423"/>
            <a:ext cx="521335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شكل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35"/>
              <a:t>مهمة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إفادة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91263"/>
            <a:ext cx="7646034" cy="409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85115" marR="471170" indent="-27305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عبارة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(مطلوب):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-1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 i="1">
                <a:latin typeface="Calibri"/>
                <a:cs typeface="Calibri"/>
              </a:rPr>
              <a:t>ما هو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العمل؟</a:t>
            </a:r>
            <a:r xmlns:a="http://schemas.openxmlformats.org/drawingml/2006/main">
              <a:rPr dirty="0" sz="2800" spc="-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الزمن الحاضر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الفعل)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2280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مثال: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"يقيس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…”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5115" marR="5080" indent="-273050">
              <a:lnSpc>
                <a:spcPct val="150000"/>
              </a:lnSpc>
              <a:spcBef>
                <a:spcPts val="605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عبارة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(مطلوب):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90" b="1" i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مَن</a:t>
            </a:r>
            <a:r xmlns:a="http://schemas.openxmlformats.org/drawingml/2006/main">
              <a:rPr dirty="0" sz="2800" spc="-9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 i="1">
                <a:latin typeface="Calibri"/>
                <a:cs typeface="Calibri"/>
              </a:rPr>
              <a:t>ما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spc="-7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-7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إجراء؟</a:t>
            </a:r>
            <a:r xmlns:a="http://schemas.openxmlformats.org/drawingml/2006/main">
              <a:rPr dirty="0" sz="2800" spc="-2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(هدف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الفعل)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2280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مثال: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"…"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حيوي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علامات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…”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13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455152" y="6525051"/>
            <a:ext cx="284480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z="1200" spc="-25">
                <a:solidFill>
                  <a:srgbClr val="006060"/>
                </a:solidFill>
                <a:latin typeface="Verdana"/>
                <a:cs typeface="Verdana"/>
              </a:rPr>
              <a:t>13</a:t>
            </a:fld>
            <a:endParaRPr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363423"/>
            <a:ext cx="521335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شكل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35"/>
              <a:t>مهمة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إفادة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91263"/>
            <a:ext cx="7557770" cy="33039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85115" marR="988694" indent="-27305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عبارة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(خياري):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معلومات إضافية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marR="5080" indent="-245745">
              <a:lnSpc>
                <a:spcPct val="150000"/>
              </a:lnSpc>
              <a:spcBef>
                <a:spcPts val="600"/>
              </a:spcBef>
              <a:buFont typeface="Arial MT"/>
              <a:buChar char="•"/>
              <a:tabLst>
                <a:tab pos="6527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مثال: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"…"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تعظيم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الصحة، تقليل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مسئولية قانونية،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يتوافق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"المعايير."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0637" rIns="0" bIns="0" rtlCol="0" vert="horz">
            <a:spAutoFit/>
          </a:bodyPr>
          <a:lstStyle/>
          <a:p>
            <a:pPr xmlns:a="http://schemas.openxmlformats.org/drawingml/2006/main" marL="6356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الواجبات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مسؤولية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تصريحات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133855" y="1819655"/>
          <a:ext cx="7333615" cy="3560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5375"/>
                <a:gridCol w="2360929"/>
                <a:gridCol w="2365375"/>
                <a:gridCol w="156845"/>
              </a:tblGrid>
              <a:tr h="600710">
                <a:tc>
                  <a:txBody>
                    <a:bodyPr/>
                    <a:lstStyle/>
                    <a:p>
                      <a:pPr xmlns:a="http://schemas.openxmlformats.org/drawingml/2006/main" marL="388620">
                        <a:lnSpc>
                          <a:spcPts val="2235"/>
                        </a:lnSpc>
                        <a:bidi/>
                      </a:pPr>
                      <a:r xmlns:a="http://schemas.openxmlformats.org/drawingml/2006/main">
                        <a:rPr dirty="0" sz="2050" spc="425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نشاط</a:t>
                      </a:r>
                      <a:endParaRPr xmlns:a="http://schemas.openxmlformats.org/drawingml/2006/main" sz="2050">
                        <a:latin typeface="Arial"/>
                        <a:cs typeface="Arial"/>
                      </a:endParaRPr>
                    </a:p>
                    <a:p>
                      <a:pPr xmlns:a="http://schemas.openxmlformats.org/drawingml/2006/main" marL="281305">
                        <a:lnSpc>
                          <a:spcPts val="2390"/>
                        </a:lnSpc>
                        <a:bidi/>
                      </a:pPr>
                      <a:r xmlns:a="http://schemas.openxmlformats.org/drawingml/2006/main">
                        <a:rPr dirty="0" sz="2050" spc="39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(ال</a:t>
                      </a:r>
                      <a:r xmlns:a="http://schemas.openxmlformats.org/drawingml/2006/main">
                        <a:rPr dirty="0" sz="2050" spc="254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2050" spc="38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ماذا)</a:t>
                      </a:r>
                      <a:endParaRPr xmlns:a="http://schemas.openxmlformats.org/drawingml/2006/main"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21590">
                        <a:lnSpc>
                          <a:spcPts val="2305"/>
                        </a:lnSpc>
                        <a:bidi/>
                      </a:pPr>
                      <a:r xmlns:a="http://schemas.openxmlformats.org/drawingml/2006/main">
                        <a:rPr dirty="0" sz="2050" spc="495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نتيجة</a:t>
                      </a:r>
                      <a:endParaRPr xmlns:a="http://schemas.openxmlformats.org/drawingml/2006/main"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0160">
                        <a:lnSpc>
                          <a:spcPts val="2235"/>
                        </a:lnSpc>
                        <a:bidi/>
                      </a:pPr>
                      <a:r xmlns:a="http://schemas.openxmlformats.org/drawingml/2006/main">
                        <a:rPr dirty="0" sz="2050" spc="50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قيمة</a:t>
                      </a:r>
                      <a:endParaRPr xmlns:a="http://schemas.openxmlformats.org/drawingml/2006/main" sz="2050">
                        <a:latin typeface="Arial"/>
                        <a:cs typeface="Arial"/>
                      </a:endParaRPr>
                    </a:p>
                    <a:p>
                      <a:pPr xmlns:a="http://schemas.openxmlformats.org/drawingml/2006/main" algn="ctr" marL="6985">
                        <a:lnSpc>
                          <a:spcPts val="2390"/>
                        </a:lnSpc>
                        <a:bidi/>
                      </a:pPr>
                      <a:r xmlns:a="http://schemas.openxmlformats.org/drawingml/2006/main">
                        <a:rPr dirty="0" sz="2050" spc="39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(ال</a:t>
                      </a:r>
                      <a:r xmlns:a="http://schemas.openxmlformats.org/drawingml/2006/main">
                        <a:rPr dirty="0" sz="2050" spc="254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2050" spc="430" b="1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لماذا)</a:t>
                      </a:r>
                      <a:endParaRPr xmlns:a="http://schemas.openxmlformats.org/drawingml/2006/main" sz="20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93165">
                <a:tc>
                  <a:txBody>
                    <a:bodyPr/>
                    <a:lstStyle/>
                    <a:p>
                      <a:pPr xmlns:a="http://schemas.openxmlformats.org/drawingml/2006/main" marL="800100" marR="194945" indent="-572135">
                        <a:lnSpc>
                          <a:spcPts val="2320"/>
                        </a:lnSpc>
                        <a:spcBef>
                          <a:spcPts val="105"/>
                        </a:spcBef>
                        <a:bidi/>
                      </a:pPr>
                      <a:r xmlns:a="http://schemas.openxmlformats.org/drawingml/2006/main"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"أنا</a:t>
                      </a:r>
                      <a:r xmlns:a="http://schemas.openxmlformats.org/drawingml/2006/main"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4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كنس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" </a:t>
                      </a:r>
                      <a:r xmlns:a="http://schemas.openxmlformats.org/drawingml/2006/main">
                        <a:rPr dirty="0" sz="2050" spc="3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الارضية </a:t>
                      </a:r>
                      <a:r xmlns:a="http://schemas.openxmlformats.org/drawingml/2006/main"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"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2065">
                        <a:lnSpc>
                          <a:spcPts val="2370"/>
                        </a:lnSpc>
                        <a:bidi/>
                      </a:pPr>
                      <a:r xmlns:a="http://schemas.openxmlformats.org/drawingml/2006/main">
                        <a:rPr dirty="0" sz="2050" spc="5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</a:t>
                      </a:r>
                      <a:r xmlns:a="http://schemas.openxmlformats.org/drawingml/2006/main">
                        <a:rPr dirty="0" sz="2050" spc="229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ينظف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27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أرضية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88900" marR="56515" indent="-18415">
                        <a:lnSpc>
                          <a:spcPct val="93700"/>
                        </a:lnSpc>
                        <a:spcBef>
                          <a:spcPts val="65"/>
                        </a:spcBef>
                        <a:bidi/>
                      </a:pPr>
                      <a:r xmlns:a="http://schemas.openxmlformats.org/drawingml/2006/main">
                        <a:rPr dirty="0" sz="2050" spc="5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</a:t>
                      </a:r>
                      <a:r xmlns:a="http://schemas.openxmlformats.org/drawingml/2006/main">
                        <a:rPr dirty="0" sz="2050" spc="23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آمن</a:t>
                      </a:r>
                      <a:r xmlns:a="http://schemas.openxmlformats.org/drawingml/2006/main"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8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و </a:t>
                      </a:r>
                      <a:r xmlns:a="http://schemas.openxmlformats.org/drawingml/2006/main"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نظيفة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2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بناء </a:t>
                      </a:r>
                      <a:r xmlns:a="http://schemas.openxmlformats.org/drawingml/2006/main"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ل</a:t>
                      </a:r>
                      <a:r xmlns:a="http://schemas.openxmlformats.org/drawingml/2006/main"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نحن</a:t>
                      </a:r>
                      <a:r xmlns:a="http://schemas.openxmlformats.org/drawingml/2006/main">
                        <a:rPr dirty="0" sz="2050" spc="2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40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و</a:t>
                      </a:r>
                      <a:r xmlns:a="http://schemas.openxmlformats.org/drawingml/2006/main"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عملائنا</a:t>
                      </a:r>
                      <a:r xmlns:a="http://schemas.openxmlformats.org/drawingml/2006/main">
                        <a:rPr dirty="0" sz="2050" spc="2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​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xmlns:a="http://schemas.openxmlformats.org/drawingml/2006/main" marL="236854" marR="64135" indent="-125730">
                        <a:lnSpc>
                          <a:spcPts val="2320"/>
                        </a:lnSpc>
                        <a:spcBef>
                          <a:spcPts val="105"/>
                        </a:spcBef>
                        <a:bidi/>
                      </a:pPr>
                      <a:r xmlns:a="http://schemas.openxmlformats.org/drawingml/2006/main"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"أنا</a:t>
                      </a:r>
                      <a:r xmlns:a="http://schemas.openxmlformats.org/drawingml/2006/main">
                        <a:rPr dirty="0" sz="2050" spc="19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يجد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4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الوالدين </a:t>
                      </a:r>
                      <a:r xmlns:a="http://schemas.openxmlformats.org/drawingml/2006/main"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ل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"الأيتام"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56310" marR="135890" indent="-787400">
                        <a:lnSpc>
                          <a:spcPts val="2320"/>
                        </a:lnSpc>
                        <a:spcBef>
                          <a:spcPts val="105"/>
                        </a:spcBef>
                        <a:bidi/>
                      </a:pPr>
                      <a:r xmlns:a="http://schemas.openxmlformats.org/drawingml/2006/main">
                        <a:rPr dirty="0" sz="2050" spc="35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مستقر</a:t>
                      </a:r>
                      <a:r xmlns:a="http://schemas.openxmlformats.org/drawingml/2006/main">
                        <a:rPr dirty="0" sz="2050" spc="2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2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الحياة 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  <a:r xmlns:a="http://schemas.openxmlformats.org/drawingml/2006/main">
                        <a:rPr dirty="0" sz="2050" spc="3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العائلية</a:t>
                      </a:r>
                    </a:p>
                  </a:txBody>
                  <a:tcPr marL="0" marR="0" marB="0" marT="13335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87325" marR="166370" indent="-6350">
                        <a:lnSpc>
                          <a:spcPct val="93400"/>
                        </a:lnSpc>
                        <a:spcBef>
                          <a:spcPts val="75"/>
                        </a:spcBef>
                        <a:bidi/>
                      </a:pPr>
                      <a:r xmlns:a="http://schemas.openxmlformats.org/drawingml/2006/main">
                        <a:rPr dirty="0" sz="2050" spc="409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أكثر</a:t>
                      </a:r>
                      <a:r xmlns:a="http://schemas.openxmlformats.org/drawingml/2006/main"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7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مجتمعات 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  <a:r xmlns:a="http://schemas.openxmlformats.org/drawingml/2006/main">
                        <a:rPr dirty="0" sz="2050" spc="3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ألبرتا </a:t>
                      </a:r>
                      <a:r xmlns:a="http://schemas.openxmlformats.org/drawingml/2006/main">
                        <a:rPr dirty="0" sz="2050" spc="32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المستقرة</a:t>
                      </a:r>
                    </a:p>
                  </a:txBody>
                  <a:tcPr marL="0" marR="0" marB="0" marT="9525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3090">
                <a:tc>
                  <a:txBody>
                    <a:bodyPr/>
                    <a:lstStyle/>
                    <a:p>
                      <a:pPr xmlns:a="http://schemas.openxmlformats.org/drawingml/2006/main" marL="263525" marR="221615" indent="35560">
                        <a:lnSpc>
                          <a:spcPts val="2320"/>
                        </a:lnSpc>
                        <a:bidi/>
                      </a:pPr>
                      <a:r xmlns:a="http://schemas.openxmlformats.org/drawingml/2006/main">
                        <a:rPr dirty="0" sz="2050" spc="24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"أنا</a:t>
                      </a:r>
                      <a:r xmlns:a="http://schemas.openxmlformats.org/drawingml/2006/main">
                        <a:rPr dirty="0" sz="2050" spc="2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عمل</a:t>
                      </a:r>
                      <a:r xmlns:a="http://schemas.openxmlformats.org/drawingml/2006/main">
                        <a:rPr dirty="0" sz="2050" spc="21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مع </a:t>
                      </a:r>
                      <a:r xmlns:a="http://schemas.openxmlformats.org/drawingml/2006/main">
                        <a:rPr dirty="0" sz="2050" spc="30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المقاولين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9525">
                        <a:lnSpc>
                          <a:spcPts val="2320"/>
                        </a:lnSpc>
                        <a:bidi/>
                      </a:pPr>
                      <a:r xmlns:a="http://schemas.openxmlformats.org/drawingml/2006/main">
                        <a:rPr dirty="0" sz="2050" spc="35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الجسور</a:t>
                      </a:r>
                      <a:r xmlns:a="http://schemas.openxmlformats.org/drawingml/2006/main">
                        <a:rPr dirty="0" sz="2050" spc="21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2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تم البناء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179070" marR="157480" indent="88900">
                        <a:lnSpc>
                          <a:spcPts val="2320"/>
                        </a:lnSpc>
                        <a:bidi/>
                      </a:pPr>
                      <a:r xmlns:a="http://schemas.openxmlformats.org/drawingml/2006/main">
                        <a:rPr dirty="0" sz="2050" spc="36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أكثر أمانا</a:t>
                      </a:r>
                      <a:r xmlns:a="http://schemas.openxmlformats.org/drawingml/2006/main">
                        <a:rPr dirty="0" sz="2050" spc="185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6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طرق </a:t>
                      </a:r>
                      <a:r xmlns:a="http://schemas.openxmlformats.org/drawingml/2006/main">
                        <a:rPr dirty="0" sz="2050" spc="30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ل</a:t>
                      </a:r>
                      <a:r xmlns:a="http://schemas.openxmlformats.org/drawingml/2006/main">
                        <a:rPr dirty="0" sz="2050" spc="19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 xmlns:a="http://schemas.openxmlformats.org/drawingml/2006/main">
                        <a:rPr dirty="0" sz="2050" spc="330">
                          <a:solidFill>
                            <a:srgbClr val="800000"/>
                          </a:solidFill>
                          <a:latin typeface="Arial MT"/>
                          <a:cs typeface="Arial MT"/>
                        </a:rPr>
                        <a:t>سكان ألبرتا</a:t>
                      </a:r>
                      <a:endParaRPr xmlns:a="http://schemas.openxmlformats.org/drawingml/2006/main" sz="2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860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363599" y="1820926"/>
          <a:ext cx="7402830" cy="289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6490"/>
                <a:gridCol w="2479040"/>
                <a:gridCol w="2437764"/>
              </a:tblGrid>
              <a:tr h="965200">
                <a:tc>
                  <a:txBody>
                    <a:bodyPr/>
                    <a:lstStyle/>
                    <a:p>
                      <a:pPr xmlns:a="http://schemas.openxmlformats.org/drawingml/2006/main" marL="398145" marR="391795" indent="238760">
                        <a:lnSpc>
                          <a:spcPct val="100800"/>
                        </a:lnSpc>
                        <a:spcBef>
                          <a:spcPts val="15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النشاط 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(</a:t>
                      </a:r>
                      <a:r xmlns:a="http://schemas.openxmlformats.org/drawingml/2006/main">
                        <a:rPr dirty="0" sz="2800" spc="-6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ماذا)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784860">
                        <a:lnSpc>
                          <a:spcPct val="100000"/>
                        </a:lnSpc>
                        <a:spcBef>
                          <a:spcPts val="20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نتيجة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514984" marR="501015" indent="295275">
                        <a:lnSpc>
                          <a:spcPct val="100800"/>
                        </a:lnSpc>
                        <a:spcBef>
                          <a:spcPts val="150"/>
                        </a:spcBef>
                        <a:bidi/>
                      </a:pP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القيمة 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(</a:t>
                      </a:r>
                      <a:r xmlns:a="http://schemas.openxmlformats.org/drawingml/2006/main">
                        <a:rPr dirty="0" sz="2800" spc="-5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لماذا)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xmlns:a="http://schemas.openxmlformats.org/drawingml/2006/main" marL="92710" marR="122555">
                        <a:lnSpc>
                          <a:spcPct val="100800"/>
                        </a:lnSpc>
                        <a:spcBef>
                          <a:spcPts val="150"/>
                        </a:spcBef>
                        <a:bidi/>
                      </a:pP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أنا</a:t>
                      </a:r>
                      <a:r xmlns:a="http://schemas.openxmlformats.org/drawingml/2006/main">
                        <a:rPr dirty="0" sz="2800" spc="-8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b="1">
                          <a:latin typeface="Calibri"/>
                          <a:cs typeface="Calibri"/>
                        </a:rPr>
                        <a:t>يقيس</a:t>
                      </a:r>
                      <a:r xmlns:a="http://schemas.openxmlformats.org/drawingml/2006/main">
                        <a:rPr dirty="0" sz="2800" spc="-7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العلامات 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  <a:r xmlns:a="http://schemas.openxmlformats.org/drawingml/2006/main">
                        <a:rPr dirty="0" sz="2800" spc="-20" b="1">
                          <a:latin typeface="Calibri"/>
                          <a:cs typeface="Calibri"/>
                        </a:rPr>
                        <a:t>الحيوية</a:t>
                      </a: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2075" marR="118745">
                        <a:lnSpc>
                          <a:spcPct val="100800"/>
                        </a:lnSpc>
                        <a:spcBef>
                          <a:spcPts val="15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توثيق دقيق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93980">
                        <a:lnSpc>
                          <a:spcPct val="100000"/>
                        </a:lnSpc>
                        <a:spcBef>
                          <a:spcPts val="200"/>
                        </a:spcBef>
                        <a:bidi/>
                      </a:pPr>
                      <a:r xmlns:a="http://schemas.openxmlformats.org/drawingml/2006/main">
                        <a:rPr dirty="0" sz="2800" spc="-10" b="1">
                          <a:latin typeface="Calibri"/>
                          <a:cs typeface="Calibri"/>
                        </a:rPr>
                        <a:t>دقيق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7033" y="438658"/>
            <a:ext cx="678370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1545590" marR="5080" indent="-1533525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10"/>
              <a:t>عام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تعليمات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يكتب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10"/>
              <a:t>الواجبات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المسؤوليات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69468" y="1697253"/>
            <a:ext cx="8241665" cy="258635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545465" indent="-5327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5454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"مثل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يكون"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5465" indent="-53276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5454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الحد الأدنى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5080" indent="-53340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546100" algn="l"/>
                <a:tab pos="537083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موجز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اللغة.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عندما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ممكن،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استخدم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الكلمات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أعزب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معنى.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8858" y="438658"/>
            <a:ext cx="678370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1545590" marR="5080" indent="-1533525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10"/>
              <a:t>عام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تعليمات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يكتب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10"/>
              <a:t>الواجبات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المسؤوليات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697253"/>
            <a:ext cx="8104505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546100" marR="556260" indent="-53403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5461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تقني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لغة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حينما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ممكن.أ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وصف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يوضح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5080">
              <a:lnSpc>
                <a:spcPts val="504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الواجبات،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المسؤوليات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مفهومة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حتى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 عادي.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46100" marR="602615" indent="-534035">
              <a:lnSpc>
                <a:spcPts val="5040"/>
              </a:lnSpc>
              <a:buFont typeface="Arial MT"/>
              <a:buChar char="•"/>
              <a:tabLst>
                <a:tab pos="546100" algn="l"/>
                <a:tab pos="37534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برقية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جملة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أسلوب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(فعل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/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/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توضيحي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(عبارة).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تجنب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ضروري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كلمات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832100" marR="5080" indent="-208978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عام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/>
              <a:t>تعليمات</a:t>
            </a:r>
            <a:r xmlns:a="http://schemas.openxmlformats.org/drawingml/2006/main">
              <a:rPr dirty="0" sz="3200" spc="-10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يكتب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الواجبات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 spc="-25"/>
              <a:t>ومسؤولياتها</a:t>
            </a:r>
            <a:r xmlns:a="http://schemas.openxmlformats.org/drawingml/2006/main">
              <a:rPr dirty="0" sz="3200" spc="-10"/>
              <a:t>​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74040" y="1543663"/>
            <a:ext cx="7880350" cy="38677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82880" marR="98425" indent="-170815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جملة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بناء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بسيط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ممكن؛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حذف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 شيء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يساهم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 الضرورية.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ct val="1501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يبدأ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جملة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نشيط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فعل,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دائماً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متوتر.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32688" rIns="0" bIns="0" rtlCol="0" vert="horz">
            <a:spAutoFit/>
          </a:bodyPr>
          <a:lstStyle/>
          <a:p>
            <a:pPr xmlns:a="http://schemas.openxmlformats.org/drawingml/2006/main" marL="189611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/>
              <a:t>وظيفة</a:t>
            </a:r>
            <a:r xmlns:a="http://schemas.openxmlformats.org/drawingml/2006/main">
              <a:rPr dirty="0" sz="4000" spc="-60"/>
              <a:t> </a:t>
            </a:r>
            <a:r xmlns:a="http://schemas.openxmlformats.org/drawingml/2006/main">
              <a:rPr dirty="0" sz="4000" spc="-20"/>
              <a:t>منظمة</a:t>
            </a:r>
            <a:endParaRPr xmlns:a="http://schemas.openxmlformats.org/drawingml/2006/main" sz="4000"/>
          </a:p>
        </p:txBody>
      </p:sp>
      <p:sp>
        <p:nvSpPr>
          <p:cNvPr id="3" name="object 3" descr=""/>
          <p:cNvSpPr/>
          <p:nvPr/>
        </p:nvSpPr>
        <p:spPr>
          <a:xfrm>
            <a:off x="2981705" y="3495294"/>
            <a:ext cx="3335654" cy="579120"/>
          </a:xfrm>
          <a:custGeom>
            <a:avLst/>
            <a:gdLst/>
            <a:ahLst/>
            <a:cxnLst/>
            <a:rect l="l" t="t" r="r" b="b"/>
            <a:pathLst>
              <a:path w="3335654" h="579120">
                <a:moveTo>
                  <a:pt x="1667256" y="0"/>
                </a:moveTo>
                <a:lnTo>
                  <a:pt x="1667256" y="289432"/>
                </a:lnTo>
                <a:lnTo>
                  <a:pt x="3335274" y="289432"/>
                </a:lnTo>
                <a:lnTo>
                  <a:pt x="3335274" y="578992"/>
                </a:lnTo>
              </a:path>
              <a:path w="3335654" h="579120">
                <a:moveTo>
                  <a:pt x="1668018" y="0"/>
                </a:moveTo>
                <a:lnTo>
                  <a:pt x="1668018" y="289432"/>
                </a:lnTo>
                <a:lnTo>
                  <a:pt x="0" y="289432"/>
                </a:lnTo>
                <a:lnTo>
                  <a:pt x="0" y="578992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268979" y="2116835"/>
            <a:ext cx="2758440" cy="137795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396875" rIns="0" bIns="0" rtlCol="0" vert="horz">
            <a:spAutoFit/>
          </a:bodyPr>
          <a:lstStyle/>
          <a:p>
            <a:pPr xmlns:a="http://schemas.openxmlformats.org/drawingml/2006/main" marL="356870">
              <a:lnSpc>
                <a:spcPct val="100000"/>
              </a:lnSpc>
              <a:spcBef>
                <a:spcPts val="3125"/>
              </a:spcBef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تحليل </a:t>
            </a:r>
            <a:endParaRPr xmlns:a="http://schemas.openxmlformats.org/drawingml/2006/main" sz="3200">
              <a:latin typeface="Calibri"/>
              <a:cs typeface="Calibri"/>
            </a:endParaRPr>
            <a:r xmlns:a="http://schemas.openxmlformats.org/drawingml/2006/main">
              <a:rPr dirty="0" sz="3200" b="1">
                <a:latin typeface="Calibri"/>
                <a:cs typeface="Calibri"/>
              </a:rPr>
              <a:t>الوظيفة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1601724" y="4073652"/>
            <a:ext cx="2757170" cy="13792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222885" rIns="0" bIns="0" rtlCol="0" vert="horz">
            <a:spAutoFit/>
          </a:bodyPr>
          <a:lstStyle/>
          <a:p>
            <a:pPr xmlns:a="http://schemas.openxmlformats.org/drawingml/2006/main" marL="297815" marR="292100" indent="793750">
              <a:lnSpc>
                <a:spcPts val="3520"/>
              </a:lnSpc>
              <a:spcBef>
                <a:spcPts val="1755"/>
              </a:spcBef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مواصفات </a:t>
            </a:r>
            <a:endParaRPr xmlns:a="http://schemas.openxmlformats.org/drawingml/2006/main" sz="3200">
              <a:latin typeface="Calibri"/>
              <a:cs typeface="Calibri"/>
            </a:endParaRPr>
            <a:r xmlns:a="http://schemas.openxmlformats.org/drawingml/2006/main">
              <a:rPr dirty="0" sz="3200" spc="-25" b="1">
                <a:latin typeface="Calibri"/>
                <a:cs typeface="Calibri"/>
              </a:rPr>
              <a:t>الوظيفة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37759" y="4073652"/>
            <a:ext cx="2757170" cy="13792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wrap="square" lIns="0" tIns="398145" rIns="0" bIns="0" rtlCol="0" vert="horz">
            <a:spAutoFit/>
          </a:bodyPr>
          <a:lstStyle/>
          <a:p>
            <a:pPr xmlns:a="http://schemas.openxmlformats.org/drawingml/2006/main" marL="78740">
              <a:lnSpc>
                <a:spcPct val="100000"/>
              </a:lnSpc>
              <a:spcBef>
                <a:spcPts val="3135"/>
              </a:spcBef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المسمى </a:t>
            </a:r>
            <a:endParaRPr xmlns:a="http://schemas.openxmlformats.org/drawingml/2006/main" sz="3200">
              <a:latin typeface="Calibri"/>
              <a:cs typeface="Calibri"/>
            </a:endParaRPr>
            <a:r xmlns:a="http://schemas.openxmlformats.org/drawingml/2006/main">
              <a:rPr dirty="0" sz="3200" b="1">
                <a:latin typeface="Calibri"/>
                <a:cs typeface="Calibri"/>
              </a:rPr>
              <a:t>الوظيفي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832100" marR="5080" indent="-208978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عام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/>
              <a:t>تعليمات</a:t>
            </a:r>
            <a:r xmlns:a="http://schemas.openxmlformats.org/drawingml/2006/main">
              <a:rPr dirty="0" sz="3200" spc="-10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يكتب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الواجبات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 spc="-25"/>
              <a:t>ومسؤولياتها</a:t>
            </a:r>
            <a:r xmlns:a="http://schemas.openxmlformats.org/drawingml/2006/main">
              <a:rPr dirty="0" sz="3200" spc="-10"/>
              <a:t>​</a:t>
            </a:r>
            <a:endParaRPr xmlns:a="http://schemas.openxmlformats.org/drawingml/2006/main" sz="32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7852" y="5372100"/>
            <a:ext cx="473964" cy="60350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574040" y="1928901"/>
            <a:ext cx="796035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just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حينما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ممكن،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حصيلة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تحقيق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ذلك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حصيلة.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27000" indent="-10795">
              <a:lnSpc>
                <a:spcPct val="1500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بدلاً من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"يكتب"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معلومات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عن المريض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"-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موجه نحو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المهمة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يقترب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يقول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"بدقة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 </a:t>
            </a:r>
            <a:r xmlns:a="http://schemas.openxmlformats.org/drawingml/2006/main">
              <a:rPr dirty="0" sz="2100" spc="-10">
                <a:latin typeface="Calibri"/>
                <a:cs typeface="Calibri"/>
              </a:rPr>
              <a:t>"</a:t>
            </a:r>
            <a:endParaRPr xmlns:a="http://schemas.openxmlformats.org/drawingml/2006/main" sz="2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2390" rIns="0" bIns="0" rtlCol="0" vert="horz">
            <a:spAutoFit/>
          </a:bodyPr>
          <a:lstStyle/>
          <a:p>
            <a:pPr xmlns:a="http://schemas.openxmlformats.org/drawingml/2006/main" marL="2367280" marR="5080" indent="-2355215">
              <a:lnSpc>
                <a:spcPts val="3910"/>
              </a:lnSpc>
              <a:spcBef>
                <a:spcPts val="570"/>
              </a:spcBef>
              <a:bidi/>
            </a:pPr>
            <a:r xmlns:a="http://schemas.openxmlformats.org/drawingml/2006/main">
              <a:rPr dirty="0" spc="-10"/>
              <a:t>عام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تعليمات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يكتب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الواجبات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25"/>
              <a:t>ومسؤولياتها</a:t>
            </a:r>
            <a:r xmlns:a="http://schemas.openxmlformats.org/drawingml/2006/main">
              <a:rPr dirty="0" spc="-10"/>
              <a:t>​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99389" y="1494665"/>
            <a:ext cx="8187055" cy="4663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1175385" indent="-172720">
              <a:lnSpc>
                <a:spcPct val="1301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كلمات،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"مقابض"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أخبر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 وجه التحديد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يفعل.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30000"/>
              </a:lnSpc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يريد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يتجنب: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"الشيكات"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"يعد،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يفحص،"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"يرسل."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دقيقة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تلك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متاح،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مقبول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استخدمهم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شرط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مهمة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بوضوح،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هو - هي.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نوعي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بدلاً من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الملكية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أسماء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6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6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جنس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لغة.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3388" rIns="0" bIns="0" rtlCol="0" vert="horz">
            <a:spAutoFit/>
          </a:bodyPr>
          <a:lstStyle/>
          <a:p>
            <a:pPr xmlns:a="http://schemas.openxmlformats.org/drawingml/2006/main" marL="117792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أمثلة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فعل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الأفعال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7244" y="1595399"/>
            <a:ext cx="1672589" cy="39122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يوفر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المراجعات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التصاميم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الجداول الزمنية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يستعد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يدير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يتطور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55880" rIns="0" bIns="0" rtlCol="0" vert="horz">
            <a:spAutoFit/>
          </a:bodyPr>
          <a:lstStyle/>
          <a:p>
            <a:pPr xmlns:a="http://schemas.openxmlformats.org/drawingml/2006/main" marL="354965" indent="-342265">
              <a:lnSpc>
                <a:spcPct val="100000"/>
              </a:lnSpc>
              <a:spcBef>
                <a:spcPts val="4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التقارير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يخلق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يدخل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توجيهات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المستشارون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الإحداثيات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35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يحافظ</a:t>
            </a:r>
          </a:p>
          <a:p>
            <a:pPr xmlns:a="http://schemas.openxmlformats.org/drawingml/2006/main" marL="354965" indent="-342265">
              <a:lnSpc>
                <a:spcPct val="100000"/>
              </a:lnSpc>
              <a:spcBef>
                <a:spcPts val="340"/>
              </a:spcBef>
              <a:buClr>
                <a:srgbClr val="0462C1"/>
              </a:buClr>
              <a:buSzPct val="69642"/>
              <a:buFont typeface="Wingdings"/>
              <a:buChar char=""/>
              <a:tabLst>
                <a:tab pos="354965" algn="l"/>
              </a:tabLst>
              <a:bidi/>
            </a:pPr>
            <a:r xmlns:a="http://schemas.openxmlformats.org/drawingml/2006/main">
              <a:rPr dirty="0" spc="-10"/>
              <a:t>يكتب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5788" rIns="0" bIns="0" rtlCol="0" vert="horz">
            <a:spAutoFit/>
          </a:bodyPr>
          <a:lstStyle/>
          <a:p>
            <a:pPr xmlns:a="http://schemas.openxmlformats.org/drawingml/2006/main" marL="23876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0"/>
              <a:t>تنظيمي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العلاقات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9685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99390" algn="l"/>
              </a:tabLst>
              <a:bidi/>
            </a:pPr>
            <a:r xmlns:a="http://schemas.openxmlformats.org/drawingml/2006/main">
              <a:rPr dirty="0"/>
              <a:t>تعريف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المواقف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التقارير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مباشرة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بشكل غير </a:t>
            </a:r>
            <a:r xmlns:a="http://schemas.openxmlformats.org/drawingml/2006/main">
              <a:rPr dirty="0"/>
              <a:t>مباشر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موضع</a:t>
            </a:r>
          </a:p>
          <a:p>
            <a:pPr xmlns:a="http://schemas.openxmlformats.org/drawingml/2006/main" marL="19748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98120" algn="l"/>
              </a:tabLst>
              <a:bidi/>
            </a:pPr>
            <a:r xmlns:a="http://schemas.openxmlformats.org/drawingml/2006/main">
              <a:rPr dirty="0" spc="-95"/>
              <a:t>ل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ماذا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موضع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(س)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يفعل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هذا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موضع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تقرير</a:t>
            </a:r>
          </a:p>
          <a:p>
            <a:pPr xmlns:a="http://schemas.openxmlformats.org/drawingml/2006/main" marL="196850" marR="1307465" indent="-170815">
              <a:lnSpc>
                <a:spcPct val="150000"/>
              </a:lnSpc>
              <a:buFont typeface="Arial MT"/>
              <a:buChar char="•"/>
              <a:tabLst>
                <a:tab pos="199390" algn="l"/>
              </a:tabLst>
              <a:bidi/>
            </a:pPr>
            <a:r xmlns:a="http://schemas.openxmlformats.org/drawingml/2006/main">
              <a:rPr dirty="0"/>
              <a:t>قائمة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متكرر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عرضي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اتصال،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أي </a:t>
            </a:r>
            <a:r xmlns:a="http://schemas.openxmlformats.org/drawingml/2006/main">
              <a:rPr dirty="0"/>
              <a:t>الموظفين،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الخارج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الوكالات.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5788" rIns="0" bIns="0" rtlCol="0" vert="horz">
            <a:spAutoFit/>
          </a:bodyPr>
          <a:lstStyle/>
          <a:p>
            <a:pPr xmlns:a="http://schemas.openxmlformats.org/drawingml/2006/main" marL="149225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الحد الأدنى</a:t>
            </a:r>
            <a:r xmlns:a="http://schemas.openxmlformats.org/drawingml/2006/main">
              <a:rPr dirty="0" spc="-165"/>
              <a:t> </a:t>
            </a:r>
            <a:r xmlns:a="http://schemas.openxmlformats.org/drawingml/2006/main">
              <a:rPr dirty="0" spc="-10"/>
              <a:t>متطلبات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748993"/>
            <a:ext cx="7050405" cy="42183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84785" indent="-1720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التعليم/الخبرة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marR="5080" indent="-172720">
              <a:lnSpc>
                <a:spcPct val="150000"/>
              </a:lnSpc>
              <a:spcBef>
                <a:spcPts val="605"/>
              </a:spcBef>
              <a:buFont typeface="Arial MT"/>
              <a:buChar char="•"/>
              <a:tabLst>
                <a:tab pos="5276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بنجاح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يحمل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الأساسي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وظيفة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27685" indent="-172085">
              <a:lnSpc>
                <a:spcPct val="100000"/>
              </a:lnSpc>
              <a:spcBef>
                <a:spcPts val="2160"/>
              </a:spcBef>
              <a:buFont typeface="Arial MT"/>
              <a:buChar char="•"/>
              <a:tabLst>
                <a:tab pos="5276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يتذكر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يفكر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 i="1">
                <a:latin typeface="Calibri"/>
                <a:cs typeface="Calibri"/>
              </a:rPr>
              <a:t>"موضع"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527685">
              <a:lnSpc>
                <a:spcPct val="100000"/>
              </a:lnSpc>
              <a:spcBef>
                <a:spcPts val="1560"/>
              </a:spcBef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 i="1">
                <a:latin typeface="Calibri"/>
                <a:cs typeface="Calibri"/>
              </a:rPr>
              <a:t>"شخص"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216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التراخيص،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الشهادات،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إلخ.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2229" y="533146"/>
            <a:ext cx="57772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معرفة،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مهارات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10"/>
              <a:t>القدرات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255750"/>
            <a:ext cx="7876540" cy="4464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429259" indent="-172720">
              <a:lnSpc>
                <a:spcPct val="1401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المملكة العربية السعودية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بنجاح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الوظائف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وظيفة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المملكة العربية السعودية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النتائج،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مثالي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قد يكون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المرشح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يمتلك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753745" indent="-172720">
              <a:lnSpc>
                <a:spcPct val="14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أمثلة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KSAs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بشكل موجز.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139065" indent="-17272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6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المعدلات،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 سبيل المثال،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عالي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مستوى،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لديها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معنى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فردي.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9588" rIns="0" bIns="0" rtlCol="0" vert="horz">
            <a:spAutoFit/>
          </a:bodyPr>
          <a:lstStyle/>
          <a:p>
            <a:pPr xmlns:a="http://schemas.openxmlformats.org/drawingml/2006/main" marL="192214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أمثلة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20"/>
              <a:t>المملكة العربية السعودية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7244" y="1621053"/>
            <a:ext cx="636714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يتفاعل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بفعالية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الزوار، الإدارة،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كلية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طاقم 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عدوى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يتحكم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مروحة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988" rIns="0" bIns="0" rtlCol="0" vert="horz">
            <a:spAutoFit/>
          </a:bodyPr>
          <a:lstStyle/>
          <a:p>
            <a:pPr xmlns:a="http://schemas.openxmlformats.org/drawingml/2006/main" marL="61976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إضافي</a:t>
            </a:r>
            <a:r xmlns:a="http://schemas.openxmlformats.org/drawingml/2006/main">
              <a:rPr dirty="0" spc="-145"/>
              <a:t> </a:t>
            </a:r>
            <a:r xmlns:a="http://schemas.openxmlformats.org/drawingml/2006/main">
              <a:rPr dirty="0" spc="-10"/>
              <a:t>مرغوب فيه</a:t>
            </a:r>
            <a:r xmlns:a="http://schemas.openxmlformats.org/drawingml/2006/main">
              <a:rPr dirty="0" spc="-160"/>
              <a:t> </a:t>
            </a:r>
            <a:r xmlns:a="http://schemas.openxmlformats.org/drawingml/2006/main">
              <a:rPr dirty="0" spc="-10"/>
              <a:t>المؤهلات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69644" y="1849653"/>
            <a:ext cx="637730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المؤهلات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إضافة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الحد الأدنى من المتطلبات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نافع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بنجاح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15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9588" rIns="0" bIns="0" rtlCol="0" vert="horz">
            <a:spAutoFit/>
          </a:bodyPr>
          <a:lstStyle/>
          <a:p>
            <a:pPr xmlns:a="http://schemas.openxmlformats.org/drawingml/2006/main" marL="185801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0"/>
              <a:t>عمل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 spc="-10"/>
              <a:t>شروط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643837"/>
            <a:ext cx="5843270" cy="3498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المطالب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أنشطة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رفع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وزن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بذل الجهد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7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5780" marR="5080" indent="-170815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5276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التعرض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أقصى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الطقس،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المواد الكيميائية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35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ضوضاء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مستوى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6714" y="511251"/>
            <a:ext cx="21012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التعاريف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286227"/>
            <a:ext cx="7698105" cy="471995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xmlns:a="http://schemas.openxmlformats.org/drawingml/2006/main" marL="183515" marR="223520" indent="-171450">
              <a:lnSpc>
                <a:spcPct val="146400"/>
              </a:lnSpc>
              <a:spcBef>
                <a:spcPts val="37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32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32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تحليل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متطلبات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7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3515" marR="5080" indent="-171450">
              <a:lnSpc>
                <a:spcPct val="1488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32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32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وصف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إفادة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العامل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الحقيقة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الواجبات،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العلاقات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التقريرية 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المسؤوليات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الإشرافية ،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منتج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4594" rIns="0" bIns="0" rtlCol="0" vert="horz">
            <a:spAutoFit/>
          </a:bodyPr>
          <a:lstStyle/>
          <a:p>
            <a:pPr xmlns:a="http://schemas.openxmlformats.org/drawingml/2006/main" marL="291973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التعاريف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38627"/>
            <a:ext cx="7831455" cy="20675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xmlns:a="http://schemas.openxmlformats.org/drawingml/2006/main" marL="183515" marR="5080" indent="-171450">
              <a:lnSpc>
                <a:spcPct val="148200"/>
              </a:lnSpc>
              <a:spcBef>
                <a:spcPts val="3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32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المواصفات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"المتطلبات الإنسانية"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المهارات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والشخصية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…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منتج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5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578088" y="6525051"/>
            <a:ext cx="122555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200" spc="-50">
                <a:solidFill>
                  <a:srgbClr val="006060"/>
                </a:solidFill>
                <a:latin typeface="Verdana"/>
                <a:cs typeface="Verdana"/>
              </a:rPr>
              <a:t>5</a:t>
            </a:r>
            <a:endParaRPr xmlns:a="http://schemas.openxmlformats.org/drawingml/2006/main"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7167" y="479805"/>
            <a:ext cx="20999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التعاريف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036629"/>
            <a:ext cx="8393430" cy="54584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xmlns:a="http://schemas.openxmlformats.org/drawingml/2006/main" marL="285115" marR="661035" indent="-273050">
              <a:lnSpc>
                <a:spcPct val="138600"/>
              </a:lnSpc>
              <a:spcBef>
                <a:spcPts val="200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3000" b="1" i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3000" spc="-7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 i="1">
                <a:latin typeface="Calibri"/>
                <a:cs typeface="Calibri"/>
              </a:rPr>
              <a:t>تحليل </a:t>
            </a:r>
            <a:r xmlns:a="http://schemas.openxmlformats.org/drawingml/2006/main">
              <a:rPr dirty="0" sz="2600" b="1" i="1">
                <a:solidFill>
                  <a:srgbClr val="44536A"/>
                </a:solidFill>
                <a:latin typeface="Calibri"/>
                <a:cs typeface="Calibri"/>
              </a:rPr>
              <a:t>:</a:t>
            </a:r>
            <a:r xmlns:a="http://schemas.openxmlformats.org/drawingml/2006/main">
              <a:rPr dirty="0" sz="2600" spc="-50" b="1" i="1">
                <a:solidFill>
                  <a:srgbClr val="44536A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 المعلومات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وظائف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يكتب: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0875" marR="5080" indent="-245745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652780" algn="l"/>
              </a:tabLst>
              <a:bidi/>
            </a:pPr>
            <a:r xmlns:a="http://schemas.openxmlformats.org/drawingml/2006/main">
              <a:rPr dirty="0" sz="2800" b="1" i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9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وصف:</a:t>
            </a:r>
            <a:r xmlns:a="http://schemas.openxmlformats.org/drawingml/2006/main">
              <a:rPr dirty="0" sz="2800" spc="-7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0875" marR="622935" indent="-245745">
              <a:lnSpc>
                <a:spcPts val="4710"/>
              </a:lnSpc>
              <a:spcBef>
                <a:spcPts val="375"/>
              </a:spcBef>
              <a:buFont typeface="Arial MT"/>
              <a:buChar char="•"/>
              <a:tabLst>
                <a:tab pos="652780" algn="l"/>
              </a:tabLst>
              <a:bidi/>
            </a:pPr>
            <a:r xmlns:a="http://schemas.openxmlformats.org/drawingml/2006/main">
              <a:rPr dirty="0" sz="2800" b="1" i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7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مواصفة:</a:t>
            </a:r>
            <a:r xmlns:a="http://schemas.openxmlformats.org/drawingml/2006/main">
              <a:rPr dirty="0" sz="2800" spc="-5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المؤهلات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مطلوب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5115" indent="-272415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يجمع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وصف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85115">
              <a:lnSpc>
                <a:spcPct val="100000"/>
              </a:lnSpc>
              <a:spcBef>
                <a:spcPts val="13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مواصفة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أعزب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وظيفة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1345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ببساطة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مُسَمًّى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"وظيفة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وصف".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4594" rIns="0" bIns="0" rtlCol="0" vert="horz">
            <a:spAutoFit/>
          </a:bodyPr>
          <a:lstStyle/>
          <a:p>
            <a:pPr xmlns:a="http://schemas.openxmlformats.org/drawingml/2006/main" marL="249555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وصف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983993"/>
            <a:ext cx="7654925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  <a:tab pos="23564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لقطة سريعة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شيء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ويصف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ل: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الواجبات،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المسؤوليات،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متطلبات.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988" rIns="0" bIns="0" rtlCol="0" vert="horz">
            <a:spAutoFit/>
          </a:bodyPr>
          <a:lstStyle/>
          <a:p>
            <a:pPr xmlns:a="http://schemas.openxmlformats.org/drawingml/2006/main" marL="77216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أهمية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وصف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873123"/>
            <a:ext cx="6511925" cy="34975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150" indent="-17145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415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وظيفة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المساءلة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7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4150" indent="-171450">
              <a:lnSpc>
                <a:spcPct val="100000"/>
              </a:lnSpc>
              <a:buFont typeface="Arial MT"/>
              <a:buChar char="•"/>
              <a:tabLst>
                <a:tab pos="18415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كفاءة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5780" marR="1557655" indent="-170815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5276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اِسْتَبْعَد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تكرار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المسؤوليات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6415" indent="-170815">
              <a:lnSpc>
                <a:spcPct val="100000"/>
              </a:lnSpc>
              <a:spcBef>
                <a:spcPts val="35"/>
              </a:spcBef>
              <a:buFont typeface="Arial MT"/>
              <a:buChar char="•"/>
              <a:tabLst>
                <a:tab pos="5264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توظيف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معايير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6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3388" rIns="0" bIns="0" rtlCol="0" vert="horz">
            <a:spAutoFit/>
          </a:bodyPr>
          <a:lstStyle/>
          <a:p>
            <a:pPr xmlns:a="http://schemas.openxmlformats.org/drawingml/2006/main" marL="159702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الاستخدامات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وصف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491742"/>
            <a:ext cx="7283450" cy="37642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مصدر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متطلبات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3304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الوظائف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المعرفة المحددة،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وظيفة.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26/03/2021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9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8578088" y="6525051"/>
            <a:ext cx="122555" cy="210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200" spc="-50">
                <a:solidFill>
                  <a:srgbClr val="006060"/>
                </a:solidFill>
                <a:latin typeface="Verdana"/>
                <a:cs typeface="Verdana"/>
              </a:rPr>
              <a:t>9</a:t>
            </a:r>
            <a:endParaRPr xmlns:a="http://schemas.openxmlformats.org/drawingml/2006/main" sz="1200">
              <a:latin typeface="Verdana"/>
              <a:cs typeface="Verdan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0047" rIns="0" bIns="0" rtlCol="0" vert="horz">
            <a:spAutoFit/>
          </a:bodyPr>
          <a:lstStyle/>
          <a:p>
            <a:pPr xmlns:a="http://schemas.openxmlformats.org/drawingml/2006/main" marL="181102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شكل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وصف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701749"/>
            <a:ext cx="4013835" cy="393255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285115" indent="-2724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5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مسمى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b="1">
                <a:latin typeface="Calibri"/>
                <a:cs typeface="Calibri"/>
              </a:rPr>
              <a:t>وظيفي</a:t>
            </a: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ملخص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b="1">
                <a:latin typeface="Calibri"/>
                <a:cs typeface="Calibri"/>
              </a:rPr>
              <a:t>الوظيفة</a:t>
            </a: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spc="-40" b="1">
                <a:latin typeface="Calibri"/>
                <a:cs typeface="Calibri"/>
              </a:rPr>
              <a:t>المهام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&amp;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الواجبات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7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352425" indent="-33972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24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مسؤولية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إفادة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المؤهلات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651510" indent="-24574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515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msu</dc:creator>
  <dc:title>Writing Job Descriptions</dc:title>
  <dcterms:created xsi:type="dcterms:W3CDTF">2023-11-04T07:48:40Z</dcterms:created>
  <dcterms:modified xsi:type="dcterms:W3CDTF">2023-11-04T07:48:40Z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