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3886" y="1674952"/>
            <a:ext cx="6796227" cy="2464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59304" y="96702"/>
            <a:ext cx="502539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91" y="2023998"/>
            <a:ext cx="8078216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07542" y="6456980"/>
            <a:ext cx="6413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3/19/2021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3886" y="1674952"/>
            <a:ext cx="6503034" cy="2464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2184400" marR="5080" indent="-2172335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 sz="4000" spc="-15" b="1">
                <a:solidFill>
                  <a:srgbClr val="252525"/>
                </a:solidFill>
                <a:latin typeface="Calibri"/>
                <a:cs typeface="Calibri"/>
              </a:rPr>
              <a:t>إدارة</a:t>
            </a:r>
            <a:r xmlns:a="http://schemas.openxmlformats.org/drawingml/2006/main">
              <a:rPr dirty="0" sz="4000" spc="1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والقيادة</a:t>
            </a:r>
            <a:r xmlns:a="http://schemas.openxmlformats.org/drawingml/2006/main"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dirty="0" sz="4000" spc="-8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في </a:t>
            </a:r>
            <a:r xmlns:a="http://schemas.openxmlformats.org/drawingml/2006/main"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التمريض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2073275" marR="536575" indent="-1252855">
              <a:lnSpc>
                <a:spcPct val="100000"/>
              </a:lnSpc>
              <a:spcBef>
                <a:spcPts val="5"/>
              </a:spcBef>
              <a:bidi/>
            </a:pPr>
            <a:r xmlns:a="http://schemas.openxmlformats.org/drawingml/2006/main">
              <a:rPr dirty="0" u="heavy" sz="4000" spc="-5" b="1">
                <a:solidFill>
                  <a:srgbClr val="252525"/>
                </a:solidFill>
                <a:uFill>
                  <a:solidFill>
                    <a:srgbClr val="E8D191"/>
                  </a:solidFill>
                </a:uFill>
                <a:latin typeface="Calibri"/>
                <a:cs typeface="Calibri"/>
              </a:rPr>
              <a:t>وظائف </a:t>
            </a:r>
            <a:r xmlns:a="http://schemas.openxmlformats.org/drawingml/2006/main">
              <a:rPr dirty="0" u="heavy" sz="4000" spc="-15" b="1">
                <a:solidFill>
                  <a:srgbClr val="252525"/>
                </a:solidFill>
                <a:uFill>
                  <a:solidFill>
                    <a:srgbClr val="E8D191"/>
                  </a:solidFill>
                </a:uFill>
                <a:latin typeface="Calibri"/>
                <a:cs typeface="Calibri"/>
              </a:rPr>
              <a:t>الإدارة</a:t>
            </a:r>
            <a:r xmlns:a="http://schemas.openxmlformats.org/drawingml/2006/main">
              <a:rPr dirty="0" sz="400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dirty="0" sz="4000" spc="-5" b="1">
                <a:solidFill>
                  <a:srgbClr val="252525"/>
                </a:solidFill>
                <a:latin typeface="Calibri"/>
                <a:cs typeface="Calibri"/>
              </a:rPr>
              <a:t>1- </a:t>
            </a:r>
            <a:r xmlns:a="http://schemas.openxmlformats.org/drawingml/2006/main">
              <a:rPr dirty="0" sz="4000" spc="-10" b="1">
                <a:solidFill>
                  <a:srgbClr val="252525"/>
                </a:solidFill>
                <a:latin typeface="Calibri"/>
                <a:cs typeface="Calibri"/>
              </a:rPr>
              <a:t>التخطيط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2444" y="4510862"/>
            <a:ext cx="409321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 sz="3600" b="1">
                <a:latin typeface="Calibri"/>
                <a:cs typeface="Calibri"/>
              </a:rPr>
              <a:t>ج-</a:t>
            </a:r>
            <a:r xmlns:a="http://schemas.openxmlformats.org/drawingml/2006/main">
              <a:rPr dirty="0" sz="3600" spc="-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36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3600" spc="-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3600" spc="-15" b="1">
                <a:latin typeface="Calibri"/>
                <a:cs typeface="Calibri"/>
              </a:rPr>
              <a:t>إدارة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49721" y="5021072"/>
            <a:ext cx="51054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algn="r" marR="508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 sz="1000" spc="-35">
                <a:latin typeface="Times New Roman"/>
                <a:cs typeface="Times New Roman"/>
              </a:rPr>
              <a:t>19/03/202</a:t>
            </a:r>
            <a:r xmlns:a="http://schemas.openxmlformats.org/drawingml/2006/main">
              <a:rPr dirty="0" sz="1000" spc="225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dirty="0" sz="1000" spc="-35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dirty="0" sz="1000" spc="225">
                <a:latin typeface="Times New Roman"/>
                <a:cs typeface="Times New Roman"/>
              </a:rPr>
              <a:t>​</a:t>
            </a:r>
            <a:r xmlns:a="http://schemas.openxmlformats.org/drawingml/2006/main">
              <a:rPr dirty="0" sz="1000" spc="-35">
                <a:latin typeface="Times New Roman"/>
                <a:cs typeface="Times New Roman"/>
              </a:rPr>
              <a:t>​</a:t>
            </a:r>
            <a:endParaRPr xmlns:a="http://schemas.openxmlformats.org/drawingml/2006/main" sz="1000">
              <a:latin typeface="Times New Roman"/>
              <a:cs typeface="Times New Roman"/>
            </a:endParaRPr>
          </a:p>
          <a:p>
            <a:pPr xmlns:a="http://schemas.openxmlformats.org/drawingml/2006/main" algn="r" marR="5080">
              <a:lnSpc>
                <a:spcPct val="100000"/>
              </a:lnSpc>
              <a:bidi/>
            </a:pPr>
            <a:r xmlns:a="http://schemas.openxmlformats.org/drawingml/2006/main">
              <a:rPr dirty="0" sz="1000" spc="-35">
                <a:latin typeface="Times New Roman"/>
                <a:cs typeface="Times New Roman"/>
              </a:rPr>
              <a:t>1</a:t>
            </a:r>
            <a:endParaRPr xmlns:a="http://schemas.openxmlformats.org/drawingml/2006/main"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404240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3)</a:t>
            </a:r>
            <a:r xmlns:a="http://schemas.openxmlformats.org/drawingml/2006/main">
              <a:rPr dirty="0" spc="-55"/>
              <a:t> </a:t>
            </a:r>
            <a:r xmlns:a="http://schemas.openxmlformats.org/drawingml/2006/main">
              <a:rPr dirty="0"/>
              <a:t>تحديد الأولويات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308608"/>
            <a:ext cx="8154034" cy="339979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xmlns:a="http://schemas.openxmlformats.org/drawingml/2006/main" marL="184785" marR="1461770" indent="-172720">
              <a:lnSpc>
                <a:spcPts val="3020"/>
              </a:lnSpc>
              <a:spcBef>
                <a:spcPts val="480"/>
              </a:spcBef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تحديد الأولويات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تقسيم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الجميع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أنشطة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داخل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ثلاثة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فئات: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ct val="903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لا</a:t>
            </a:r>
            <a:r xmlns:a="http://schemas.openxmlformats.org/drawingml/2006/main">
              <a:rPr dirty="0" u="heavy" sz="32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dirty="0" u="heavy" sz="3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يفعل </a:t>
            </a:r>
            <a:r xmlns:a="http://schemas.openxmlformats.org/drawingml/2006/main"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يعكس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مشاكل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سوف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يأخذ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رعاية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أنفسهم،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نكون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بالفعل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عفا عليها الزمن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نكون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أحسن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مُتَفَوِّق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بواسطة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شخص ما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آخر.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مدير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أيضاً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يرمي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بعيد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غير ضروري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معلومة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يمرر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هو - هي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الى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ملائم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شخص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 الوقت المناسب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موضة.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2437" y="1645437"/>
            <a:ext cx="8297545" cy="2586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xmlns:a="http://schemas.openxmlformats.org/drawingml/2006/main" marL="184785" marR="5080" indent="-17272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افعل </a:t>
            </a:r>
            <a:r xmlns:a="http://schemas.openxmlformats.org/drawingml/2006/main">
              <a:rPr dirty="0" u="heavy" sz="2800" spc="-2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التالي: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أغراض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يعكس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تافه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مشاكل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أولئك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مباشر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المواعيد النهائية،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لذلك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هم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يمكن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ضربة قصيرة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شئ ما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حتى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مستقبل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وقت،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يؤجل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تأخير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بلا داع.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692276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3)</a:t>
            </a:r>
            <a:r xmlns:a="http://schemas.openxmlformats.org/drawingml/2006/main">
              <a:rPr dirty="0" spc="-55"/>
              <a:t> </a:t>
            </a:r>
            <a:r xmlns:a="http://schemas.openxmlformats.org/drawingml/2006/main">
              <a:rPr dirty="0"/>
              <a:t>تحديد الأولويات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02437" y="1572492"/>
            <a:ext cx="8395970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84785" marR="5080" indent="-172720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dirty="0" u="heavy" sz="28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الآن: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يعكس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يوما بعد يوم أو من يوم إلى آخر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عملي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احتياجات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هذه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مثل؛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يوميًا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التوظيف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احتياجات،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التعامل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مع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معدات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نقص،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مقابلة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الجداول الزمنية،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إجراء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توظيف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المقابلات،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العطاء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أداء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توصية.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437" y="692276"/>
            <a:ext cx="229298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3)</a:t>
            </a:r>
            <a:r xmlns:a="http://schemas.openxmlformats.org/drawingml/2006/main">
              <a:rPr dirty="0" spc="-55"/>
              <a:t> </a:t>
            </a:r>
            <a:r xmlns:a="http://schemas.openxmlformats.org/drawingml/2006/main">
              <a:rPr dirty="0"/>
              <a:t>تحديد الأولويات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5822" y="104013"/>
            <a:ext cx="44608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dirty="0" spc="-5"/>
              <a:t>التعامل</a:t>
            </a:r>
            <a:r xmlns:a="http://schemas.openxmlformats.org/drawingml/2006/main">
              <a:rPr dirty="0" spc="-45"/>
              <a:t> </a:t>
            </a:r>
            <a:r xmlns:a="http://schemas.openxmlformats.org/drawingml/2006/main">
              <a:rPr dirty="0" spc="-5"/>
              <a:t>مع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10"/>
              <a:t>انقطاعات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063" y="1896897"/>
            <a:ext cx="3552825" cy="245491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xmlns:a="http://schemas.openxmlformats.org/drawingml/2006/main" marL="469900" indent="-457834">
              <a:lnSpc>
                <a:spcPct val="100000"/>
              </a:lnSpc>
              <a:spcBef>
                <a:spcPts val="565"/>
              </a:spcBef>
              <a:buFont typeface="Calibri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dirty="0" sz="2800" spc="-35" b="1">
                <a:latin typeface="Calibri"/>
                <a:cs typeface="Calibri"/>
              </a:rPr>
              <a:t>الهاتف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مكالمات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التنشئة الاجتماعية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الاجتماعات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455"/>
              </a:spcBef>
              <a:buFont typeface="Calibri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نقص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معلومة.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469900" indent="-457834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469900" algn="l"/>
                <a:tab pos="470534" algn="l"/>
              </a:tabLst>
              <a:bidi/>
            </a:pPr>
            <a:r xmlns:a="http://schemas.openxmlformats.org/drawingml/2006/main">
              <a:rPr dirty="0" sz="2800" spc="-20" b="1">
                <a:latin typeface="Calibri"/>
                <a:cs typeface="Calibri"/>
              </a:rPr>
              <a:t>فقير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تواصل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4451985" indent="-342900">
              <a:lnSpc>
                <a:spcPct val="100000"/>
              </a:lnSpc>
              <a:spcBef>
                <a:spcPts val="95"/>
              </a:spcBef>
              <a:buFont typeface="Calibri"/>
              <a:buChar char="•"/>
              <a:tabLst>
                <a:tab pos="4451985" algn="l"/>
                <a:tab pos="4452620" algn="l"/>
              </a:tabLst>
              <a:bidi/>
            </a:pPr>
            <a:r xmlns:a="http://schemas.openxmlformats.org/drawingml/2006/main">
              <a:rPr dirty="0" spc="-5"/>
              <a:t>نقص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dirty="0" spc="-5"/>
              <a:t>من </a:t>
            </a:r>
            <a:r xmlns:a="http://schemas.openxmlformats.org/drawingml/2006/main">
              <a:rPr dirty="0" spc="-15"/>
              <a:t>ردود الفعل</a:t>
            </a:r>
          </a:p>
          <a:p>
            <a:pPr xmlns:a="http://schemas.openxmlformats.org/drawingml/2006/main" marL="4451985" marR="34734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  <a:bidi/>
            </a:pPr>
            <a:r xmlns:a="http://schemas.openxmlformats.org/drawingml/2006/main">
              <a:rPr dirty="0" spc="-5"/>
              <a:t>نقص</a:t>
            </a:r>
            <a:r xmlns:a="http://schemas.openxmlformats.org/drawingml/2006/main">
              <a:rPr dirty="0" spc="10"/>
              <a:t> </a:t>
            </a:r>
            <a:r xmlns:a="http://schemas.openxmlformats.org/drawingml/2006/main">
              <a:rPr dirty="0" spc="-5"/>
              <a:t>من السياسات الموصوفة </a:t>
            </a:r>
            <a:r xmlns:a="http://schemas.openxmlformats.org/drawingml/2006/main">
              <a:rPr dirty="0" spc="-10"/>
              <a:t>بشكل كاف </a:t>
            </a:r>
            <a:r xmlns:a="http://schemas.openxmlformats.org/drawingml/2006/main">
              <a:rPr dirty="0" spc="-5"/>
              <a:t>و</a:t>
            </a:r>
            <a:r xmlns:a="http://schemas.openxmlformats.org/drawingml/2006/main">
              <a:rPr dirty="0" spc="-620"/>
              <a:t> </a:t>
            </a:r>
            <a:r xmlns:a="http://schemas.openxmlformats.org/drawingml/2006/main">
              <a:rPr dirty="0" spc="-10"/>
              <a:t>إجراءات</a:t>
            </a:r>
          </a:p>
          <a:p>
            <a:pPr xmlns:a="http://schemas.openxmlformats.org/drawingml/2006/main" marL="4532630" indent="-424180">
              <a:lnSpc>
                <a:spcPct val="100000"/>
              </a:lnSpc>
              <a:buFont typeface="Calibri"/>
              <a:buChar char="•"/>
              <a:tabLst>
                <a:tab pos="4533265" algn="l"/>
                <a:tab pos="4533900" algn="l"/>
              </a:tabLst>
              <a:bidi/>
            </a:pPr>
            <a:r xmlns:a="http://schemas.openxmlformats.org/drawingml/2006/main">
              <a:rPr dirty="0" spc="-10"/>
              <a:t>غير كفء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20"/>
              <a:t>زملاء العمل</a:t>
            </a:r>
          </a:p>
          <a:p>
            <a:pPr xmlns:a="http://schemas.openxmlformats.org/drawingml/2006/main" marL="445198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  <a:bidi/>
            </a:pPr>
            <a:r xmlns:a="http://schemas.openxmlformats.org/drawingml/2006/main">
              <a:rPr dirty="0" spc="-30"/>
              <a:t>نظام </a:t>
            </a:r>
            <a:r xmlns:a="http://schemas.openxmlformats.org/drawingml/2006/main">
              <a:rPr dirty="0" spc="-10"/>
              <a:t>الملفات </a:t>
            </a:r>
            <a:r xmlns:a="http://schemas.openxmlformats.org/drawingml/2006/main">
              <a:rPr dirty="0" spc="-20"/>
              <a:t>ضعيف</a:t>
            </a:r>
          </a:p>
          <a:p>
            <a:pPr xmlns:a="http://schemas.openxmlformats.org/drawingml/2006/main" marL="4451985" indent="-342900">
              <a:lnSpc>
                <a:spcPct val="100000"/>
              </a:lnSpc>
              <a:buFont typeface="Calibri"/>
              <a:buChar char="•"/>
              <a:tabLst>
                <a:tab pos="4451985" algn="l"/>
                <a:tab pos="4452620" algn="l"/>
              </a:tabLst>
              <a:bidi/>
            </a:pPr>
            <a:r xmlns:a="http://schemas.openxmlformats.org/drawingml/2006/main">
              <a:rPr dirty="0" spc="-20"/>
              <a:t>ورق</a:t>
            </a:r>
            <a:r xmlns:a="http://schemas.openxmlformats.org/drawingml/2006/main">
              <a:rPr dirty="0" spc="5"/>
              <a:t> </a:t>
            </a:r>
            <a:r xmlns:a="http://schemas.openxmlformats.org/drawingml/2006/main">
              <a:rPr dirty="0" spc="-10"/>
              <a:t>العمل </a:t>
            </a:r>
            <a:r xmlns:a="http://schemas.openxmlformats.org/drawingml/2006/main">
              <a:rPr dirty="0" spc="-5"/>
              <a:t>والقراءة </a:t>
            </a:r>
            <a:r xmlns:a="http://schemas.openxmlformats.org/drawingml/2006/main">
              <a:rPr dirty="0" spc="-10"/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267" y="824229"/>
            <a:ext cx="81527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70485" marR="5080" indent="-58419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هناك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نكون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10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خارجي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المُبذرين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يحفظ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المديرين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الإنجاز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هُم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عمل: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462" rIns="0" bIns="0" rtlCol="0" vert="horz">
            <a:spAutoFit/>
          </a:bodyPr>
          <a:lstStyle/>
          <a:p>
            <a:pPr xmlns:a="http://schemas.openxmlformats.org/drawingml/2006/main" marL="1287780" marR="5080" indent="-1186180">
              <a:lnSpc>
                <a:spcPts val="3460"/>
              </a:lnSpc>
              <a:spcBef>
                <a:spcPts val="535"/>
              </a:spcBef>
              <a:bidi/>
            </a:pPr>
            <a:r xmlns:a="http://schemas.openxmlformats.org/drawingml/2006/main">
              <a:rPr dirty="0" spc="-10"/>
              <a:t>إدارة</a:t>
            </a:r>
            <a:r xmlns:a="http://schemas.openxmlformats.org/drawingml/2006/main">
              <a:rPr dirty="0" spc="-6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dirty="0" spc="-40"/>
              <a:t> </a:t>
            </a:r>
            <a:r xmlns:a="http://schemas.openxmlformats.org/drawingml/2006/main">
              <a:rPr dirty="0" spc="-15"/>
              <a:t>المقاطعون</a:t>
            </a:r>
            <a:r xmlns:a="http://schemas.openxmlformats.org/drawingml/2006/main">
              <a:rPr dirty="0" spc="-710"/>
              <a:t> </a:t>
            </a:r>
            <a:r xmlns:a="http://schemas.openxmlformats.org/drawingml/2006/main">
              <a:rPr dirty="0"/>
              <a:t>(وقت</a:t>
            </a:r>
            <a:r xmlns:a="http://schemas.openxmlformats.org/drawingml/2006/main">
              <a:rPr dirty="0" spc="-10"/>
              <a:t> </a:t>
            </a:r>
            <a:r xmlns:a="http://schemas.openxmlformats.org/drawingml/2006/main">
              <a:rPr dirty="0" spc="-30"/>
              <a:t>(المبذرين)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80743"/>
            <a:ext cx="8637905" cy="312166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يصنع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نفسك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بشكل مفرط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يمكن الوصول إليها.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25" b="1">
                <a:latin typeface="Calibri"/>
                <a:cs typeface="Calibri"/>
              </a:rPr>
              <a:t>يتجنب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انخفاض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عدد الزوار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43815" indent="-172720">
              <a:lnSpc>
                <a:spcPts val="303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وضع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السياسة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رؤية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فقط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الزوار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من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صنع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ميعاد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ct val="90000"/>
              </a:lnSpc>
              <a:spcBef>
                <a:spcPts val="74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مقاطعة،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متى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شخص ما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متعرش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بدون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الحصول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نقطة،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استراحة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يقول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40" b="1">
                <a:latin typeface="Calibri"/>
                <a:cs typeface="Calibri"/>
              </a:rPr>
              <a:t>بلطف،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"عذر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أنا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أنا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الحصول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لك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رسالة.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ماذا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بالضبط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نكون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أنت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قائلا؟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2356231"/>
            <a:ext cx="8447405" cy="18669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25" b="1">
                <a:latin typeface="Calibri"/>
                <a:cs typeface="Calibri"/>
              </a:rPr>
              <a:t>يتجنب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الترويج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التنشئة الاجتماعية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5" b="1">
                <a:latin typeface="Calibri"/>
                <a:cs typeface="Calibri"/>
              </a:rPr>
              <a:t>مختصر.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ts val="302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لو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أنت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كان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يحب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محادثة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لذلك،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استخدم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قهوة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فواصل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غداء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ساعات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التنشئة الاجتماعية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xmlns:a="http://schemas.openxmlformats.org/drawingml/2006/main" marL="1198245" marR="5080" indent="-118618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dirty="0" spc="-10"/>
              <a:t>إدارة </a:t>
            </a:r>
            <a:r xmlns:a="http://schemas.openxmlformats.org/drawingml/2006/main">
              <a:rPr dirty="0"/>
              <a:t>المقاطعات</a:t>
            </a:r>
            <a:r xmlns:a="http://schemas.openxmlformats.org/drawingml/2006/main">
              <a:rPr dirty="0" spc="-15"/>
              <a:t>​</a:t>
            </a:r>
            <a:r xmlns:a="http://schemas.openxmlformats.org/drawingml/2006/main">
              <a:rPr dirty="0" spc="-715"/>
              <a:t> </a:t>
            </a:r>
            <a:r xmlns:a="http://schemas.openxmlformats.org/drawingml/2006/main">
              <a:rPr dirty="0"/>
              <a:t>(وقت</a:t>
            </a:r>
            <a:r xmlns:a="http://schemas.openxmlformats.org/drawingml/2006/main">
              <a:rPr dirty="0" spc="-10"/>
              <a:t> </a:t>
            </a:r>
            <a:r xmlns:a="http://schemas.openxmlformats.org/drawingml/2006/main">
              <a:rPr dirty="0" spc="-30"/>
              <a:t>(المبذرين)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61157" rIns="0" bIns="0" rtlCol="0" vert="horz">
            <a:spAutoFit/>
          </a:bodyPr>
          <a:lstStyle/>
          <a:p>
            <a:pPr xmlns:a="http://schemas.openxmlformats.org/drawingml/2006/main" marL="1287780" marR="5080" indent="-1186180">
              <a:lnSpc>
                <a:spcPts val="3460"/>
              </a:lnSpc>
              <a:spcBef>
                <a:spcPts val="535"/>
              </a:spcBef>
              <a:bidi/>
            </a:pPr>
            <a:r xmlns:a="http://schemas.openxmlformats.org/drawingml/2006/main">
              <a:rPr dirty="0" spc="-10"/>
              <a:t>إدارة </a:t>
            </a:r>
            <a:r xmlns:a="http://schemas.openxmlformats.org/drawingml/2006/main">
              <a:rPr dirty="0"/>
              <a:t>المقاطعات</a:t>
            </a:r>
            <a:r xmlns:a="http://schemas.openxmlformats.org/drawingml/2006/main">
              <a:rPr dirty="0" spc="-15"/>
              <a:t>​</a:t>
            </a:r>
            <a:r xmlns:a="http://schemas.openxmlformats.org/drawingml/2006/main">
              <a:rPr dirty="0" spc="-710"/>
              <a:t> </a:t>
            </a:r>
            <a:r xmlns:a="http://schemas.openxmlformats.org/drawingml/2006/main">
              <a:rPr dirty="0"/>
              <a:t>(وقت</a:t>
            </a:r>
            <a:r xmlns:a="http://schemas.openxmlformats.org/drawingml/2006/main">
              <a:rPr dirty="0" spc="-5"/>
              <a:t> </a:t>
            </a:r>
            <a:r xmlns:a="http://schemas.openxmlformats.org/drawingml/2006/main">
              <a:rPr dirty="0" spc="-30"/>
              <a:t>(المبذرين)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80742"/>
            <a:ext cx="8447405" cy="3401695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670"/>
              </a:spcBef>
              <a:bidi/>
            </a:pPr>
            <a:r xmlns:a="http://schemas.openxmlformats.org/drawingml/2006/main">
              <a:rPr dirty="0" sz="3200" spc="-35" b="1">
                <a:latin typeface="Calibri"/>
                <a:cs typeface="Calibri"/>
              </a:rPr>
              <a:t>الهاتف</a:t>
            </a:r>
            <a:r xmlns:a="http://schemas.openxmlformats.org/drawingml/2006/main">
              <a:rPr dirty="0" sz="32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3200" spc="-10" b="1">
                <a:latin typeface="Calibri"/>
                <a:cs typeface="Calibri"/>
              </a:rPr>
              <a:t>مكالمات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تقليل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المحادثات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dirty="0" sz="2800" spc="-5" b="1">
                <a:latin typeface="Calibri"/>
                <a:cs typeface="Calibri"/>
              </a:rPr>
              <a:t>الصغيرة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أبداً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يبدأ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بواسطة "مرحبا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كيف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حالك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أنت؟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0" b="1">
                <a:latin typeface="Calibri"/>
                <a:cs typeface="Calibri"/>
              </a:rPr>
              <a:t>يحاول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يستخدم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" مرحبًا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ماذا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هل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يمكنني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أنت؟"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5" b="1">
                <a:latin typeface="Calibri"/>
                <a:cs typeface="Calibri"/>
              </a:rPr>
              <a:t>مختصر.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 indent="-172720">
              <a:lnSpc>
                <a:spcPts val="3020"/>
              </a:lnSpc>
              <a:spcBef>
                <a:spcPts val="844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لو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أنت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كان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يحب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محادثة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لذلك،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استخدم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قهوة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فواصل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غداء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ساعات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التنشئة الاجتماعية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4305" y="450341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30"/>
              <a:t> </a:t>
            </a:r>
            <a:r xmlns:a="http://schemas.openxmlformats.org/drawingml/2006/main">
              <a:rPr dirty="0" spc="-10"/>
              <a:t>إدارة</a:t>
            </a:r>
            <a:r xmlns:a="http://schemas.openxmlformats.org/drawingml/2006/main">
              <a:rPr dirty="0" spc="-45"/>
              <a:t> </a:t>
            </a:r>
            <a:r xmlns:a="http://schemas.openxmlformats.org/drawingml/2006/main">
              <a:rPr dirty="0" spc="-15"/>
              <a:t>الاستراتيجيات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59" y="1540369"/>
            <a:ext cx="1463040" cy="3788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6334" y="1397888"/>
            <a:ext cx="8380730" cy="408177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2286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z="3200" spc="-5" b="1">
                <a:latin typeface="Calibri"/>
                <a:cs typeface="Calibri"/>
              </a:rPr>
              <a:t>تخطيط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algn="just" marL="184785" indent="-172720">
              <a:lnSpc>
                <a:spcPct val="100000"/>
              </a:lnSpc>
              <a:spcBef>
                <a:spcPts val="272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جلسة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الأولويات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xmlns:a="http://schemas.openxmlformats.org/drawingml/2006/main" algn="just" marL="184785" marR="118745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الجدولة: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خلالها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يتم تحديد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مقدار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الوقت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قضى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محدد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أنشطة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algn="just" marL="184785" marR="5080" indent="-172720">
              <a:lnSpc>
                <a:spcPts val="269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إنشاء 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قائمة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المهام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: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لا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توجد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طريقة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صحيحة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خاطئة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قم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بعمل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قائمة مهام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(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تقويم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جيب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على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الكمبيوتر) فقط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يجب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عليك القيام بذلك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يمكن الوصول إليها.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736" y="363982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40"/>
              <a:t> </a:t>
            </a:r>
            <a:r xmlns:a="http://schemas.openxmlformats.org/drawingml/2006/main">
              <a:rPr dirty="0" spc="-10"/>
              <a:t>إدارة</a:t>
            </a:r>
            <a:r xmlns:a="http://schemas.openxmlformats.org/drawingml/2006/main">
              <a:rPr dirty="0" spc="-45"/>
              <a:t> </a:t>
            </a:r>
            <a:r xmlns:a="http://schemas.openxmlformats.org/drawingml/2006/main">
              <a:rPr dirty="0" spc="-15"/>
              <a:t>الاستراتيجيات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115390"/>
            <a:ext cx="4768215" cy="4913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z="3200" spc="-10" b="1">
                <a:latin typeface="Calibri"/>
                <a:cs typeface="Calibri"/>
              </a:rPr>
              <a:t>تنظيم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ts val="3229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المكدسة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متلازمة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dirty="0" sz="2800" spc="-5" b="1">
                <a:latin typeface="Calibri"/>
                <a:cs typeface="Calibri"/>
              </a:rPr>
              <a:t>المكتب</a:t>
            </a:r>
          </a:p>
          <a:p>
            <a:pPr xmlns:a="http://schemas.openxmlformats.org/drawingml/2006/main" lvl="1" marL="527685" indent="-173355">
              <a:lnSpc>
                <a:spcPts val="3090"/>
              </a:lnSpc>
              <a:buFont typeface="Arial MT"/>
              <a:buChar char="•"/>
              <a:tabLst>
                <a:tab pos="528320" algn="l"/>
              </a:tabLst>
              <a:bidi/>
            </a:pPr>
            <a:r xmlns:a="http://schemas.openxmlformats.org/drawingml/2006/main">
              <a:rPr dirty="0" sz="2800" spc="-25" b="1">
                <a:latin typeface="Calibri"/>
                <a:cs typeface="Calibri"/>
              </a:rPr>
              <a:t>مكدسة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مكتب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lvl="1" marL="354965" marR="2280285">
              <a:lnSpc>
                <a:spcPts val="3080"/>
              </a:lnSpc>
              <a:spcBef>
                <a:spcPts val="200"/>
              </a:spcBef>
              <a:buFont typeface="Arial MT"/>
              <a:buChar char="•"/>
              <a:tabLst>
                <a:tab pos="5283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عقل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متكدس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واحد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يجب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lvl="1" marL="527685" marR="5080" indent="-172720">
              <a:lnSpc>
                <a:spcPts val="2690"/>
              </a:lnSpc>
              <a:spcBef>
                <a:spcPts val="335"/>
              </a:spcBef>
              <a:buFont typeface="Arial MT"/>
              <a:buChar char="•"/>
              <a:tabLst>
                <a:tab pos="528320" algn="l"/>
                <a:tab pos="1371600" algn="l"/>
              </a:tabLst>
              <a:bidi/>
            </a:pPr>
            <a:r xmlns:a="http://schemas.openxmlformats.org/drawingml/2006/main">
              <a:rPr dirty="0" sz="2800" spc="-20" b="1">
                <a:latin typeface="Calibri"/>
                <a:cs typeface="Calibri"/>
              </a:rPr>
              <a:t>يزيل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كل شئ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سطح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المكتب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يفعل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متعلق ب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الى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عمل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lvl="1" marL="527685" indent="-173355">
              <a:lnSpc>
                <a:spcPts val="2965"/>
              </a:lnSpc>
              <a:buFont typeface="Arial MT"/>
              <a:buChar char="•"/>
              <a:tabLst>
                <a:tab pos="5283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مكان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هاتف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خارج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من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البصر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lvl="1" marL="527685" marR="161290" indent="-172720">
              <a:lnSpc>
                <a:spcPts val="2690"/>
              </a:lnSpc>
              <a:spcBef>
                <a:spcPts val="509"/>
              </a:spcBef>
              <a:buFont typeface="Arial MT"/>
              <a:buChar char="•"/>
              <a:tabLst>
                <a:tab pos="5283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لو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ممكن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اغلاق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باب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عمل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منطقة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8082" y="2565654"/>
            <a:ext cx="3479800" cy="31623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xmlns:a="http://schemas.openxmlformats.org/drawingml/2006/main" marL="184785" marR="894080" indent="-17272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-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فن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يضيع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سلال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750">
              <a:latin typeface="Calibri"/>
              <a:cs typeface="Calibri"/>
            </a:endParaRPr>
          </a:p>
          <a:p>
            <a:pPr xmlns:a="http://schemas.openxmlformats.org/drawingml/2006/main" marL="184785" marR="291465" indent="-172720">
              <a:lnSpc>
                <a:spcPts val="302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بدني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الاستراتيجيات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يشمل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تقديم الملفات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نظام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عقلي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سلة المهملات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6736" y="368045"/>
            <a:ext cx="497205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40"/>
              <a:t> </a:t>
            </a:r>
            <a:r xmlns:a="http://schemas.openxmlformats.org/drawingml/2006/main">
              <a:rPr dirty="0" spc="-10"/>
              <a:t>إدارة</a:t>
            </a:r>
            <a:r xmlns:a="http://schemas.openxmlformats.org/drawingml/2006/main">
              <a:rPr dirty="0" spc="-45"/>
              <a:t> </a:t>
            </a:r>
            <a:r xmlns:a="http://schemas.openxmlformats.org/drawingml/2006/main">
              <a:rPr dirty="0" spc="-15"/>
              <a:t>الاستراتيجيات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096" y="1227582"/>
            <a:ext cx="5730240" cy="35261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u="heavy" sz="3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التنفيذ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150">
              <a:latin typeface="Calibri"/>
              <a:cs typeface="Calibri"/>
            </a:endParaRPr>
          </a:p>
          <a:p>
            <a:pPr xmlns:a="http://schemas.openxmlformats.org/drawingml/2006/main" marL="546100" indent="-533400">
              <a:lnSpc>
                <a:spcPct val="100000"/>
              </a:lnSpc>
              <a:buFont typeface="Calibri"/>
              <a:buChar char="•"/>
              <a:tabLst>
                <a:tab pos="545465" algn="l"/>
                <a:tab pos="54610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التعامل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ورق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عمل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بشكل مناسب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46100" indent="-533400">
              <a:lnSpc>
                <a:spcPct val="100000"/>
              </a:lnSpc>
              <a:spcBef>
                <a:spcPts val="459"/>
              </a:spcBef>
              <a:buFont typeface="Calibri"/>
              <a:buChar char="•"/>
              <a:tabLst>
                <a:tab pos="545465" algn="l"/>
                <a:tab pos="54610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تفويض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بشكل مناسب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46100" indent="-533400">
              <a:lnSpc>
                <a:spcPct val="100000"/>
              </a:lnSpc>
              <a:spcBef>
                <a:spcPts val="465"/>
              </a:spcBef>
              <a:buFont typeface="Calibri"/>
              <a:buChar char="•"/>
              <a:tabLst>
                <a:tab pos="545465" algn="l"/>
                <a:tab pos="54610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التحكم</a:t>
            </a:r>
            <a:r xmlns:a="http://schemas.openxmlformats.org/drawingml/2006/main">
              <a:rPr dirty="0" sz="2800" spc="-6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انقطاعات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46100" indent="-533400">
              <a:lnSpc>
                <a:spcPct val="100000"/>
              </a:lnSpc>
              <a:spcBef>
                <a:spcPts val="470"/>
              </a:spcBef>
              <a:buFont typeface="Calibri"/>
              <a:buChar char="•"/>
              <a:tabLst>
                <a:tab pos="545465" algn="l"/>
                <a:tab pos="54610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تعلُّم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قائلا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"لا"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546100" indent="-533400">
              <a:lnSpc>
                <a:spcPct val="100000"/>
              </a:lnSpc>
              <a:spcBef>
                <a:spcPts val="455"/>
              </a:spcBef>
              <a:buFont typeface="Calibri"/>
              <a:buChar char="•"/>
              <a:tabLst>
                <a:tab pos="545465" algn="l"/>
                <a:tab pos="54610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مكافأة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نفسه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435356"/>
            <a:ext cx="21736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10"/>
              <a:t>ماذا</a:t>
            </a:r>
            <a:r xmlns:a="http://schemas.openxmlformats.org/drawingml/2006/main">
              <a:rPr dirty="0" spc="-60"/>
              <a:t> </a:t>
            </a:r>
            <a:r xmlns:a="http://schemas.openxmlformats.org/drawingml/2006/main">
              <a:rPr dirty="0"/>
              <a:t>يكون</a:t>
            </a:r>
            <a:r xmlns:a="http://schemas.openxmlformats.org/drawingml/2006/main">
              <a:rPr dirty="0" spc="-35"/>
              <a:t> </a:t>
            </a:r>
            <a:r xmlns:a="http://schemas.openxmlformats.org/drawingml/2006/main">
              <a:rPr dirty="0"/>
              <a:t>وقت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925474"/>
            <a:ext cx="7868284" cy="451929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565"/>
              </a:spcBef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أشياء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أيّ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حياة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صنع.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47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هو - هي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معظم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قيّم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شيء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رجل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يمكن أن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تنفق.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45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dirty="0" sz="32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3200" spc="-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3200" spc="-10" b="1">
                <a:latin typeface="Calibri"/>
                <a:cs typeface="Calibri"/>
              </a:rPr>
              <a:t>إدارة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19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تحضير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أفضل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يستخدم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متاح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وقت.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لأن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marR="5080">
              <a:lnSpc>
                <a:spcPct val="150000"/>
              </a:lnSpc>
              <a:spcBef>
                <a:spcPts val="5"/>
              </a:spcBef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محدود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قيّم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الموارد،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تعلُّم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كيف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يستخدم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هو - هي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بحكمة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يتطلب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كلاهما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قيادة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مهارات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إدارة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الوظائف.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386" y="580770"/>
            <a:ext cx="60579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15"/>
              <a:t>خطوات</a:t>
            </a:r>
            <a:r xmlns:a="http://schemas.openxmlformats.org/drawingml/2006/main">
              <a:rPr dirty="0" spc="-10"/>
              <a:t> </a:t>
            </a:r>
            <a:r xmlns:a="http://schemas.openxmlformats.org/drawingml/2006/main">
              <a:rPr dirty="0" spc="-20"/>
              <a:t>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dirty="0" spc="-10"/>
              <a:t>يضمن</a:t>
            </a:r>
            <a:r xmlns:a="http://schemas.openxmlformats.org/drawingml/2006/main">
              <a:rPr dirty="0" spc="-5"/>
              <a:t> </a:t>
            </a:r>
            <a:r xmlns:a="http://schemas.openxmlformats.org/drawingml/2006/main">
              <a:rPr dirty="0" spc="-20"/>
              <a:t>فعال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dirty="0" spc="-10"/>
              <a:t>وفد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380" y="1772539"/>
            <a:ext cx="8287384" cy="350520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xmlns:a="http://schemas.openxmlformats.org/drawingml/2006/main" marL="393700" indent="-381635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393700" algn="l"/>
                <a:tab pos="394335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يخطط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أمامنا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متى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تحديد الهوية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مُتَفَوِّق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89535" indent="-381635">
              <a:lnSpc>
                <a:spcPts val="3030"/>
              </a:lnSpc>
              <a:spcBef>
                <a:spcPts val="845"/>
              </a:spcBef>
              <a:buFont typeface="Arial MT"/>
              <a:buChar char="•"/>
              <a:tabLst>
                <a:tab pos="393700" algn="l"/>
                <a:tab pos="394335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تعريف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مهارة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تعليمي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مستوى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مكتمل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وظيفة.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304165" indent="-381635">
              <a:lnSpc>
                <a:spcPts val="3020"/>
              </a:lnSpc>
              <a:spcBef>
                <a:spcPts val="790"/>
              </a:spcBef>
              <a:buFont typeface="Arial MT"/>
              <a:buChar char="•"/>
              <a:tabLst>
                <a:tab pos="393700" algn="l"/>
                <a:tab pos="394335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تعريف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شخص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أفضل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قادر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مكتمل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وظيفة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شروط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القدرة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حرية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افعل ذلك.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700" marR="120014" indent="-381635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393700" algn="l"/>
                <a:tab pos="394335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بوضوح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يتواصل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بالضبط</a:t>
            </a:r>
            <a:r xmlns:a="http://schemas.openxmlformats.org/drawingml/2006/main">
              <a:rPr dirty="0" sz="2800" spc="5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ماذا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منتهي،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حدد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المنتج النهائي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مرغوب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,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أيضًا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سلطة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متناسب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مُكَلَّف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9069" rIns="0" bIns="0" rtlCol="0" vert="horz">
            <a:spAutoFit/>
          </a:bodyPr>
          <a:lstStyle/>
          <a:p>
            <a:pPr xmlns:a="http://schemas.openxmlformats.org/drawingml/2006/main" marL="1780539" marR="5080" indent="-1179830">
              <a:lnSpc>
                <a:spcPts val="3460"/>
              </a:lnSpc>
              <a:spcBef>
                <a:spcPts val="535"/>
              </a:spcBef>
              <a:bidi/>
            </a:pPr>
            <a:r xmlns:a="http://schemas.openxmlformats.org/drawingml/2006/main">
              <a:rPr dirty="0" spc="-15"/>
              <a:t>خطوات</a:t>
            </a:r>
            <a:r xmlns:a="http://schemas.openxmlformats.org/drawingml/2006/main">
              <a:rPr dirty="0" spc="-25"/>
              <a:t> </a:t>
            </a:r>
            <a:r xmlns:a="http://schemas.openxmlformats.org/drawingml/2006/main">
              <a:rPr dirty="0" spc="-15"/>
              <a:t>ل</a:t>
            </a:r>
            <a:r xmlns:a="http://schemas.openxmlformats.org/drawingml/2006/main">
              <a:rPr dirty="0" spc="-5"/>
              <a:t> </a:t>
            </a:r>
            <a:r xmlns:a="http://schemas.openxmlformats.org/drawingml/2006/main">
              <a:rPr dirty="0" spc="-10"/>
              <a:t>ضمان </a:t>
            </a:r>
            <a:r xmlns:a="http://schemas.openxmlformats.org/drawingml/2006/main">
              <a:rPr dirty="0" spc="-20"/>
              <a:t>الفعالية</a:t>
            </a:r>
            <a:r xmlns:a="http://schemas.openxmlformats.org/drawingml/2006/main">
              <a:rPr dirty="0" spc="-710"/>
              <a:t> </a:t>
            </a:r>
            <a:r xmlns:a="http://schemas.openxmlformats.org/drawingml/2006/main">
              <a:rPr dirty="0" spc="-10"/>
              <a:t>وفد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2028824"/>
            <a:ext cx="8618220" cy="257683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xmlns:a="http://schemas.openxmlformats.org/drawingml/2006/main" marL="393065" marR="1016000" indent="-3810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393065" algn="l"/>
                <a:tab pos="39370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تعيين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خطوط،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شاشة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كيف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كون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مُتَفَوِّق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065" marR="276225" indent="-381000">
              <a:lnSpc>
                <a:spcPts val="3020"/>
              </a:lnSpc>
              <a:spcBef>
                <a:spcPts val="815"/>
              </a:spcBef>
              <a:buFont typeface="Arial MT"/>
              <a:buChar char="•"/>
              <a:tabLst>
                <a:tab pos="393065" algn="l"/>
                <a:tab pos="393700" algn="l"/>
              </a:tabLst>
              <a:bidi/>
            </a:pPr>
            <a:r xmlns:a="http://schemas.openxmlformats.org/drawingml/2006/main">
              <a:rPr dirty="0" sz="2800" spc="-25" b="1">
                <a:latin typeface="Calibri"/>
                <a:cs typeface="Calibri"/>
              </a:rPr>
              <a:t>يقيم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تابع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أداء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بعد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كان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مكتمل.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93065" marR="5080" indent="-381000">
              <a:lnSpc>
                <a:spcPts val="3020"/>
              </a:lnSpc>
              <a:spcBef>
                <a:spcPts val="810"/>
              </a:spcBef>
              <a:buFont typeface="Arial MT"/>
              <a:buChar char="•"/>
              <a:tabLst>
                <a:tab pos="393065" algn="l"/>
                <a:tab pos="39370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مندوب</a:t>
            </a:r>
            <a:r xmlns:a="http://schemas.openxmlformats.org/drawingml/2006/main">
              <a:rPr dirty="0" sz="2800" spc="4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لك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إمضاء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توجيه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جديد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موظفين.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468249"/>
            <a:ext cx="552005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xmlns:a="http://schemas.openxmlformats.org/drawingml/2006/main" marL="1963420" marR="5080" indent="-1951355">
              <a:lnSpc>
                <a:spcPts val="3460"/>
              </a:lnSpc>
              <a:spcBef>
                <a:spcPts val="535"/>
              </a:spcBef>
              <a:bidi/>
            </a:pPr>
            <a:r xmlns:a="http://schemas.openxmlformats.org/drawingml/2006/main">
              <a:rPr dirty="0" spc="-15"/>
              <a:t>أعراض </a:t>
            </a:r>
            <a:r xmlns:a="http://schemas.openxmlformats.org/drawingml/2006/main">
              <a:rPr dirty="0"/>
              <a:t>إدارة </a:t>
            </a:r>
            <a:r xmlns:a="http://schemas.openxmlformats.org/drawingml/2006/main">
              <a:rPr dirty="0" spc="-5"/>
              <a:t>الوقت</a:t>
            </a:r>
            <a:r xmlns:a="http://schemas.openxmlformats.org/drawingml/2006/main">
              <a:rPr dirty="0" spc="-10"/>
              <a:t>​</a:t>
            </a:r>
            <a:r xmlns:a="http://schemas.openxmlformats.org/drawingml/2006/main">
              <a:rPr dirty="0" spc="-710"/>
              <a:t> </a:t>
            </a:r>
            <a:r xmlns:a="http://schemas.openxmlformats.org/drawingml/2006/main">
              <a:rPr dirty="0" spc="-5"/>
              <a:t>المشاكل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2742" y="1995297"/>
            <a:ext cx="4525645" cy="39960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46990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كون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شراء زائد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تحقيق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40" b="1">
                <a:latin typeface="Calibri"/>
                <a:cs typeface="Calibri"/>
              </a:rPr>
              <a:t>مفتاح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نتائج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إحساس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من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الجري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متأخر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dirty="0" sz="2800" spc="-30" b="1">
                <a:latin typeface="Calibri"/>
                <a:cs typeface="Calibri"/>
              </a:rPr>
              <a:t>عمل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أطول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ساعات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بيت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يذهب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أزمة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إلى أزمة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492" y="609345"/>
            <a:ext cx="658685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الأسباب</a:t>
            </a:r>
            <a:r xmlns:a="http://schemas.openxmlformats.org/drawingml/2006/main">
              <a:rPr dirty="0" spc="-35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dirty="0" spc="-10"/>
              <a:t> </a:t>
            </a: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10"/>
              <a:t>إدارة</a:t>
            </a:r>
            <a:r xmlns:a="http://schemas.openxmlformats.org/drawingml/2006/main">
              <a:rPr dirty="0" spc="-50"/>
              <a:t> </a:t>
            </a:r>
            <a:r xmlns:a="http://schemas.openxmlformats.org/drawingml/2006/main">
              <a:rPr dirty="0" spc="-5"/>
              <a:t>المشاكل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6334" y="1712722"/>
            <a:ext cx="6673850" cy="2395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يصنع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فعال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تخطيط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بشكل سيء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منظم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غير فعال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تخطيط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إداري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ضعف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3213" y="386333"/>
            <a:ext cx="650240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/>
              <a:t>بعض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/>
              <a:t>شائع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/>
              <a:t>استهلاك</a:t>
            </a:r>
            <a:r xmlns:a="http://schemas.openxmlformats.org/drawingml/2006/main">
              <a:rPr dirty="0" spc="-35"/>
              <a:t> </a:t>
            </a:r>
            <a:r xmlns:a="http://schemas.openxmlformats.org/drawingml/2006/main">
              <a:rPr dirty="0"/>
              <a:t>عادة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6691" y="1235734"/>
            <a:ext cx="7595870" cy="322643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وضع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صعب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غير سار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المهام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البداية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لكن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فاشل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ينهي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غير سار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عمل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المهام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كون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بسهولة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مسار 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dirty="0" sz="2800" spc="-5" b="1">
                <a:latin typeface="Calibri"/>
                <a:cs typeface="Calibri"/>
              </a:rPr>
              <a:t>جانبي</a:t>
            </a: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تسويف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ضروري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القرارات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بشكل سيء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منظم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مكتب،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تعبئة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تخطيطات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624077"/>
            <a:ext cx="6664959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/>
              <a:t>بعض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/>
              <a:t>شائع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/>
              <a:t>استهلاك</a:t>
            </a:r>
            <a:r xmlns:a="http://schemas.openxmlformats.org/drawingml/2006/main">
              <a:rPr dirty="0" spc="-30"/>
              <a:t> </a:t>
            </a:r>
            <a:r xmlns:a="http://schemas.openxmlformats.org/drawingml/2006/main">
              <a:rPr dirty="0"/>
              <a:t>العادات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1213256"/>
            <a:ext cx="6218555" cy="3866515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7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20" b="1">
                <a:latin typeface="Calibri"/>
                <a:cs typeface="Calibri"/>
              </a:rPr>
              <a:t>فقير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تنظيم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إجراء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مقابلة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25" b="1">
                <a:latin typeface="Calibri"/>
                <a:cs typeface="Calibri"/>
              </a:rPr>
              <a:t>حضور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أيضاً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العديد من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الاجتماعات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35" b="1">
                <a:latin typeface="Calibri"/>
                <a:cs typeface="Calibri"/>
              </a:rPr>
              <a:t>التحدث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أيضاً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كثيراً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(التواصل الاجتماعي)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أن تكون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أكثر من اللازم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فضولي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قادر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آحرون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طلب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يساعد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680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كون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مرئية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للغاية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بسهولة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جدا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يمكن الوصول إليها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2054" y="512190"/>
            <a:ext cx="53778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مبادئ</a:t>
            </a:r>
            <a:r xmlns:a="http://schemas.openxmlformats.org/drawingml/2006/main">
              <a:rPr dirty="0" spc="-50"/>
              <a:t> </a:t>
            </a:r>
            <a:r xmlns:a="http://schemas.openxmlformats.org/drawingml/2006/main">
              <a:rPr dirty="0"/>
              <a:t>ل</a:t>
            </a:r>
            <a:r xmlns:a="http://schemas.openxmlformats.org/drawingml/2006/main">
              <a:rPr dirty="0" spc="-10"/>
              <a:t> </a:t>
            </a:r>
            <a:r xmlns:a="http://schemas.openxmlformats.org/drawingml/2006/main">
              <a:rPr dirty="0" spc="-5"/>
              <a:t>وقت</a:t>
            </a:r>
            <a:r xmlns:a="http://schemas.openxmlformats.org/drawingml/2006/main">
              <a:rPr dirty="0" spc="-15"/>
              <a:t> </a:t>
            </a:r>
            <a:r xmlns:a="http://schemas.openxmlformats.org/drawingml/2006/main">
              <a:rPr dirty="0" spc="-10"/>
              <a:t>إدارة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52117"/>
            <a:ext cx="8284209" cy="3547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527685" indent="-515620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يسمح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تخطيط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يٌرسّخ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الأولويات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arenR"/>
            </a:pPr>
            <a:endParaRPr sz="3800">
              <a:latin typeface="Calibri"/>
              <a:cs typeface="Calibri"/>
            </a:endParaRPr>
          </a:p>
          <a:p>
            <a:pPr xmlns:a="http://schemas.openxmlformats.org/drawingml/2006/main" marL="527685" marR="1009015" indent="-515620">
              <a:lnSpc>
                <a:spcPts val="3020"/>
              </a:lnSpc>
              <a:buAutoNum type="arabicParenR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مكتمل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أعلى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أولوية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حينما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ممكن،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انهي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واحدة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قبل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بداية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5" b="1">
                <a:latin typeface="Calibri"/>
                <a:cs typeface="Calibri"/>
              </a:rPr>
              <a:t>آخر.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arenR"/>
            </a:pPr>
            <a:endParaRPr sz="3750">
              <a:latin typeface="Calibri"/>
              <a:cs typeface="Calibri"/>
            </a:endParaRPr>
          </a:p>
          <a:p>
            <a:pPr xmlns:a="http://schemas.openxmlformats.org/drawingml/2006/main" marL="527685" marR="5080" indent="-515620">
              <a:lnSpc>
                <a:spcPts val="3020"/>
              </a:lnSpc>
              <a:buAutoNum type="arabicParenR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dirty="0" sz="2800" spc="-15" b="1">
                <a:latin typeface="Calibri"/>
                <a:cs typeface="Calibri"/>
              </a:rPr>
              <a:t>إعادة تحديد الأولويات</a:t>
            </a:r>
            <a:r xmlns:a="http://schemas.openxmlformats.org/drawingml/2006/main">
              <a:rPr dirty="0" sz="2800" spc="5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قائم على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متبقي</a:t>
            </a:r>
            <a:r xmlns:a="http://schemas.openxmlformats.org/drawingml/2006/main">
              <a:rPr dirty="0" sz="2800" spc="5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مهمة</a:t>
            </a:r>
            <a:r xmlns:a="http://schemas.openxmlformats.org/drawingml/2006/main">
              <a:rPr dirty="0" sz="2800" spc="4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على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جديد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المعلومات التي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يمكن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يملك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كان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تلقى.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80440"/>
            <a:ext cx="8458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  <a:bidi/>
            </a:pPr>
            <a:r xmlns:a="http://schemas.openxmlformats.org/drawingml/2006/main">
              <a:rPr dirty="0" spc="-5"/>
              <a:t>1) </a:t>
            </a:r>
            <a:r xmlns:a="http://schemas.openxmlformats.org/drawingml/2006/main">
              <a:rPr dirty="0"/>
              <a:t>السماح</a:t>
            </a:r>
            <a:r xmlns:a="http://schemas.openxmlformats.org/drawingml/2006/main">
              <a:rPr dirty="0" spc="-25"/>
              <a:t> </a:t>
            </a:r>
            <a:r xmlns:a="http://schemas.openxmlformats.org/drawingml/2006/main">
              <a:rPr dirty="0"/>
              <a:t>حان </a:t>
            </a:r>
            <a:r xmlns:a="http://schemas.openxmlformats.org/drawingml/2006/main">
              <a:rPr dirty="0"/>
              <a:t>وقت </a:t>
            </a:r>
            <a:r xmlns:a="http://schemas.openxmlformats.org/drawingml/2006/main">
              <a:rPr dirty="0" spc="-20"/>
              <a:t>التخطيط</a:t>
            </a:r>
            <a:r xmlns:a="http://schemas.openxmlformats.org/drawingml/2006/main">
              <a:rPr dirty="0" spc="-35"/>
              <a:t> </a:t>
            </a:r>
            <a:r xmlns:a="http://schemas.openxmlformats.org/drawingml/2006/main">
              <a:rPr dirty="0"/>
              <a:t>و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 spc="-10"/>
              <a:t>يٌرسّخ</a:t>
            </a:r>
            <a:r xmlns:a="http://schemas.openxmlformats.org/drawingml/2006/main">
              <a:rPr dirty="0" spc="-30"/>
              <a:t> </a:t>
            </a:r>
            <a:r xmlns:a="http://schemas.openxmlformats.org/drawingml/2006/main">
              <a:rPr dirty="0"/>
              <a:t>الأولويات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247" y="1475994"/>
            <a:ext cx="7388859" cy="27305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84785" indent="-1727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3200" spc="-5" b="1">
                <a:latin typeface="Calibri"/>
                <a:cs typeface="Calibri"/>
              </a:rPr>
              <a:t>يوميًا</a:t>
            </a:r>
            <a:r xmlns:a="http://schemas.openxmlformats.org/drawingml/2006/main">
              <a:rPr dirty="0" sz="3200" spc="-5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3200" b="1">
                <a:latin typeface="Calibri"/>
                <a:cs typeface="Calibri"/>
              </a:rPr>
              <a:t>يخطط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73990">
              <a:lnSpc>
                <a:spcPct val="100000"/>
              </a:lnSpc>
              <a:spcBef>
                <a:spcPts val="145"/>
              </a:spcBef>
              <a:bidi/>
            </a:pPr>
            <a:r xmlns:a="http://schemas.openxmlformats.org/drawingml/2006/main">
              <a:rPr dirty="0" sz="2800" spc="-40" b="1">
                <a:latin typeface="Calibri"/>
                <a:cs typeface="Calibri"/>
              </a:rPr>
              <a:t>اثنين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5" b="1">
                <a:latin typeface="Calibri"/>
                <a:cs typeface="Calibri"/>
              </a:rPr>
              <a:t>اخطاء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مشترك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بين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المديرين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نكون: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292100" indent="-280035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"/>
              <a:tabLst>
                <a:tab pos="292735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التقليل من التقدير</a:t>
            </a:r>
            <a:r xmlns:a="http://schemas.openxmlformats.org/drawingml/2006/main">
              <a:rPr dirty="0" sz="2800" spc="3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أهمية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من يومية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يخطط.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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292100" indent="-280035">
              <a:lnSpc>
                <a:spcPct val="100000"/>
              </a:lnSpc>
              <a:buSzPct val="96428"/>
              <a:buFont typeface="Wingdings"/>
              <a:buChar char=""/>
              <a:tabLst>
                <a:tab pos="292735" algn="l"/>
              </a:tabLst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لا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السماح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مناسب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وقت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تخطيط.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 spc="-5"/>
              <a:t>19/03/2021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8739" y="1224787"/>
            <a:ext cx="8804910" cy="5020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xmlns:a="http://schemas.openxmlformats.org/drawingml/2006/main" marL="17399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dirty="0" sz="2800" spc="-10" b="1">
                <a:latin typeface="Calibri"/>
                <a:cs typeface="Calibri"/>
              </a:rPr>
              <a:t>يوميًا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تخطيط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بواسطة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​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40" b="1">
                <a:latin typeface="Calibri"/>
                <a:cs typeface="Calibri"/>
              </a:rPr>
              <a:t>مدير.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Calibri"/>
              <a:cs typeface="Calibri"/>
            </a:endParaRPr>
          </a:p>
          <a:p>
            <a:pPr xmlns:a="http://schemas.openxmlformats.org/drawingml/2006/main" marL="184785" marR="37465" indent="-17272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صباح،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قائمة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الجميع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الأفعال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يكون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مُتَفَوِّق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dirty="0" sz="2800" spc="-6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60" b="1">
                <a:latin typeface="Calibri"/>
                <a:cs typeface="Calibri"/>
              </a:rPr>
              <a:t>يوم.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marL="184785" marR="240665" indent="-17272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التخطيط للمستقبل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الاجتماعات.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يحضر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توزيع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يتقدم</a:t>
            </a:r>
            <a:r xmlns:a="http://schemas.openxmlformats.org/drawingml/2006/main">
              <a:rPr dirty="0" sz="2800" spc="-6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أجندات.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xmlns:a="http://schemas.openxmlformats.org/drawingml/2006/main" marL="184785" marR="102870" indent="-172720">
              <a:lnSpc>
                <a:spcPct val="8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5" b="1">
                <a:latin typeface="Calibri"/>
                <a:cs typeface="Calibri"/>
              </a:rPr>
              <a:t>تعريف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تطوير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0" b="1">
                <a:latin typeface="Calibri"/>
                <a:cs typeface="Calibri"/>
              </a:rPr>
              <a:t>مشاكل،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يضع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هم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في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ملائم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جزء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2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20" b="1">
                <a:latin typeface="Calibri"/>
                <a:cs typeface="Calibri"/>
              </a:rPr>
              <a:t>الوحدة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قصير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أو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طويل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شرط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الخطط.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950">
              <a:latin typeface="Calibri"/>
              <a:cs typeface="Calibri"/>
            </a:endParaRPr>
          </a:p>
          <a:p>
            <a:pPr xmlns:a="http://schemas.openxmlformats.org/drawingml/2006/main" marL="184785" indent="-172720">
              <a:lnSpc>
                <a:spcPct val="100000"/>
              </a:lnSpc>
              <a:buFont typeface="Arial MT"/>
              <a:buChar char="•"/>
              <a:tabLst>
                <a:tab pos="185420" algn="l"/>
              </a:tabLst>
              <a:bidi/>
            </a:pPr>
            <a:r xmlns:a="http://schemas.openxmlformats.org/drawingml/2006/main">
              <a:rPr dirty="0" sz="2800" spc="-20" b="1">
                <a:latin typeface="Calibri"/>
                <a:cs typeface="Calibri"/>
              </a:rPr>
              <a:t>مراجعة</a:t>
            </a:r>
            <a:r xmlns:a="http://schemas.openxmlformats.org/drawingml/2006/main">
              <a:rPr dirty="0" sz="2800" spc="3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قصير</a:t>
            </a:r>
            <a:r xmlns:a="http://schemas.openxmlformats.org/drawingml/2006/main">
              <a:rPr dirty="0" sz="280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طويل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15" b="1">
                <a:latin typeface="Calibri"/>
                <a:cs typeface="Calibri"/>
              </a:rPr>
              <a:t>شرط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الخطط</a:t>
            </a:r>
            <a:r xmlns:a="http://schemas.openxmlformats.org/drawingml/2006/main">
              <a:rPr dirty="0" sz="2800" spc="1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ل</a:t>
            </a:r>
            <a:r xmlns:a="http://schemas.openxmlformats.org/drawingml/2006/main">
              <a:rPr dirty="0" sz="2800" spc="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ال</a:t>
            </a:r>
            <a:r xmlns:a="http://schemas.openxmlformats.org/drawingml/2006/main">
              <a:rPr dirty="0" sz="2800" spc="20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5" b="1">
                <a:latin typeface="Calibri"/>
                <a:cs typeface="Calibri"/>
              </a:rPr>
              <a:t>وحدة</a:t>
            </a:r>
            <a:r xmlns:a="http://schemas.openxmlformats.org/drawingml/2006/main">
              <a:rPr dirty="0" sz="2800" spc="15" b="1">
                <a:latin typeface="Calibri"/>
                <a:cs typeface="Calibri"/>
              </a:rPr>
              <a:t> </a:t>
            </a:r>
            <a:r xmlns:a="http://schemas.openxmlformats.org/drawingml/2006/main">
              <a:rPr dirty="0" sz="2800" spc="-30" b="1">
                <a:latin typeface="Calibri"/>
                <a:cs typeface="Calibri"/>
              </a:rPr>
              <a:t>بانتظام.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67" y="480440"/>
            <a:ext cx="35693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dirty="0"/>
              <a:t>2)</a:t>
            </a:r>
            <a:r xmlns:a="http://schemas.openxmlformats.org/drawingml/2006/main">
              <a:rPr dirty="0" spc="-20"/>
              <a:t> </a:t>
            </a:r>
            <a:r xmlns:a="http://schemas.openxmlformats.org/drawingml/2006/main">
              <a:rPr dirty="0" spc="-10"/>
              <a:t>يٌرسّخ</a:t>
            </a:r>
            <a:r xmlns:a="http://schemas.openxmlformats.org/drawingml/2006/main">
              <a:rPr dirty="0" spc="-55"/>
              <a:t> </a:t>
            </a:r>
            <a:r xmlns:a="http://schemas.openxmlformats.org/drawingml/2006/main">
              <a:rPr dirty="0"/>
              <a:t>الأولويات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mm</dc:creator>
  <dc:title>الشريحة 1</dc:title>
  <dcterms:created xsi:type="dcterms:W3CDTF">2023-11-04T07:44:10Z</dcterms:created>
  <dcterms:modified xsi:type="dcterms:W3CDTF">2023-11-04T07:44:10Z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2023-11-04T00:00:00Z</vt:filetime>
  </property>
</Properties>
</file>