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07489" y="257302"/>
            <a:ext cx="50546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0284" y="1123466"/>
            <a:ext cx="8601710" cy="4690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323198" y="6466897"/>
            <a:ext cx="140334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2678429" y="4050919"/>
            <a:ext cx="405574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 spc="-15" b="1">
                <a:solidFill>
                  <a:srgbClr val="252525"/>
                </a:solidFill>
                <a:latin typeface="Calibri"/>
                <a:cs typeface="Calibri"/>
              </a:rPr>
              <a:t>التحكم</a:t>
            </a:r>
            <a:r xmlns:a="http://schemas.openxmlformats.org/drawingml/2006/main">
              <a:rPr dirty="0" sz="4000" spc="10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4000" spc="-15" b="1">
                <a:solidFill>
                  <a:srgbClr val="252525"/>
                </a:solidFill>
                <a:latin typeface="Calibri"/>
                <a:cs typeface="Calibri"/>
              </a:rPr>
              <a:t>عملية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5759" y="4546472"/>
            <a:ext cx="16446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000">
                <a:solidFill>
                  <a:srgbClr val="FDFFFF"/>
                </a:solidFill>
                <a:latin typeface="Tahoma"/>
                <a:cs typeface="Tahoma"/>
              </a:rPr>
              <a:t>1</a:t>
            </a:r>
            <a:endParaRPr xmlns:a="http://schemas.openxmlformats.org/drawingml/2006/main" sz="20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35202" y="1168730"/>
            <a:ext cx="6503034" cy="2281555"/>
          </a:xfrm>
          <a:prstGeom prst="rect"/>
        </p:spPr>
        <p:txBody>
          <a:bodyPr wrap="square" lIns="0" tIns="81280" rIns="0" bIns="0" rtlCol="0" vert="horz">
            <a:spAutoFit/>
          </a:bodyPr>
          <a:lstStyle/>
          <a:p>
            <a:pPr xmlns:a="http://schemas.openxmlformats.org/drawingml/2006/main" marL="2244090" marR="5080" indent="-2232025">
              <a:lnSpc>
                <a:spcPts val="4320"/>
              </a:lnSpc>
              <a:spcBef>
                <a:spcPts val="640"/>
              </a:spcBef>
              <a:bidi/>
            </a:pPr>
            <a:r xmlns:a="http://schemas.openxmlformats.org/drawingml/2006/main">
              <a:rPr dirty="0" sz="4000" spc="-15"/>
              <a:t>إدارة</a:t>
            </a:r>
            <a:r xmlns:a="http://schemas.openxmlformats.org/drawingml/2006/main">
              <a:rPr dirty="0" sz="4000" spc="15"/>
              <a:t> </a:t>
            </a:r>
            <a:r xmlns:a="http://schemas.openxmlformats.org/drawingml/2006/main">
              <a:rPr dirty="0" sz="4000" spc="-5"/>
              <a:t>والقيادة</a:t>
            </a:r>
            <a:r xmlns:a="http://schemas.openxmlformats.org/drawingml/2006/main">
              <a:rPr dirty="0" sz="4000" spc="-10"/>
              <a:t>​</a:t>
            </a:r>
            <a:r xmlns:a="http://schemas.openxmlformats.org/drawingml/2006/main">
              <a:rPr dirty="0" sz="4000" spc="-890"/>
              <a:t> </a:t>
            </a:r>
            <a:r xmlns:a="http://schemas.openxmlformats.org/drawingml/2006/main">
              <a:rPr dirty="0" sz="4000" spc="-5"/>
              <a:t>في </a:t>
            </a:r>
            <a:r xmlns:a="http://schemas.openxmlformats.org/drawingml/2006/main">
              <a:rPr dirty="0" sz="4000" spc="-10"/>
              <a:t>التمريض</a:t>
            </a:r>
            <a:endParaRPr xmlns:a="http://schemas.openxmlformats.org/drawingml/2006/main" sz="4000"/>
          </a:p>
          <a:p>
            <a:pPr xmlns:a="http://schemas.openxmlformats.org/drawingml/2006/main" marL="1887220" marR="640080" indent="-1009015">
              <a:lnSpc>
                <a:spcPts val="4320"/>
              </a:lnSpc>
              <a:spcBef>
                <a:spcPts val="5"/>
              </a:spcBef>
              <a:bidi/>
            </a:pPr>
            <a:r xmlns:a="http://schemas.openxmlformats.org/drawingml/2006/main">
              <a:rPr dirty="0" sz="4000" spc="-5"/>
              <a:t>وظائف </a:t>
            </a:r>
            <a:r xmlns:a="http://schemas.openxmlformats.org/drawingml/2006/main">
              <a:rPr dirty="0" sz="4000" spc="-15"/>
              <a:t>الإدارة</a:t>
            </a:r>
            <a:r xmlns:a="http://schemas.openxmlformats.org/drawingml/2006/main">
              <a:rPr dirty="0" sz="4000" spc="-890"/>
              <a:t> </a:t>
            </a:r>
            <a:r xmlns:a="http://schemas.openxmlformats.org/drawingml/2006/main">
              <a:rPr dirty="0" sz="4000" spc="-5"/>
              <a:t>4-</a:t>
            </a:r>
            <a:r xmlns:a="http://schemas.openxmlformats.org/drawingml/2006/main">
              <a:rPr dirty="0" sz="4000" spc="-10"/>
              <a:t> </a:t>
            </a:r>
            <a:r xmlns:a="http://schemas.openxmlformats.org/drawingml/2006/main">
              <a:rPr dirty="0" sz="4000" spc="-15"/>
              <a:t>التحكم</a:t>
            </a:r>
            <a:endParaRPr xmlns:a="http://schemas.openxmlformats.org/drawingml/2006/main" sz="4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3229" y="510032"/>
            <a:ext cx="433959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التحكم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35"/>
              <a:t>التقنيات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1342923"/>
            <a:ext cx="8711565" cy="3736340"/>
          </a:xfrm>
          <a:prstGeom prst="rect">
            <a:avLst/>
          </a:prstGeom>
        </p:spPr>
        <p:txBody>
          <a:bodyPr wrap="square" lIns="0" tIns="16065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6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أهمية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تقنيات التحكم: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17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التقنيات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افتراضيًا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68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المنظمات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وهكذا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تمثل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معيار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يمارس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4229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تقنية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مختلف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عملية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التحكم 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يمكّن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مديرين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لمعرفة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يحدث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منظمة.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93734" y="6466897"/>
            <a:ext cx="13525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 spc="-7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8361" y="174193"/>
            <a:ext cx="137033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ميزانية</a:t>
            </a:r>
            <a:r xmlns:a="http://schemas.openxmlformats.org/drawingml/2006/main">
              <a:rPr dirty="0" spc="-50"/>
              <a:t>​</a:t>
            </a:r>
            <a:r xmlns:a="http://schemas.openxmlformats.org/drawingml/2006/main">
              <a:rPr dirty="0" spc="-30"/>
              <a:t>​</a:t>
            </a:r>
            <a:r xmlns:a="http://schemas.openxmlformats.org/drawingml/2006/main">
              <a:rPr dirty="0"/>
              <a:t>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4939" y="829456"/>
            <a:ext cx="8843645" cy="5267960"/>
          </a:xfrm>
          <a:prstGeom prst="rect">
            <a:avLst/>
          </a:prstGeom>
        </p:spPr>
        <p:txBody>
          <a:bodyPr wrap="square" lIns="0" tIns="27305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2150"/>
              </a:spcBef>
              <a:bidi/>
            </a:pPr>
            <a:r xmlns:a="http://schemas.openxmlformats.org/drawingml/2006/main">
              <a:rPr dirty="0" sz="3200" spc="-1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32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32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15" b="1">
                <a:latin typeface="Calibri"/>
                <a:cs typeface="Calibri"/>
              </a:rPr>
              <a:t>ميزانية؟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7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أعرب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كمي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شرط.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رقمي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تعبير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دخل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مخطط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النفقات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منظمة.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34975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مالي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موارد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وفقا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المنظمة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النوايا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يسهل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الحصول على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نتائج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العمليات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ثابت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المنظمة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يخطط.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12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2814" y="243332"/>
            <a:ext cx="30556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5"/>
              <a:t>أنواع </a:t>
            </a:r>
            <a:r xmlns:a="http://schemas.openxmlformats.org/drawingml/2006/main">
              <a:rPr dirty="0" spc="-10"/>
              <a:t>من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5"/>
              <a:t>ميزانية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058056"/>
            <a:ext cx="8875395" cy="2066925"/>
          </a:xfrm>
          <a:prstGeom prst="rect">
            <a:avLst/>
          </a:prstGeom>
        </p:spPr>
        <p:txBody>
          <a:bodyPr wrap="square" lIns="0" tIns="27305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2150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1.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عاصمة</a:t>
            </a:r>
            <a:r xmlns:a="http://schemas.openxmlformats.org/drawingml/2006/main">
              <a:rPr dirty="0" u="heavy" sz="3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ميزانية </a:t>
            </a:r>
            <a:r xmlns:a="http://schemas.openxmlformats.org/drawingml/2006/main"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النفقات </a:t>
            </a:r>
            <a:r xmlns:a="http://schemas.openxmlformats.org/drawingml/2006/main">
              <a:rPr dirty="0" u="heavy" sz="32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اكتساب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رئيسي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أصول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جديد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معدات،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كامل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النباتات،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أرض.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13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2814" y="243332"/>
            <a:ext cx="30556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5"/>
              <a:t>أنواع </a:t>
            </a:r>
            <a:r xmlns:a="http://schemas.openxmlformats.org/drawingml/2006/main">
              <a:rPr dirty="0" spc="-10"/>
              <a:t>من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5"/>
              <a:t>ميزانية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058056"/>
            <a:ext cx="8952865" cy="3987800"/>
          </a:xfrm>
          <a:prstGeom prst="rect">
            <a:avLst/>
          </a:prstGeom>
        </p:spPr>
        <p:txBody>
          <a:bodyPr wrap="square" lIns="0" tIns="27305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2150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2.</a:t>
            </a:r>
            <a:r xmlns:a="http://schemas.openxmlformats.org/drawingml/2006/main">
              <a:rPr dirty="0" sz="32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عملية</a:t>
            </a:r>
            <a:r xmlns:a="http://schemas.openxmlformats.org/drawingml/2006/main">
              <a:rPr dirty="0" u="heavy" sz="32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32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ميزانية: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ct val="15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يمثل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متنوع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تفاصيل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العمليات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مالي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شروط.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نفقات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إجابة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خدمات،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المخدرات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صيدلانية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لوازم،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بصلح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صيانة،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الخدمة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يسافر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احترافي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الاجتماعات،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أوراق،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كتب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الدوريات.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14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698" y="684352"/>
            <a:ext cx="305816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0"/>
              <a:t>أنواع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5"/>
              <a:t>ميزانية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722247"/>
            <a:ext cx="7953375" cy="40417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3-</a:t>
            </a:r>
            <a:r xmlns:a="http://schemas.openxmlformats.org/drawingml/2006/main">
              <a:rPr dirty="0" u="heavy" sz="32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u="heavy" sz="3200" spc="-3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32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ميزانية: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ct val="150000"/>
              </a:lnSpc>
              <a:spcBef>
                <a:spcPts val="2570"/>
              </a:spcBef>
              <a:tabLst>
                <a:tab pos="430339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أكبر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الميزانية،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إنها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القوى العاملة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الموظفين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ميزانية،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تَعَب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كثيف.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فِعلي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عملت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(منتج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وقت)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غير منتج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(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أوراق،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العطلات،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توجيه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 الخدمة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15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0642" y="456946"/>
            <a:ext cx="29095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5"/>
              <a:t>ميزانية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10"/>
              <a:t>عملية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49146"/>
            <a:ext cx="4999355" cy="33661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527685" indent="-51562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التبني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eriod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تعديل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Calibri"/>
              <a:buAutoNum type="arabicPeriod"/>
            </a:pPr>
            <a:endParaRPr sz="3500">
              <a:latin typeface="Calibri"/>
              <a:cs typeface="Calibri"/>
            </a:endParaRPr>
          </a:p>
          <a:p>
            <a:pPr xmlns:a="http://schemas.openxmlformats.org/drawingml/2006/main" marL="527685" indent="-515620">
              <a:lnSpc>
                <a:spcPct val="100000"/>
              </a:lnSpc>
              <a:buAutoNum type="arabicPeriod"/>
              <a:tabLst>
                <a:tab pos="527685" algn="l"/>
                <a:tab pos="5283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تطبيق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&amp;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يراقب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16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67152" y="380746"/>
            <a:ext cx="44094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1-الميزانية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15"/>
              <a:t>تطوير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315063"/>
            <a:ext cx="8734425" cy="322770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78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1.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أولوية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جلسة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15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2.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تواصل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الأولويات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الوحدات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3.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ميزانية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تطوير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الوحدات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2700" marR="73025">
              <a:lnSpc>
                <a:spcPct val="150000"/>
              </a:lnSpc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4.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تحليل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ميزانية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التقديمات،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التوصيات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5.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ميزانية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جلسات الاستماع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17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1614" y="635253"/>
            <a:ext cx="36207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2-الميزانية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5"/>
              <a:t>التبني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22860" marR="5080" indent="-10795">
              <a:lnSpc>
                <a:spcPct val="150100"/>
              </a:lnSpc>
              <a:spcBef>
                <a:spcPts val="100"/>
              </a:spcBef>
              <a:tabLst>
                <a:tab pos="7102475" algn="l"/>
              </a:tabLst>
              <a:bidi/>
            </a:pPr>
            <a:r xmlns:a="http://schemas.openxmlformats.org/drawingml/2006/main">
              <a:rPr dirty="0" spc="-15"/>
              <a:t>ميزانية</a:t>
            </a:r>
            <a:r xmlns:a="http://schemas.openxmlformats.org/drawingml/2006/main">
              <a:rPr dirty="0" spc="45"/>
              <a:t> </a:t>
            </a:r>
            <a:r xmlns:a="http://schemas.openxmlformats.org/drawingml/2006/main">
              <a:rPr dirty="0" spc="-15"/>
              <a:t>موافقة</a:t>
            </a:r>
            <a:r xmlns:a="http://schemas.openxmlformats.org/drawingml/2006/main">
              <a:rPr dirty="0" spc="45"/>
              <a:t> </a:t>
            </a:r>
            <a:r xmlns:a="http://schemas.openxmlformats.org/drawingml/2006/main">
              <a:rPr dirty="0" spc="-10"/>
              <a:t>بواسطة</a:t>
            </a:r>
            <a:r xmlns:a="http://schemas.openxmlformats.org/drawingml/2006/main">
              <a:rPr dirty="0" spc="30"/>
              <a:t> </a:t>
            </a:r>
            <a:r xmlns:a="http://schemas.openxmlformats.org/drawingml/2006/main">
              <a:rPr dirty="0" spc="-5"/>
              <a:t>ال</a:t>
            </a:r>
            <a:r xmlns:a="http://schemas.openxmlformats.org/drawingml/2006/main">
              <a:rPr dirty="0" spc="35"/>
              <a:t> </a:t>
            </a:r>
            <a:r xmlns:a="http://schemas.openxmlformats.org/drawingml/2006/main">
              <a:rPr dirty="0" spc="-20"/>
              <a:t>منظمة</a:t>
            </a:r>
            <a:r xmlns:a="http://schemas.openxmlformats.org/drawingml/2006/main">
              <a:rPr dirty="0" spc="50"/>
              <a:t> </a:t>
            </a:r>
            <a:r xmlns:a="http://schemas.openxmlformats.org/drawingml/2006/main">
              <a:rPr dirty="0" spc="-15"/>
              <a:t>الرئيس.في </a:t>
            </a:r>
            <a:r xmlns:a="http://schemas.openxmlformats.org/drawingml/2006/main">
              <a:rPr dirty="0" spc="-10"/>
              <a:t>كثير من الأحيان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بواسطة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5"/>
              <a:t>أ</a:t>
            </a:r>
            <a:r xmlns:a="http://schemas.openxmlformats.org/drawingml/2006/main">
              <a:rPr dirty="0" spc="-620"/>
              <a:t> </a:t>
            </a:r>
            <a:r xmlns:a="http://schemas.openxmlformats.org/drawingml/2006/main">
              <a:rPr dirty="0" spc="-10"/>
              <a:t>تأكيد</a:t>
            </a:r>
            <a:r xmlns:a="http://schemas.openxmlformats.org/drawingml/2006/main">
              <a:rPr dirty="0" spc="15"/>
              <a:t> </a:t>
            </a:r>
            <a:r xmlns:a="http://schemas.openxmlformats.org/drawingml/2006/main">
              <a:rPr dirty="0" spc="-20"/>
              <a:t>تاريخ</a:t>
            </a: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3150"/>
          </a:p>
          <a:p>
            <a:pPr xmlns:a="http://schemas.openxmlformats.org/drawingml/2006/main" algn="ctr" marL="60960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3600"/>
              <a:t>3-</a:t>
            </a:r>
            <a:r xmlns:a="http://schemas.openxmlformats.org/drawingml/2006/main">
              <a:rPr dirty="0" sz="3600" spc="-30"/>
              <a:t> </a:t>
            </a:r>
            <a:r xmlns:a="http://schemas.openxmlformats.org/drawingml/2006/main">
              <a:rPr dirty="0" sz="3600" spc="-15"/>
              <a:t>ميزانية</a:t>
            </a:r>
            <a:r xmlns:a="http://schemas.openxmlformats.org/drawingml/2006/main">
              <a:rPr dirty="0" sz="3600" spc="-10"/>
              <a:t> </a:t>
            </a:r>
            <a:r xmlns:a="http://schemas.openxmlformats.org/drawingml/2006/main">
              <a:rPr dirty="0" sz="3600" spc="-5"/>
              <a:t>تعديل</a:t>
            </a:r>
            <a:endParaRPr xmlns:a="http://schemas.openxmlformats.org/drawingml/2006/main" sz="3600"/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900"/>
          </a:p>
          <a:p>
            <a:pPr xmlns:a="http://schemas.openxmlformats.org/drawingml/2006/main" marL="190500" indent="-171450">
              <a:lnSpc>
                <a:spcPct val="100000"/>
              </a:lnSpc>
              <a:buFont typeface="Arial MT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dirty="0" spc="-10"/>
              <a:t>التخصيص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5"/>
              <a:t>من </a:t>
            </a:r>
            <a:r xmlns:a="http://schemas.openxmlformats.org/drawingml/2006/main">
              <a:rPr dirty="0" spc="-10"/>
              <a:t>جديد</a:t>
            </a:r>
            <a:r xmlns:a="http://schemas.openxmlformats.org/drawingml/2006/main">
              <a:rPr dirty="0" spc="5"/>
              <a:t> </a:t>
            </a:r>
            <a:r xmlns:a="http://schemas.openxmlformats.org/drawingml/2006/main">
              <a:rPr dirty="0" spc="-15"/>
              <a:t>مال</a:t>
            </a:r>
          </a:p>
          <a:p>
            <a:pPr xmlns:a="http://schemas.openxmlformats.org/drawingml/2006/main" marL="190500" indent="-171450">
              <a:lnSpc>
                <a:spcPct val="100000"/>
              </a:lnSpc>
              <a:spcBef>
                <a:spcPts val="465"/>
              </a:spcBef>
              <a:buFont typeface="Arial MT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dirty="0" spc="-40"/>
              <a:t>التحويلات</a:t>
            </a:r>
            <a:r xmlns:a="http://schemas.openxmlformats.org/drawingml/2006/main">
              <a:rPr dirty="0" spc="20"/>
              <a:t> </a:t>
            </a:r>
            <a:r xmlns:a="http://schemas.openxmlformats.org/drawingml/2006/main">
              <a:rPr dirty="0" spc="-15"/>
              <a:t>بين</a:t>
            </a:r>
            <a:r xmlns:a="http://schemas.openxmlformats.org/drawingml/2006/main">
              <a:rPr dirty="0" spc="25"/>
              <a:t> </a:t>
            </a:r>
            <a:r xmlns:a="http://schemas.openxmlformats.org/drawingml/2006/main">
              <a:rPr dirty="0" spc="-10"/>
              <a:t>أموال </a:t>
            </a:r>
            <a:r xmlns:a="http://schemas.openxmlformats.org/drawingml/2006/main">
              <a:rPr dirty="0" spc="-5"/>
              <a:t>/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0"/>
              <a:t>الكيانات</a:t>
            </a:r>
          </a:p>
          <a:p>
            <a:pPr xmlns:a="http://schemas.openxmlformats.org/drawingml/2006/main" marL="190500" indent="-171450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dirty="0" spc="-15"/>
              <a:t>التغييرات </a:t>
            </a:r>
            <a:r xmlns:a="http://schemas.openxmlformats.org/drawingml/2006/main">
              <a:rPr dirty="0" spc="-5"/>
              <a:t>في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 spc="-5"/>
              <a:t>احتياجات</a:t>
            </a:r>
          </a:p>
          <a:p>
            <a:pPr xmlns:a="http://schemas.openxmlformats.org/drawingml/2006/main" marL="190500" indent="-171450">
              <a:lnSpc>
                <a:spcPct val="100000"/>
              </a:lnSpc>
              <a:spcBef>
                <a:spcPts val="470"/>
              </a:spcBef>
              <a:buFont typeface="Arial MT"/>
              <a:buChar char="•"/>
              <a:tabLst>
                <a:tab pos="191135" algn="l"/>
              </a:tabLst>
              <a:bidi/>
            </a:pPr>
            <a:r xmlns:a="http://schemas.openxmlformats.org/drawingml/2006/main">
              <a:rPr dirty="0" spc="-10"/>
              <a:t>آخر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ميزانية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dirty="0" spc="-15"/>
              <a:t>التغييرات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4591" y="6466897"/>
            <a:ext cx="1790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"/>
              </a:spcBef>
              <a:bidi/>
            </a:pPr>
            <a:r xmlns:a="http://schemas.openxmlformats.org/drawingml/2006/main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18</a:t>
            </a:r>
            <a:endParaRPr xmlns:a="http://schemas.openxmlformats.org/drawingml/2006/main"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/>
              <a:t>4-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5"/>
              <a:t>ميزانية</a:t>
            </a:r>
            <a:r xmlns:a="http://schemas.openxmlformats.org/drawingml/2006/main">
              <a:rPr dirty="0" spc="305"/>
              <a:t> </a:t>
            </a:r>
            <a:r xmlns:a="http://schemas.openxmlformats.org/drawingml/2006/main">
              <a:rPr dirty="0" spc="-10"/>
              <a:t>تطبيق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733704"/>
            <a:ext cx="8649970" cy="5016500"/>
          </a:xfrm>
          <a:prstGeom prst="rect">
            <a:avLst/>
          </a:prstGeom>
        </p:spPr>
        <p:txBody>
          <a:bodyPr wrap="square" lIns="0" tIns="16065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6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ميزانية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يراقب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يتضمن: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63855" indent="-351790">
              <a:lnSpc>
                <a:spcPct val="100000"/>
              </a:lnSpc>
              <a:spcBef>
                <a:spcPts val="1160"/>
              </a:spcBef>
              <a:buAutoNum type="alphaLcPeriod"/>
              <a:tabLst>
                <a:tab pos="36449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يراقب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ميزانية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تطبيق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ct val="150000"/>
              </a:lnSpc>
              <a:spcBef>
                <a:spcPts val="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سياسة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مالي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حسنًا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محاسبة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مراجعة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المعايير،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تبعتها.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153035" indent="-172720">
              <a:lnSpc>
                <a:spcPct val="150000"/>
              </a:lnSpc>
              <a:buAutoNum type="alphaLcPeriod" startAt="2"/>
              <a:tabLst>
                <a:tab pos="37973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عادي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التقارير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إنفاق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ربح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تحقيق،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مشتمل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مناقشة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عوامل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تسبب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الانحرافات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18465" indent="-325755">
              <a:lnSpc>
                <a:spcPct val="100000"/>
              </a:lnSpc>
              <a:spcBef>
                <a:spcPts val="1685"/>
              </a:spcBef>
              <a:buAutoNum type="alphaLcPeriod" startAt="2"/>
              <a:tabLst>
                <a:tab pos="4191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التوصيات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بشأن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ميزانية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تعديل،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إذا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لزم الأمر.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4471" y="684352"/>
            <a:ext cx="211582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التحكم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309603"/>
            <a:ext cx="7178675" cy="3824604"/>
          </a:xfrm>
          <a:prstGeom prst="rect">
            <a:avLst/>
          </a:prstGeom>
        </p:spPr>
        <p:txBody>
          <a:bodyPr wrap="square" lIns="0" tIns="18605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465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تعريف </a:t>
            </a:r>
            <a:r xmlns:a="http://schemas.openxmlformats.org/drawingml/2006/main">
              <a:rPr dirty="0" sz="2100" spc="-5">
                <a:latin typeface="Calibri"/>
                <a:cs typeface="Calibri"/>
              </a:rPr>
              <a:t>:</a:t>
            </a:r>
            <a:endParaRPr xmlns:a="http://schemas.openxmlformats.org/drawingml/2006/main" sz="21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1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هل هو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خطوة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عناصر.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هل هو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قياس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تصحيح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أداء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طلب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بالتأكيد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الأهداف والخطط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مصمم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تحقيق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مُتَفَوِّق.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1005" y="684352"/>
            <a:ext cx="422402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5"/>
              <a:t>أهمية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5"/>
              <a:t>يتحكم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849653"/>
            <a:ext cx="7709534" cy="1305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فقط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وسائل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يعرف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طقس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تنظيمي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الأهداف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التقينا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لا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8079" y="404876"/>
            <a:ext cx="365506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التحكم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10"/>
              <a:t>عملية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315063"/>
            <a:ext cx="8058150" cy="4507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84785" marR="23241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يٌرسّخ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المعايير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عناصر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الإدارة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شروط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مُتوقع</a:t>
            </a:r>
            <a:r xmlns:a="http://schemas.openxmlformats.org/drawingml/2006/main">
              <a:rPr dirty="0" sz="2800" spc="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قابلة للقياس</a:t>
            </a:r>
            <a:r xmlns:a="http://schemas.openxmlformats.org/drawingml/2006/main">
              <a:rPr dirty="0" sz="2800" spc="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النتائج.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8387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المعايير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بيانات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قياس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تمريض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إدارة،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مقارنة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المعايير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الفعلي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الرعاية.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5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تحسينات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اعتبر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ضروري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تعليق.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0849" y="510032"/>
            <a:ext cx="8071484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صفات</a:t>
            </a:r>
            <a:r xmlns:a="http://schemas.openxmlformats.org/drawingml/2006/main">
              <a:rPr dirty="0" spc="-25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10"/>
              <a:t> </a:t>
            </a:r>
            <a:r xmlns:a="http://schemas.openxmlformats.org/drawingml/2006/main">
              <a:rPr dirty="0" spc="-5"/>
              <a:t>جيد</a:t>
            </a:r>
            <a:r xmlns:a="http://schemas.openxmlformats.org/drawingml/2006/main">
              <a:rPr dirty="0" spc="10"/>
              <a:t> </a:t>
            </a:r>
            <a:r xmlns:a="http://schemas.openxmlformats.org/drawingml/2006/main">
              <a:rPr dirty="0" spc="-10"/>
              <a:t>التحكم</a:t>
            </a:r>
            <a:r xmlns:a="http://schemas.openxmlformats.org/drawingml/2006/main">
              <a:rPr dirty="0" spc="-45"/>
              <a:t> </a:t>
            </a:r>
            <a:r xmlns:a="http://schemas.openxmlformats.org/drawingml/2006/main">
              <a:rPr dirty="0" spc="-30"/>
              <a:t>نظام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132821"/>
            <a:ext cx="7616190" cy="4464050"/>
          </a:xfrm>
          <a:prstGeom prst="rect">
            <a:avLst/>
          </a:prstGeom>
        </p:spPr>
        <p:txBody>
          <a:bodyPr wrap="square" lIns="0" tIns="18542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460"/>
              </a:spcBef>
              <a:bidi/>
            </a:pPr>
            <a:r xmlns:a="http://schemas.openxmlformats.org/drawingml/2006/main">
              <a:rPr dirty="0" sz="3200" spc="-5" b="1">
                <a:latin typeface="Calibri"/>
                <a:cs typeface="Calibri"/>
              </a:rPr>
              <a:t>جيد</a:t>
            </a:r>
            <a:r xmlns:a="http://schemas.openxmlformats.org/drawingml/2006/main">
              <a:rPr dirty="0" sz="32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5" b="1">
                <a:latin typeface="Calibri"/>
                <a:cs typeface="Calibri"/>
              </a:rPr>
              <a:t>التحكم</a:t>
            </a:r>
            <a:r xmlns:a="http://schemas.openxmlformats.org/drawingml/2006/main">
              <a:rPr dirty="0" sz="32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spc="-25" b="1">
                <a:latin typeface="Calibri"/>
                <a:cs typeface="Calibri"/>
              </a:rPr>
              <a:t>نظام</a:t>
            </a:r>
            <a:r xmlns:a="http://schemas.openxmlformats.org/drawingml/2006/main">
              <a:rPr dirty="0" sz="32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200" b="1">
                <a:latin typeface="Calibri"/>
                <a:cs typeface="Calibri"/>
              </a:rPr>
              <a:t>يجب: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1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التنظيمي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نمط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يعكس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طبيعة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 النشاط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تقرير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خطأ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حالا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نقطة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خارج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استثناءات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شديد الأهمية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نقاط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موضوعي،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اقتصادي،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مرن،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مفهومة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يشير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تصحيحي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فعل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2457" y="434721"/>
            <a:ext cx="31127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5"/>
              <a:t>أنواع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5"/>
              <a:t>يتحكم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0323" y="1309603"/>
            <a:ext cx="7931784" cy="3824604"/>
          </a:xfrm>
          <a:prstGeom prst="rect">
            <a:avLst/>
          </a:prstGeom>
        </p:spPr>
        <p:txBody>
          <a:bodyPr wrap="square" lIns="0" tIns="18605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465"/>
              </a:spcBef>
              <a:bidi/>
            </a:pPr>
            <a:r xmlns:a="http://schemas.openxmlformats.org/drawingml/2006/main"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1-التغذية الأمامية</a:t>
            </a:r>
            <a:r xmlns:a="http://schemas.openxmlformats.org/drawingml/2006/main">
              <a:rPr dirty="0" u="heavy" sz="3200" spc="-7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يتحكم: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1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هل هو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يركز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حول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ts val="5040"/>
              </a:lnSpc>
              <a:spcBef>
                <a:spcPts val="44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متوقع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منذ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مكان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-6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فِعلي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نشاط.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406400" indent="-172720">
              <a:lnSpc>
                <a:spcPts val="504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يمنع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متوقع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مشاكل،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لأن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مكان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يتقدم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فِعلي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نشاط.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6257" y="190880"/>
            <a:ext cx="31127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5"/>
              <a:t>أنواع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5"/>
              <a:t>يتحكم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701300"/>
            <a:ext cx="8163559" cy="5103495"/>
          </a:xfrm>
          <a:prstGeom prst="rect">
            <a:avLst/>
          </a:prstGeom>
        </p:spPr>
        <p:txBody>
          <a:bodyPr wrap="square" lIns="0" tIns="18478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455"/>
              </a:spcBef>
              <a:bidi/>
            </a:pPr>
            <a:r xmlns:a="http://schemas.openxmlformats.org/drawingml/2006/main"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2-</a:t>
            </a:r>
            <a:r xmlns:a="http://schemas.openxmlformats.org/drawingml/2006/main">
              <a:rPr dirty="0" u="heavy" sz="3200" spc="-2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متزامن</a:t>
            </a:r>
            <a:r xmlns:a="http://schemas.openxmlformats.org/drawingml/2006/main">
              <a:rPr dirty="0" u="heavy" sz="3200" spc="-4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يتحكم: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1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مكان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بينما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680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نشاط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هو في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تقدم.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تم تشريعه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إجراء.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صحيح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يصبح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غالية الثمن.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384810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أفضل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معروف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استمارة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متزامن</a:t>
            </a:r>
            <a:r xmlns:a="http://schemas.openxmlformats.org/drawingml/2006/main">
              <a:rPr dirty="0" sz="2800" spc="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مباشر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الإشراف.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2361" y="290576"/>
            <a:ext cx="31127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25"/>
              <a:t>أنواع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ل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5"/>
              <a:t>يتحكم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0103" y="1309603"/>
            <a:ext cx="8357870" cy="3824604"/>
          </a:xfrm>
          <a:prstGeom prst="rect">
            <a:avLst/>
          </a:prstGeom>
        </p:spPr>
        <p:txBody>
          <a:bodyPr wrap="square" lIns="0" tIns="18605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465"/>
              </a:spcBef>
              <a:bidi/>
            </a:pPr>
            <a:r xmlns:a="http://schemas.openxmlformats.org/drawingml/2006/main">
              <a:rPr dirty="0" u="heavy" sz="32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3-</a:t>
            </a:r>
            <a:r xmlns:a="http://schemas.openxmlformats.org/drawingml/2006/main">
              <a:rPr dirty="0" u="heavy" sz="3200" spc="-2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تعليق</a:t>
            </a:r>
            <a:r xmlns:a="http://schemas.openxmlformats.org/drawingml/2006/main">
              <a:rPr dirty="0" u="heavy" sz="32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dirty="0" u="heavy" sz="32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يتحكم </a:t>
            </a:r>
            <a:r xmlns:a="http://schemas.openxmlformats.org/drawingml/2006/main">
              <a:rPr dirty="0" sz="3200" spc="-10" b="1">
                <a:latin typeface="Calibri"/>
                <a:cs typeface="Calibri"/>
              </a:rPr>
              <a:t>: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185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شائع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يعتمد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تعليق.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68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يأخذ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مكان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بعد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نشاط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منتهي.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رئيسي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عيب</a:t>
            </a:r>
            <a:r xmlns:a="http://schemas.openxmlformats.org/drawingml/2006/main">
              <a:rPr dirty="0" sz="2800" spc="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وقت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مدير</a:t>
            </a:r>
            <a:r xmlns:a="http://schemas.openxmlformats.org/drawingml/2006/main">
              <a:rPr dirty="0" sz="2800" spc="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لديه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معلومة،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بالفعل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حصل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قاد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يضيع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ضرر.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2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6705" y="662127"/>
            <a:ext cx="433641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pc="-10"/>
              <a:t>التحكم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35"/>
              <a:t>التقنيات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467463"/>
            <a:ext cx="8545195" cy="3227705"/>
          </a:xfrm>
          <a:prstGeom prst="rect">
            <a:avLst/>
          </a:prstGeom>
        </p:spPr>
        <p:txBody>
          <a:bodyPr wrap="square" lIns="0" tIns="226695" rIns="0" bIns="0" rtlCol="0" vert="horz">
            <a:spAutoFit/>
          </a:bodyPr>
          <a:lstStyle/>
          <a:p>
            <a:pPr xmlns:a="http://schemas.openxmlformats.org/drawingml/2006/main" marL="294640">
              <a:lnSpc>
                <a:spcPct val="100000"/>
              </a:lnSpc>
              <a:spcBef>
                <a:spcPts val="1785"/>
              </a:spcBef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أهمية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السيطرة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التقنيات: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4640">
              <a:lnSpc>
                <a:spcPct val="100000"/>
              </a:lnSpc>
              <a:spcBef>
                <a:spcPts val="1685"/>
              </a:spcBef>
              <a:bidi/>
            </a:pPr>
            <a:r xmlns:a="http://schemas.openxmlformats.org/drawingml/2006/main">
              <a:rPr dirty="0" sz="2800" spc="-15" b="1">
                <a:latin typeface="Calibri"/>
                <a:cs typeface="Calibri"/>
              </a:rPr>
              <a:t>مناسب</a:t>
            </a:r>
            <a:r xmlns:a="http://schemas.openxmlformats.org/drawingml/2006/main">
              <a:rPr dirty="0" sz="2800" spc="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مهم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عديد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الأسباب: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سليم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يمين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تقنية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يُسهِّل</a:t>
            </a:r>
            <a:r xmlns:a="http://schemas.openxmlformats.org/drawingml/2006/main">
              <a:rPr dirty="0" sz="2800" spc="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يتحكم.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27305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المديرين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يتواصل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آحرون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كلاهما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-6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الخارج</a:t>
            </a:r>
            <a:r xmlns:a="http://schemas.openxmlformats.org/drawingml/2006/main">
              <a:rPr dirty="0" sz="2800" spc="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5" b="1">
                <a:latin typeface="Calibri"/>
                <a:cs typeface="Calibri"/>
              </a:rPr>
              <a:t>منظمة.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malkh</dc:creator>
  <dc:title>PowerPoint Presentation</dc:title>
  <dcterms:created xsi:type="dcterms:W3CDTF">2023-11-04T07:53:14Z</dcterms:created>
  <dcterms:modified xsi:type="dcterms:W3CDTF">2023-11-04T07:53:14Z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2023-11-04T00:00:00Z</vt:filetime>
  </property>
</Properties>
</file>