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22325" y="1530222"/>
            <a:ext cx="7699349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 u="heavy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 u="heavy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 u="heavy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67001" y="568197"/>
            <a:ext cx="5653405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 u="heavy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058672"/>
            <a:ext cx="7912100" cy="40919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07542" y="6466592"/>
            <a:ext cx="473709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283067" y="6466592"/>
            <a:ext cx="17907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28321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15"/>
              <a:t>الأدوار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/>
              <a:t>و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5"/>
              <a:t>الوظائف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/>
              <a:t>في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0"/>
              <a:t>توجيه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26844" y="2756103"/>
            <a:ext cx="6287770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3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600" spc="-10" b="1">
                <a:latin typeface="Calibri"/>
                <a:cs typeface="Calibri"/>
              </a:rPr>
              <a:t>دقة</a:t>
            </a:r>
            <a:r xmlns:a="http://schemas.openxmlformats.org/drawingml/2006/main">
              <a:rPr dirty="0" sz="36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600" b="1">
                <a:latin typeface="Calibri"/>
                <a:cs typeface="Calibri"/>
              </a:rPr>
              <a:t>&amp; </a:t>
            </a:r>
            <a:r xmlns:a="http://schemas.openxmlformats.org/drawingml/2006/main">
              <a:rPr dirty="0" sz="3600" spc="-10" b="1">
                <a:latin typeface="Calibri"/>
                <a:cs typeface="Calibri"/>
              </a:rPr>
              <a:t>التفاوض</a:t>
            </a:r>
            <a:endParaRPr xmlns:a="http://schemas.openxmlformats.org/drawingml/2006/main"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7542" y="6466592"/>
            <a:ext cx="47244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1/1/2022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283067" y="6466592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10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5101" y="339597"/>
            <a:ext cx="6190615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u="none" spc="-5"/>
              <a:t>صراع</a:t>
            </a:r>
            <a:r xmlns:a="http://schemas.openxmlformats.org/drawingml/2006/main">
              <a:rPr dirty="0" u="none" spc="-25"/>
              <a:t> </a:t>
            </a:r>
            <a:r xmlns:a="http://schemas.openxmlformats.org/drawingml/2006/main">
              <a:rPr dirty="0" u="none" spc="-15"/>
              <a:t>متعلق ب</a:t>
            </a:r>
            <a:r xmlns:a="http://schemas.openxmlformats.org/drawingml/2006/main">
              <a:rPr dirty="0" u="none" spc="-45"/>
              <a:t> </a:t>
            </a:r>
            <a:r xmlns:a="http://schemas.openxmlformats.org/drawingml/2006/main">
              <a:rPr dirty="0" u="none" spc="-20"/>
              <a:t>ل</a:t>
            </a:r>
            <a:r xmlns:a="http://schemas.openxmlformats.org/drawingml/2006/main">
              <a:rPr dirty="0" u="none" spc="25"/>
              <a:t> </a:t>
            </a:r>
            <a:r xmlns:a="http://schemas.openxmlformats.org/drawingml/2006/main">
              <a:rPr dirty="0" u="none" spc="-30"/>
              <a:t>قيم</a:t>
            </a:r>
            <a:r xmlns:a="http://schemas.openxmlformats.org/drawingml/2006/main">
              <a:rPr dirty="0" u="none" spc="-40"/>
              <a:t> </a:t>
            </a:r>
            <a:r xmlns:a="http://schemas.openxmlformats.org/drawingml/2006/main">
              <a:rPr dirty="0" u="none"/>
              <a:t>و</a:t>
            </a:r>
            <a:r xmlns:a="http://schemas.openxmlformats.org/drawingml/2006/main">
              <a:rPr dirty="0" u="none" spc="-35"/>
              <a:t> </a:t>
            </a:r>
            <a:r xmlns:a="http://schemas.openxmlformats.org/drawingml/2006/main">
              <a:rPr dirty="0" u="none" spc="-10"/>
              <a:t>المعتقدات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21054"/>
            <a:ext cx="8075930" cy="375031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480"/>
              </a:spcBef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كثير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الاختلافات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رأي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متعلق ب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قيم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والمعتقدات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41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السابق.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47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1-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القضايا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الأخلاقية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متعلق ب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إجهاض،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ينبع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خلية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علاج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العلاج </a:t>
            </a:r>
            <a:endParaRPr xmlns:a="http://schemas.openxmlformats.org/drawingml/2006/main" sz="2800">
              <a:latin typeface="Calibri"/>
              <a:cs typeface="Calibri"/>
            </a:endParaR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الجيني</a:t>
            </a: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طلب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ينسحب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 حجب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292210" y="6466592"/>
            <a:ext cx="13525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 spc="-70">
                <a:solidFill>
                  <a:srgbClr val="888888"/>
                </a:solidFill>
                <a:latin typeface="Arial MT"/>
                <a:cs typeface="Arial MT"/>
              </a:rPr>
              <a:t>11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43201" y="491997"/>
            <a:ext cx="619061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u="none" spc="-5"/>
              <a:t>صراع</a:t>
            </a:r>
            <a:r xmlns:a="http://schemas.openxmlformats.org/drawingml/2006/main">
              <a:rPr dirty="0" u="none" spc="-25"/>
              <a:t> </a:t>
            </a:r>
            <a:r xmlns:a="http://schemas.openxmlformats.org/drawingml/2006/main">
              <a:rPr dirty="0" u="none" spc="-15"/>
              <a:t>متعلق ب</a:t>
            </a:r>
            <a:r xmlns:a="http://schemas.openxmlformats.org/drawingml/2006/main">
              <a:rPr dirty="0" u="none" spc="-45"/>
              <a:t> </a:t>
            </a:r>
            <a:r xmlns:a="http://schemas.openxmlformats.org/drawingml/2006/main">
              <a:rPr dirty="0" u="none" spc="-20"/>
              <a:t>ل</a:t>
            </a:r>
            <a:r xmlns:a="http://schemas.openxmlformats.org/drawingml/2006/main">
              <a:rPr dirty="0" u="none" spc="25"/>
              <a:t> </a:t>
            </a:r>
            <a:r xmlns:a="http://schemas.openxmlformats.org/drawingml/2006/main">
              <a:rPr dirty="0" u="none" spc="-30"/>
              <a:t>قيم</a:t>
            </a:r>
            <a:r xmlns:a="http://schemas.openxmlformats.org/drawingml/2006/main">
              <a:rPr dirty="0" u="none" spc="-40"/>
              <a:t> </a:t>
            </a:r>
            <a:r xmlns:a="http://schemas.openxmlformats.org/drawingml/2006/main">
              <a:rPr dirty="0" u="none"/>
              <a:t>و</a:t>
            </a:r>
            <a:r xmlns:a="http://schemas.openxmlformats.org/drawingml/2006/main">
              <a:rPr dirty="0" u="none" spc="-35"/>
              <a:t> </a:t>
            </a:r>
            <a:r xmlns:a="http://schemas.openxmlformats.org/drawingml/2006/main">
              <a:rPr dirty="0" u="none" spc="-10"/>
              <a:t>المعتقدات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444" y="1469415"/>
            <a:ext cx="7525384" cy="2938780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xmlns:a="http://schemas.openxmlformats.org/drawingml/2006/main" marL="384175" indent="-372110">
              <a:lnSpc>
                <a:spcPct val="100000"/>
              </a:lnSpc>
              <a:spcBef>
                <a:spcPts val="560"/>
              </a:spcBef>
              <a:buAutoNum type="arabicPlain" startAt="2"/>
              <a:tabLst>
                <a:tab pos="38481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تغيير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منظمة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59765" marR="5080" indent="80645">
              <a:lnSpc>
                <a:spcPts val="3829"/>
              </a:lnSpc>
              <a:spcBef>
                <a:spcPts val="19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تقليص الحجم،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إعادة الهيكلة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متغير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السياسات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إجراءات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950">
              <a:latin typeface="Calibri"/>
              <a:cs typeface="Calibri"/>
            </a:endParaRPr>
          </a:p>
          <a:p>
            <a:pPr xmlns:a="http://schemas.openxmlformats.org/drawingml/2006/main" marL="384810" marR="2062480" indent="-384810">
              <a:lnSpc>
                <a:spcPct val="113999"/>
              </a:lnSpc>
              <a:spcBef>
                <a:spcPts val="5"/>
              </a:spcBef>
              <a:buAutoNum type="arabicPlain" startAt="3"/>
              <a:tabLst>
                <a:tab pos="38481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تمييز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الممارسات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متعلق 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عمر،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ثقافة،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الجنس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12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6082" y="720597"/>
            <a:ext cx="483108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15"/>
              <a:t>الحاضر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 spc="-5"/>
              <a:t>منظر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0"/>
              <a:t>صراع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642857"/>
            <a:ext cx="5770245" cy="1482090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56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وظيفية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مختل وظيفيا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كمفيد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مدمر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كبناءة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مدمرة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13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1053" y="769365"/>
            <a:ext cx="649795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صراع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/>
              <a:t>كوظيفية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/>
              <a:t>أو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10"/>
              <a:t>مختل وظيفيا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805381"/>
            <a:ext cx="7528559" cy="2193290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xmlns:a="http://schemas.openxmlformats.org/drawingml/2006/main" marL="184785" marR="258445" indent="-172720">
              <a:lnSpc>
                <a:spcPts val="3030"/>
              </a:lnSpc>
              <a:spcBef>
                <a:spcPts val="47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كوظيفية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يخدم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أكبر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جيد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منظمة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3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كغير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وظيفي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نتيجة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فوائد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منظمة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14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5561" y="720597"/>
            <a:ext cx="599249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u="none" spc="-5"/>
              <a:t>صراع</a:t>
            </a:r>
            <a:r xmlns:a="http://schemas.openxmlformats.org/drawingml/2006/main">
              <a:rPr dirty="0" u="none" spc="-30"/>
              <a:t> </a:t>
            </a:r>
            <a:r xmlns:a="http://schemas.openxmlformats.org/drawingml/2006/main">
              <a:rPr dirty="0" u="none"/>
              <a:t>مثل</a:t>
            </a:r>
            <a:r xmlns:a="http://schemas.openxmlformats.org/drawingml/2006/main">
              <a:rPr dirty="0" u="none" spc="-15"/>
              <a:t> </a:t>
            </a:r>
            <a:r xmlns:a="http://schemas.openxmlformats.org/drawingml/2006/main">
              <a:rPr dirty="0" u="none" spc="-5"/>
              <a:t>نافع</a:t>
            </a:r>
            <a:r xmlns:a="http://schemas.openxmlformats.org/drawingml/2006/main">
              <a:rPr dirty="0" u="none" spc="-20"/>
              <a:t> </a:t>
            </a:r>
            <a:r xmlns:a="http://schemas.openxmlformats.org/drawingml/2006/main">
              <a:rPr dirty="0" u="none"/>
              <a:t>أو</a:t>
            </a:r>
            <a:r xmlns:a="http://schemas.openxmlformats.org/drawingml/2006/main">
              <a:rPr dirty="0" u="none" spc="-15"/>
              <a:t> </a:t>
            </a:r>
            <a:r xmlns:a="http://schemas.openxmlformats.org/drawingml/2006/main">
              <a:rPr dirty="0" u="none" spc="-5"/>
              <a:t>مدمر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701749"/>
            <a:ext cx="7957820" cy="2191385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xmlns:a="http://schemas.openxmlformats.org/drawingml/2006/main" marL="184785" marR="240665" indent="-172720">
              <a:lnSpc>
                <a:spcPts val="3030"/>
              </a:lnSpc>
              <a:spcBef>
                <a:spcPts val="47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نافع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نتائج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العادل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توزيع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سياسي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قوة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اقتصادي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موارد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مدمر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نقص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تعرُّف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مشترك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أهداف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نتائج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15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20113" y="872997"/>
            <a:ext cx="645731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u="none" spc="-5"/>
              <a:t>صراع</a:t>
            </a:r>
            <a:r xmlns:a="http://schemas.openxmlformats.org/drawingml/2006/main">
              <a:rPr dirty="0" u="none" spc="-20"/>
              <a:t> </a:t>
            </a:r>
            <a:r xmlns:a="http://schemas.openxmlformats.org/drawingml/2006/main">
              <a:rPr dirty="0" u="none"/>
              <a:t>كبناء</a:t>
            </a:r>
            <a:r xmlns:a="http://schemas.openxmlformats.org/drawingml/2006/main">
              <a:rPr dirty="0" u="none" spc="-5"/>
              <a:t>​</a:t>
            </a:r>
            <a:r xmlns:a="http://schemas.openxmlformats.org/drawingml/2006/main">
              <a:rPr dirty="0" u="none" spc="-40"/>
              <a:t> </a:t>
            </a:r>
            <a:r xmlns:a="http://schemas.openxmlformats.org/drawingml/2006/main">
              <a:rPr dirty="0" u="none"/>
              <a:t>أو</a:t>
            </a:r>
            <a:r xmlns:a="http://schemas.openxmlformats.org/drawingml/2006/main">
              <a:rPr dirty="0" u="none" spc="-5"/>
              <a:t> </a:t>
            </a:r>
            <a:r xmlns:a="http://schemas.openxmlformats.org/drawingml/2006/main">
              <a:rPr dirty="0" u="none" spc="-10"/>
              <a:t>مدمر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1854149"/>
            <a:ext cx="7950834" cy="295973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xmlns:a="http://schemas.openxmlformats.org/drawingml/2006/main" marL="184785" marR="396875" indent="-172720">
              <a:lnSpc>
                <a:spcPct val="90000"/>
              </a:lnSpc>
              <a:spcBef>
                <a:spcPts val="434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بناءة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تم الاحتفاظ بها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مركّز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لهذا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السبب.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مباشر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فعل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يمكن أن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مأخوذ.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حصيلة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مساومة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مدمر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مشاكل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 تحديده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على نطاق واسع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يبدأ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تصعيد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ردود الفعل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يحدث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16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8729" y="491997"/>
            <a:ext cx="456755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u="none" spc="-10"/>
              <a:t>إيجابي</a:t>
            </a:r>
            <a:r xmlns:a="http://schemas.openxmlformats.org/drawingml/2006/main">
              <a:rPr dirty="0" u="none" spc="-35"/>
              <a:t> </a:t>
            </a:r>
            <a:r xmlns:a="http://schemas.openxmlformats.org/drawingml/2006/main">
              <a:rPr dirty="0" u="none"/>
              <a:t>وجوه</a:t>
            </a:r>
            <a:r xmlns:a="http://schemas.openxmlformats.org/drawingml/2006/main">
              <a:rPr dirty="0" u="none" spc="-20"/>
              <a:t> </a:t>
            </a:r>
            <a:r xmlns:a="http://schemas.openxmlformats.org/drawingml/2006/main">
              <a:rPr dirty="0" u="none"/>
              <a:t>ل</a:t>
            </a:r>
            <a:r xmlns:a="http://schemas.openxmlformats.org/drawingml/2006/main">
              <a:rPr dirty="0" u="none" spc="-15"/>
              <a:t> </a:t>
            </a:r>
            <a:r xmlns:a="http://schemas.openxmlformats.org/drawingml/2006/main">
              <a:rPr dirty="0" u="none" spc="-10"/>
              <a:t>صراع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1555" y="1414551"/>
            <a:ext cx="7400290" cy="2938780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xmlns:a="http://schemas.openxmlformats.org/drawingml/2006/main" marL="329565" indent="-317500">
              <a:lnSpc>
                <a:spcPct val="100000"/>
              </a:lnSpc>
              <a:spcBef>
                <a:spcPts val="560"/>
              </a:spcBef>
              <a:buSzPct val="85714"/>
              <a:buAutoNum type="arabicPlain"/>
              <a:tabLst>
                <a:tab pos="3302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الزخم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75285" marR="446405" indent="-325120">
              <a:lnSpc>
                <a:spcPts val="3829"/>
              </a:lnSpc>
              <a:spcBef>
                <a:spcPts val="195"/>
              </a:spcBef>
              <a:buFont typeface="Calibri"/>
              <a:buAutoNum type="arabicPlain"/>
              <a:tabLst>
                <a:tab pos="422909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فهم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آحرون'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المسؤوليات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0800" marR="5080">
              <a:lnSpc>
                <a:spcPts val="3820"/>
              </a:lnSpc>
              <a:buAutoNum type="arabicPlain"/>
              <a:tabLst>
                <a:tab pos="422909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يفتح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القنوات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تواصل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4-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مُنشط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0800">
              <a:lnSpc>
                <a:spcPct val="100000"/>
              </a:lnSpc>
              <a:spcBef>
                <a:spcPts val="26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5-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موحد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17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66389" y="299415"/>
            <a:ext cx="3561079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u="none" spc="-5"/>
              <a:t>النتائج</a:t>
            </a:r>
            <a:r xmlns:a="http://schemas.openxmlformats.org/drawingml/2006/main">
              <a:rPr dirty="0" u="none" spc="-50"/>
              <a:t> </a:t>
            </a:r>
            <a:r xmlns:a="http://schemas.openxmlformats.org/drawingml/2006/main">
              <a:rPr dirty="0" u="none"/>
              <a:t>ل</a:t>
            </a:r>
            <a:r xmlns:a="http://schemas.openxmlformats.org/drawingml/2006/main">
              <a:rPr dirty="0" u="none" spc="-65"/>
              <a:t> </a:t>
            </a:r>
            <a:r xmlns:a="http://schemas.openxmlformats.org/drawingml/2006/main">
              <a:rPr dirty="0" u="none" spc="-5"/>
              <a:t>صراع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078737"/>
            <a:ext cx="8446135" cy="49193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1-</a:t>
            </a:r>
            <a:r xmlns:a="http://schemas.openxmlformats.org/drawingml/2006/main"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الفوز والخسارة</a:t>
            </a:r>
            <a:r xmlns:a="http://schemas.openxmlformats.org/drawingml/2006/main"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النتائج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8000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عندما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يحصل 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له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مرغوب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ينتهي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الموقف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فردي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فشل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يحصل على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مطلوب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95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2-</a:t>
            </a:r>
            <a:r xmlns:a="http://schemas.openxmlformats.org/drawingml/2006/main">
              <a:rPr dirty="0" u="heavy" sz="2800" spc="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خسارة-خسارة</a:t>
            </a:r>
            <a:r xmlns:a="http://schemas.openxmlformats.org/drawingml/2006/main">
              <a:rPr dirty="0" u="heavy" sz="2800" spc="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النتائج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353695" indent="-172720">
              <a:lnSpc>
                <a:spcPct val="8000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دقة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غير مرضي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كلاهما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الحفلات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95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3-</a:t>
            </a:r>
            <a:r xmlns:a="http://schemas.openxmlformats.org/drawingml/2006/main"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فوز-فوز</a:t>
            </a:r>
            <a:r xmlns:a="http://schemas.openxmlformats.org/drawingml/2006/main"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النتائج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216025" indent="-172720">
              <a:lnSpc>
                <a:spcPct val="80000"/>
              </a:lnSpc>
              <a:spcBef>
                <a:spcPts val="81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كلاهما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الحفلات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يمشي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بعيد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وجود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 تحقيقه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معظم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الأهداف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الرغبات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18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74266" y="940053"/>
            <a:ext cx="539115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u="none" sz="3600" spc="-25"/>
              <a:t>أنواع</a:t>
            </a:r>
            <a:r xmlns:a="http://schemas.openxmlformats.org/drawingml/2006/main">
              <a:rPr dirty="0" u="none" sz="3600" spc="-10"/>
              <a:t> </a:t>
            </a:r>
            <a:r xmlns:a="http://schemas.openxmlformats.org/drawingml/2006/main">
              <a:rPr dirty="0" u="none" sz="3600" spc="-5"/>
              <a:t>و الأسباب</a:t>
            </a:r>
            <a:r xmlns:a="http://schemas.openxmlformats.org/drawingml/2006/main">
              <a:rPr dirty="0" u="none" sz="3600" spc="-15"/>
              <a:t> </a:t>
            </a:r>
            <a:r xmlns:a="http://schemas.openxmlformats.org/drawingml/2006/main">
              <a:rPr dirty="0" u="none" sz="3600"/>
              <a:t>من </a:t>
            </a:r>
            <a:r xmlns:a="http://schemas.openxmlformats.org/drawingml/2006/main">
              <a:rPr dirty="0" u="none" sz="3600" spc="-10"/>
              <a:t>الصراع</a:t>
            </a:r>
            <a:endParaRPr xmlns:a="http://schemas.openxmlformats.org/drawingml/2006/main" sz="3600"/>
          </a:p>
        </p:txBody>
      </p:sp>
      <p:sp>
        <p:nvSpPr>
          <p:cNvPr id="3" name="object 3"/>
          <p:cNvSpPr txBox="1"/>
          <p:nvPr/>
        </p:nvSpPr>
        <p:spPr>
          <a:xfrm>
            <a:off x="535940" y="1881352"/>
            <a:ext cx="6413500" cy="1647189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52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3200" spc="-10" b="1">
                <a:latin typeface="Calibri"/>
                <a:cs typeface="Calibri"/>
              </a:rPr>
              <a:t>شخصي</a:t>
            </a:r>
            <a:r xmlns:a="http://schemas.openxmlformats.org/drawingml/2006/main">
              <a:rPr dirty="0" sz="32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صراع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2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3200" spc="-10" b="1">
                <a:latin typeface="Calibri"/>
                <a:cs typeface="Calibri"/>
              </a:rPr>
              <a:t>العلاقات الشخصية</a:t>
            </a:r>
            <a:r xmlns:a="http://schemas.openxmlformats.org/drawingml/2006/main">
              <a:rPr dirty="0" sz="32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صراع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3200" spc="-15" b="1">
                <a:latin typeface="Calibri"/>
                <a:cs typeface="Calibri"/>
              </a:rPr>
              <a:t>تنظيمي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32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أسبابها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​</a:t>
            </a:r>
            <a:endParaRPr xmlns:a="http://schemas.openxmlformats.org/drawingml/2006/main"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19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612140" y="287892"/>
            <a:ext cx="7965440" cy="5268595"/>
          </a:xfrm>
          <a:prstGeom prst="rect">
            <a:avLst/>
          </a:prstGeom>
        </p:spPr>
        <p:txBody>
          <a:bodyPr wrap="square" lIns="0" tIns="7239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570"/>
              </a:spcBef>
              <a:bidi/>
            </a:pP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شخصي</a:t>
            </a:r>
            <a:r xmlns:a="http://schemas.openxmlformats.org/drawingml/2006/main"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صراع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283845" indent="-172720">
              <a:lnSpc>
                <a:spcPts val="3020"/>
              </a:lnSpc>
              <a:spcBef>
                <a:spcPts val="855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فردي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الموقف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هي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او هو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يختار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اثنين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البدائل.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43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السابق.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افعل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العمل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شاهد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مفضل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تلفزيون.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برنامج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5"/>
              </a:spcBef>
              <a:bidi/>
            </a:pP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العلاقات الشخصية</a:t>
            </a:r>
            <a:r xmlns:a="http://schemas.openxmlformats.org/drawingml/2006/main">
              <a:rPr dirty="0" u="heavy" sz="2800" spc="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صراع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465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اثنان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فرادى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tabLst>
                <a:tab pos="149542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قيم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مختلفة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الأهداف،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الأفعال،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تصورات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عطوف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يمكن أن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كبير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مصدر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جدل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8027" y="330453"/>
            <a:ext cx="8185784" cy="106807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algn="ctr">
              <a:lnSpc>
                <a:spcPts val="4105"/>
              </a:lnSpc>
              <a:spcBef>
                <a:spcPts val="100"/>
              </a:spcBef>
              <a:bidi/>
            </a:pPr>
            <a:r xmlns:a="http://schemas.openxmlformats.org/drawingml/2006/main">
              <a:rPr dirty="0" u="none" sz="3600" spc="-5"/>
              <a:t>ال</a:t>
            </a:r>
            <a:r xmlns:a="http://schemas.openxmlformats.org/drawingml/2006/main">
              <a:rPr dirty="0" u="none" sz="3600" spc="-15"/>
              <a:t> </a:t>
            </a:r>
            <a:r xmlns:a="http://schemas.openxmlformats.org/drawingml/2006/main">
              <a:rPr dirty="0" u="none" sz="3600" spc="-10"/>
              <a:t>ممرضة</a:t>
            </a:r>
            <a:r xmlns:a="http://schemas.openxmlformats.org/drawingml/2006/main">
              <a:rPr dirty="0" u="none" sz="3600" spc="-5"/>
              <a:t> </a:t>
            </a:r>
            <a:r xmlns:a="http://schemas.openxmlformats.org/drawingml/2006/main">
              <a:rPr dirty="0" u="none" sz="3600"/>
              <a:t>مثل</a:t>
            </a:r>
            <a:r xmlns:a="http://schemas.openxmlformats.org/drawingml/2006/main">
              <a:rPr dirty="0" u="none" sz="3600" spc="5"/>
              <a:t> </a:t>
            </a:r>
            <a:r xmlns:a="http://schemas.openxmlformats.org/drawingml/2006/main">
              <a:rPr dirty="0" u="none" sz="3600" spc="-10"/>
              <a:t>صراع</a:t>
            </a:r>
            <a:r xmlns:a="http://schemas.openxmlformats.org/drawingml/2006/main">
              <a:rPr dirty="0" u="none" sz="3600" spc="5"/>
              <a:t> </a:t>
            </a:r>
            <a:r xmlns:a="http://schemas.openxmlformats.org/drawingml/2006/main">
              <a:rPr dirty="0" u="none" sz="3600" spc="-45"/>
              <a:t>مدير،</a:t>
            </a:r>
            <a:r xmlns:a="http://schemas.openxmlformats.org/drawingml/2006/main">
              <a:rPr dirty="0" u="none" sz="3600" spc="-5"/>
              <a:t> </a:t>
            </a:r>
            <a:r xmlns:a="http://schemas.openxmlformats.org/drawingml/2006/main">
              <a:rPr dirty="0" u="none" sz="3600" spc="-35"/>
              <a:t>المفاوض</a:t>
            </a:r>
            <a:endParaRPr xmlns:a="http://schemas.openxmlformats.org/drawingml/2006/main" sz="3600"/>
          </a:p>
          <a:p>
            <a:pPr xmlns:a="http://schemas.openxmlformats.org/drawingml/2006/main" algn="ctr" marL="172720">
              <a:lnSpc>
                <a:spcPts val="4105"/>
              </a:lnSpc>
              <a:bidi/>
            </a:pPr>
            <a:r xmlns:a="http://schemas.openxmlformats.org/drawingml/2006/main">
              <a:rPr dirty="0" u="none" sz="3600"/>
              <a:t>و</a:t>
            </a:r>
            <a:r xmlns:a="http://schemas.openxmlformats.org/drawingml/2006/main">
              <a:rPr dirty="0" u="none" sz="3600" spc="-30"/>
              <a:t> </a:t>
            </a:r>
            <a:r xmlns:a="http://schemas.openxmlformats.org/drawingml/2006/main">
              <a:rPr dirty="0" u="none" sz="3600" spc="-15"/>
              <a:t>الوسيط</a:t>
            </a:r>
            <a:endParaRPr xmlns:a="http://schemas.openxmlformats.org/drawingml/2006/main" sz="3600"/>
          </a:p>
        </p:txBody>
      </p:sp>
      <p:sp>
        <p:nvSpPr>
          <p:cNvPr id="3" name="object 3"/>
          <p:cNvSpPr txBox="1"/>
          <p:nvPr/>
        </p:nvSpPr>
        <p:spPr>
          <a:xfrm>
            <a:off x="383540" y="1828241"/>
            <a:ext cx="8371205" cy="403288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90000"/>
              </a:lnSpc>
              <a:spcBef>
                <a:spcPts val="434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الخلاف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عندما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اثنان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فرادى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مختلف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قيم،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الاهتمامات،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الأهداف،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احتياجات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منظر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أشياء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مختلف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وجهة نظر.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xmlns:a="http://schemas.openxmlformats.org/drawingml/2006/main" marL="184785" marR="301625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ينشأ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هناك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خلاف</a:t>
            </a:r>
            <a:r xmlns:a="http://schemas.openxmlformats.org/drawingml/2006/main">
              <a:rPr dirty="0" sz="28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نقاط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وجهة نظر.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45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  <a:tab pos="376809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تحدث الحاجة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إلى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تم حلها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009265">
              <a:lnSpc>
                <a:spcPct val="100000"/>
              </a:lnSpc>
              <a:spcBef>
                <a:spcPts val="470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التفاوض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وساطة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581400" y="5170932"/>
            <a:ext cx="457200" cy="173990"/>
          </a:xfrm>
          <a:custGeom>
            <a:avLst/>
            <a:gdLst/>
            <a:ahLst/>
            <a:cxnLst/>
            <a:rect l="l" t="t" r="r" b="b"/>
            <a:pathLst>
              <a:path w="457200" h="173989">
                <a:moveTo>
                  <a:pt x="283463" y="0"/>
                </a:moveTo>
                <a:lnTo>
                  <a:pt x="283463" y="173736"/>
                </a:lnTo>
                <a:lnTo>
                  <a:pt x="399288" y="115824"/>
                </a:lnTo>
                <a:lnTo>
                  <a:pt x="312420" y="115824"/>
                </a:lnTo>
                <a:lnTo>
                  <a:pt x="312420" y="57912"/>
                </a:lnTo>
                <a:lnTo>
                  <a:pt x="399288" y="57912"/>
                </a:lnTo>
                <a:lnTo>
                  <a:pt x="283463" y="0"/>
                </a:lnTo>
                <a:close/>
              </a:path>
              <a:path w="457200" h="173989">
                <a:moveTo>
                  <a:pt x="283463" y="57912"/>
                </a:moveTo>
                <a:lnTo>
                  <a:pt x="0" y="57912"/>
                </a:lnTo>
                <a:lnTo>
                  <a:pt x="0" y="115824"/>
                </a:lnTo>
                <a:lnTo>
                  <a:pt x="283463" y="115824"/>
                </a:lnTo>
                <a:lnTo>
                  <a:pt x="283463" y="57912"/>
                </a:lnTo>
                <a:close/>
              </a:path>
              <a:path w="457200" h="173989">
                <a:moveTo>
                  <a:pt x="399288" y="57912"/>
                </a:moveTo>
                <a:lnTo>
                  <a:pt x="312420" y="57912"/>
                </a:lnTo>
                <a:lnTo>
                  <a:pt x="312420" y="115824"/>
                </a:lnTo>
                <a:lnTo>
                  <a:pt x="399288" y="115824"/>
                </a:lnTo>
                <a:lnTo>
                  <a:pt x="457200" y="86868"/>
                </a:lnTo>
                <a:lnTo>
                  <a:pt x="399288" y="57912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209800" y="5628132"/>
            <a:ext cx="914400" cy="173990"/>
          </a:xfrm>
          <a:custGeom>
            <a:avLst/>
            <a:gdLst/>
            <a:ahLst/>
            <a:cxnLst/>
            <a:rect l="l" t="t" r="r" b="b"/>
            <a:pathLst>
              <a:path w="914400" h="173989">
                <a:moveTo>
                  <a:pt x="740663" y="0"/>
                </a:moveTo>
                <a:lnTo>
                  <a:pt x="740663" y="173736"/>
                </a:lnTo>
                <a:lnTo>
                  <a:pt x="856488" y="115824"/>
                </a:lnTo>
                <a:lnTo>
                  <a:pt x="769619" y="115824"/>
                </a:lnTo>
                <a:lnTo>
                  <a:pt x="769619" y="57912"/>
                </a:lnTo>
                <a:lnTo>
                  <a:pt x="856488" y="57912"/>
                </a:lnTo>
                <a:lnTo>
                  <a:pt x="740663" y="0"/>
                </a:lnTo>
                <a:close/>
              </a:path>
              <a:path w="914400" h="173989">
                <a:moveTo>
                  <a:pt x="740663" y="57912"/>
                </a:moveTo>
                <a:lnTo>
                  <a:pt x="0" y="57912"/>
                </a:lnTo>
                <a:lnTo>
                  <a:pt x="0" y="115824"/>
                </a:lnTo>
                <a:lnTo>
                  <a:pt x="740663" y="115824"/>
                </a:lnTo>
                <a:lnTo>
                  <a:pt x="740663" y="57912"/>
                </a:lnTo>
                <a:close/>
              </a:path>
              <a:path w="914400" h="173989">
                <a:moveTo>
                  <a:pt x="856488" y="57912"/>
                </a:moveTo>
                <a:lnTo>
                  <a:pt x="769619" y="57912"/>
                </a:lnTo>
                <a:lnTo>
                  <a:pt x="769619" y="115824"/>
                </a:lnTo>
                <a:lnTo>
                  <a:pt x="856488" y="115824"/>
                </a:lnTo>
                <a:lnTo>
                  <a:pt x="914400" y="86868"/>
                </a:lnTo>
                <a:lnTo>
                  <a:pt x="856488" y="57912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707542" y="6466592"/>
            <a:ext cx="47244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1/1/2022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283067" y="6466592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20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415797"/>
            <a:ext cx="623760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10"/>
              <a:t>الصراع </a:t>
            </a:r>
            <a:r xmlns:a="http://schemas.openxmlformats.org/drawingml/2006/main">
              <a:rPr dirty="0" spc="-15"/>
              <a:t>التنظيمي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/>
              <a:t>و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/>
              <a:t>أسبابها</a:t>
            </a:r>
            <a:r xmlns:a="http://schemas.openxmlformats.org/drawingml/2006/main">
              <a:rPr dirty="0" spc="-5"/>
              <a:t>​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397254"/>
            <a:ext cx="7359015" cy="393001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84785" marR="760730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المنظمات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لأن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مختلف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تصورات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الأهداف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103505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تنظيمي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الصراعات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شخصي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العلاقات الشخصية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مهم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تم حلها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بناءة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طريق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طلب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يحافظ 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الفريق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تحفيز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9717" y="339597"/>
            <a:ext cx="6237605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u="none" spc="-10"/>
              <a:t>الصراع </a:t>
            </a:r>
            <a:r xmlns:a="http://schemas.openxmlformats.org/drawingml/2006/main">
              <a:rPr dirty="0" u="none" spc="-15"/>
              <a:t>التنظيمي</a:t>
            </a:r>
            <a:r xmlns:a="http://schemas.openxmlformats.org/drawingml/2006/main">
              <a:rPr dirty="0" u="none" spc="-40"/>
              <a:t> </a:t>
            </a:r>
            <a:r xmlns:a="http://schemas.openxmlformats.org/drawingml/2006/main">
              <a:rPr dirty="0" u="none"/>
              <a:t>و</a:t>
            </a:r>
            <a:r xmlns:a="http://schemas.openxmlformats.org/drawingml/2006/main">
              <a:rPr dirty="0" u="none" spc="-20"/>
              <a:t> </a:t>
            </a:r>
            <a:r xmlns:a="http://schemas.openxmlformats.org/drawingml/2006/main">
              <a:rPr dirty="0" u="none"/>
              <a:t>أسبابها</a:t>
            </a:r>
            <a:r xmlns:a="http://schemas.openxmlformats.org/drawingml/2006/main">
              <a:rPr dirty="0" u="none" spc="-5"/>
              <a:t>​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279905"/>
            <a:ext cx="8056880" cy="3445510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xmlns:a="http://schemas.openxmlformats.org/drawingml/2006/main" marL="469900" marR="493395" indent="-457200">
              <a:lnSpc>
                <a:spcPct val="90000"/>
              </a:lnSpc>
              <a:spcBef>
                <a:spcPts val="430"/>
              </a:spcBef>
              <a:buAutoNum type="arabicPlain"/>
              <a:tabLst>
                <a:tab pos="464820" algn="l"/>
                <a:tab pos="465455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الغموض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(متى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موظفين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يعرف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يفعل،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كيف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، أو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النتائج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)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(استطاع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متعلق ب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للمنافسة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)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4820" marR="5080" indent="-464820">
              <a:lnSpc>
                <a:spcPts val="3020"/>
              </a:lnSpc>
              <a:spcBef>
                <a:spcPts val="840"/>
              </a:spcBef>
              <a:buAutoNum type="arabicPlain"/>
              <a:tabLst>
                <a:tab pos="464820" algn="l"/>
                <a:tab pos="465455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تنظيمي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بناء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(يزيد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المنظمات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ينمو)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Calibri"/>
              <a:buAutoNum type="arabicPlain"/>
            </a:pPr>
            <a:endParaRPr sz="3450">
              <a:latin typeface="Calibri"/>
              <a:cs typeface="Calibri"/>
            </a:endParaRPr>
          </a:p>
          <a:p>
            <a:pPr xmlns:a="http://schemas.openxmlformats.org/drawingml/2006/main" marL="464820" indent="-452755">
              <a:lnSpc>
                <a:spcPct val="100000"/>
              </a:lnSpc>
              <a:buAutoNum type="arabicPlain"/>
              <a:tabLst>
                <a:tab pos="464820" algn="l"/>
                <a:tab pos="46545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ندرة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الموارد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22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3058" y="491997"/>
            <a:ext cx="673544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u="none" spc="-10"/>
              <a:t>شخصي</a:t>
            </a:r>
            <a:r xmlns:a="http://schemas.openxmlformats.org/drawingml/2006/main">
              <a:rPr dirty="0" u="none" spc="-45"/>
              <a:t> </a:t>
            </a:r>
            <a:r xmlns:a="http://schemas.openxmlformats.org/drawingml/2006/main">
              <a:rPr dirty="0" u="none"/>
              <a:t>أساليب </a:t>
            </a:r>
            <a:r xmlns:a="http://schemas.openxmlformats.org/drawingml/2006/main">
              <a:rPr dirty="0" u="none" spc="-20"/>
              <a:t>التعامل</a:t>
            </a:r>
            <a:r xmlns:a="http://schemas.openxmlformats.org/drawingml/2006/main">
              <a:rPr dirty="0" u="none" spc="-5"/>
              <a:t>​</a:t>
            </a:r>
            <a:r xmlns:a="http://schemas.openxmlformats.org/drawingml/2006/main">
              <a:rPr dirty="0" u="none" spc="-25"/>
              <a:t> </a:t>
            </a:r>
            <a:r xmlns:a="http://schemas.openxmlformats.org/drawingml/2006/main">
              <a:rPr dirty="0" u="none" spc="-5"/>
              <a:t>مع</a:t>
            </a:r>
            <a:r xmlns:a="http://schemas.openxmlformats.org/drawingml/2006/main">
              <a:rPr dirty="0" u="none" spc="-20"/>
              <a:t> </a:t>
            </a:r>
            <a:r xmlns:a="http://schemas.openxmlformats.org/drawingml/2006/main">
              <a:rPr dirty="0" u="none" spc="-10"/>
              <a:t>صراع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281429"/>
            <a:ext cx="7491730" cy="4134485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xmlns:a="http://schemas.openxmlformats.org/drawingml/2006/main" marL="184785" marR="5080" indent="31750">
              <a:lnSpc>
                <a:spcPct val="90000"/>
              </a:lnSpc>
              <a:spcBef>
                <a:spcPts val="430"/>
              </a:spcBef>
              <a:tabLst>
                <a:tab pos="433324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فرادى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يمتلك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سلوكي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الاستعدادات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شخصي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الأنماط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التسليم 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يسقط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خمسة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مختلف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فئات.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تجنب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الانسحاب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27685" indent="-515620">
              <a:lnSpc>
                <a:spcPct val="100000"/>
              </a:lnSpc>
              <a:spcBef>
                <a:spcPts val="470"/>
              </a:spcBef>
              <a:buAutoNum type="arabicPeriod"/>
              <a:tabLst>
                <a:tab pos="527685" algn="l"/>
                <a:tab pos="5283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استيعاب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تنعيم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27685" indent="-515620">
              <a:lnSpc>
                <a:spcPct val="100000"/>
              </a:lnSpc>
              <a:spcBef>
                <a:spcPts val="459"/>
              </a:spcBef>
              <a:buAutoNum type="arabicPeriod"/>
              <a:tabLst>
                <a:tab pos="527685" algn="l"/>
                <a:tab pos="5283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إجبار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مشاكل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المتنافسة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27685" indent="-515620">
              <a:lnSpc>
                <a:spcPct val="100000"/>
              </a:lnSpc>
              <a:spcBef>
                <a:spcPts val="465"/>
              </a:spcBef>
              <a:buAutoNum type="arabicPeriod"/>
              <a:tabLst>
                <a:tab pos="527685" algn="l"/>
                <a:tab pos="5283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المساومة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التفاوض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27685" indent="-515620">
              <a:lnSpc>
                <a:spcPct val="100000"/>
              </a:lnSpc>
              <a:spcBef>
                <a:spcPts val="470"/>
              </a:spcBef>
              <a:buAutoNum type="arabicPeriod"/>
              <a:tabLst>
                <a:tab pos="527685" algn="l"/>
                <a:tab pos="5283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التحكم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23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2796" y="644397"/>
            <a:ext cx="700595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u="none" spc="-5"/>
              <a:t>1-</a:t>
            </a:r>
            <a:r xmlns:a="http://schemas.openxmlformats.org/drawingml/2006/main">
              <a:rPr dirty="0" u="none"/>
              <a:t> </a:t>
            </a:r>
            <a:r xmlns:a="http://schemas.openxmlformats.org/drawingml/2006/main">
              <a:rPr dirty="0" u="none" spc="-15"/>
              <a:t>تجنب </a:t>
            </a:r>
            <a:r xmlns:a="http://schemas.openxmlformats.org/drawingml/2006/main">
              <a:rPr dirty="0" u="none"/>
              <a:t>أو</a:t>
            </a:r>
            <a:r xmlns:a="http://schemas.openxmlformats.org/drawingml/2006/main">
              <a:rPr dirty="0" u="none" spc="-20"/>
              <a:t> </a:t>
            </a:r>
            <a:r xmlns:a="http://schemas.openxmlformats.org/drawingml/2006/main">
              <a:rPr dirty="0" u="none" spc="-15"/>
              <a:t>الانسحاب</a:t>
            </a:r>
            <a:r xmlns:a="http://schemas.openxmlformats.org/drawingml/2006/main">
              <a:rPr dirty="0" u="none" spc="-5"/>
              <a:t> </a:t>
            </a:r>
            <a:r xmlns:a="http://schemas.openxmlformats.org/drawingml/2006/main">
              <a:rPr dirty="0" u="none" spc="-10"/>
              <a:t>من</a:t>
            </a:r>
            <a:r xmlns:a="http://schemas.openxmlformats.org/drawingml/2006/main">
              <a:rPr dirty="0" u="none" spc="-25"/>
              <a:t> </a:t>
            </a:r>
            <a:r xmlns:a="http://schemas.openxmlformats.org/drawingml/2006/main">
              <a:rPr dirty="0" u="none" spc="-10"/>
              <a:t>صراع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625549"/>
            <a:ext cx="7811770" cy="3264535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ts val="3030"/>
              </a:lnSpc>
              <a:spcBef>
                <a:spcPts val="475"/>
              </a:spcBef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تجنب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الانسحاب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فردي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يختار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عنوان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يُسلِّم.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45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إجابة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يتم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الإشارة إليه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الى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65430" indent="-253365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266065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إنكار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الصراع،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65430" indent="-253365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26606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مؤمن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معترف به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 يفعل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يخرج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يذهب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بعيد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4696" y="722121"/>
            <a:ext cx="700659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u="none" spc="-5"/>
              <a:t>1-</a:t>
            </a:r>
            <a:r xmlns:a="http://schemas.openxmlformats.org/drawingml/2006/main">
              <a:rPr dirty="0" u="none"/>
              <a:t> </a:t>
            </a:r>
            <a:r xmlns:a="http://schemas.openxmlformats.org/drawingml/2006/main">
              <a:rPr dirty="0" u="none" spc="-15"/>
              <a:t>تجنب</a:t>
            </a:r>
            <a:r xmlns:a="http://schemas.openxmlformats.org/drawingml/2006/main">
              <a:rPr dirty="0" u="none" spc="10"/>
              <a:t> </a:t>
            </a:r>
            <a:r xmlns:a="http://schemas.openxmlformats.org/drawingml/2006/main">
              <a:rPr dirty="0" u="none"/>
              <a:t>أو</a:t>
            </a:r>
            <a:r xmlns:a="http://schemas.openxmlformats.org/drawingml/2006/main">
              <a:rPr dirty="0" u="none" spc="-30"/>
              <a:t> </a:t>
            </a:r>
            <a:r xmlns:a="http://schemas.openxmlformats.org/drawingml/2006/main">
              <a:rPr dirty="0" u="none" spc="-15"/>
              <a:t>الانسحاب</a:t>
            </a:r>
            <a:r xmlns:a="http://schemas.openxmlformats.org/drawingml/2006/main">
              <a:rPr dirty="0" u="none" spc="-5"/>
              <a:t> </a:t>
            </a:r>
            <a:r xmlns:a="http://schemas.openxmlformats.org/drawingml/2006/main">
              <a:rPr dirty="0" u="none" spc="-10"/>
              <a:t>من</a:t>
            </a:r>
            <a:r xmlns:a="http://schemas.openxmlformats.org/drawingml/2006/main">
              <a:rPr dirty="0" u="none" spc="-25"/>
              <a:t> </a:t>
            </a:r>
            <a:r xmlns:a="http://schemas.openxmlformats.org/drawingml/2006/main">
              <a:rPr dirty="0" u="none" spc="-10"/>
              <a:t>صراع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539367"/>
            <a:ext cx="8428990" cy="306133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84785" marR="93980" indent="-172720">
              <a:lnSpc>
                <a:spcPts val="3020"/>
              </a:lnSpc>
              <a:spcBef>
                <a:spcPts val="480"/>
              </a:spcBef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تجنب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معظم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ملائم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الموقف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1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هناك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يجتمع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مناسب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بيانات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123315" indent="-172720">
              <a:lnSpc>
                <a:spcPts val="3030"/>
              </a:lnSpc>
              <a:spcBef>
                <a:spcPts val="84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فقط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أعراض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مرض ما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أكبر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هَم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منظمة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8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هناك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 شئ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لك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مشكلة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2796" y="491997"/>
            <a:ext cx="700659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u="none" spc="-5"/>
              <a:t>1-</a:t>
            </a:r>
            <a:r xmlns:a="http://schemas.openxmlformats.org/drawingml/2006/main">
              <a:rPr dirty="0" u="none"/>
              <a:t> </a:t>
            </a:r>
            <a:r xmlns:a="http://schemas.openxmlformats.org/drawingml/2006/main">
              <a:rPr dirty="0" u="none" spc="-15"/>
              <a:t>تجنب</a:t>
            </a:r>
            <a:r xmlns:a="http://schemas.openxmlformats.org/drawingml/2006/main">
              <a:rPr dirty="0" u="none" spc="10"/>
              <a:t> </a:t>
            </a:r>
            <a:r xmlns:a="http://schemas.openxmlformats.org/drawingml/2006/main">
              <a:rPr dirty="0" u="none"/>
              <a:t>أو</a:t>
            </a:r>
            <a:r xmlns:a="http://schemas.openxmlformats.org/drawingml/2006/main">
              <a:rPr dirty="0" u="none" spc="-30"/>
              <a:t> </a:t>
            </a:r>
            <a:r xmlns:a="http://schemas.openxmlformats.org/drawingml/2006/main">
              <a:rPr dirty="0" u="none" spc="-15"/>
              <a:t>الانسحاب</a:t>
            </a:r>
            <a:r xmlns:a="http://schemas.openxmlformats.org/drawingml/2006/main">
              <a:rPr dirty="0" u="none" spc="-5"/>
              <a:t> </a:t>
            </a:r>
            <a:r xmlns:a="http://schemas.openxmlformats.org/drawingml/2006/main">
              <a:rPr dirty="0" u="none" spc="-10"/>
              <a:t>من</a:t>
            </a:r>
            <a:r xmlns:a="http://schemas.openxmlformats.org/drawingml/2006/main">
              <a:rPr dirty="0" u="none" spc="-25"/>
              <a:t> </a:t>
            </a:r>
            <a:r xmlns:a="http://schemas.openxmlformats.org/drawingml/2006/main">
              <a:rPr dirty="0" u="none" spc="-10"/>
              <a:t>صراع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1473454"/>
            <a:ext cx="7748270" cy="295973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480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الموقف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نفسها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انتظر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خارج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52069" indent="-172720">
              <a:lnSpc>
                <a:spcPct val="90000"/>
              </a:lnSpc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السابق.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لا أوافق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قرار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مدير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لكن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لا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يقول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شيئا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لأن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يعتقد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المشاهدات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يصنع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أي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فرق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26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396" y="491997"/>
            <a:ext cx="700659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u="none" spc="-5"/>
              <a:t>1-</a:t>
            </a:r>
            <a:r xmlns:a="http://schemas.openxmlformats.org/drawingml/2006/main">
              <a:rPr dirty="0" u="none"/>
              <a:t> </a:t>
            </a:r>
            <a:r xmlns:a="http://schemas.openxmlformats.org/drawingml/2006/main">
              <a:rPr dirty="0" u="none" spc="-15"/>
              <a:t>تجنب</a:t>
            </a:r>
            <a:r xmlns:a="http://schemas.openxmlformats.org/drawingml/2006/main">
              <a:rPr dirty="0" u="none" spc="10"/>
              <a:t> </a:t>
            </a:r>
            <a:r xmlns:a="http://schemas.openxmlformats.org/drawingml/2006/main">
              <a:rPr dirty="0" u="none"/>
              <a:t>أو</a:t>
            </a:r>
            <a:r xmlns:a="http://schemas.openxmlformats.org/drawingml/2006/main">
              <a:rPr dirty="0" u="none" spc="-30"/>
              <a:t> </a:t>
            </a:r>
            <a:r xmlns:a="http://schemas.openxmlformats.org/drawingml/2006/main">
              <a:rPr dirty="0" u="none" spc="-15"/>
              <a:t>الانسحاب</a:t>
            </a:r>
            <a:r xmlns:a="http://schemas.openxmlformats.org/drawingml/2006/main">
              <a:rPr dirty="0" u="none" spc="-5"/>
              <a:t> </a:t>
            </a:r>
            <a:r xmlns:a="http://schemas.openxmlformats.org/drawingml/2006/main">
              <a:rPr dirty="0" u="none" spc="-10"/>
              <a:t>من</a:t>
            </a:r>
            <a:r xmlns:a="http://schemas.openxmlformats.org/drawingml/2006/main">
              <a:rPr dirty="0" u="none" spc="-25"/>
              <a:t> </a:t>
            </a:r>
            <a:r xmlns:a="http://schemas.openxmlformats.org/drawingml/2006/main">
              <a:rPr dirty="0" u="none" spc="-10"/>
              <a:t>صراع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528317"/>
            <a:ext cx="7973695" cy="354647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بالرغم من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تجنب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ينتج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أقل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منزعج،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أيضًا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نتيجة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خسارة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مهم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معلومة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1360805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نحن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يجلب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خاص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مهارات،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القدرات،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تصورات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بيئة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10033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هؤلاء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مشترك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سيء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مرات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حسنًا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جيد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مرات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0426" y="415797"/>
            <a:ext cx="557784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2-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5"/>
              <a:t>استيعاب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/>
              <a:t>أو تنعيم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397254"/>
            <a:ext cx="7668895" cy="26777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استيعاب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تنعيم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يتضمن: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800">
              <a:latin typeface="Calibri"/>
              <a:cs typeface="Calibri"/>
            </a:endParaRPr>
          </a:p>
          <a:p>
            <a:pPr xmlns:a="http://schemas.openxmlformats.org/drawingml/2006/main" marL="184785" marR="850265" indent="-172720">
              <a:lnSpc>
                <a:spcPts val="3020"/>
              </a:lnSpc>
              <a:buAutoNum type="arabicPlain"/>
              <a:tabLst>
                <a:tab pos="38481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محاولة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اِسْتَبْعَد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الغضب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تعبيرات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اختلاف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بدون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معالجة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نفسها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30"/>
              </a:lnSpc>
              <a:spcBef>
                <a:spcPts val="805"/>
              </a:spcBef>
              <a:buAutoNum type="arabicPlain"/>
              <a:tabLst>
                <a:tab pos="38481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مرئي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المواقف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فردي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لديه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قوة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آخر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28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6626" y="491997"/>
            <a:ext cx="557657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2-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5"/>
              <a:t>استيعاب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أو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/>
              <a:t>تنعيم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473454"/>
            <a:ext cx="7934959" cy="344551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480"/>
              </a:spcBef>
              <a:buAutoNum type="arabicPlain" startAt="3"/>
              <a:tabLst>
                <a:tab pos="38481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ملائم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يقترب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خطأ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صحيح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مهم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61975" indent="150495">
              <a:lnSpc>
                <a:spcPts val="3020"/>
              </a:lnSpc>
              <a:spcBef>
                <a:spcPts val="80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يكسب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لاحقاً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العطاء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الموقف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800">
              <a:latin typeface="Calibri"/>
              <a:cs typeface="Calibri"/>
            </a:endParaRPr>
          </a:p>
          <a:p>
            <a:pPr xmlns:a="http://schemas.openxmlformats.org/drawingml/2006/main" marL="184785" marR="391160" indent="-172720">
              <a:lnSpc>
                <a:spcPts val="3020"/>
              </a:lnSpc>
              <a:buAutoNum type="arabicPlain" startAt="4"/>
              <a:tabLst>
                <a:tab pos="38481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ملائم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الغضب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مُعطل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جلسة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متدخل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مباشر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احتياجات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مريض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29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0426" y="339597"/>
            <a:ext cx="557657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2-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5"/>
              <a:t>استيعاب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أو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/>
              <a:t>تنعيم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129029"/>
            <a:ext cx="7912734" cy="490283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480"/>
              </a:spcBef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الناس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يختار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مستوعب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مهدئ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أيضًا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يخطط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42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--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لحل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98755" indent="-172720">
              <a:lnSpc>
                <a:spcPts val="3020"/>
              </a:lnSpc>
              <a:spcBef>
                <a:spcPts val="85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--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وجود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حاجة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قوية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اعجبني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هَم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احتياجات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آحرون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250825" indent="-172720">
              <a:lnSpc>
                <a:spcPts val="3020"/>
              </a:lnSpc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--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السعي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يحافظ على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سلمي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بيئة،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تصحية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الأهداف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قيم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800">
              <a:latin typeface="Calibri"/>
              <a:cs typeface="Calibri"/>
            </a:endParaRPr>
          </a:p>
          <a:p>
            <a:pPr xmlns:a="http://schemas.openxmlformats.org/drawingml/2006/main" marL="184785" marR="1011555" indent="-172720">
              <a:lnSpc>
                <a:spcPts val="3020"/>
              </a:lnSpc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--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موصوف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التضحية بالنفس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وضع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دقة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707542" y="6466592"/>
            <a:ext cx="47244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1/1/2022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3540" y="577342"/>
            <a:ext cx="8323580" cy="528701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84785" marR="328930" indent="-172720">
              <a:lnSpc>
                <a:spcPts val="3020"/>
              </a:lnSpc>
              <a:spcBef>
                <a:spcPts val="480"/>
              </a:spcBef>
              <a:bidi/>
            </a:pP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المفاوضات: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"تواصل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اثنان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الحفلات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طبيعة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مستقبل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سلوك"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5"/>
              </a:spcBef>
              <a:bidi/>
            </a:pP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وساطة: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"التفاوض"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معتدل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حيادي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حزب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حل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عنوان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متعلق ب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مخاوف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طرق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يقابل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الحفلات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اهتمام"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593725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ودي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دبلوماسي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تدخل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منوي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يستقر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النزاعات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الناس.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209550" indent="-172720">
              <a:lnSpc>
                <a:spcPts val="303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الوسيط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الحفلات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يصل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قرار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مستعمرة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يوافق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الترتيبات.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283067" y="6466592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30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7001" y="491997"/>
            <a:ext cx="565531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3-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15"/>
              <a:t>فرض </a:t>
            </a:r>
            <a:r xmlns:a="http://schemas.openxmlformats.org/drawingml/2006/main">
              <a:rPr dirty="0"/>
              <a:t>القضية</a:t>
            </a:r>
            <a:r xmlns:a="http://schemas.openxmlformats.org/drawingml/2006/main">
              <a:rPr dirty="0" spc="-5"/>
              <a:t>​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أو </a:t>
            </a:r>
            <a:r xmlns:a="http://schemas.openxmlformats.org/drawingml/2006/main">
              <a:rPr dirty="0" spc="-5"/>
              <a:t>التنافس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473454"/>
            <a:ext cx="8062595" cy="267779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84785" marR="832485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يتضمن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لك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خاص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مرغوب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حصريا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345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80" b="1">
                <a:latin typeface="Calibri"/>
                <a:cs typeface="Calibri"/>
              </a:rPr>
              <a:t>لقد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اخترت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الاستراتيجية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30"/>
              </a:lnSpc>
              <a:spcBef>
                <a:spcPts val="845"/>
              </a:spcBef>
              <a:buFont typeface="Arial MT"/>
              <a:buChar char="•"/>
              <a:tabLst>
                <a:tab pos="589915" algn="l"/>
                <a:tab pos="59118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يعتقد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أكبر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خبرة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آخر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3-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15"/>
              <a:t>إجبار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القضية</a:t>
            </a:r>
            <a:r xmlns:a="http://schemas.openxmlformats.org/drawingml/2006/main">
              <a:rPr dirty="0" spc="-5"/>
              <a:t>​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أو </a:t>
            </a:r>
            <a:r xmlns:a="http://schemas.openxmlformats.org/drawingml/2006/main">
              <a:rPr dirty="0" spc="-5"/>
              <a:t>التنافس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71755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5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pc="-20"/>
              <a:t>الناس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10"/>
              <a:t>من </a:t>
            </a:r>
            <a:r xmlns:a="http://schemas.openxmlformats.org/drawingml/2006/main">
              <a:rPr dirty="0" spc="-5"/>
              <a:t>يختار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10"/>
              <a:t>صراع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في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أ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10"/>
              <a:t>تنافسي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10"/>
              <a:t>طريقة</a:t>
            </a:r>
          </a:p>
          <a:p>
            <a:pPr xmlns:a="http://schemas.openxmlformats.org/drawingml/2006/main" lvl="1" marL="608330" indent="-191135">
              <a:lnSpc>
                <a:spcPct val="100000"/>
              </a:lnSpc>
              <a:spcBef>
                <a:spcPts val="465"/>
              </a:spcBef>
              <a:buChar char="-"/>
              <a:tabLst>
                <a:tab pos="608965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يؤكد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الأهداف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الرغبات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608330" indent="-191135">
              <a:lnSpc>
                <a:spcPct val="100000"/>
              </a:lnSpc>
              <a:spcBef>
                <a:spcPts val="459"/>
              </a:spcBef>
              <a:buChar char="-"/>
              <a:tabLst>
                <a:tab pos="60896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فاشل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للنظر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احتياجات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آراء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الآخرين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Font typeface="Calibri"/>
              <a:buChar char="-"/>
            </a:pPr>
            <a:endParaRPr sz="3800"/>
          </a:p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pc="-10"/>
              <a:t>أولئك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الناس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20"/>
              <a:t>يملك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أ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15"/>
              <a:t>قوي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يحتاج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5"/>
              <a:t>ل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0"/>
              <a:t>يخرج</a:t>
            </a:r>
            <a:r xmlns:a="http://schemas.openxmlformats.org/drawingml/2006/main">
              <a:rPr dirty="0" spc="-5"/>
              <a:t>​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20"/>
              <a:t>أي</a:t>
            </a:r>
            <a:r xmlns:a="http://schemas.openxmlformats.org/drawingml/2006/main">
              <a:rPr dirty="0" spc="-620"/>
              <a:t> </a:t>
            </a:r>
            <a:r xmlns:a="http://schemas.openxmlformats.org/drawingml/2006/main">
              <a:rPr dirty="0" spc="-10"/>
              <a:t>الصراع </a:t>
            </a:r>
            <a:r xmlns:a="http://schemas.openxmlformats.org/drawingml/2006/main">
              <a:rPr dirty="0" spc="-5"/>
              <a:t>كـ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5"/>
              <a:t>ال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0"/>
              <a:t>الفائز</a:t>
            </a:r>
          </a:p>
          <a:p>
            <a:pPr xmlns:a="http://schemas.openxmlformats.org/drawingml/2006/main" marL="184785" marR="26034" indent="150495">
              <a:lnSpc>
                <a:spcPts val="3020"/>
              </a:lnSpc>
              <a:spcBef>
                <a:spcPts val="800"/>
              </a:spcBef>
              <a:bidi/>
            </a:pPr>
            <a:r xmlns:a="http://schemas.openxmlformats.org/drawingml/2006/main">
              <a:rPr dirty="0" spc="-5"/>
              <a:t>بالرغم من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5"/>
              <a:t>هذا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10"/>
              <a:t>عنيف</a:t>
            </a:r>
            <a:r xmlns:a="http://schemas.openxmlformats.org/drawingml/2006/main">
              <a:rPr dirty="0" spc="40"/>
              <a:t> </a:t>
            </a:r>
            <a:r xmlns:a="http://schemas.openxmlformats.org/drawingml/2006/main">
              <a:rPr dirty="0" spc="-10"/>
              <a:t>يقترب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20"/>
              <a:t>يمكن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يخدم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15"/>
              <a:t>ل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15"/>
              <a:t>يتحرك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مشكلة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0"/>
              <a:t>الذي - التي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15"/>
              <a:t>نكون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15"/>
              <a:t>طريق مسدود،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5"/>
              <a:t>هو - هي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0"/>
              <a:t>يستطيع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20"/>
              <a:t>يمنع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15"/>
              <a:t>جيد</a:t>
            </a:r>
            <a:r xmlns:a="http://schemas.openxmlformats.org/drawingml/2006/main">
              <a:rPr dirty="0" spc="-615"/>
              <a:t> </a:t>
            </a:r>
            <a:r xmlns:a="http://schemas.openxmlformats.org/drawingml/2006/main">
              <a:rPr dirty="0" spc="-10"/>
              <a:t>مشكلة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10"/>
              <a:t>حل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و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0"/>
              <a:t>نتائج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5"/>
              <a:t>في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أ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الفوز والخسارة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10"/>
              <a:t>الموقف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32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7001" y="568197"/>
            <a:ext cx="565340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3-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15"/>
              <a:t>إجبار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القضية</a:t>
            </a:r>
            <a:r xmlns:a="http://schemas.openxmlformats.org/drawingml/2006/main">
              <a:rPr dirty="0" spc="-5"/>
              <a:t>​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أو </a:t>
            </a:r>
            <a:r xmlns:a="http://schemas.openxmlformats.org/drawingml/2006/main">
              <a:rPr dirty="0" spc="-5"/>
              <a:t>التنافس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545320"/>
            <a:ext cx="7365365" cy="2352675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560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المتنافسون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يفوز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التفوق في الكلام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زملاء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خصم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جيد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أفكار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تم تقديمه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آحرون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85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شخصيا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مهاجمة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آحرون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اسم-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نداء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التهديدات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33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41322" y="568197"/>
            <a:ext cx="541464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4-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5"/>
              <a:t>المساومة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/>
              <a:t>أو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التفاوض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1385061"/>
            <a:ext cx="8011159" cy="4135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يتضمن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يعطي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وخذ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​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مساومة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251585" indent="150495">
              <a:lnSpc>
                <a:spcPts val="3020"/>
              </a:lnSpc>
              <a:spcBef>
                <a:spcPts val="85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دقة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حيث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يحصل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شئ ما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لقد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رغبت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45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التفاوض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30"/>
              </a:lnSpc>
              <a:spcBef>
                <a:spcPts val="844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تستخدم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يأتي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مساومة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مقبول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لكلا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منهما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الحفلات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1822" y="262839"/>
            <a:ext cx="541401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4-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5"/>
              <a:t>المساومة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/>
              <a:t>أو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5"/>
              <a:t>التفاوض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1299717"/>
            <a:ext cx="8216900" cy="4134485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xmlns:a="http://schemas.openxmlformats.org/drawingml/2006/main" marL="184785" marR="377190" indent="-172720">
              <a:lnSpc>
                <a:spcPct val="90000"/>
              </a:lnSpc>
              <a:spcBef>
                <a:spcPts val="430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المساومة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دقة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أعمال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لأن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يقلل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خسائر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الحفلات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بينما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توفير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بعض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يكسب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إنه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مناسب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093470" indent="-190500">
              <a:lnSpc>
                <a:spcPct val="100000"/>
              </a:lnSpc>
              <a:spcBef>
                <a:spcPts val="470"/>
              </a:spcBef>
              <a:buChar char="-"/>
              <a:tabLst>
                <a:tab pos="109347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الأهداف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كلاهما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الجوانب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يبدو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متوافق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093470" indent="-190500">
              <a:lnSpc>
                <a:spcPct val="100000"/>
              </a:lnSpc>
              <a:spcBef>
                <a:spcPts val="459"/>
              </a:spcBef>
              <a:buChar char="-"/>
              <a:tabLst>
                <a:tab pos="109347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لديه الوقت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قيود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065530" marR="1165860" indent="-163195">
              <a:lnSpc>
                <a:spcPct val="113900"/>
              </a:lnSpc>
              <a:buFont typeface="Calibri"/>
              <a:buChar char="-"/>
              <a:tabLst>
                <a:tab pos="109347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مستعمرة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سابقًا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مناقشة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متوقفة.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12722" y="415797"/>
            <a:ext cx="541274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4-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5"/>
              <a:t>المساومة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/>
              <a:t>أو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التفاوض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5751" y="1397254"/>
            <a:ext cx="7459345" cy="3445510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xmlns:a="http://schemas.openxmlformats.org/drawingml/2006/main" marL="12700" marR="5080" indent="100330">
              <a:lnSpc>
                <a:spcPct val="90000"/>
              </a:lnSpc>
              <a:spcBef>
                <a:spcPts val="430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مساومة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يتضمن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أخذ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مسؤولية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لك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جزء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عرض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لك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ملك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السلوك-----في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طريق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-----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432434" indent="313690">
              <a:lnSpc>
                <a:spcPts val="3020"/>
              </a:lnSpc>
              <a:spcBef>
                <a:spcPts val="840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تعيين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منصة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مسؤولية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له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ملك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سلوك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800">
              <a:latin typeface="Calibri"/>
              <a:cs typeface="Calibri"/>
            </a:endParaRPr>
          </a:p>
          <a:p>
            <a:pPr xmlns:a="http://schemas.openxmlformats.org/drawingml/2006/main" marL="12700" marR="855344" indent="150495">
              <a:lnSpc>
                <a:spcPts val="3020"/>
              </a:lnSpc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تحديد الهوية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شائع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هدف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يساعد أيضا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يسهل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مساومة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36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1010" y="491997"/>
            <a:ext cx="598995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5-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5"/>
              <a:t>مشكلة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حل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/>
              <a:t>أو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0"/>
              <a:t>التعاون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469415"/>
            <a:ext cx="7629525" cy="2837180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56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معظم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صعب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يحقق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84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طريقة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يشجع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فرادى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متضمن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نحو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شائع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الأهداف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345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يعتبر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فوز للجميع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الموقف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أفضل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واحد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8610" y="415797"/>
            <a:ext cx="599122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5-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5"/>
              <a:t>مشكلة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/>
              <a:t>حل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/>
              <a:t>أو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0"/>
              <a:t>التعاون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93215"/>
            <a:ext cx="7535545" cy="3707129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560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التعاوني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يقترب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يتطلب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26415" indent="-191770">
              <a:lnSpc>
                <a:spcPct val="100000"/>
              </a:lnSpc>
              <a:spcBef>
                <a:spcPts val="455"/>
              </a:spcBef>
              <a:buChar char="-"/>
              <a:tabLst>
                <a:tab pos="52705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مشارك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يأتي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مناقشة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طاولة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98170" indent="150495">
              <a:lnSpc>
                <a:spcPts val="3020"/>
              </a:lnSpc>
              <a:spcBef>
                <a:spcPts val="855"/>
              </a:spcBef>
              <a:buChar char="-"/>
              <a:tabLst>
                <a:tab pos="52705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موجه نحو المهمة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موضة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26415" indent="-191770">
              <a:lnSpc>
                <a:spcPct val="100000"/>
              </a:lnSpc>
              <a:spcBef>
                <a:spcPts val="425"/>
              </a:spcBef>
              <a:buChar char="-"/>
              <a:tabLst>
                <a:tab pos="52705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مراعي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بعضهم البعض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26415" indent="-191770">
              <a:lnSpc>
                <a:spcPct val="100000"/>
              </a:lnSpc>
              <a:spcBef>
                <a:spcPts val="459"/>
              </a:spcBef>
              <a:buChar char="-"/>
              <a:tabLst>
                <a:tab pos="52705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يستمع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آخر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150495">
              <a:lnSpc>
                <a:spcPts val="3020"/>
              </a:lnSpc>
              <a:spcBef>
                <a:spcPts val="850"/>
              </a:spcBef>
              <a:buChar char="-"/>
              <a:tabLst>
                <a:tab pos="52705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لمحاولة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يفهم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الشخص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نقطة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منظر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38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8610" y="491997"/>
            <a:ext cx="599122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5-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5"/>
              <a:t>مشكلة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/>
              <a:t>حل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/>
              <a:t>أو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0"/>
              <a:t>التعاون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469415"/>
            <a:ext cx="7957184" cy="1971039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56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إنه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يطالب------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وعي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حساسية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يفتح &amp;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أمين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مناقشة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9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تنافسي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موقف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جزء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مشاركون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39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23845" y="568197"/>
            <a:ext cx="403352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صراع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5"/>
              <a:t>داخل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/>
              <a:t>أ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 spc="-10"/>
              <a:t>مجموعة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4939" y="1412493"/>
            <a:ext cx="8103234" cy="431482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480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المجموعات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متأثر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النتائج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9685" indent="-172720">
              <a:lnSpc>
                <a:spcPts val="3020"/>
              </a:lnSpc>
              <a:spcBef>
                <a:spcPts val="8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الفوز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-----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ينزع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يزيد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التماسك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ضمن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أعضاء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يخلق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مرتاح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مناخ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حيث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وظيفة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xmlns:a="http://schemas.openxmlformats.org/drawingml/2006/main" marL="184785" marR="391795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خسارة ----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هناك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نزعة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ينكر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الواقع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خسارة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333375" indent="-172720">
              <a:lnSpc>
                <a:spcPts val="3030"/>
              </a:lnSpc>
              <a:spcBef>
                <a:spcPts val="79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داخلي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الصراعات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أعضاء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لوم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هزيمة.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600" y="381000"/>
            <a:ext cx="8763000" cy="6096000"/>
          </a:xfrm>
          <a:custGeom>
            <a:avLst/>
            <a:gdLst/>
            <a:ahLst/>
            <a:cxnLst/>
            <a:rect l="l" t="t" r="r" b="b"/>
            <a:pathLst>
              <a:path w="8763000" h="6096000">
                <a:moveTo>
                  <a:pt x="0" y="6096000"/>
                </a:moveTo>
                <a:lnTo>
                  <a:pt x="8763000" y="6096000"/>
                </a:lnTo>
                <a:lnTo>
                  <a:pt x="8763000" y="0"/>
                </a:lnTo>
                <a:lnTo>
                  <a:pt x="0" y="0"/>
                </a:lnTo>
                <a:lnTo>
                  <a:pt x="0" y="6096000"/>
                </a:lnTo>
                <a:close/>
              </a:path>
            </a:pathLst>
          </a:custGeom>
          <a:ln w="9144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83054" y="299415"/>
            <a:ext cx="505333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u="none" spc="-5"/>
              <a:t>حالة الصراع</a:t>
            </a:r>
            <a:r xmlns:a="http://schemas.openxmlformats.org/drawingml/2006/main">
              <a:rPr dirty="0" u="none" spc="-45"/>
              <a:t> </a:t>
            </a:r>
            <a:r xmlns:a="http://schemas.openxmlformats.org/drawingml/2006/main">
              <a:rPr dirty="0" u="none"/>
              <a:t>و</a:t>
            </a:r>
            <a:r xmlns:a="http://schemas.openxmlformats.org/drawingml/2006/main">
              <a:rPr dirty="0" u="none" spc="-40"/>
              <a:t> </a:t>
            </a:r>
            <a:r xmlns:a="http://schemas.openxmlformats.org/drawingml/2006/main">
              <a:rPr dirty="0" u="none" spc="-5"/>
              <a:t>تمريض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07542" y="6466592"/>
            <a:ext cx="47244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1/1/2022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7340" y="1176273"/>
            <a:ext cx="8329295" cy="4236720"/>
          </a:xfrm>
          <a:prstGeom prst="rect">
            <a:avLst/>
          </a:prstGeom>
        </p:spPr>
        <p:txBody>
          <a:bodyPr wrap="square" lIns="0" tIns="9398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ts val="2690"/>
              </a:lnSpc>
              <a:spcBef>
                <a:spcPts val="740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احترافي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يحتاج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يمتلك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مهارات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يُمكَِن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لها/له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يدير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الموقف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اتفاق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84175" indent="-372110">
              <a:lnSpc>
                <a:spcPct val="100000"/>
              </a:lnSpc>
              <a:spcBef>
                <a:spcPts val="160"/>
              </a:spcBef>
              <a:buAutoNum type="arabicPlain"/>
              <a:tabLst>
                <a:tab pos="38481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لفظي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إساءة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464820" indent="-372110">
              <a:lnSpc>
                <a:spcPct val="100000"/>
              </a:lnSpc>
              <a:spcBef>
                <a:spcPts val="130"/>
              </a:spcBef>
              <a:buAutoNum type="arabicPlain" startAt="2"/>
              <a:tabLst>
                <a:tab pos="465455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شخصيات </a:t>
            </a:r>
            <a:endParaRPr xmlns:a="http://schemas.openxmlformats.org/drawingml/2006/main" sz="2800">
              <a:latin typeface="Calibri"/>
              <a:cs typeface="Calibri"/>
            </a:endParaRPr>
            <a:r xmlns:a="http://schemas.openxmlformats.org/drawingml/2006/main">
              <a:rPr dirty="0" sz="2800" spc="-5" b="1">
                <a:latin typeface="Calibri"/>
                <a:cs typeface="Calibri"/>
              </a:rPr>
              <a:t>ذات سلطة</a:t>
            </a:r>
          </a:p>
          <a:p>
            <a:pPr xmlns:a="http://schemas.openxmlformats.org/drawingml/2006/main" lvl="1" marL="93345" marR="1908810">
              <a:lnSpc>
                <a:spcPts val="3490"/>
              </a:lnSpc>
              <a:spcBef>
                <a:spcPts val="130"/>
              </a:spcBef>
              <a:buAutoNum type="arabicPlain" startAt="2"/>
              <a:tabLst>
                <a:tab pos="46545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تكليف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كان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يفضل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انخفاض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4-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توقع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صعب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بكمل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93345">
              <a:lnSpc>
                <a:spcPts val="3360"/>
              </a:lnSpc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5-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 </a:t>
            </a:r>
            <a:endParaRPr xmlns:a="http://schemas.openxmlformats.org/drawingml/2006/main" sz="2800">
              <a:latin typeface="Calibri"/>
              <a:cs typeface="Calibri"/>
            </a:endParaRPr>
            <a:r xmlns:a="http://schemas.openxmlformats.org/drawingml/2006/main">
              <a:rPr dirty="0" sz="2800" spc="-15" b="1">
                <a:latin typeface="Calibri"/>
                <a:cs typeface="Calibri"/>
              </a:rPr>
              <a:t>الأدوار</a:t>
            </a:r>
          </a:p>
          <a:p>
            <a:pPr xmlns:a="http://schemas.openxmlformats.org/drawingml/2006/main" marL="411480" marR="721995" indent="-399415">
              <a:lnSpc>
                <a:spcPts val="2690"/>
              </a:lnSpc>
              <a:spcBef>
                <a:spcPts val="76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6-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زملاء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لمن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يمارس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معاناة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لأن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بدني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مشاكل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كيميائي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متكل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93345">
              <a:lnSpc>
                <a:spcPct val="100000"/>
              </a:lnSpc>
              <a:spcBef>
                <a:spcPts val="15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7-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بيئة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يشجع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عدم الانسجام.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283067" y="6466592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40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52445" y="339597"/>
            <a:ext cx="403352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صراع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5"/>
              <a:t>داخل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/>
              <a:t>أ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 spc="-10"/>
              <a:t>مجموعة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375917"/>
            <a:ext cx="8348345" cy="393001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48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عضو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أيضًا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أصعب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يتعرف على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طلب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فعال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88265" indent="-172720">
              <a:lnSpc>
                <a:spcPts val="3020"/>
              </a:lnSpc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المجموعات،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يعتبر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تأكيد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صفات.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651510" indent="-172720">
              <a:lnSpc>
                <a:spcPts val="3020"/>
              </a:lnSpc>
              <a:spcBef>
                <a:spcPts val="815"/>
              </a:spcBef>
              <a:buFont typeface="Calibri"/>
              <a:buChar char="-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اتجاه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مشترك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يقرر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مشاكل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غالبية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تصويت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982344" indent="-172720">
              <a:lnSpc>
                <a:spcPts val="3020"/>
              </a:lnSpc>
              <a:spcBef>
                <a:spcPts val="800"/>
              </a:spcBef>
              <a:buFont typeface="Calibri"/>
              <a:buChar char="-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معظم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منظم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طريق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سلوك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أنشطة.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41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6245" y="339597"/>
            <a:ext cx="403352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صراع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5"/>
              <a:t>داخل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/>
              <a:t>أ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 spc="-10"/>
              <a:t>مجموعة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129029"/>
            <a:ext cx="8015605" cy="480060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84785" marR="1082040" indent="-172720">
              <a:lnSpc>
                <a:spcPts val="3020"/>
              </a:lnSpc>
              <a:spcBef>
                <a:spcPts val="480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عندما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وحدة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قسم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يحاول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يحقق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شائع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الأهداف،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8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نحو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إجماع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(اتفاق</a:t>
            </a:r>
            <a:r xmlns:a="http://schemas.openxmlformats.org/drawingml/2006/main">
              <a:rPr dirty="0" sz="280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ضمن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مجموعة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أعضاء)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يمد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أكبر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انسجام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اتخاذ القرار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مشاكل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غالبية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تصويت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xmlns:a="http://schemas.openxmlformats.org/drawingml/2006/main" marL="184785" marR="586105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يتطلب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بناء الإجماع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يتطلب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العلاقات الشخصية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مهارات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جزء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قائد،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493395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لكن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نتائج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أسهل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تطبيق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لأن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مجموعة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قبول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42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28645" y="262839"/>
            <a:ext cx="4034154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صراع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5"/>
              <a:t>داخل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/>
              <a:t>أ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10"/>
              <a:t>مجموعة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1186687"/>
            <a:ext cx="7812405" cy="4677410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555"/>
              </a:spcBef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نحو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إجماع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يتجنب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بعض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69850">
              <a:lnSpc>
                <a:spcPts val="3030"/>
              </a:lnSpc>
              <a:spcBef>
                <a:spcPts val="83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"نحن-هم"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المواقف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مأخوذ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كلاهما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الفوز والخسارة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خسارة-خسارة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الاستراتيجيات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307340" indent="-172720">
              <a:lnSpc>
                <a:spcPts val="3020"/>
              </a:lnSpc>
              <a:spcBef>
                <a:spcPts val="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يسمح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كلاهما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الجوانب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ينظر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محتاج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دقة،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2770505">
              <a:lnSpc>
                <a:spcPts val="7650"/>
              </a:lnSpc>
              <a:spcBef>
                <a:spcPts val="725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يميل إلى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نزع الصفة الشخصية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مشاكل،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يؤكد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حصيلة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43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5245" y="339597"/>
            <a:ext cx="403352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صراع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5"/>
              <a:t>داخل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/>
              <a:t>أ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 spc="-10"/>
              <a:t>مجموعة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129029"/>
            <a:ext cx="8065770" cy="500316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95580" marR="655955" indent="-182880">
              <a:lnSpc>
                <a:spcPts val="3020"/>
              </a:lnSpc>
              <a:spcBef>
                <a:spcPts val="480"/>
              </a:spcBef>
              <a:bidi/>
            </a:pPr>
            <a:r xmlns:a="http://schemas.openxmlformats.org/drawingml/2006/main">
              <a:rPr dirty="0" sz="2800" spc="-20">
                <a:solidFill>
                  <a:srgbClr val="2D75B6"/>
                </a:solidFill>
                <a:latin typeface="Microsoft Sans Serif"/>
                <a:cs typeface="Microsoft Sans Serif"/>
              </a:rPr>
              <a:t>🠶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الصراع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-----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احتياجات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الرغبات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متضمن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فرادى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المجموعات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يصبح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مستقطب.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45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ts val="3190"/>
              </a:lnSpc>
              <a:spcBef>
                <a:spcPts val="5"/>
              </a:spcBef>
              <a:tabLst>
                <a:tab pos="6998970" algn="l"/>
              </a:tabLst>
              <a:bidi/>
            </a:pPr>
            <a:r xmlns:a="http://schemas.openxmlformats.org/drawingml/2006/main">
              <a:rPr dirty="0" sz="2800" spc="-310">
                <a:solidFill>
                  <a:srgbClr val="2D75B6"/>
                </a:solidFill>
                <a:latin typeface="Microsoft Sans Serif"/>
                <a:cs typeface="Microsoft Sans Serif"/>
              </a:rPr>
              <a:t>🠶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هذا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هو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وسائل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قطرها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ثلاثي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الأبعاد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مقابل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سيد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(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40" b="1">
                <a:latin typeface="Arial"/>
                <a:cs typeface="Arial"/>
              </a:rPr>
              <a:t>لا </a:t>
            </a:r>
            <a:r xmlns:a="http://schemas.openxmlformats.org/drawingml/2006/main">
              <a:rPr dirty="0" sz="2800" spc="-385" b="1">
                <a:latin typeface="Arial"/>
                <a:cs typeface="Arial"/>
              </a:rPr>
              <a:t>اهتم</a:t>
            </a:r>
            <a:r xmlns:a="http://schemas.openxmlformats.org/drawingml/2006/main">
              <a:rPr dirty="0" sz="2800" spc="1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2800" spc="-530" b="1">
                <a:latin typeface="Arial"/>
                <a:cs typeface="Arial"/>
              </a:rPr>
              <a:t>لُبْك</a:t>
            </a:r>
            <a:endParaRPr xmlns:a="http://schemas.openxmlformats.org/drawingml/2006/main" sz="2800">
              <a:latin typeface="Arial"/>
              <a:cs typeface="Arial"/>
            </a:endParaRPr>
          </a:p>
          <a:p>
            <a:pPr xmlns:a="http://schemas.openxmlformats.org/drawingml/2006/main" marL="193675">
              <a:lnSpc>
                <a:spcPts val="3190"/>
              </a:lnSpc>
              <a:bidi/>
            </a:pPr>
            <a:r xmlns:a="http://schemas.openxmlformats.org/drawingml/2006/main">
              <a:rPr dirty="0" sz="2800" spc="-114" b="1">
                <a:latin typeface="Arial"/>
                <a:cs typeface="Arial"/>
              </a:rPr>
              <a:t>)امامت</a:t>
            </a:r>
            <a:r xmlns:a="http://schemas.openxmlformats.org/drawingml/2006/main">
              <a:rPr dirty="0" sz="2800" spc="-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2800" spc="-195" b="1">
                <a:latin typeface="Arial"/>
                <a:cs typeface="Arial"/>
              </a:rPr>
              <a:t>لا ملكا </a:t>
            </a:r>
            <a:r xmlns:a="http://schemas.openxmlformats.org/drawingml/2006/main">
              <a:rPr dirty="0" sz="2800" spc="-195" b="1">
                <a:latin typeface="Calibri"/>
                <a:cs typeface="Calibri"/>
              </a:rPr>
              <a:t>,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عكس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ينتهي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استمرارية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45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الحالات،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95580" marR="504825" indent="-182880">
              <a:lnSpc>
                <a:spcPts val="3020"/>
              </a:lnSpc>
              <a:spcBef>
                <a:spcPts val="850"/>
              </a:spcBef>
              <a:bidi/>
            </a:pPr>
            <a:r xmlns:a="http://schemas.openxmlformats.org/drawingml/2006/main">
              <a:rPr dirty="0" sz="2800" spc="-95">
                <a:solidFill>
                  <a:srgbClr val="2D75B6"/>
                </a:solidFill>
                <a:latin typeface="Microsoft Sans Serif"/>
                <a:cs typeface="Microsoft Sans Serif"/>
              </a:rPr>
              <a:t>🠶</a:t>
            </a:r>
            <a:r xmlns:a="http://schemas.openxmlformats.org/drawingml/2006/main">
              <a:rPr dirty="0" sz="2800" spc="-105">
                <a:solidFill>
                  <a:srgbClr val="2D75B6"/>
                </a:solidFill>
                <a:latin typeface="Microsoft Sans Serif"/>
                <a:cs typeface="Microsoft Sans Serif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التركيز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وسائل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بدلاً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النتائج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مرغوب فيه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45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sz="2800" spc="-25">
                <a:solidFill>
                  <a:srgbClr val="2D75B6"/>
                </a:solidFill>
                <a:latin typeface="Microsoft Sans Serif"/>
                <a:cs typeface="Microsoft Sans Serif"/>
              </a:rPr>
              <a:t>🠶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يقترب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معروف باسم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تكاملي</a:t>
            </a:r>
            <a:r xmlns:a="http://schemas.openxmlformats.org/drawingml/2006/main">
              <a:rPr dirty="0" u="heavy" sz="2800" spc="35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صناعة القرار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0616" y="491997"/>
            <a:ext cx="7613650" cy="9531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algn="ctr">
              <a:lnSpc>
                <a:spcPts val="3650"/>
              </a:lnSpc>
              <a:spcBef>
                <a:spcPts val="105"/>
              </a:spcBef>
              <a:bidi/>
            </a:pPr>
            <a:r xmlns:a="http://schemas.openxmlformats.org/drawingml/2006/main">
              <a:rPr dirty="0" u="none" spc="-5"/>
              <a:t>صراع</a:t>
            </a:r>
            <a:r xmlns:a="http://schemas.openxmlformats.org/drawingml/2006/main">
              <a:rPr dirty="0" u="none" spc="-15"/>
              <a:t> </a:t>
            </a:r>
            <a:r xmlns:a="http://schemas.openxmlformats.org/drawingml/2006/main">
              <a:rPr dirty="0" u="none" spc="-10"/>
              <a:t>بين</a:t>
            </a:r>
            <a:r xmlns:a="http://schemas.openxmlformats.org/drawingml/2006/main">
              <a:rPr dirty="0" u="none" spc="-15"/>
              <a:t> </a:t>
            </a:r>
            <a:r xmlns:a="http://schemas.openxmlformats.org/drawingml/2006/main">
              <a:rPr dirty="0" u="none" spc="-5"/>
              <a:t>عضو </a:t>
            </a:r>
            <a:r xmlns:a="http://schemas.openxmlformats.org/drawingml/2006/main">
              <a:rPr dirty="0" u="none"/>
              <a:t>في</a:t>
            </a:r>
            <a:r xmlns:a="http://schemas.openxmlformats.org/drawingml/2006/main">
              <a:rPr dirty="0" u="none" spc="-5"/>
              <a:t> </a:t>
            </a:r>
            <a:r xmlns:a="http://schemas.openxmlformats.org/drawingml/2006/main">
              <a:rPr dirty="0" u="none"/>
              <a:t>ال</a:t>
            </a:r>
            <a:r xmlns:a="http://schemas.openxmlformats.org/drawingml/2006/main">
              <a:rPr dirty="0" u="none" spc="-15"/>
              <a:t> </a:t>
            </a:r>
            <a:r xmlns:a="http://schemas.openxmlformats.org/drawingml/2006/main">
              <a:rPr dirty="0" u="none" spc="-5"/>
              <a:t>صحة</a:t>
            </a:r>
            <a:r xmlns:a="http://schemas.openxmlformats.org/drawingml/2006/main">
              <a:rPr dirty="0" u="none" spc="-10"/>
              <a:t> </a:t>
            </a:r>
            <a:r xmlns:a="http://schemas.openxmlformats.org/drawingml/2006/main">
              <a:rPr dirty="0" u="none" spc="-15"/>
              <a:t>الرعاية</a:t>
            </a:r>
          </a:p>
          <a:p>
            <a:pPr xmlns:a="http://schemas.openxmlformats.org/drawingml/2006/main" algn="ctr" marL="175895">
              <a:lnSpc>
                <a:spcPts val="3650"/>
              </a:lnSpc>
              <a:bidi/>
            </a:pPr>
            <a:r xmlns:a="http://schemas.openxmlformats.org/drawingml/2006/main">
              <a:rPr dirty="0" u="none" spc="-75"/>
              <a:t>فريق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4040" y="1912061"/>
            <a:ext cx="7771130" cy="33667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algn="ctr" marL="188595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الأطباء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الممرضات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315720" marR="902969" indent="1480185">
              <a:lnSpc>
                <a:spcPct val="227599"/>
              </a:lnSpc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جداً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مرهق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الممرضات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يلعب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بارِز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إشباع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سلبيا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متأثر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إشباع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والاحتفاظ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​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485132" y="2438400"/>
            <a:ext cx="173990" cy="533400"/>
          </a:xfrm>
          <a:custGeom>
            <a:avLst/>
            <a:gdLst/>
            <a:ahLst/>
            <a:cxnLst/>
            <a:rect l="l" t="t" r="r" b="b"/>
            <a:pathLst>
              <a:path w="173989" h="533400">
                <a:moveTo>
                  <a:pt x="57912" y="359663"/>
                </a:moveTo>
                <a:lnTo>
                  <a:pt x="0" y="359663"/>
                </a:lnTo>
                <a:lnTo>
                  <a:pt x="86867" y="533400"/>
                </a:lnTo>
                <a:lnTo>
                  <a:pt x="159257" y="388620"/>
                </a:lnTo>
                <a:lnTo>
                  <a:pt x="57912" y="388620"/>
                </a:lnTo>
                <a:lnTo>
                  <a:pt x="57912" y="359663"/>
                </a:lnTo>
                <a:close/>
              </a:path>
              <a:path w="173989" h="533400">
                <a:moveTo>
                  <a:pt x="115823" y="0"/>
                </a:moveTo>
                <a:lnTo>
                  <a:pt x="57912" y="0"/>
                </a:lnTo>
                <a:lnTo>
                  <a:pt x="57912" y="388620"/>
                </a:lnTo>
                <a:lnTo>
                  <a:pt x="115823" y="388620"/>
                </a:lnTo>
                <a:lnTo>
                  <a:pt x="115823" y="0"/>
                </a:lnTo>
                <a:close/>
              </a:path>
              <a:path w="173989" h="533400">
                <a:moveTo>
                  <a:pt x="173735" y="359663"/>
                </a:moveTo>
                <a:lnTo>
                  <a:pt x="115823" y="359663"/>
                </a:lnTo>
                <a:lnTo>
                  <a:pt x="115823" y="388620"/>
                </a:lnTo>
                <a:lnTo>
                  <a:pt x="159257" y="388620"/>
                </a:lnTo>
                <a:lnTo>
                  <a:pt x="173735" y="359663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485132" y="3442715"/>
            <a:ext cx="173990" cy="381000"/>
          </a:xfrm>
          <a:custGeom>
            <a:avLst/>
            <a:gdLst/>
            <a:ahLst/>
            <a:cxnLst/>
            <a:rect l="l" t="t" r="r" b="b"/>
            <a:pathLst>
              <a:path w="173989" h="381000">
                <a:moveTo>
                  <a:pt x="57912" y="207264"/>
                </a:moveTo>
                <a:lnTo>
                  <a:pt x="0" y="207264"/>
                </a:lnTo>
                <a:lnTo>
                  <a:pt x="86867" y="381000"/>
                </a:lnTo>
                <a:lnTo>
                  <a:pt x="159257" y="236220"/>
                </a:lnTo>
                <a:lnTo>
                  <a:pt x="57912" y="236220"/>
                </a:lnTo>
                <a:lnTo>
                  <a:pt x="57912" y="207264"/>
                </a:lnTo>
                <a:close/>
              </a:path>
              <a:path w="173989" h="381000">
                <a:moveTo>
                  <a:pt x="115823" y="0"/>
                </a:moveTo>
                <a:lnTo>
                  <a:pt x="57912" y="0"/>
                </a:lnTo>
                <a:lnTo>
                  <a:pt x="57912" y="236220"/>
                </a:lnTo>
                <a:lnTo>
                  <a:pt x="115823" y="236220"/>
                </a:lnTo>
                <a:lnTo>
                  <a:pt x="115823" y="0"/>
                </a:lnTo>
                <a:close/>
              </a:path>
              <a:path w="173989" h="381000">
                <a:moveTo>
                  <a:pt x="173735" y="207264"/>
                </a:moveTo>
                <a:lnTo>
                  <a:pt x="115823" y="207264"/>
                </a:lnTo>
                <a:lnTo>
                  <a:pt x="115823" y="236220"/>
                </a:lnTo>
                <a:lnTo>
                  <a:pt x="159257" y="236220"/>
                </a:lnTo>
                <a:lnTo>
                  <a:pt x="173735" y="20726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485132" y="4419600"/>
            <a:ext cx="173990" cy="381000"/>
          </a:xfrm>
          <a:custGeom>
            <a:avLst/>
            <a:gdLst/>
            <a:ahLst/>
            <a:cxnLst/>
            <a:rect l="l" t="t" r="r" b="b"/>
            <a:pathLst>
              <a:path w="173989" h="381000">
                <a:moveTo>
                  <a:pt x="57912" y="207263"/>
                </a:moveTo>
                <a:lnTo>
                  <a:pt x="0" y="207263"/>
                </a:lnTo>
                <a:lnTo>
                  <a:pt x="86867" y="381000"/>
                </a:lnTo>
                <a:lnTo>
                  <a:pt x="159257" y="236219"/>
                </a:lnTo>
                <a:lnTo>
                  <a:pt x="57912" y="236219"/>
                </a:lnTo>
                <a:lnTo>
                  <a:pt x="57912" y="207263"/>
                </a:lnTo>
                <a:close/>
              </a:path>
              <a:path w="173989" h="381000">
                <a:moveTo>
                  <a:pt x="115823" y="0"/>
                </a:moveTo>
                <a:lnTo>
                  <a:pt x="57912" y="0"/>
                </a:lnTo>
                <a:lnTo>
                  <a:pt x="57912" y="236219"/>
                </a:lnTo>
                <a:lnTo>
                  <a:pt x="115823" y="236219"/>
                </a:lnTo>
                <a:lnTo>
                  <a:pt x="115823" y="0"/>
                </a:lnTo>
                <a:close/>
              </a:path>
              <a:path w="173989" h="381000">
                <a:moveTo>
                  <a:pt x="173735" y="207263"/>
                </a:moveTo>
                <a:lnTo>
                  <a:pt x="115823" y="207263"/>
                </a:lnTo>
                <a:lnTo>
                  <a:pt x="115823" y="236219"/>
                </a:lnTo>
                <a:lnTo>
                  <a:pt x="159257" y="236219"/>
                </a:lnTo>
                <a:lnTo>
                  <a:pt x="173735" y="207263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707542" y="6466592"/>
            <a:ext cx="47244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1/1/2022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707542" y="6466592"/>
            <a:ext cx="47244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1/1/2022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844" y="415797"/>
            <a:ext cx="861250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u="none" spc="-5"/>
              <a:t>الصراع </a:t>
            </a:r>
            <a:r xmlns:a="http://schemas.openxmlformats.org/drawingml/2006/main">
              <a:rPr dirty="0" u="none" spc="-10"/>
              <a:t>بين</a:t>
            </a:r>
            <a:r xmlns:a="http://schemas.openxmlformats.org/drawingml/2006/main">
              <a:rPr dirty="0" u="none" spc="-15"/>
              <a:t> </a:t>
            </a:r>
            <a:r xmlns:a="http://schemas.openxmlformats.org/drawingml/2006/main">
              <a:rPr dirty="0" u="none" spc="-5"/>
              <a:t>عضو </a:t>
            </a:r>
            <a:r xmlns:a="http://schemas.openxmlformats.org/drawingml/2006/main">
              <a:rPr dirty="0" u="none"/>
              <a:t>في</a:t>
            </a:r>
            <a:r xmlns:a="http://schemas.openxmlformats.org/drawingml/2006/main">
              <a:rPr dirty="0" u="none" spc="-5"/>
              <a:t> </a:t>
            </a:r>
            <a:r xmlns:a="http://schemas.openxmlformats.org/drawingml/2006/main">
              <a:rPr dirty="0" u="none" spc="-15"/>
              <a:t>الرعاية </a:t>
            </a:r>
            <a:r xmlns:a="http://schemas.openxmlformats.org/drawingml/2006/main">
              <a:rPr dirty="0" u="none"/>
              <a:t>الصحية</a:t>
            </a:r>
            <a:r xmlns:a="http://schemas.openxmlformats.org/drawingml/2006/main">
              <a:rPr dirty="0" u="none" spc="-5"/>
              <a:t> </a:t>
            </a:r>
            <a:r xmlns:a="http://schemas.openxmlformats.org/drawingml/2006/main">
              <a:rPr dirty="0" u="none" spc="-75"/>
              <a:t>فريق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2216" y="1452117"/>
            <a:ext cx="8541385" cy="461962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95580" marR="614045" indent="-182880">
              <a:lnSpc>
                <a:spcPts val="3020"/>
              </a:lnSpc>
              <a:spcBef>
                <a:spcPts val="480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يمكن أن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يحدث أيضا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الأقسام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توفير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خدمات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العملاء.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45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السابق.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95580" marR="1737360" indent="-182880">
              <a:lnSpc>
                <a:spcPts val="3030"/>
              </a:lnSpc>
              <a:spcBef>
                <a:spcPts val="845"/>
              </a:spcBef>
              <a:tabLst>
                <a:tab pos="3985895" algn="l"/>
              </a:tabLst>
              <a:bidi/>
            </a:pPr>
            <a:r xmlns:a="http://schemas.openxmlformats.org/drawingml/2006/main">
              <a:rPr dirty="0" sz="2800" spc="-20">
                <a:solidFill>
                  <a:srgbClr val="2D75B6"/>
                </a:solidFill>
                <a:latin typeface="Microsoft Sans Serif"/>
                <a:cs typeface="Microsoft Sans Serif"/>
              </a:rPr>
              <a:t>🠶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حالة طوارئ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القسم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(ED)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الوصول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دون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سابق إنذار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وحدة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مريض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45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sz="2800" spc="-20">
                <a:solidFill>
                  <a:srgbClr val="2D75B6"/>
                </a:solidFill>
                <a:latin typeface="Microsoft Sans Serif"/>
                <a:cs typeface="Microsoft Sans Serif"/>
              </a:rPr>
              <a:t>🠶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نقص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التوقيت المناسب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رزق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التدبير المنزلي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خدمات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sz="2800" spc="-35">
                <a:solidFill>
                  <a:srgbClr val="2D75B6"/>
                </a:solidFill>
                <a:latin typeface="Microsoft Sans Serif"/>
                <a:cs typeface="Microsoft Sans Serif"/>
              </a:rPr>
              <a:t>🠶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جدولة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بدني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مُعَالَجَة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حصة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707542" y="6466592"/>
            <a:ext cx="47244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1/1/2022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820" y="299415"/>
            <a:ext cx="7616190" cy="90487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algn="ctr">
              <a:lnSpc>
                <a:spcPts val="3454"/>
              </a:lnSpc>
              <a:spcBef>
                <a:spcPts val="105"/>
              </a:spcBef>
              <a:bidi/>
            </a:pPr>
            <a:r xmlns:a="http://schemas.openxmlformats.org/drawingml/2006/main">
              <a:rPr dirty="0" u="none" spc="-5"/>
              <a:t>صراع</a:t>
            </a:r>
            <a:r xmlns:a="http://schemas.openxmlformats.org/drawingml/2006/main">
              <a:rPr dirty="0" u="none" spc="-15"/>
              <a:t> </a:t>
            </a:r>
            <a:r xmlns:a="http://schemas.openxmlformats.org/drawingml/2006/main">
              <a:rPr dirty="0" u="none" spc="-10"/>
              <a:t>بين </a:t>
            </a:r>
            <a:r xmlns:a="http://schemas.openxmlformats.org/drawingml/2006/main">
              <a:rPr dirty="0" u="none" spc="-5"/>
              <a:t>الأعضاء</a:t>
            </a:r>
            <a:r xmlns:a="http://schemas.openxmlformats.org/drawingml/2006/main">
              <a:rPr dirty="0" u="none" spc="-10"/>
              <a:t> </a:t>
            </a:r>
            <a:r xmlns:a="http://schemas.openxmlformats.org/drawingml/2006/main">
              <a:rPr dirty="0" u="none" spc="5"/>
              <a:t>ل</a:t>
            </a:r>
            <a:r xmlns:a="http://schemas.openxmlformats.org/drawingml/2006/main">
              <a:rPr dirty="0" u="none" spc="-20"/>
              <a:t> </a:t>
            </a:r>
            <a:r xmlns:a="http://schemas.openxmlformats.org/drawingml/2006/main">
              <a:rPr dirty="0" u="none"/>
              <a:t>ال</a:t>
            </a:r>
            <a:r xmlns:a="http://schemas.openxmlformats.org/drawingml/2006/main">
              <a:rPr dirty="0" u="none" spc="-15"/>
              <a:t> </a:t>
            </a:r>
            <a:r xmlns:a="http://schemas.openxmlformats.org/drawingml/2006/main">
              <a:rPr dirty="0" u="none"/>
              <a:t>صحة</a:t>
            </a:r>
            <a:r xmlns:a="http://schemas.openxmlformats.org/drawingml/2006/main">
              <a:rPr dirty="0" u="none" spc="-5"/>
              <a:t> </a:t>
            </a:r>
            <a:r xmlns:a="http://schemas.openxmlformats.org/drawingml/2006/main">
              <a:rPr dirty="0" u="none" spc="-15"/>
              <a:t>الرعاية</a:t>
            </a:r>
          </a:p>
          <a:p>
            <a:pPr xmlns:a="http://schemas.openxmlformats.org/drawingml/2006/main" algn="ctr" marL="182245">
              <a:lnSpc>
                <a:spcPts val="3454"/>
              </a:lnSpc>
              <a:bidi/>
            </a:pPr>
            <a:r xmlns:a="http://schemas.openxmlformats.org/drawingml/2006/main">
              <a:rPr dirty="0" u="none" spc="-75"/>
              <a:t>فريق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688033"/>
            <a:ext cx="8501380" cy="4339590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xmlns:a="http://schemas.openxmlformats.org/drawingml/2006/main" marL="194945" marR="282575" indent="-182880">
              <a:lnSpc>
                <a:spcPts val="2690"/>
              </a:lnSpc>
              <a:spcBef>
                <a:spcPts val="745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متحدي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( </a:t>
            </a:r>
            <a:r xmlns:a="http://schemas.openxmlformats.org/drawingml/2006/main">
              <a:rPr dirty="0" sz="2800" spc="-100" b="1">
                <a:latin typeface="Arial"/>
                <a:cs typeface="Arial"/>
              </a:rPr>
              <a:t>البطاطين</a:t>
            </a:r>
            <a:r xmlns:a="http://schemas.openxmlformats.org/drawingml/2006/main">
              <a:rPr dirty="0" sz="2800" spc="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2800" spc="-350" b="1">
                <a:latin typeface="Arial"/>
                <a:cs typeface="Arial"/>
              </a:rPr>
              <a:t>ريغ</a:t>
            </a:r>
            <a:r xmlns:a="http://schemas.openxmlformats.org/drawingml/2006/main">
              <a:rPr dirty="0" sz="2800" spc="1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2800" spc="-45" b="1">
                <a:latin typeface="Arial"/>
                <a:cs typeface="Arial"/>
              </a:rPr>
              <a:t>ءيرج</a:t>
            </a:r>
            <a:r xmlns:a="http://schemas.openxmlformats.org/drawingml/2006/main">
              <a:rPr dirty="0" sz="2800" spc="-114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سلوك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----بواسطة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زميل في العمل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ضمن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أسباب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تمريض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950">
              <a:latin typeface="Calibri"/>
              <a:cs typeface="Calibri"/>
            </a:endParaRPr>
          </a:p>
          <a:p>
            <a:pPr xmlns:a="http://schemas.openxmlformats.org/drawingml/2006/main" algn="ctr" marR="4634230">
              <a:lnSpc>
                <a:spcPct val="100000"/>
              </a:lnSpc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متحدي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سلوك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يشمل:-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850900" marR="4569460" indent="-851535">
              <a:lnSpc>
                <a:spcPct val="100000"/>
              </a:lnSpc>
              <a:spcBef>
                <a:spcPts val="120"/>
              </a:spcBef>
              <a:buChar char="-"/>
              <a:tabLst>
                <a:tab pos="851535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رفض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العمل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821690" marR="5080" indent="-161925">
              <a:lnSpc>
                <a:spcPct val="103899"/>
              </a:lnSpc>
              <a:spcBef>
                <a:spcPts val="5"/>
              </a:spcBef>
              <a:buFont typeface="Calibri"/>
              <a:buChar char="-"/>
              <a:tabLst>
                <a:tab pos="85153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أولئك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لكن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بسخرية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ازدراء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850900" indent="-191135">
              <a:lnSpc>
                <a:spcPct val="100000"/>
              </a:lnSpc>
              <a:spcBef>
                <a:spcPts val="120"/>
              </a:spcBef>
              <a:buChar char="-"/>
              <a:tabLst>
                <a:tab pos="85153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أولئك الذين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يتجنبون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التزام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مشاركة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5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متحدي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يمثل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حقيقي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تحدي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مشغول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مدير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707542" y="6466592"/>
            <a:ext cx="47244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1/1/2022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02866" y="339597"/>
            <a:ext cx="532257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u="none" spc="-5"/>
              <a:t>صراع</a:t>
            </a:r>
            <a:r xmlns:a="http://schemas.openxmlformats.org/drawingml/2006/main">
              <a:rPr dirty="0" u="none" spc="-25"/>
              <a:t> </a:t>
            </a:r>
            <a:r xmlns:a="http://schemas.openxmlformats.org/drawingml/2006/main">
              <a:rPr dirty="0" u="none" spc="-5"/>
              <a:t>مع</a:t>
            </a:r>
            <a:r xmlns:a="http://schemas.openxmlformats.org/drawingml/2006/main">
              <a:rPr dirty="0" u="none" spc="-30"/>
              <a:t> </a:t>
            </a:r>
            <a:r xmlns:a="http://schemas.openxmlformats.org/drawingml/2006/main">
              <a:rPr dirty="0" u="none"/>
              <a:t>ال</a:t>
            </a:r>
            <a:r xmlns:a="http://schemas.openxmlformats.org/drawingml/2006/main">
              <a:rPr dirty="0" u="none" spc="15"/>
              <a:t> </a:t>
            </a:r>
            <a:r xmlns:a="http://schemas.openxmlformats.org/drawingml/2006/main">
              <a:rPr dirty="0" u="none" spc="-15"/>
              <a:t>عائلة المريض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321054"/>
            <a:ext cx="8406130" cy="354647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84785" marR="361315" indent="-172720">
              <a:lnSpc>
                <a:spcPts val="3020"/>
              </a:lnSpc>
              <a:spcBef>
                <a:spcPts val="48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العاطفة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إحساس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غالباً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متهالك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ضغط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مرض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الاستشفاء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243204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الغضب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صحيح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رد فعل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إلى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الوضع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ظروف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موجه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نحو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35" b="1">
                <a:latin typeface="Calibri"/>
                <a:cs typeface="Calibri"/>
              </a:rPr>
              <a:t>قيمة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اعتقاد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مزود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مجبور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مريض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3400" y="304800"/>
            <a:ext cx="8382000" cy="6172200"/>
          </a:xfrm>
          <a:custGeom>
            <a:avLst/>
            <a:gdLst/>
            <a:ahLst/>
            <a:cxnLst/>
            <a:rect l="l" t="t" r="r" b="b"/>
            <a:pathLst>
              <a:path w="8382000" h="6172200">
                <a:moveTo>
                  <a:pt x="0" y="6172200"/>
                </a:moveTo>
                <a:lnTo>
                  <a:pt x="8382000" y="6172200"/>
                </a:lnTo>
                <a:lnTo>
                  <a:pt x="8382000" y="0"/>
                </a:lnTo>
                <a:lnTo>
                  <a:pt x="0" y="0"/>
                </a:lnTo>
                <a:lnTo>
                  <a:pt x="0" y="6172200"/>
                </a:lnTo>
                <a:close/>
              </a:path>
            </a:pathLst>
          </a:custGeom>
          <a:ln w="9144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51505" y="262839"/>
            <a:ext cx="4145279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u="none" spc="-5"/>
              <a:t>صراع</a:t>
            </a:r>
            <a:r xmlns:a="http://schemas.openxmlformats.org/drawingml/2006/main">
              <a:rPr dirty="0" u="none" spc="-35"/>
              <a:t> </a:t>
            </a:r>
            <a:r xmlns:a="http://schemas.openxmlformats.org/drawingml/2006/main">
              <a:rPr dirty="0" u="none" spc="-15"/>
              <a:t>بين</a:t>
            </a:r>
            <a:r xmlns:a="http://schemas.openxmlformats.org/drawingml/2006/main">
              <a:rPr dirty="0" u="none"/>
              <a:t> </a:t>
            </a:r>
            <a:r xmlns:a="http://schemas.openxmlformats.org/drawingml/2006/main">
              <a:rPr dirty="0" u="none" spc="-5"/>
              <a:t>الممرضات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07542" y="6466592"/>
            <a:ext cx="47244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1/1/2022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2140" y="1244854"/>
            <a:ext cx="7404734" cy="461962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84785" marR="327660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  <a:tab pos="166751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رأي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مختلف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متعلق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فلسفة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توصيل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1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أفضل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علاج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النمط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مستخدم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مرغوب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استمارات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رسم بياني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وردية العمل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تكليف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وقت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فراغ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العطلات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تنظم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الإمدادات في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الخزانة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الاختلافات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التعليم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المستويات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30"/>
              </a:lnSpc>
              <a:spcBef>
                <a:spcPts val="83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عدد لا يحصى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مشاكل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تنشأ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عندما الناس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معاً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عن كثب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userrrs</dc:creator>
  <dc:title>Managing and Coordinating Nursing Care Fourth edition  Nur. 403  The Nurse As Conflict Manager, Negotiator, and Mediator</dc:title>
  <dcterms:created xsi:type="dcterms:W3CDTF">2023-11-04T07:52:16Z</dcterms:created>
  <dcterms:modified xsi:type="dcterms:W3CDTF">2023-11-04T07:52:16Z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2022-01-01T00:00:00Z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2023-11-04T00:00:00Z</vt:filetime>
  </property>
</Properties>
</file>