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9144000" cy="6858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2742" y="889202"/>
            <a:ext cx="8338515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41603" y="0"/>
            <a:ext cx="1365885" cy="3971925"/>
          </a:xfrm>
          <a:custGeom>
            <a:avLst/>
            <a:gdLst/>
            <a:ahLst/>
            <a:cxnLst/>
            <a:rect l="l" t="t" r="r" b="b"/>
            <a:pathLst>
              <a:path w="1365885" h="3971925">
                <a:moveTo>
                  <a:pt x="1365503" y="0"/>
                </a:moveTo>
                <a:lnTo>
                  <a:pt x="984376" y="0"/>
                </a:lnTo>
                <a:lnTo>
                  <a:pt x="0" y="3881120"/>
                </a:lnTo>
                <a:lnTo>
                  <a:pt x="362013" y="3971544"/>
                </a:lnTo>
                <a:lnTo>
                  <a:pt x="1365503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02692" y="0"/>
            <a:ext cx="1336675" cy="3862070"/>
          </a:xfrm>
          <a:custGeom>
            <a:avLst/>
            <a:gdLst/>
            <a:ahLst/>
            <a:cxnLst/>
            <a:rect l="l" t="t" r="r" b="b"/>
            <a:pathLst>
              <a:path w="1336675" h="3862070">
                <a:moveTo>
                  <a:pt x="1336548" y="0"/>
                </a:moveTo>
                <a:lnTo>
                  <a:pt x="955586" y="0"/>
                </a:lnTo>
                <a:lnTo>
                  <a:pt x="0" y="3771392"/>
                </a:lnTo>
                <a:lnTo>
                  <a:pt x="361911" y="3861816"/>
                </a:lnTo>
                <a:lnTo>
                  <a:pt x="1336548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07264" y="3776471"/>
            <a:ext cx="1937385" cy="3081655"/>
          </a:xfrm>
          <a:custGeom>
            <a:avLst/>
            <a:gdLst/>
            <a:ahLst/>
            <a:cxnLst/>
            <a:rect l="l" t="t" r="r" b="b"/>
            <a:pathLst>
              <a:path w="1937385" h="3081654">
                <a:moveTo>
                  <a:pt x="0" y="0"/>
                </a:moveTo>
                <a:lnTo>
                  <a:pt x="1851279" y="3081527"/>
                </a:lnTo>
                <a:lnTo>
                  <a:pt x="1937004" y="3081527"/>
                </a:lnTo>
                <a:lnTo>
                  <a:pt x="0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46176" y="3886200"/>
            <a:ext cx="2372995" cy="2971800"/>
          </a:xfrm>
          <a:custGeom>
            <a:avLst/>
            <a:gdLst/>
            <a:ahLst/>
            <a:cxnLst/>
            <a:rect l="l" t="t" r="r" b="b"/>
            <a:pathLst>
              <a:path w="2372995" h="2971800">
                <a:moveTo>
                  <a:pt x="0" y="0"/>
                </a:moveTo>
                <a:lnTo>
                  <a:pt x="2288794" y="2971799"/>
                </a:lnTo>
                <a:lnTo>
                  <a:pt x="2372868" y="2971799"/>
                </a:lnTo>
                <a:lnTo>
                  <a:pt x="0" y="0"/>
                </a:lnTo>
                <a:close/>
              </a:path>
            </a:pathLst>
          </a:custGeom>
          <a:solidFill>
            <a:srgbClr val="0C5A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41603" y="3881628"/>
            <a:ext cx="3340735" cy="2976880"/>
          </a:xfrm>
          <a:custGeom>
            <a:avLst/>
            <a:gdLst/>
            <a:ahLst/>
            <a:cxnLst/>
            <a:rect l="l" t="t" r="r" b="b"/>
            <a:pathLst>
              <a:path w="3340735" h="2976879">
                <a:moveTo>
                  <a:pt x="0" y="0"/>
                </a:moveTo>
                <a:lnTo>
                  <a:pt x="4762" y="4699"/>
                </a:lnTo>
                <a:lnTo>
                  <a:pt x="2378456" y="2976371"/>
                </a:lnTo>
                <a:lnTo>
                  <a:pt x="3340608" y="2976371"/>
                </a:lnTo>
                <a:lnTo>
                  <a:pt x="362000" y="90424"/>
                </a:lnTo>
                <a:lnTo>
                  <a:pt x="0" y="0"/>
                </a:lnTo>
                <a:close/>
              </a:path>
            </a:pathLst>
          </a:custGeom>
          <a:solidFill>
            <a:srgbClr val="128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202692" y="3771900"/>
            <a:ext cx="2661285" cy="3086100"/>
          </a:xfrm>
          <a:custGeom>
            <a:avLst/>
            <a:gdLst/>
            <a:ahLst/>
            <a:cxnLst/>
            <a:rect l="l" t="t" r="r" b="b"/>
            <a:pathLst>
              <a:path w="2661285" h="3086100">
                <a:moveTo>
                  <a:pt x="0" y="0"/>
                </a:moveTo>
                <a:lnTo>
                  <a:pt x="4762" y="4699"/>
                </a:lnTo>
                <a:lnTo>
                  <a:pt x="1941702" y="3086099"/>
                </a:lnTo>
                <a:lnTo>
                  <a:pt x="2660904" y="3086099"/>
                </a:lnTo>
                <a:lnTo>
                  <a:pt x="419138" y="176148"/>
                </a:lnTo>
                <a:lnTo>
                  <a:pt x="357225" y="95250"/>
                </a:lnTo>
                <a:lnTo>
                  <a:pt x="364401" y="95250"/>
                </a:lnTo>
                <a:lnTo>
                  <a:pt x="361988" y="90424"/>
                </a:lnTo>
                <a:lnTo>
                  <a:pt x="352463" y="85725"/>
                </a:lnTo>
                <a:lnTo>
                  <a:pt x="0" y="0"/>
                </a:lnTo>
                <a:close/>
              </a:path>
              <a:path w="2661285" h="3086100">
                <a:moveTo>
                  <a:pt x="370245" y="106938"/>
                </a:moveTo>
                <a:lnTo>
                  <a:pt x="371513" y="109474"/>
                </a:lnTo>
                <a:lnTo>
                  <a:pt x="419138" y="176148"/>
                </a:lnTo>
                <a:lnTo>
                  <a:pt x="370245" y="106938"/>
                </a:lnTo>
                <a:close/>
              </a:path>
              <a:path w="2661285" h="3086100">
                <a:moveTo>
                  <a:pt x="364401" y="95250"/>
                </a:moveTo>
                <a:lnTo>
                  <a:pt x="361988" y="95250"/>
                </a:lnTo>
                <a:lnTo>
                  <a:pt x="370245" y="106938"/>
                </a:lnTo>
                <a:lnTo>
                  <a:pt x="364401" y="9525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02692" y="3771900"/>
            <a:ext cx="419100" cy="177165"/>
          </a:xfrm>
          <a:custGeom>
            <a:avLst/>
            <a:gdLst/>
            <a:ahLst/>
            <a:cxnLst/>
            <a:rect l="l" t="t" r="r" b="b"/>
            <a:pathLst>
              <a:path w="419100" h="177164">
                <a:moveTo>
                  <a:pt x="362712" y="89916"/>
                </a:moveTo>
                <a:lnTo>
                  <a:pt x="353161" y="85217"/>
                </a:lnTo>
                <a:lnTo>
                  <a:pt x="0" y="0"/>
                </a:lnTo>
                <a:lnTo>
                  <a:pt x="362712" y="89916"/>
                </a:lnTo>
                <a:close/>
              </a:path>
              <a:path w="419100" h="177164">
                <a:moveTo>
                  <a:pt x="419100" y="176784"/>
                </a:moveTo>
                <a:lnTo>
                  <a:pt x="362826" y="96012"/>
                </a:lnTo>
                <a:lnTo>
                  <a:pt x="358140" y="96012"/>
                </a:lnTo>
                <a:lnTo>
                  <a:pt x="419100" y="176784"/>
                </a:lnTo>
                <a:close/>
              </a:path>
            </a:pathLst>
          </a:custGeom>
          <a:solidFill>
            <a:srgbClr val="29AB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0108" y="528573"/>
            <a:ext cx="8523782" cy="1348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690" y="2869818"/>
            <a:ext cx="8068945" cy="3163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83067" y="6466897"/>
            <a:ext cx="1790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149220" y="4050919"/>
            <a:ext cx="51085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b="1" spc="-5" dirty="0">
                <a:solidFill>
                  <a:srgbClr val="252525"/>
                </a:solidFill>
                <a:latin typeface="Calibri"/>
                <a:cs typeface="Calibri"/>
              </a:rPr>
              <a:t>د-</a:t>
            </a:r>
            <a:r xmlns:a="http://schemas.openxmlformats.org/drawingml/2006/main">
              <a:rPr sz="40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15" dirty="0">
                <a:solidFill>
                  <a:srgbClr val="252525"/>
                </a:solidFill>
                <a:latin typeface="Calibri"/>
                <a:cs typeface="Calibri"/>
              </a:rPr>
              <a:t>التوظيف</a:t>
            </a:r>
            <a:r xmlns:a="http://schemas.openxmlformats.org/drawingml/2006/main">
              <a:rPr sz="4000" b="1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5" dirty="0">
                <a:solidFill>
                  <a:srgbClr val="252525"/>
                </a:solidFill>
                <a:latin typeface="Calibri"/>
                <a:cs typeface="Calibri"/>
              </a:rPr>
              <a:t>&amp;</a:t>
            </a:r>
            <a:r xmlns:a="http://schemas.openxmlformats.org/drawingml/2006/main">
              <a:rPr sz="4000" b="1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5" dirty="0">
                <a:solidFill>
                  <a:srgbClr val="252525"/>
                </a:solidFill>
                <a:latin typeface="Calibri"/>
                <a:cs typeface="Calibri"/>
              </a:rPr>
              <a:t>الجدولة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966964" y="6236004"/>
            <a:ext cx="4953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dirty="0">
                <a:solidFill>
                  <a:srgbClr val="888888"/>
                </a:solidFill>
                <a:latin typeface="Times New Roman"/>
                <a:cs typeface="Times New Roman"/>
              </a:rPr>
              <a:t>30/03/2021</a:t>
            </a:r>
            <a:endParaRPr xmlns:a="http://schemas.openxmlformats.org/drawingml/2006/main"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844" y="4546219"/>
            <a:ext cx="164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2000" dirty="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xmlns:a="http://schemas.openxmlformats.org/drawingml/2006/main" sz="2000">
              <a:latin typeface="Tahoma"/>
              <a:cs typeface="Tahom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091590" y="1168730"/>
            <a:ext cx="6503034" cy="228155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xmlns:a="http://schemas.openxmlformats.org/drawingml/2006/main" marL="12700" marR="5080" algn="ctr">
              <a:lnSpc>
                <a:spcPts val="4320"/>
              </a:lnSpc>
              <a:spcBef>
                <a:spcPts val="640"/>
              </a:spcBef>
              <a:bidi/>
            </a:pPr>
            <a:r xmlns:a="http://schemas.openxmlformats.org/drawingml/2006/main">
              <a:rPr sz="4000" spc="-15" dirty="0"/>
              <a:t>إدارة</a:t>
            </a:r>
            <a:r xmlns:a="http://schemas.openxmlformats.org/drawingml/2006/main">
              <a:rPr sz="4000" spc="15" dirty="0"/>
              <a:t> </a:t>
            </a:r>
            <a:r xmlns:a="http://schemas.openxmlformats.org/drawingml/2006/main">
              <a:rPr sz="4000" spc="-5" dirty="0"/>
              <a:t>والقيادة</a:t>
            </a:r>
            <a:r xmlns:a="http://schemas.openxmlformats.org/drawingml/2006/main">
              <a:rPr sz="4000" spc="-10" dirty="0"/>
              <a:t>​</a:t>
            </a:r>
            <a:r xmlns:a="http://schemas.openxmlformats.org/drawingml/2006/main">
              <a:rPr sz="4000" spc="-890" dirty="0"/>
              <a:t> </a:t>
            </a:r>
            <a:r xmlns:a="http://schemas.openxmlformats.org/drawingml/2006/main">
              <a:rPr sz="4000" spc="-5" dirty="0"/>
              <a:t>في </a:t>
            </a:r>
            <a:r xmlns:a="http://schemas.openxmlformats.org/drawingml/2006/main">
              <a:rPr sz="4000" spc="-10" dirty="0"/>
              <a:t>التمريض</a:t>
            </a:r>
            <a:endParaRPr xmlns:a="http://schemas.openxmlformats.org/drawingml/2006/main" sz="4000"/>
          </a:p>
          <a:p>
            <a:pPr xmlns:a="http://schemas.openxmlformats.org/drawingml/2006/main" marL="819785" marR="697865" algn="ctr">
              <a:lnSpc>
                <a:spcPts val="4320"/>
              </a:lnSpc>
              <a:spcBef>
                <a:spcPts val="5"/>
              </a:spcBef>
              <a:bidi/>
            </a:pPr>
            <a:r xmlns:a="http://schemas.openxmlformats.org/drawingml/2006/main">
              <a:rPr sz="4000" spc="-5" dirty="0"/>
              <a:t>وظائف </a:t>
            </a:r>
            <a:r xmlns:a="http://schemas.openxmlformats.org/drawingml/2006/main">
              <a:rPr sz="4000" spc="-15" dirty="0"/>
              <a:t>الإدارة</a:t>
            </a:r>
            <a:r xmlns:a="http://schemas.openxmlformats.org/drawingml/2006/main">
              <a:rPr sz="4000" spc="-890" dirty="0"/>
              <a:t> </a:t>
            </a:r>
            <a:r xmlns:a="http://schemas.openxmlformats.org/drawingml/2006/main">
              <a:rPr sz="4000" spc="-5" dirty="0"/>
              <a:t>2-</a:t>
            </a:r>
            <a:r xmlns:a="http://schemas.openxmlformats.org/drawingml/2006/main">
              <a:rPr sz="4000" spc="-10" dirty="0"/>
              <a:t> </a:t>
            </a:r>
            <a:r xmlns:a="http://schemas.openxmlformats.org/drawingml/2006/main">
              <a:rPr sz="4000" spc="-20" dirty="0"/>
              <a:t>تنظيم</a:t>
            </a:r>
            <a:endParaRPr xmlns:a="http://schemas.openxmlformats.org/drawingml/2006/main"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9788" y="963879"/>
            <a:ext cx="29565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10" dirty="0"/>
              <a:t>التوظيف</a:t>
            </a:r>
            <a:r xmlns:a="http://schemas.openxmlformats.org/drawingml/2006/main">
              <a:rPr spc="-45" dirty="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spc="-20" dirty="0"/>
              <a:t> </a:t>
            </a:r>
            <a:r xmlns:a="http://schemas.openxmlformats.org/drawingml/2006/main">
              <a:rPr spc="-5" dirty="0"/>
              <a:t>الوحدات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90" y="2041677"/>
            <a:ext cx="8286115" cy="3121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335280" marR="39370" indent="-323215">
              <a:lnSpc>
                <a:spcPct val="113900"/>
              </a:lnSpc>
              <a:spcBef>
                <a:spcPts val="100"/>
              </a:spcBef>
              <a:buFont typeface="Calibri"/>
              <a:buAutoNum type="alphaLcPeriod"/>
              <a:tabLst>
                <a:tab pos="36512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الاقتراض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طريقة: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الاقتراض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معظم،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يساعد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أولئك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قليل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جدا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5280" marR="5080" indent="-323215">
              <a:lnSpc>
                <a:spcPct val="90000"/>
              </a:lnSpc>
              <a:spcBef>
                <a:spcPts val="805"/>
              </a:spcBef>
              <a:buFont typeface="Calibri"/>
              <a:buAutoNum type="alphaLcPeriod"/>
              <a:tabLst>
                <a:tab pos="3803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يطفو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عمل: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بركة 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دائم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العمال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لكن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يفعل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ينتمي 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خاص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5280" marR="23495" indent="-323215">
              <a:lnSpc>
                <a:spcPts val="3030"/>
              </a:lnSpc>
              <a:spcBef>
                <a:spcPts val="830"/>
              </a:spcBef>
              <a:buAutoNum type="alphaLcPeriod"/>
              <a:tabLst>
                <a:tab pos="33845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عند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الطلب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عمل: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عادي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موظفين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يستلم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إضافي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يدفع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يتصل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سواء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مُسَمًّى.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5019" y="446659"/>
            <a:ext cx="75514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5" dirty="0"/>
              <a:t>طرق</a:t>
            </a:r>
            <a:r xmlns:a="http://schemas.openxmlformats.org/drawingml/2006/main">
              <a:rPr sz="3600" dirty="0"/>
              <a:t>​</a:t>
            </a:r>
            <a:r xmlns:a="http://schemas.openxmlformats.org/drawingml/2006/main">
              <a:rPr sz="3600" spc="-20" dirty="0"/>
              <a:t> </a:t>
            </a:r>
            <a:r xmlns:a="http://schemas.openxmlformats.org/drawingml/2006/main">
              <a:rPr sz="3600" spc="-10" dirty="0"/>
              <a:t>تحديد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dirty="0"/>
              <a:t>احتياجات </a:t>
            </a:r>
            <a:endParaRPr xmlns:a="http://schemas.openxmlformats.org/drawingml/2006/main" sz="3600"/>
            <a:r xmlns:a="http://schemas.openxmlformats.org/drawingml/2006/main">
              <a:rPr sz="3600" spc="-10" dirty="0"/>
              <a:t>التوظيف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560956"/>
            <a:ext cx="4142104" cy="392747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xmlns:a="http://schemas.openxmlformats.org/drawingml/2006/main" marL="139065" marR="1247775" indent="-127000">
              <a:lnSpc>
                <a:spcPct val="83800"/>
              </a:lnSpc>
              <a:spcBef>
                <a:spcPts val="640"/>
              </a:spcBef>
              <a:bidi/>
            </a:pPr>
            <a:r xmlns:a="http://schemas.openxmlformats.org/drawingml/2006/main">
              <a:rPr sz="2800" b="1" spc="-25" dirty="0">
                <a:latin typeface="Calibri"/>
                <a:cs typeface="Calibri"/>
              </a:rPr>
              <a:t>تقليدي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يحدد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لا.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أسرة/وحدات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981710">
              <a:lnSpc>
                <a:spcPts val="2820"/>
              </a:lnSpc>
              <a:spcBef>
                <a:spcPts val="5"/>
              </a:spcBef>
              <a:bidi/>
            </a:pPr>
            <a:r xmlns:a="http://schemas.openxmlformats.org/drawingml/2006/main">
              <a:rPr sz="2200" b="1" spc="-10" dirty="0">
                <a:latin typeface="Calibri"/>
                <a:cs typeface="Calibri"/>
              </a:rPr>
              <a:t>(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ممرضة/4-6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(نقاط.)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يوم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: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45% من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ts val="2535"/>
              </a:lnSpc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مساء: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37% من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ts val="3090"/>
              </a:lnSpc>
              <a:tabLst>
                <a:tab pos="131699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الليل: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18%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60000"/>
              </a:lnSpc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حساب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ساعات التمريض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تصنيف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ts val="2820"/>
              </a:lnSpc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 منها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الفئة/التحول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54141" y="1560956"/>
            <a:ext cx="2787650" cy="223964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xmlns:a="http://schemas.openxmlformats.org/drawingml/2006/main" marL="492759" marR="127635" indent="51435">
              <a:lnSpc>
                <a:spcPts val="2820"/>
              </a:lnSpc>
              <a:spcBef>
                <a:spcPts val="640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جديد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58750">
              <a:lnSpc>
                <a:spcPts val="2535"/>
              </a:lnSpc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86740" marR="5080" indent="-574675">
              <a:lnSpc>
                <a:spcPts val="2820"/>
              </a:lnSpc>
              <a:spcBef>
                <a:spcPts val="275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مهام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التمريض التي يجب أن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تكون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إجراء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R="273050" algn="ctr">
              <a:lnSpc>
                <a:spcPts val="2805"/>
              </a:lnSpc>
              <a:bidi/>
            </a:pPr>
            <a:r xmlns:a="http://schemas.openxmlformats.org/drawingml/2006/main">
              <a:rPr sz="2800" spc="-5" dirty="0">
                <a:latin typeface="Wingdings"/>
                <a:cs typeface="Wingdings"/>
              </a:rPr>
              <a:t></a:t>
            </a:r>
            <a:endParaRPr xmlns:a="http://schemas.openxmlformats.org/drawingml/2006/main" sz="2800">
              <a:latin typeface="Wingdings"/>
              <a:cs typeface="Wingding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31738" y="4065523"/>
            <a:ext cx="1471295" cy="1423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R="23495" algn="r">
              <a:lnSpc>
                <a:spcPts val="3085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خلال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R="60960" algn="r">
              <a:lnSpc>
                <a:spcPts val="3085"/>
              </a:lnSpc>
              <a:bidi/>
            </a:pPr>
            <a:r xmlns:a="http://schemas.openxmlformats.org/drawingml/2006/main">
              <a:rPr sz="2200" spc="-5" dirty="0">
                <a:latin typeface="Wingdings"/>
                <a:cs typeface="Wingdings"/>
              </a:rPr>
              <a:t></a:t>
            </a:r>
            <a:r xmlns:a="http://schemas.openxmlformats.org/drawingml/2006/main">
              <a:rPr sz="2200" spc="-120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مريض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R="5080" algn="r">
              <a:lnSpc>
                <a:spcPct val="100000"/>
              </a:lnSpc>
              <a:spcBef>
                <a:spcPts val="1475"/>
              </a:spcBef>
              <a:bidi/>
            </a:pP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1890775"/>
            <a:ext cx="8129905" cy="25006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ثلاثة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رئيسي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طُرق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يتنبأ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رقم،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80720">
              <a:lnSpc>
                <a:spcPct val="160000"/>
              </a:lnSpc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مستوى،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مزج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مطلوب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التوظيف،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تصنيف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نظام،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المعايير،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التوظيف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الصيغ.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27301" y="840994"/>
            <a:ext cx="5543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5" dirty="0"/>
              <a:t>طُرق</a:t>
            </a:r>
            <a:r xmlns:a="http://schemas.openxmlformats.org/drawingml/2006/main">
              <a:rPr sz="3600" dirty="0"/>
              <a:t> </a:t>
            </a:r>
            <a:r xmlns:a="http://schemas.openxmlformats.org/drawingml/2006/main">
              <a:rPr sz="3600" spc="-20" dirty="0"/>
              <a:t>لحساب </a:t>
            </a:r>
            <a:r xmlns:a="http://schemas.openxmlformats.org/drawingml/2006/main">
              <a:rPr sz="3600" spc="-15" dirty="0"/>
              <a:t>عدد الموظفين</a:t>
            </a:r>
            <a:endParaRPr xmlns:a="http://schemas.openxmlformats.org/drawingml/2006/main"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2504" y="1517903"/>
            <a:ext cx="4706620" cy="789940"/>
            <a:chOff x="222504" y="1517903"/>
            <a:chExt cx="4706620" cy="7899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4988" y="1792223"/>
              <a:ext cx="123443" cy="12344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2504" y="1517903"/>
              <a:ext cx="4706112" cy="789432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58267" y="1447952"/>
            <a:ext cx="8197850" cy="4376420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2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تصنيف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نظام: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165"/>
              </a:spcBef>
              <a:tabLst>
                <a:tab pos="431165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تصنيف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النظام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النظام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متطور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758190">
              <a:lnSpc>
                <a:spcPct val="150000"/>
              </a:lnSpc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بموضوعية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يحدد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حجم العمل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احتياجات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التوظيف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50000"/>
              </a:lnSpc>
              <a:spcBef>
                <a:spcPts val="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طريقة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تجميع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حسب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كمية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تعقيد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الرعاية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منح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فترة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الزمن.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46223" y="553592"/>
            <a:ext cx="5543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5" dirty="0"/>
              <a:t>طُرق</a:t>
            </a:r>
            <a:r xmlns:a="http://schemas.openxmlformats.org/drawingml/2006/main">
              <a:rPr sz="3600" dirty="0"/>
              <a:t> </a:t>
            </a:r>
            <a:r xmlns:a="http://schemas.openxmlformats.org/drawingml/2006/main">
              <a:rPr sz="3600" spc="-20" dirty="0"/>
              <a:t>لحساب </a:t>
            </a:r>
            <a:r xmlns:a="http://schemas.openxmlformats.org/drawingml/2006/main">
              <a:rPr sz="3600" spc="-15" dirty="0"/>
              <a:t>عدد الموظفين</a:t>
            </a:r>
            <a:endParaRPr xmlns:a="http://schemas.openxmlformats.org/drawingml/2006/main" sz="3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5759" y="1085088"/>
            <a:ext cx="4706620" cy="789940"/>
            <a:chOff x="365759" y="1085088"/>
            <a:chExt cx="4706620" cy="7899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8243" y="1359408"/>
              <a:ext cx="123443" cy="12344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5759" y="1085088"/>
              <a:ext cx="4706112" cy="78943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02742" y="1015898"/>
            <a:ext cx="8379459" cy="3736340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2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تصنيف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نظام: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>
              <a:lnSpc>
                <a:spcPct val="100000"/>
              </a:lnSpc>
              <a:spcBef>
                <a:spcPts val="1170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هدف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تصنيف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17525">
              <a:lnSpc>
                <a:spcPct val="150000"/>
              </a:lnSpc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قادر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يرد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ثابت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تفاوت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01320" indent="-91440">
              <a:lnSpc>
                <a:spcPct val="150000"/>
              </a:lnSpc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هناك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ثلاثة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أنواع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تصنيف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نظام؛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وصفي،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قائمة المراجعة،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المعايير.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46223" y="553592"/>
            <a:ext cx="5543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5" dirty="0"/>
              <a:t>طُرق</a:t>
            </a:r>
            <a:r xmlns:a="http://schemas.openxmlformats.org/drawingml/2006/main">
              <a:rPr sz="3600" dirty="0"/>
              <a:t> </a:t>
            </a:r>
            <a:r xmlns:a="http://schemas.openxmlformats.org/drawingml/2006/main">
              <a:rPr sz="3600" spc="-20" dirty="0"/>
              <a:t>لحساب </a:t>
            </a:r>
            <a:r xmlns:a="http://schemas.openxmlformats.org/drawingml/2006/main">
              <a:rPr sz="3600" spc="-15" dirty="0"/>
              <a:t>عدد الموظفين</a:t>
            </a:r>
            <a:endParaRPr xmlns:a="http://schemas.openxmlformats.org/drawingml/2006/main" sz="3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851" y="840854"/>
            <a:ext cx="7100316" cy="4291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71183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20" dirty="0"/>
              <a:t>أنواع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dirty="0"/>
              <a:t>من </a:t>
            </a:r>
            <a:r xmlns:a="http://schemas.openxmlformats.org/drawingml/2006/main">
              <a:rPr sz="3600" spc="-25" dirty="0"/>
              <a:t>المريض</a:t>
            </a:r>
            <a:r xmlns:a="http://schemas.openxmlformats.org/drawingml/2006/main">
              <a:rPr sz="3600" spc="5" dirty="0"/>
              <a:t> </a:t>
            </a:r>
            <a:r xmlns:a="http://schemas.openxmlformats.org/drawingml/2006/main">
              <a:rPr sz="3600" spc="-10" dirty="0"/>
              <a:t>تصنيف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spc="-30" dirty="0"/>
              <a:t>نظام</a:t>
            </a:r>
            <a:endParaRPr xmlns:a="http://schemas.openxmlformats.org/drawingml/2006/main" sz="36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1850" y="2695568"/>
            <a:ext cx="4212180" cy="3422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28040" y="1347342"/>
            <a:ext cx="7974330" cy="416496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xmlns:a="http://schemas.openxmlformats.org/drawingml/2006/main" marL="184785" marR="754380" indent="-172720" algn="just">
              <a:lnSpc>
                <a:spcPts val="2690"/>
              </a:lnSpc>
              <a:spcBef>
                <a:spcPts val="740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هناك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نوعان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PCS، النموذج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الأولي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والعامل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تقييم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الانظمة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>
              <a:latin typeface="Calibri"/>
              <a:cs typeface="Calibri"/>
            </a:endParaRPr>
          </a:p>
          <a:p>
            <a:pPr xmlns:a="http://schemas.openxmlformats.org/drawingml/2006/main" marL="12700" algn="just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النموذج الأولي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تقييم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algn="just">
              <a:lnSpc>
                <a:spcPct val="100000"/>
              </a:lnSpc>
              <a:spcBef>
                <a:spcPts val="1090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صفات</a:t>
            </a:r>
            <a:r xmlns:a="http://schemas.openxmlformats.org/drawingml/2006/main">
              <a:rPr sz="2800" b="1" spc="159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158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عادي</a:t>
            </a:r>
            <a:r xmlns:a="http://schemas.openxmlformats.org/drawingml/2006/main">
              <a:rPr sz="2800" b="1" spc="15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3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158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رعاية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 algn="just">
              <a:lnSpc>
                <a:spcPct val="150000"/>
              </a:lnSpc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إدراج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الفئات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وتصنيف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المرضى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 أساس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تشابههم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مع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النموذجي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أحد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الفئات.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851" y="840854"/>
            <a:ext cx="7100316" cy="4291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71183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20" dirty="0"/>
              <a:t>أنواع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dirty="0"/>
              <a:t>من </a:t>
            </a:r>
            <a:r xmlns:a="http://schemas.openxmlformats.org/drawingml/2006/main">
              <a:rPr sz="3600" spc="-25" dirty="0"/>
              <a:t>المريض</a:t>
            </a:r>
            <a:r xmlns:a="http://schemas.openxmlformats.org/drawingml/2006/main">
              <a:rPr sz="3600" spc="5" dirty="0"/>
              <a:t> </a:t>
            </a:r>
            <a:r xmlns:a="http://schemas.openxmlformats.org/drawingml/2006/main">
              <a:rPr sz="3600" spc="-10" dirty="0"/>
              <a:t>تصنيف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spc="-30" dirty="0"/>
              <a:t>نظام</a:t>
            </a:r>
            <a:endParaRPr xmlns:a="http://schemas.openxmlformats.org/drawingml/2006/main" sz="3600"/>
          </a:p>
        </p:txBody>
      </p:sp>
      <p:grpSp>
        <p:nvGrpSpPr>
          <p:cNvPr id="4" name="object 4"/>
          <p:cNvGrpSpPr/>
          <p:nvPr/>
        </p:nvGrpSpPr>
        <p:grpSpPr>
          <a:xfrm>
            <a:off x="461772" y="1711451"/>
            <a:ext cx="3892550" cy="789940"/>
            <a:chOff x="461772" y="1711451"/>
            <a:chExt cx="3892550" cy="78994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1772" y="1930485"/>
              <a:ext cx="923544" cy="26466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17676" y="1711451"/>
              <a:ext cx="2025395" cy="78943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59023" y="1711451"/>
              <a:ext cx="1495044" cy="789432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428040" y="1651957"/>
            <a:ext cx="7973695" cy="423354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xmlns:a="http://schemas.openxmlformats.org/drawingml/2006/main" marL="12700" algn="just">
              <a:lnSpc>
                <a:spcPct val="100000"/>
              </a:lnSpc>
              <a:spcBef>
                <a:spcPts val="1190"/>
              </a:spcBef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عامل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تقييم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algn="just">
              <a:lnSpc>
                <a:spcPct val="100000"/>
              </a:lnSpc>
              <a:spcBef>
                <a:spcPts val="1090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3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رقم</a:t>
            </a:r>
            <a:r xmlns:a="http://schemas.openxmlformats.org/drawingml/2006/main">
              <a:rPr sz="2800" b="1" spc="3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3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شديد الأهمية</a:t>
            </a:r>
            <a:r xmlns:a="http://schemas.openxmlformats.org/drawingml/2006/main">
              <a:rPr sz="2800" b="1" spc="3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3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الأوصاف</a:t>
            </a:r>
            <a:r xmlns:a="http://schemas.openxmlformats.org/drawingml/2006/main">
              <a:rPr sz="2800" b="1" spc="3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3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تم التعرف عليه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0485" marR="5715" algn="just">
              <a:lnSpc>
                <a:spcPct val="150000"/>
              </a:lnSpc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ضد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منها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حاجة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للرعاية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 قياسها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للحصول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درجة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فرعية. هذه الدرجة الفرعية عندما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مجموع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الاخرين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العائدات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الفرعية للنتيجة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نتيجة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يعين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التبعية.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710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'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4454" y="684352"/>
            <a:ext cx="54330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25" dirty="0"/>
              <a:t>مريض</a:t>
            </a:r>
            <a:r xmlns:a="http://schemas.openxmlformats.org/drawingml/2006/main">
              <a:rPr sz="3600" dirty="0"/>
              <a:t> </a:t>
            </a:r>
            <a:r xmlns:a="http://schemas.openxmlformats.org/drawingml/2006/main">
              <a:rPr sz="3600" spc="-10" dirty="0"/>
              <a:t>تصنيف</a:t>
            </a:r>
            <a:r xmlns:a="http://schemas.openxmlformats.org/drawingml/2006/main">
              <a:rPr sz="3600" dirty="0"/>
              <a:t> </a:t>
            </a:r>
            <a:r xmlns:a="http://schemas.openxmlformats.org/drawingml/2006/main">
              <a:rPr sz="3600" spc="-30" dirty="0"/>
              <a:t>نظام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547217" y="1452117"/>
            <a:ext cx="7827009" cy="160464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معظم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تصنيف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الأنظمة،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مقسم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داخل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ثلاثة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أربعة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فئات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أساس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التبعية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مطلوب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مُرضي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هؤلاء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28167" y="3678682"/>
          <a:ext cx="6671309" cy="1812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0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9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862">
                <a:tc>
                  <a:txBody>
                    <a:bodyPr/>
                    <a:lstStyle/>
                    <a:p>
                      <a:pPr xmlns:a="http://schemas.openxmlformats.org/drawingml/2006/main" marL="31750">
                        <a:lnSpc>
                          <a:spcPts val="2655"/>
                        </a:lnSpc>
                        <a:bidi/>
                      </a:pP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مستوى</a:t>
                      </a:r>
                      <a:r xmlns:a="http://schemas.openxmlformats.org/drawingml/2006/main">
                        <a:rPr sz="2800" b="1" spc="-20" dirty="0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sz="2800" b="1" spc="-5" dirty="0">
                          <a:latin typeface="Calibri"/>
                          <a:cs typeface="Calibri"/>
                        </a:rPr>
                        <a:t>أنا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405130">
                        <a:lnSpc>
                          <a:spcPts val="2655"/>
                        </a:lnSpc>
                        <a:bidi/>
                      </a:pPr>
                      <a:r xmlns:a="http://schemas.openxmlformats.org/drawingml/2006/main">
                        <a:rPr sz="2800" b="1" spc="-5" dirty="0">
                          <a:latin typeface="Calibri"/>
                          <a:cs typeface="Calibri"/>
                        </a:rPr>
                        <a:t>الحد الأدنى</a:t>
                      </a:r>
                      <a:r xmlns:a="http://schemas.openxmlformats.org/drawingml/2006/main">
                        <a:rPr sz="2800" b="1" spc="-30" dirty="0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الرعاية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R="24130" algn="r">
                        <a:lnSpc>
                          <a:spcPts val="2655"/>
                        </a:lnSpc>
                        <a:bidi/>
                      </a:pPr>
                      <a:r xmlns:a="http://schemas.openxmlformats.org/drawingml/2006/main">
                        <a:rPr sz="2800" b="1" spc="-10" dirty="0">
                          <a:latin typeface="Calibri"/>
                          <a:cs typeface="Calibri"/>
                        </a:rPr>
                        <a:t>1.5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394">
                <a:tc>
                  <a:txBody>
                    <a:bodyPr/>
                    <a:lstStyle/>
                    <a:p>
                      <a:pPr xmlns:a="http://schemas.openxmlformats.org/drawingml/2006/main" marL="31750">
                        <a:lnSpc>
                          <a:spcPts val="3165"/>
                        </a:lnSpc>
                        <a:bidi/>
                      </a:pP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المستوى </a:t>
                      </a:r>
                      <a:r xmlns:a="http://schemas.openxmlformats.org/drawingml/2006/main">
                        <a:rPr sz="2800" b="1" spc="-5" dirty="0">
                          <a:latin typeface="Calibri"/>
                          <a:cs typeface="Calibri"/>
                        </a:rPr>
                        <a:t>الثاني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339090">
                        <a:lnSpc>
                          <a:spcPts val="3165"/>
                        </a:lnSpc>
                        <a:bidi/>
                      </a:pP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متوسط</a:t>
                      </a:r>
                      <a:r xmlns:a="http://schemas.openxmlformats.org/drawingml/2006/main">
                        <a:rPr sz="2800" b="1" dirty="0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الرعاية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R="40640" algn="r">
                        <a:lnSpc>
                          <a:spcPts val="3165"/>
                        </a:lnSpc>
                        <a:bidi/>
                      </a:pPr>
                      <a:r xmlns:a="http://schemas.openxmlformats.org/drawingml/2006/main">
                        <a:rPr sz="2800" b="1" spc="-10" dirty="0">
                          <a:latin typeface="Calibri"/>
                          <a:cs typeface="Calibri"/>
                        </a:rPr>
                        <a:t>3.0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346">
                <a:tc>
                  <a:txBody>
                    <a:bodyPr/>
                    <a:lstStyle/>
                    <a:p>
                      <a:pPr xmlns:a="http://schemas.openxmlformats.org/drawingml/2006/main" marL="31750">
                        <a:lnSpc>
                          <a:spcPts val="3175"/>
                        </a:lnSpc>
                        <a:bidi/>
                      </a:pP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المستوى </a:t>
                      </a:r>
                      <a:r xmlns:a="http://schemas.openxmlformats.org/drawingml/2006/main">
                        <a:rPr sz="2800" b="1" spc="-5" dirty="0">
                          <a:latin typeface="Calibri"/>
                          <a:cs typeface="Calibri"/>
                        </a:rPr>
                        <a:t>الثالث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272415">
                        <a:lnSpc>
                          <a:spcPts val="3175"/>
                        </a:lnSpc>
                        <a:bidi/>
                      </a:pP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كثيف</a:t>
                      </a:r>
                      <a:r xmlns:a="http://schemas.openxmlformats.org/drawingml/2006/main">
                        <a:rPr sz="2800" b="1" spc="15" dirty="0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sz="2800" b="1" spc="-40" dirty="0">
                          <a:latin typeface="Calibri"/>
                          <a:cs typeface="Calibri"/>
                        </a:rPr>
                        <a:t>العناية/المجموع</a:t>
                      </a:r>
                      <a:r xmlns:a="http://schemas.openxmlformats.org/drawingml/2006/main">
                        <a:rPr sz="2800" b="1" spc="30" dirty="0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الرعاية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R="40640" algn="r">
                        <a:lnSpc>
                          <a:spcPts val="3175"/>
                        </a:lnSpc>
                        <a:bidi/>
                      </a:pPr>
                      <a:r xmlns:a="http://schemas.openxmlformats.org/drawingml/2006/main">
                        <a:rPr sz="2800" b="1" spc="-10" dirty="0">
                          <a:latin typeface="Calibri"/>
                          <a:cs typeface="Calibri"/>
                        </a:rPr>
                        <a:t>4.5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814">
                <a:tc>
                  <a:txBody>
                    <a:bodyPr/>
                    <a:lstStyle/>
                    <a:p>
                      <a:pPr xmlns:a="http://schemas.openxmlformats.org/drawingml/2006/main" marL="31750">
                        <a:lnSpc>
                          <a:spcPts val="3175"/>
                        </a:lnSpc>
                        <a:bidi/>
                      </a:pP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المستوى </a:t>
                      </a:r>
                      <a:r xmlns:a="http://schemas.openxmlformats.org/drawingml/2006/main">
                        <a:rPr sz="2800" b="1" spc="-5" dirty="0">
                          <a:latin typeface="Calibri"/>
                          <a:cs typeface="Calibri"/>
                        </a:rPr>
                        <a:t>الرابع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L="292100">
                        <a:lnSpc>
                          <a:spcPts val="3175"/>
                        </a:lnSpc>
                        <a:bidi/>
                      </a:pPr>
                      <a:r xmlns:a="http://schemas.openxmlformats.org/drawingml/2006/main">
                        <a:rPr sz="2800" b="1" spc="-5" dirty="0">
                          <a:latin typeface="Calibri"/>
                          <a:cs typeface="Calibri"/>
                        </a:rPr>
                        <a:t>عاليا</a:t>
                      </a: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sz="2800" b="1" spc="-10" dirty="0">
                          <a:latin typeface="Calibri"/>
                          <a:cs typeface="Calibri"/>
                        </a:rPr>
                        <a:t>متخصص</a:t>
                      </a:r>
                      <a:r xmlns:a="http://schemas.openxmlformats.org/drawingml/2006/main">
                        <a:rPr sz="2800" b="1" spc="15" dirty="0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sz="2800" b="1" spc="-15" dirty="0">
                          <a:latin typeface="Calibri"/>
                          <a:cs typeface="Calibri"/>
                        </a:rPr>
                        <a:t>الرعاية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xmlns:a="http://schemas.openxmlformats.org/drawingml/2006/main" marR="25400" algn="r">
                        <a:lnSpc>
                          <a:spcPts val="3175"/>
                        </a:lnSpc>
                        <a:bidi/>
                      </a:pPr>
                      <a:r xmlns:a="http://schemas.openxmlformats.org/drawingml/2006/main">
                        <a:rPr sz="2800" b="1" spc="-10" dirty="0">
                          <a:latin typeface="Calibri"/>
                          <a:cs typeface="Calibri"/>
                        </a:rPr>
                        <a:t>6.0</a:t>
                      </a:r>
                      <a:endParaRPr xmlns:a="http://schemas.openxmlformats.org/drawingml/2006/main" sz="2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065" y="785875"/>
            <a:ext cx="8234045" cy="5513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70485" marR="5080" indent="-58419" algn="just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sz="2400" b="1" spc="-10" dirty="0">
                <a:latin typeface="Calibri"/>
                <a:cs typeface="Calibri"/>
              </a:rPr>
              <a:t>مريض الرعاية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الذاتية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الذي 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لا يحتاج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إلا إلى الحد الأدنى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الرعاية 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.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الذي </a:t>
            </a:r>
            <a:r xmlns:a="http://schemas.openxmlformats.org/drawingml/2006/main">
              <a:rPr sz="2400" b="1" spc="-20" dirty="0">
                <a:latin typeface="Calibri"/>
                <a:cs typeface="Calibri"/>
              </a:rPr>
              <a:t>يدخل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المستشفى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لإجراء 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فحص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تشخيصي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400" b="1" spc="-5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عديد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المختبرات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والأشعة </a:t>
            </a:r>
            <a:r xmlns:a="http://schemas.openxmlformats.org/drawingml/2006/main">
              <a:rPr sz="2400" b="1" spc="-20" dirty="0">
                <a:latin typeface="Calibri"/>
                <a:cs typeface="Calibri"/>
              </a:rPr>
              <a:t>السينية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أخرى 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غازية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الاختبارات.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622300" indent="-610235" algn="just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935" algn="l"/>
              </a:tabLst>
              <a:bidi/>
            </a:pPr>
            <a:r xmlns:a="http://schemas.openxmlformats.org/drawingml/2006/main">
              <a:rPr sz="2400" b="1" spc="-5" dirty="0">
                <a:latin typeface="Calibri"/>
                <a:cs typeface="Calibri"/>
              </a:rPr>
              <a:t>متحرك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622300" indent="-610235" algn="just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935" algn="l"/>
              </a:tabLst>
              <a:bidi/>
            </a:pPr>
            <a:r xmlns:a="http://schemas.openxmlformats.org/drawingml/2006/main">
              <a:rPr sz="2400" b="1" dirty="0">
                <a:latin typeface="Calibri"/>
                <a:cs typeface="Calibri"/>
              </a:rPr>
              <a:t>سرير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مصنوع</a:t>
            </a:r>
            <a:r xmlns:a="http://schemas.openxmlformats.org/drawingml/2006/main">
              <a:rPr sz="24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متى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غير مشغول.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622300" indent="-610235" algn="just">
              <a:lnSpc>
                <a:spcPct val="100000"/>
              </a:lnSpc>
              <a:spcBef>
                <a:spcPts val="1445"/>
              </a:spcBef>
              <a:buFont typeface="Arial MT"/>
              <a:buChar char="•"/>
              <a:tabLst>
                <a:tab pos="622935" algn="l"/>
              </a:tabLst>
              <a:bidi/>
            </a:pPr>
            <a:r xmlns:a="http://schemas.openxmlformats.org/drawingml/2006/main">
              <a:rPr sz="2400" b="1" spc="-5" dirty="0">
                <a:latin typeface="Calibri"/>
                <a:cs typeface="Calibri"/>
              </a:rPr>
              <a:t>قادر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4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4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خدمات.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400" b="1" spc="-15" dirty="0">
                <a:latin typeface="Calibri"/>
                <a:cs typeface="Calibri"/>
              </a:rPr>
              <a:t>يتطلب</a:t>
            </a:r>
            <a:r xmlns:a="http://schemas.openxmlformats.org/drawingml/2006/main">
              <a:rPr sz="24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الحد الأدنى</a:t>
            </a:r>
            <a:r xmlns:a="http://schemas.openxmlformats.org/drawingml/2006/main">
              <a:rPr sz="24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ملاحظة.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400" b="1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400" b="1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مساعدة</a:t>
            </a:r>
            <a:r xmlns:a="http://schemas.openxmlformats.org/drawingml/2006/main">
              <a:rPr sz="24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مطلوب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4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مرحاض.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400" b="1" dirty="0">
                <a:latin typeface="Calibri"/>
                <a:cs typeface="Calibri"/>
              </a:rPr>
              <a:t>الذات</a:t>
            </a:r>
            <a:r xmlns:a="http://schemas.openxmlformats.org/drawingml/2006/main">
              <a:rPr sz="2400" b="1" spc="-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يٌطعم.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400" b="1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400" b="1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5" dirty="0">
                <a:latin typeface="Calibri"/>
                <a:cs typeface="Calibri"/>
              </a:rPr>
              <a:t>مساعدة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15" dirty="0">
                <a:latin typeface="Calibri"/>
                <a:cs typeface="Calibri"/>
              </a:rPr>
              <a:t>مطلوب </a:t>
            </a:r>
            <a:r xmlns:a="http://schemas.openxmlformats.org/drawingml/2006/main">
              <a:rPr sz="2400" b="1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4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400" b="1" spc="-10" dirty="0">
                <a:latin typeface="Calibri"/>
                <a:cs typeface="Calibri"/>
              </a:rPr>
              <a:t>الاستحمام</a:t>
            </a:r>
            <a:endParaRPr xmlns:a="http://schemas.openxmlformats.org/drawingml/2006/main" sz="24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83459" y="391286"/>
            <a:ext cx="264947" cy="27073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42438" y="252221"/>
            <a:ext cx="37496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10" dirty="0"/>
              <a:t>مستوى</a:t>
            </a:r>
            <a:r xmlns:a="http://schemas.openxmlformats.org/drawingml/2006/main">
              <a:rPr spc="-25" dirty="0"/>
              <a:t> </a:t>
            </a:r>
            <a:r xmlns:a="http://schemas.openxmlformats.org/drawingml/2006/main">
              <a:rPr dirty="0"/>
              <a:t>1</a:t>
            </a:r>
            <a:r xmlns:a="http://schemas.openxmlformats.org/drawingml/2006/main">
              <a:rPr spc="-35" dirty="0"/>
              <a:t> </a:t>
            </a:r>
            <a:r xmlns:a="http://schemas.openxmlformats.org/drawingml/2006/main">
              <a:rPr dirty="0"/>
              <a:t>(الحد الأدنى</a:t>
            </a:r>
            <a:r xmlns:a="http://schemas.openxmlformats.org/drawingml/2006/main">
              <a:rPr spc="-25" dirty="0"/>
              <a:t> </a:t>
            </a:r>
            <a:r xmlns:a="http://schemas.openxmlformats.org/drawingml/2006/main">
              <a:rPr spc="-15" dirty="0"/>
              <a:t>الرعاية)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925474"/>
            <a:ext cx="7747634" cy="514731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متوسط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معتدل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معتدل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فئة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جزئيا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محصور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السرير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يتطلب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سرير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صنع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غير مشغول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لا يوجد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مساعدة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مطلوب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غسل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يتطلب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متكرر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دواء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و/أو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علاج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يتطلب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معتدل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ملاحظة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يستطيع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تغذية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الذات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096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1665" algn="l"/>
                <a:tab pos="62230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يتطلب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مساعدة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الاستحمام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4176" y="295147"/>
            <a:ext cx="34550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10" dirty="0"/>
              <a:t>مستوى</a:t>
            </a:r>
            <a:r xmlns:a="http://schemas.openxmlformats.org/drawingml/2006/main">
              <a:rPr spc="-30" dirty="0"/>
              <a:t> </a:t>
            </a:r>
            <a:r xmlns:a="http://schemas.openxmlformats.org/drawingml/2006/main">
              <a:rPr dirty="0"/>
              <a:t>الثاني</a:t>
            </a:r>
            <a:r xmlns:a="http://schemas.openxmlformats.org/drawingml/2006/main">
              <a:rPr spc="-35" dirty="0"/>
              <a:t> </a:t>
            </a:r>
            <a:r xmlns:a="http://schemas.openxmlformats.org/drawingml/2006/main">
              <a:rPr dirty="0"/>
              <a:t>(جزئي</a:t>
            </a:r>
            <a:r xmlns:a="http://schemas.openxmlformats.org/drawingml/2006/main">
              <a:rPr spc="-55" dirty="0"/>
              <a:t> </a:t>
            </a:r>
            <a:r xmlns:a="http://schemas.openxmlformats.org/drawingml/2006/main">
              <a:rPr spc="-15" dirty="0"/>
              <a:t>الرعاية)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74136" y="2220467"/>
            <a:ext cx="2426208" cy="111861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75126" y="2338197"/>
            <a:ext cx="179006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10" dirty="0">
                <a:latin typeface="Corbel"/>
                <a:cs typeface="Corbel"/>
              </a:rPr>
              <a:t>التوظيف</a:t>
            </a:r>
            <a:endParaRPr xmlns:a="http://schemas.openxmlformats.org/drawingml/2006/main" sz="4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264" y="925474"/>
            <a:ext cx="8220075" cy="578739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25" dirty="0">
                <a:latin typeface="Calibri"/>
                <a:cs typeface="Calibri"/>
              </a:rPr>
              <a:t>جرح</a:t>
            </a:r>
            <a:r xmlns:a="http://schemas.openxmlformats.org/drawingml/2006/main">
              <a:rPr sz="2800" b="1" spc="-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خلع الملابس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القسطرة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&amp;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فغر القولون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الري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وريدي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مُعَالَجَة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عضلي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تحت الجلد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صدر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العلاج الطبيعي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مُعد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جراحة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marR="5080" indent="-610235">
              <a:lnSpc>
                <a:spcPts val="5040"/>
              </a:lnSpc>
              <a:spcBef>
                <a:spcPts val="445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لديه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فقط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اجتاز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بَصِير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عامل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فترة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indent="-610235">
              <a:lnSpc>
                <a:spcPct val="100000"/>
              </a:lnSpc>
              <a:spcBef>
                <a:spcPts val="1235"/>
              </a:spcBef>
              <a:buFont typeface="Arial MT"/>
              <a:buChar char="•"/>
              <a:tabLst>
                <a:tab pos="622300" algn="l"/>
                <a:tab pos="622935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نقاهة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جراحة.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4176" y="295147"/>
            <a:ext cx="34550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10" dirty="0"/>
              <a:t>مستوى</a:t>
            </a:r>
            <a:r xmlns:a="http://schemas.openxmlformats.org/drawingml/2006/main">
              <a:rPr spc="-30" dirty="0"/>
              <a:t> </a:t>
            </a:r>
            <a:r xmlns:a="http://schemas.openxmlformats.org/drawingml/2006/main">
              <a:rPr dirty="0"/>
              <a:t>الثاني</a:t>
            </a:r>
            <a:r xmlns:a="http://schemas.openxmlformats.org/drawingml/2006/main">
              <a:rPr spc="-35" dirty="0"/>
              <a:t> </a:t>
            </a:r>
            <a:r xmlns:a="http://schemas.openxmlformats.org/drawingml/2006/main">
              <a:rPr dirty="0"/>
              <a:t>(جزئي</a:t>
            </a:r>
            <a:r xmlns:a="http://schemas.openxmlformats.org/drawingml/2006/main">
              <a:rPr spc="-55" dirty="0"/>
              <a:t> </a:t>
            </a:r>
            <a:r xmlns:a="http://schemas.openxmlformats.org/drawingml/2006/main">
              <a:rPr spc="-15" dirty="0"/>
              <a:t>الرعاية)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221435"/>
            <a:ext cx="7466330" cy="4528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3200" b="1" spc="-10" dirty="0">
                <a:latin typeface="Calibri"/>
                <a:cs typeface="Calibri"/>
              </a:rPr>
              <a:t>مستوى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ثالثا</a:t>
            </a:r>
            <a:r xmlns:a="http://schemas.openxmlformats.org/drawingml/2006/main">
              <a:rPr sz="32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60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32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5" dirty="0">
                <a:latin typeface="Calibri"/>
                <a:cs typeface="Calibri"/>
              </a:rPr>
              <a:t>العناية/المكثفة</a:t>
            </a:r>
            <a:r xmlns:a="http://schemas.openxmlformats.org/drawingml/2006/main">
              <a:rPr sz="3200" b="1" spc="-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35" dirty="0">
                <a:latin typeface="Calibri"/>
                <a:cs typeface="Calibri"/>
              </a:rPr>
              <a:t>فئة.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5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ct val="140000"/>
              </a:lnSpc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تحت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فئة،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طريح الفراش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يفتقر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قوة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القدرة على الحركة،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مساعدة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له/لها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يوميًا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أنشطة،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تغذية،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الاستحمام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خلع الملابس،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متحرك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التمركز،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إزالة،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باحث عن الراحة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إصابة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تجنب.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1727962"/>
            <a:ext cx="37064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10" dirty="0"/>
              <a:t>مستوى</a:t>
            </a:r>
            <a:r xmlns:a="http://schemas.openxmlformats.org/drawingml/2006/main">
              <a:rPr spc="-25" dirty="0"/>
              <a:t> </a:t>
            </a:r>
            <a:r xmlns:a="http://schemas.openxmlformats.org/drawingml/2006/main">
              <a:rPr dirty="0"/>
              <a:t>الرابع</a:t>
            </a:r>
            <a:r xmlns:a="http://schemas.openxmlformats.org/drawingml/2006/main">
              <a:rPr spc="-25" dirty="0"/>
              <a:t> </a:t>
            </a:r>
            <a:r xmlns:a="http://schemas.openxmlformats.org/drawingml/2006/main">
              <a:rPr dirty="0"/>
              <a:t>( </a:t>
            </a:r>
            <a:r xmlns:a="http://schemas.openxmlformats.org/drawingml/2006/main">
              <a:rPr spc="-15" dirty="0"/>
              <a:t>العناية الحرجة)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2692759"/>
            <a:ext cx="7458075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بَصِير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 بشكل نقدي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سوف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ثابت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خطر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موت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إصابة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خطيرة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سوف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يتطلب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شديد الأهمية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2997" y="2104136"/>
            <a:ext cx="23145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spc="-5" dirty="0"/>
              <a:t>الجدولة</a:t>
            </a:r>
            <a:endParaRPr xmlns:a="http://schemas.openxmlformats.org/drawingml/2006/main" sz="4000"/>
          </a:p>
        </p:txBody>
      </p:sp>
      <p:sp>
        <p:nvSpPr>
          <p:cNvPr id="3" name="object 3"/>
          <p:cNvSpPr txBox="1"/>
          <p:nvPr/>
        </p:nvSpPr>
        <p:spPr>
          <a:xfrm>
            <a:off x="8442706" y="6205524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1000" spc="-10" dirty="0">
                <a:latin typeface="Arial MT"/>
                <a:cs typeface="Arial MT"/>
              </a:rPr>
              <a:t>23</a:t>
            </a:r>
            <a:endParaRPr xmlns:a="http://schemas.openxmlformats.org/drawingml/2006/main"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28186" y="684352"/>
            <a:ext cx="20891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dirty="0"/>
              <a:t>الجدولة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707542" y="1769643"/>
            <a:ext cx="7929880" cy="258699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تعريف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عناصر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5" dirty="0">
                <a:latin typeface="Calibri"/>
                <a:cs typeface="Calibri"/>
              </a:rPr>
              <a:t>عوامل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تحديد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التوظيف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نمط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0316" y="720597"/>
            <a:ext cx="18205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تعريف: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0316" y="1144803"/>
            <a:ext cx="7936230" cy="5003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 marR="212725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الجدولة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يتقدم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عزيمة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أنماط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 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خارج الخدمة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ساعات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العمال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خاص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قسم،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قسم.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2185"/>
              </a:spcBef>
              <a:bidi/>
            </a:pPr>
            <a:r xmlns:a="http://schemas.openxmlformats.org/drawingml/2006/main">
              <a:rPr sz="3200" b="1" spc="-5" dirty="0">
                <a:latin typeface="Calibri"/>
                <a:cs typeface="Calibri"/>
              </a:rPr>
              <a:t>هدف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180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هدف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تقليل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611505">
              <a:lnSpc>
                <a:spcPct val="150000"/>
              </a:lnSpc>
              <a:spcBef>
                <a:spcPts val="5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التباين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نسبة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مقاس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حجم العمل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يحول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فئة.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065" y="555497"/>
            <a:ext cx="76898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مبادئ</a:t>
            </a:r>
            <a:r xmlns:a="http://schemas.openxmlformats.org/drawingml/2006/main">
              <a:rPr spc="-45" dirty="0"/>
              <a:t> </a:t>
            </a:r>
            <a:r xmlns:a="http://schemas.openxmlformats.org/drawingml/2006/main">
              <a:rPr dirty="0"/>
              <a:t>من </a:t>
            </a:r>
            <a:r xmlns:a="http://schemas.openxmlformats.org/drawingml/2006/main">
              <a:rPr dirty="0"/>
              <a:t>جدولة </a:t>
            </a:r>
            <a:r xmlns:a="http://schemas.openxmlformats.org/drawingml/2006/main">
              <a:rPr spc="-5" dirty="0"/>
              <a:t>الوقت</a:t>
            </a:r>
            <a:r xmlns:a="http://schemas.openxmlformats.org/drawingml/2006/main">
              <a:rPr spc="-25" dirty="0"/>
              <a:t> </a:t>
            </a:r>
            <a:r xmlns:a="http://schemas.openxmlformats.org/drawingml/2006/main">
              <a:rPr dirty="0"/>
              <a:t>(وقت</a:t>
            </a:r>
            <a:r xmlns:a="http://schemas.openxmlformats.org/drawingml/2006/main">
              <a:rPr spc="-10" dirty="0"/>
              <a:t> </a:t>
            </a:r>
            <a:r xmlns:a="http://schemas.openxmlformats.org/drawingml/2006/main">
              <a:rPr spc="-5" dirty="0"/>
              <a:t>تخطيط)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589" y="1668272"/>
            <a:ext cx="8316595" cy="43154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84785" marR="21336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الجدول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الزمني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يُمكَِن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يقابل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أهداف،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المعايير،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السياسات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منظمة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تناوب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الجداول الزمنية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يخبر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آت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متتابع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اسابيع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التحولات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واجب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50165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الخطة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يمد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المرونة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مقابلة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متغير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(مريض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أوراق،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العطلات،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(العطلات)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7865" y="665734"/>
            <a:ext cx="8658860" cy="10680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xmlns:a="http://schemas.openxmlformats.org/drawingml/2006/main" marL="3673475" marR="5080" indent="-3661410">
              <a:lnSpc>
                <a:spcPts val="3890"/>
              </a:lnSpc>
              <a:spcBef>
                <a:spcPts val="585"/>
              </a:spcBef>
              <a:bidi/>
            </a:pPr>
            <a:r xmlns:a="http://schemas.openxmlformats.org/drawingml/2006/main">
              <a:rPr sz="3600" dirty="0"/>
              <a:t>مبادئ جدولة </a:t>
            </a:r>
            <a:r xmlns:a="http://schemas.openxmlformats.org/drawingml/2006/main">
              <a:rPr sz="3600" spc="-5" dirty="0"/>
              <a:t>الوقت </a:t>
            </a:r>
            <a:r xmlns:a="http://schemas.openxmlformats.org/drawingml/2006/main">
              <a:rPr sz="3600" dirty="0"/>
              <a:t>(تخطيط الوقت)</a:t>
            </a:r>
            <a:r xmlns:a="http://schemas.openxmlformats.org/drawingml/2006/main">
              <a:rPr sz="3600" spc="-800" dirty="0"/>
              <a:t> </a:t>
            </a:r>
            <a:r xmlns:a="http://schemas.openxmlformats.org/drawingml/2006/main">
              <a:rPr sz="3600" spc="-15" dirty="0"/>
              <a:t>يتبع </a:t>
            </a:r>
            <a:r xmlns:a="http://schemas.openxmlformats.org/drawingml/2006/main">
              <a:rPr sz="3600" b="0" spc="-15" dirty="0">
                <a:latin typeface="Calibri Light"/>
                <a:cs typeface="Calibri Light"/>
              </a:rPr>
              <a:t>….</a:t>
            </a:r>
            <a:endParaRPr xmlns:a="http://schemas.openxmlformats.org/drawingml/2006/main" sz="36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1741169"/>
            <a:ext cx="8659495" cy="431609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184785" marR="5080" indent="-172720" algn="just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التخطيط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لأيام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الإجازة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بحيث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 هناك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عدد كافٍ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من الموظفين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حاضرين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يوم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خلال كل وردية من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اليوم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لتوفير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الأساسيات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177165" indent="-172720" algn="just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نادرًا ما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تكون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الرئيسية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غائبة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بداية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العمل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أسبوع،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أولاً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يوم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بريد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عامل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00">
              <a:latin typeface="Calibri"/>
              <a:cs typeface="Calibri"/>
            </a:endParaRPr>
          </a:p>
          <a:p>
            <a:pPr xmlns:a="http://schemas.openxmlformats.org/drawingml/2006/main" marL="184785" marR="225425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يوم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منفصل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مخطط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أيام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عطلة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رأس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مساعد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يمد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مناسب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الإبلاغ.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5765" rIns="0" bIns="0" rtlCol="0">
            <a:spAutoFit/>
          </a:bodyPr>
          <a:lstStyle/>
          <a:p>
            <a:pPr xmlns:a="http://schemas.openxmlformats.org/drawingml/2006/main" marL="3676650" marR="5080" indent="-323659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spc="-5" dirty="0"/>
              <a:t>مبادئ </a:t>
            </a:r>
            <a:r xmlns:a="http://schemas.openxmlformats.org/drawingml/2006/main">
              <a:rPr dirty="0"/>
              <a:t>جدولة </a:t>
            </a:r>
            <a:r xmlns:a="http://schemas.openxmlformats.org/drawingml/2006/main">
              <a:rPr spc="-5" dirty="0"/>
              <a:t>الوقت </a:t>
            </a:r>
            <a:r xmlns:a="http://schemas.openxmlformats.org/drawingml/2006/main">
              <a:rPr dirty="0"/>
              <a:t>(تخطيط الوقت </a:t>
            </a:r>
            <a:r xmlns:a="http://schemas.openxmlformats.org/drawingml/2006/main">
              <a:rPr spc="-5" dirty="0"/>
              <a:t>)</a:t>
            </a:r>
            <a:r xmlns:a="http://schemas.openxmlformats.org/drawingml/2006/main">
              <a:rPr spc="-710" dirty="0"/>
              <a:t> </a:t>
            </a:r>
            <a:r xmlns:a="http://schemas.openxmlformats.org/drawingml/2006/main">
              <a:rPr spc="-5" dirty="0"/>
              <a:t>يتبع….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7690" y="2101723"/>
            <a:ext cx="38855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622300" indent="-61023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622300" algn="l"/>
                <a:tab pos="622935" algn="l"/>
                <a:tab pos="1845945" algn="l"/>
                <a:tab pos="33782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حيثما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كان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ذلك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ممكنا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7595" y="2485770"/>
            <a:ext cx="32956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tabLst>
                <a:tab pos="1106805" algn="l"/>
                <a:tab pos="193865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-4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نهاية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الاسبوع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7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57446" y="2101723"/>
            <a:ext cx="2928620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74930" marR="5080" indent="-62865">
              <a:lnSpc>
                <a:spcPts val="3020"/>
              </a:lnSpc>
              <a:spcBef>
                <a:spcPts val="480"/>
              </a:spcBef>
              <a:tabLst>
                <a:tab pos="762000" algn="l"/>
                <a:tab pos="888365" algn="l"/>
                <a:tab pos="1798955" algn="l"/>
                <a:tab pos="210947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الخطة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السماح بإجازة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 الأسبوع،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99146" y="2101723"/>
            <a:ext cx="1036319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2700" marR="5080" indent="19177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كل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خاص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6223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15" dirty="0"/>
              <a:t>طلبات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استطاع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spc="-10" dirty="0"/>
              <a:t> </a:t>
            </a:r>
            <a:r xmlns:a="http://schemas.openxmlformats.org/drawingml/2006/main">
              <a:rPr spc="-5" dirty="0"/>
              <a:t>لو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هم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spc="-15" dirty="0"/>
              <a:t>نكون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معقول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800"/>
          </a:p>
          <a:p>
            <a:pPr xmlns:a="http://schemas.openxmlformats.org/drawingml/2006/main" marL="622300" marR="5080" indent="-610235" algn="just">
              <a:lnSpc>
                <a:spcPts val="3020"/>
              </a:lnSpc>
              <a:spcBef>
                <a:spcPts val="5"/>
              </a:spcBef>
              <a:buFont typeface="Arial MT"/>
              <a:buChar char="•"/>
              <a:tabLst>
                <a:tab pos="622935" algn="l"/>
              </a:tabLst>
              <a:bidi/>
            </a:pPr>
            <a:r xmlns:a="http://schemas.openxmlformats.org/drawingml/2006/main">
              <a:rPr spc="-15" dirty="0"/>
              <a:t>يجب </a:t>
            </a:r>
            <a:r xmlns:a="http://schemas.openxmlformats.org/drawingml/2006/main">
              <a:rPr spc="-5" dirty="0"/>
              <a:t>التخطيط </a:t>
            </a:r>
            <a:r xmlns:a="http://schemas.openxmlformats.org/drawingml/2006/main">
              <a:rPr spc="-25" dirty="0"/>
              <a:t>ليوم </a:t>
            </a:r>
            <a:r xmlns:a="http://schemas.openxmlformats.org/drawingml/2006/main">
              <a:rPr spc="-5" dirty="0"/>
              <a:t>إجازة </a:t>
            </a:r>
            <a:r xmlns:a="http://schemas.openxmlformats.org/drawingml/2006/main">
              <a:rPr spc="-15" dirty="0"/>
              <a:t>لضمان </a:t>
            </a:r>
            <a:r xmlns:a="http://schemas.openxmlformats.org/drawingml/2006/main">
              <a:rPr spc="-10" dirty="0"/>
              <a:t>وجود عدد كافٍ </a:t>
            </a:r>
            <a:r xmlns:a="http://schemas.openxmlformats.org/drawingml/2006/main">
              <a:rPr spc="-5" dirty="0"/>
              <a:t>من </a:t>
            </a:r>
            <a:r xmlns:a="http://schemas.openxmlformats.org/drawingml/2006/main">
              <a:rPr spc="-20" dirty="0"/>
              <a:t>الموظفين </a:t>
            </a:r>
            <a:r xmlns:a="http://schemas.openxmlformats.org/drawingml/2006/main">
              <a:rPr spc="-10" dirty="0"/>
              <a:t>في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0" dirty="0"/>
              <a:t>بعد الظهر،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فترات </a:t>
            </a:r>
            <a:r xmlns:a="http://schemas.openxmlformats.org/drawingml/2006/main">
              <a:rPr spc="-10" dirty="0"/>
              <a:t>المساء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في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20" dirty="0"/>
              <a:t>قبل الجراحة</a:t>
            </a:r>
            <a:r xmlns:a="http://schemas.openxmlformats.org/drawingml/2006/main">
              <a:rPr spc="45" dirty="0"/>
              <a:t> </a:t>
            </a:r>
            <a:r xmlns:a="http://schemas.openxmlformats.org/drawingml/2006/main">
              <a:rPr spc="-60" dirty="0"/>
              <a:t>يوم،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20" dirty="0"/>
              <a:t>أولاً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20" dirty="0"/>
              <a:t>يوم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5" dirty="0"/>
              <a:t>بريد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20" dirty="0"/>
              <a:t>عامل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/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b="0" spc="-5" dirty="0">
                <a:latin typeface="Arial MT"/>
                <a:cs typeface="Arial MT"/>
              </a:rPr>
              <a:t>•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29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239" rIns="0" bIns="0" rtlCol="0">
            <a:spAutoFit/>
          </a:bodyPr>
          <a:lstStyle/>
          <a:p>
            <a:pPr xmlns:a="http://schemas.openxmlformats.org/drawingml/2006/main" marL="3667125" marR="5080" indent="-323659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spc="-5" dirty="0"/>
              <a:t>مبادئ </a:t>
            </a:r>
            <a:r xmlns:a="http://schemas.openxmlformats.org/drawingml/2006/main">
              <a:rPr dirty="0"/>
              <a:t>جدولة </a:t>
            </a:r>
            <a:r xmlns:a="http://schemas.openxmlformats.org/drawingml/2006/main">
              <a:rPr spc="-5" dirty="0"/>
              <a:t>الوقت </a:t>
            </a:r>
            <a:r xmlns:a="http://schemas.openxmlformats.org/drawingml/2006/main">
              <a:rPr dirty="0"/>
              <a:t>(تخطيط الوقت </a:t>
            </a:r>
            <a:r xmlns:a="http://schemas.openxmlformats.org/drawingml/2006/main">
              <a:rPr spc="-5" dirty="0"/>
              <a:t>)</a:t>
            </a:r>
            <a:r xmlns:a="http://schemas.openxmlformats.org/drawingml/2006/main">
              <a:rPr spc="-710" dirty="0"/>
              <a:t> </a:t>
            </a:r>
            <a:r xmlns:a="http://schemas.openxmlformats.org/drawingml/2006/main">
              <a:rPr spc="-5" dirty="0"/>
              <a:t>يتبع….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9468" y="2028570"/>
            <a:ext cx="8067040" cy="21926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622300" marR="6985" indent="-60960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621665" algn="l"/>
                <a:tab pos="622300" algn="l"/>
                <a:tab pos="1176655" algn="l"/>
                <a:tab pos="3303270" algn="l"/>
                <a:tab pos="3736340" algn="l"/>
                <a:tab pos="4533265" algn="l"/>
                <a:tab pos="5080635" algn="l"/>
                <a:tab pos="5520690" algn="l"/>
                <a:tab pos="6655434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التراكم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أيام</a:t>
            </a:r>
            <a:r xmlns:a="http://schemas.openxmlformats.org/drawingml/2006/main">
              <a:rPr sz="2800" b="1" spc="-5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يضمن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راحة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كافية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الاسترخاء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أعضاء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622300" marR="5080" indent="-609600">
              <a:lnSpc>
                <a:spcPts val="3020"/>
              </a:lnSpc>
              <a:buFont typeface="Arial MT"/>
              <a:buChar char="•"/>
              <a:tabLst>
                <a:tab pos="621665" algn="l"/>
                <a:tab pos="622300" algn="l"/>
                <a:tab pos="1564005" algn="l"/>
                <a:tab pos="3158490" algn="l"/>
                <a:tab pos="4295140" algn="l"/>
                <a:tab pos="4810760" algn="l"/>
                <a:tab pos="5964555" algn="l"/>
                <a:tab pos="6522720" algn="l"/>
                <a:tab pos="7776845" algn="l"/>
              </a:tabLst>
              <a:bidi/>
            </a:pPr>
            <a:r xmlns:a="http://schemas.openxmlformats.org/drawingml/2006/main">
              <a:rPr sz="2800" b="1" spc="-114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الجدول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الزمني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تم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وضعه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4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بعيد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كافٍ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مقدماً.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 أن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تبقى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الحد الأدنى.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203" y="719714"/>
            <a:ext cx="3091971" cy="41675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29590" y="597788"/>
            <a:ext cx="31172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200" b="1" dirty="0">
                <a:latin typeface="Arial"/>
                <a:cs typeface="Arial"/>
              </a:rPr>
              <a:t>التوظيف</a:t>
            </a:r>
            <a:r xmlns:a="http://schemas.openxmlformats.org/drawingml/2006/main">
              <a:rPr sz="3200" b="1" spc="-80" dirty="0">
                <a:latin typeface="Arial"/>
                <a:cs typeface="Arial"/>
              </a:rPr>
              <a:t> </a:t>
            </a:r>
            <a:r xmlns:a="http://schemas.openxmlformats.org/drawingml/2006/main">
              <a:rPr sz="3200" b="1" spc="-5" dirty="0">
                <a:latin typeface="Arial"/>
                <a:cs typeface="Arial"/>
              </a:rPr>
              <a:t>عوامل</a:t>
            </a:r>
            <a:endParaRPr xmlns:a="http://schemas.openxmlformats.org/drawingml/2006/main"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590" y="1830222"/>
            <a:ext cx="7708265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 marR="5080" algn="just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على الرغم 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فلسفة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التنظيم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والتمريض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أهداف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توجيه الموظفين والمرضى المختلفين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والموظفين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بيئي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عوامل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يؤثر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التوظيف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أنماط.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3067" y="6466897"/>
            <a:ext cx="1536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z="900" dirty="0">
                <a:solidFill>
                  <a:srgbClr val="888888"/>
                </a:solidFill>
                <a:latin typeface="Arial MT"/>
                <a:cs typeface="Arial MT"/>
              </a:rPr>
              <a:t>30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4950" y="684352"/>
            <a:ext cx="359600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dirty="0"/>
              <a:t>الجدولة</a:t>
            </a:r>
            <a:r xmlns:a="http://schemas.openxmlformats.org/drawingml/2006/main">
              <a:rPr sz="3600" spc="-55" dirty="0"/>
              <a:t> </a:t>
            </a:r>
            <a:r xmlns:a="http://schemas.openxmlformats.org/drawingml/2006/main">
              <a:rPr sz="3600" spc="-30" dirty="0"/>
              <a:t>نمط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707542" y="1733804"/>
            <a:ext cx="5964555" cy="196913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565"/>
              </a:spcBef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هناك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ثلاثة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الجدول الزمني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الرئيسي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نمط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مركزية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لامركزي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دوري.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416" y="286588"/>
            <a:ext cx="51784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15" dirty="0"/>
              <a:t>مركزية</a:t>
            </a:r>
            <a:r xmlns:a="http://schemas.openxmlformats.org/drawingml/2006/main">
              <a:rPr spc="-40" dirty="0"/>
              <a:t> </a:t>
            </a:r>
            <a:r xmlns:a="http://schemas.openxmlformats.org/drawingml/2006/main">
              <a:rPr spc="-25" dirty="0"/>
              <a:t>نمط </a:t>
            </a:r>
            <a:r xmlns:a="http://schemas.openxmlformats.org/drawingml/2006/main">
              <a:rPr spc="-5" dirty="0"/>
              <a:t>الجدولة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3890" y="1109370"/>
            <a:ext cx="7566025" cy="322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مسؤولية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مكتب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ممثل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مثل: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مساعد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سيدة،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مشرف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مركزي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التوظيف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سكرتير.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شخص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قلقان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لديه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مسؤولية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التحولات،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الارضيات.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78739" y="271983"/>
            <a:ext cx="17373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المزايا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244854"/>
            <a:ext cx="3663950" cy="3162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مركزي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يتحكم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27051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متوازن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توزيع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ضمن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مختلف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الحد الأدنى من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الإفراط في التوظيف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نقص في الموظفين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724527" y="271983"/>
            <a:ext cx="21501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u="heavy" spc="-15" dirty="0">
                <a:uFill>
                  <a:solidFill>
                    <a:srgbClr val="000000"/>
                  </a:solidFill>
                </a:uFill>
              </a:rPr>
              <a:t>العيوب</a:t>
            </a:r>
            <a:endParaRPr xmlns:a="http://schemas.openxmlformats.org/drawingml/2006/main" sz="2800"/>
          </a:p>
        </p:txBody>
      </p:sp>
      <p:sp>
        <p:nvSpPr>
          <p:cNvPr id="5" name="object 5"/>
          <p:cNvSpPr txBox="1"/>
          <p:nvPr/>
        </p:nvSpPr>
        <p:spPr>
          <a:xfrm>
            <a:off x="4724527" y="1244854"/>
            <a:ext cx="4241800" cy="29597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184785" marR="150495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30" dirty="0">
                <a:latin typeface="Calibri"/>
                <a:cs typeface="Calibri"/>
              </a:rPr>
              <a:t>ضعيف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شخصي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اتصال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بين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أعضاء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رأس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  <a:tab pos="354584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شخص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المسؤول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ج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يعرف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جداً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القليل </a:t>
            </a:r>
            <a:r xmlns:a="http://schemas.openxmlformats.org/drawingml/2006/main">
              <a:rPr sz="2800" b="1" spc="-45" dirty="0">
                <a:latin typeface="Calibri"/>
                <a:cs typeface="Calibri"/>
              </a:rPr>
              <a:t>عن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402742" y="271983"/>
            <a:ext cx="17373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المزايا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742" y="1244854"/>
            <a:ext cx="4130040" cy="393065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اِرتِياح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رأس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 المرة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مستهلك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مهمة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38100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التوفر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إجمالي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صورة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التابع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التوظيف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الموقف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1115695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سهل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لتصنع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تعديل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881753" y="271983"/>
            <a:ext cx="21501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u="heavy" spc="-15" dirty="0">
                <a:uFill>
                  <a:solidFill>
                    <a:srgbClr val="000000"/>
                  </a:solidFill>
                </a:uFill>
              </a:rPr>
              <a:t>العيوب</a:t>
            </a:r>
            <a:endParaRPr xmlns:a="http://schemas.openxmlformats.org/drawingml/2006/main" sz="2800"/>
          </a:p>
        </p:txBody>
      </p:sp>
      <p:sp>
        <p:nvSpPr>
          <p:cNvPr id="5" name="object 5"/>
          <p:cNvSpPr txBox="1"/>
          <p:nvPr/>
        </p:nvSpPr>
        <p:spPr>
          <a:xfrm>
            <a:off x="4881753" y="1244854"/>
            <a:ext cx="4201160" cy="411226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184785" marR="38100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  <a:tab pos="394335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شخص ما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يجب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التحقق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انظر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نحن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هناك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إنه في الواقع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يلتقي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الحالة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متطور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السكرتير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جدواها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يجب أن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تم تقييمه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شخص ما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402742" y="889202"/>
            <a:ext cx="425386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200" b="1" spc="-15" dirty="0">
                <a:latin typeface="Calibri"/>
                <a:cs typeface="Calibri"/>
              </a:rPr>
              <a:t>لامركزي</a:t>
            </a:r>
            <a:r xmlns:a="http://schemas.openxmlformats.org/drawingml/2006/main">
              <a:rPr sz="3200" b="1" spc="-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الجدولة</a:t>
            </a:r>
            <a:endParaRPr xmlns:a="http://schemas.openxmlformats.org/drawingml/2006/main"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742" y="1803552"/>
            <a:ext cx="7830184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70485" marR="5080" indent="-58419" algn="just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الرئيسية أو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مدير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الوحدة ،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المستشفى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تخطط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لجدول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زمني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للعمل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07340" y="195783"/>
            <a:ext cx="3209925" cy="83629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xmlns:a="http://schemas.openxmlformats.org/drawingml/2006/main" marL="12700" marR="5080">
              <a:lnSpc>
                <a:spcPts val="3030"/>
              </a:lnSpc>
              <a:spcBef>
                <a:spcPts val="475"/>
              </a:spcBef>
              <a:bidi/>
            </a:pPr>
            <a:r xmlns:a="http://schemas.openxmlformats.org/drawingml/2006/main"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المزايا</a:t>
            </a:r>
            <a:r xmlns:a="http://schemas.openxmlformats.org/drawingml/2006/main">
              <a:rPr sz="2800" b="1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النمط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اللامركزي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52397"/>
            <a:ext cx="3351529" cy="160591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901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الرئيسية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الأكثر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علماً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3676269"/>
            <a:ext cx="3429635" cy="12198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رأس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يشعر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بالمزيد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السيطرة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ها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أنشطة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7828" y="162255"/>
            <a:ext cx="3209925" cy="793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xmlns:a="http://schemas.openxmlformats.org/drawingml/2006/main" marL="12700" marR="5080">
              <a:lnSpc>
                <a:spcPts val="2690"/>
              </a:lnSpc>
              <a:spcBef>
                <a:spcPts val="745"/>
              </a:spcBef>
              <a:bidi/>
            </a:pPr>
            <a:r xmlns:a="http://schemas.openxmlformats.org/drawingml/2006/main"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العيوب</a:t>
            </a:r>
            <a:r xmlns:a="http://schemas.openxmlformats.org/drawingml/2006/main"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النمط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اللامركزي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727828" y="1389634"/>
            <a:ext cx="3638550" cy="79311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2690"/>
              </a:lnSpc>
              <a:spcBef>
                <a:spcPts val="74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وحدة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التمريض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ذاتية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كافٍ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27828" y="2618358"/>
            <a:ext cx="4121150" cy="113474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2690"/>
              </a:lnSpc>
              <a:spcBef>
                <a:spcPts val="74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صعوبة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التغطية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ضمن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موظفي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الوحدة 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حالة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حالات الطوارئ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27828" y="4186809"/>
            <a:ext cx="4030979" cy="181737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مكتب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لديه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سلطة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نقل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الممرضة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الى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آخر،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حسب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احتياجات.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162255"/>
            <a:ext cx="3382010" cy="793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2690"/>
              </a:lnSpc>
              <a:spcBef>
                <a:spcPts val="745"/>
              </a:spcBef>
              <a:bidi/>
            </a:pPr>
            <a:r xmlns:a="http://schemas.openxmlformats.org/drawingml/2006/main">
              <a:rPr sz="2800" u="heavy" spc="-20" dirty="0">
                <a:uFill>
                  <a:solidFill>
                    <a:srgbClr val="000000"/>
                  </a:solidFill>
                </a:uFill>
              </a:rPr>
              <a:t>المزايا</a:t>
            </a:r>
            <a:r xmlns:a="http://schemas.openxmlformats.org/drawingml/2006/main">
              <a:rPr sz="2800" u="heavy" spc="10" dirty="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sz="2800" u="heavy" spc="-5" dirty="0">
                <a:uFill>
                  <a:solidFill>
                    <a:srgbClr val="000000"/>
                  </a:solidFill>
                </a:uFill>
              </a:rPr>
              <a:t>ل</a:t>
            </a:r>
            <a:r xmlns:a="http://schemas.openxmlformats.org/drawingml/2006/main">
              <a:rPr sz="2800" dirty="0"/>
              <a:t> </a:t>
            </a:r>
            <a:r xmlns:a="http://schemas.openxmlformats.org/drawingml/2006/main">
              <a:rPr sz="2800" u="heavy" spc="-30" dirty="0">
                <a:uFill>
                  <a:solidFill>
                    <a:srgbClr val="000000"/>
                  </a:solidFill>
                </a:uFill>
              </a:rPr>
              <a:t>النمط </a:t>
            </a:r>
            <a:endParaRPr xmlns:a="http://schemas.openxmlformats.org/drawingml/2006/main" sz="2800"/>
            <a:r xmlns:a="http://schemas.openxmlformats.org/drawingml/2006/main">
              <a:rPr sz="2800" u="heavy" spc="-15" dirty="0">
                <a:uFill>
                  <a:solidFill>
                    <a:srgbClr val="000000"/>
                  </a:solidFill>
                </a:uFill>
              </a:rPr>
              <a:t>اللامركزي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389634"/>
            <a:ext cx="4021454" cy="304609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أسهل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يعقد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متى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منتهي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منطقة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صغيرة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بدلاً 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جميع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وكالة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marR="300990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يشعرون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أنهم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يحصل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مُخصّص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انتباه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23028" y="162255"/>
            <a:ext cx="4631055" cy="793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2690"/>
              </a:lnSpc>
              <a:spcBef>
                <a:spcPts val="745"/>
              </a:spcBef>
              <a:bidi/>
            </a:pPr>
            <a:r xmlns:a="http://schemas.openxmlformats.org/drawingml/2006/main"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عيوب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اللامركزية</a:t>
            </a:r>
            <a:r xmlns:a="http://schemas.openxmlformats.org/drawingml/2006/main"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نمط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23028" y="1389634"/>
            <a:ext cx="4523740" cy="495617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xmlns:a="http://schemas.openxmlformats.org/drawingml/2006/main" marL="184785" marR="287020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مكتب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يحافظ على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احتياطي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التغطية.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نقص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الموضوعية؛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رأس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ينزع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زيادة عدد الموظفين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وحدات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فيهم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حضور.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marR="220979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كل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رأس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ينزع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يطور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والاستفادة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منها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ملك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جدولة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نمط.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متى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مختلف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وحدات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يقارن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النمط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95240" y="6235700"/>
            <a:ext cx="24790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-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غير راضٍ.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83067" y="6456070"/>
            <a:ext cx="1536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dirty="0">
                <a:solidFill>
                  <a:srgbClr val="888888"/>
                </a:solidFill>
                <a:latin typeface="Arial MT"/>
                <a:cs typeface="Arial MT"/>
              </a:rPr>
              <a:t>36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742" y="653034"/>
            <a:ext cx="2895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dirty="0"/>
              <a:t>الذات</a:t>
            </a:r>
            <a:r xmlns:a="http://schemas.openxmlformats.org/drawingml/2006/main">
              <a:rPr sz="3600" spc="-90" dirty="0"/>
              <a:t> </a:t>
            </a:r>
            <a:r xmlns:a="http://schemas.openxmlformats.org/drawingml/2006/main">
              <a:rPr sz="3600" dirty="0"/>
              <a:t>الجدولة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925853"/>
            <a:ext cx="7762240" cy="258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أيّ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جماعيا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يطور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ينفذ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جدول،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أخذ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السياسات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المتغيرات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مؤثر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التوظيف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داخل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اعتبار.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258267" y="443865"/>
            <a:ext cx="2751455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مزايا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الذات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الجدولة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1800605"/>
            <a:ext cx="3689350" cy="344551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84785" marR="499745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تم تنسيقه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 قبل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الممرضات.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16332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يحفظ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مدير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جدولة</a:t>
            </a:r>
            <a:r xmlns:a="http://schemas.openxmlformats.org/drawingml/2006/main">
              <a:rPr sz="2800" b="1" spc="-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322070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.يساعد</a:t>
            </a:r>
            <a:r xmlns:a="http://schemas.openxmlformats.org/drawingml/2006/main">
              <a:rPr sz="2800" b="1" spc="-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يطور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المساءلة.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1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إدراك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استقلال.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1628" y="660018"/>
            <a:ext cx="3162935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sz="28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عيوب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الذات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الجدولة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51628" y="2016632"/>
            <a:ext cx="4180204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كمية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ينفق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الموظفون على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/>
              <a:t>39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54939" y="300990"/>
            <a:ext cx="44348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المزايا</a:t>
            </a:r>
            <a:r xmlns:a="http://schemas.openxmlformats.org/drawingml/2006/main">
              <a:rPr sz="2800" b="1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من الذات</a:t>
            </a:r>
            <a:r xmlns:a="http://schemas.openxmlformats.org/drawingml/2006/main">
              <a:rPr sz="2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الجدولة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4939" y="1273555"/>
            <a:ext cx="4325620" cy="4518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وظيفة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إشباع.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xmlns:a="http://schemas.openxmlformats.org/drawingml/2006/main" marL="184785" marR="108585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تم التحسين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المعنويات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روح.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انخفض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الغياب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حجم الأعمال.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xmlns:a="http://schemas.openxmlformats.org/drawingml/2006/main" marL="184785" marR="445134" indent="-172720">
              <a:lnSpc>
                <a:spcPts val="3030"/>
              </a:lnSpc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فعال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توظيف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حفظ.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804028" y="177495"/>
            <a:ext cx="3956685" cy="106870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3890"/>
              </a:lnSpc>
              <a:spcBef>
                <a:spcPts val="590"/>
              </a:spcBef>
              <a:bidi/>
            </a:pPr>
            <a:r xmlns:a="http://schemas.openxmlformats.org/drawingml/2006/main">
              <a:rPr sz="3600" b="0" spc="-15" dirty="0">
                <a:latin typeface="Calibri"/>
                <a:cs typeface="Calibri"/>
              </a:rPr>
              <a:t>العيوب</a:t>
            </a:r>
            <a:r xmlns:a="http://schemas.openxmlformats.org/drawingml/2006/main">
              <a:rPr sz="3600" b="0" spc="-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b="0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600" b="0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b="0" spc="-5" dirty="0">
                <a:latin typeface="Calibri"/>
                <a:cs typeface="Calibri"/>
              </a:rPr>
              <a:t>الذات</a:t>
            </a:r>
            <a:r xmlns:a="http://schemas.openxmlformats.org/drawingml/2006/main">
              <a:rPr sz="3600" b="0" spc="-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b="0" spc="-5" dirty="0">
                <a:latin typeface="Calibri"/>
                <a:cs typeface="Calibri"/>
              </a:rPr>
              <a:t>الجدولة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4028" y="1862454"/>
            <a:ext cx="4032250" cy="156210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xmlns:a="http://schemas.openxmlformats.org/drawingml/2006/main" marL="184785" marR="5080" indent="-172720" algn="just">
              <a:lnSpc>
                <a:spcPts val="3890"/>
              </a:lnSpc>
              <a:spcBef>
                <a:spcPts val="5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3600" spc="-5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3600" spc="-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spc="-5" dirty="0">
                <a:latin typeface="Calibri"/>
                <a:cs typeface="Calibri"/>
              </a:rPr>
              <a:t>كمية</a:t>
            </a:r>
            <a:r xmlns:a="http://schemas.openxmlformats.org/drawingml/2006/main">
              <a:rPr sz="3600" spc="-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600" spc="-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dirty="0">
                <a:latin typeface="Calibri"/>
                <a:cs typeface="Calibri"/>
              </a:rPr>
              <a:t>الوقت الذي يقضيه </a:t>
            </a:r>
            <a:r xmlns:a="http://schemas.openxmlformats.org/drawingml/2006/main">
              <a:rPr sz="3600" spc="-30" dirty="0">
                <a:latin typeface="Calibri"/>
                <a:cs typeface="Calibri"/>
              </a:rPr>
              <a:t>الموظفون </a:t>
            </a:r>
            <a:r xmlns:a="http://schemas.openxmlformats.org/drawingml/2006/main">
              <a:rPr sz="3600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3600" spc="-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spc="-5" dirty="0">
                <a:latin typeface="Calibri"/>
                <a:cs typeface="Calibri"/>
              </a:rPr>
              <a:t>جدولة.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1627505"/>
            <a:ext cx="7201534" cy="283908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مرضى'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يكتب.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التقلبات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أرقام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،حدة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متنوع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قبول.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1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عام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صحة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الحالة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صحة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الأهداف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طول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60" dirty="0">
                <a:latin typeface="Calibri"/>
                <a:cs typeface="Calibri"/>
              </a:rPr>
              <a:t>يقضي.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تعقيد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93238" y="440816"/>
            <a:ext cx="35579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5" dirty="0">
                <a:latin typeface="Arial"/>
                <a:cs typeface="Arial"/>
              </a:rPr>
              <a:t>مرضى'</a:t>
            </a:r>
            <a:r xmlns:a="http://schemas.openxmlformats.org/drawingml/2006/main">
              <a:rPr sz="3600" spc="-220" dirty="0">
                <a:latin typeface="Arial"/>
                <a:cs typeface="Arial"/>
              </a:rPr>
              <a:t> </a:t>
            </a:r>
            <a:r xmlns:a="http://schemas.openxmlformats.org/drawingml/2006/main">
              <a:rPr sz="3600" spc="-5" dirty="0">
                <a:latin typeface="Arial"/>
                <a:cs typeface="Arial"/>
              </a:rPr>
              <a:t>عوامل</a:t>
            </a:r>
            <a:endParaRPr xmlns:a="http://schemas.openxmlformats.org/drawingml/2006/main"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3067" y="6466897"/>
            <a:ext cx="153670" cy="1536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sz="900" dirty="0">
                <a:solidFill>
                  <a:srgbClr val="888888"/>
                </a:solidFill>
                <a:latin typeface="Arial MT"/>
                <a:cs typeface="Arial MT"/>
              </a:rPr>
              <a:t>40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52304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dirty="0"/>
              <a:t>حاجز</a:t>
            </a:r>
            <a:r xmlns:a="http://schemas.openxmlformats.org/drawingml/2006/main">
              <a:rPr sz="3600" spc="-20" dirty="0"/>
              <a:t> </a:t>
            </a:r>
            <a:r xmlns:a="http://schemas.openxmlformats.org/drawingml/2006/main">
              <a:rPr sz="3600" dirty="0"/>
              <a:t>أو</a:t>
            </a:r>
            <a:r xmlns:a="http://schemas.openxmlformats.org/drawingml/2006/main">
              <a:rPr sz="3600" spc="-30" dirty="0"/>
              <a:t> </a:t>
            </a:r>
            <a:r xmlns:a="http://schemas.openxmlformats.org/drawingml/2006/main">
              <a:rPr sz="3600" dirty="0"/>
              <a:t>الجدولة </a:t>
            </a:r>
            <a:endParaRPr xmlns:a="http://schemas.openxmlformats.org/drawingml/2006/main" sz="3600"/>
            <a:r xmlns:a="http://schemas.openxmlformats.org/drawingml/2006/main">
              <a:rPr sz="3600" spc="-15" dirty="0"/>
              <a:t>الدورية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217" y="1634214"/>
            <a:ext cx="7849234" cy="3227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تقنية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تعيين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أيام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نمط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يكرر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نفسها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بانتظام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بينما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أخذ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سليم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رقم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ومزيج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الموظفين،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استمرارية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دوري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منتهي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أربعة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ثمانية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اسابيع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" y="339090"/>
            <a:ext cx="3810000" cy="1919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المزايا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8000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يعرف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مقدماً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يستطيع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يخطط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شخصي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حياة.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541" y="2692399"/>
            <a:ext cx="4248785" cy="270319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الغياب،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الصراع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مفضل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أيام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مشاكل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التوظيف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جدولة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xmlns:a="http://schemas.openxmlformats.org/drawingml/2006/main" marL="184785" marR="579755" indent="-172720">
              <a:lnSpc>
                <a:spcPts val="269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مستقر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المجموعات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عائم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541" y="5830620"/>
            <a:ext cx="4070985" cy="793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ts val="2690"/>
              </a:lnSpc>
              <a:spcBef>
                <a:spcPts val="7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فريق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الترويج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روح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استمرارية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186553" y="238455"/>
            <a:ext cx="21501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u="heavy" spc="-15" dirty="0">
                <a:uFill>
                  <a:solidFill>
                    <a:srgbClr val="000000"/>
                  </a:solidFill>
                </a:uFill>
              </a:rPr>
              <a:t>العيوب</a:t>
            </a:r>
            <a:endParaRPr xmlns:a="http://schemas.openxmlformats.org/drawingml/2006/main" sz="2800"/>
          </a:p>
        </p:txBody>
      </p:sp>
      <p:sp>
        <p:nvSpPr>
          <p:cNvPr id="6" name="object 6"/>
          <p:cNvSpPr txBox="1"/>
          <p:nvPr/>
        </p:nvSpPr>
        <p:spPr>
          <a:xfrm>
            <a:off x="5186553" y="1075690"/>
            <a:ext cx="33782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انخفاض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المرونة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83067" y="6456070"/>
            <a:ext cx="1536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900" dirty="0">
                <a:solidFill>
                  <a:srgbClr val="888888"/>
                </a:solidFill>
                <a:latin typeface="Arial MT"/>
                <a:cs typeface="Arial MT"/>
              </a:rPr>
              <a:t>41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83685" y="948690"/>
            <a:ext cx="23653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5" dirty="0"/>
              <a:t>طاقم عمل</a:t>
            </a:r>
            <a:r xmlns:a="http://schemas.openxmlformats.org/drawingml/2006/main">
              <a:rPr sz="3600" spc="-65" dirty="0"/>
              <a:t> </a:t>
            </a:r>
            <a:r xmlns:a="http://schemas.openxmlformats.org/drawingml/2006/main">
              <a:rPr sz="3600" spc="-30" dirty="0"/>
              <a:t>عوامل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474065" y="1720066"/>
            <a:ext cx="6518275" cy="386778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الموظفين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تعليمي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تجريبي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الموظفين.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وظيفة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الوصف.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مزج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الالقاب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المستويات.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ساعات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تناوب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السياسات.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الغياب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0905" y="1200988"/>
            <a:ext cx="61106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20" dirty="0"/>
              <a:t>منظمة </a:t>
            </a:r>
            <a:r xmlns:a="http://schemas.openxmlformats.org/drawingml/2006/main">
              <a:rPr sz="3600" spc="-15" dirty="0"/>
              <a:t>الرعاية </a:t>
            </a:r>
            <a:r xmlns:a="http://schemas.openxmlformats.org/drawingml/2006/main">
              <a:rPr sz="3600" dirty="0"/>
              <a:t>الصحية</a:t>
            </a:r>
            <a:r xmlns:a="http://schemas.openxmlformats.org/drawingml/2006/main">
              <a:rPr sz="3600" spc="-15" dirty="0"/>
              <a:t> </a:t>
            </a:r>
            <a:r xmlns:a="http://schemas.openxmlformats.org/drawingml/2006/main">
              <a:rPr sz="3600" spc="-25" dirty="0"/>
              <a:t>عوامل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763016" y="1735988"/>
            <a:ext cx="6029325" cy="3272154"/>
          </a:xfrm>
          <a:prstGeom prst="rect">
            <a:avLst/>
          </a:prstGeom>
        </p:spPr>
        <p:txBody>
          <a:bodyPr vert="horz" wrap="square" lIns="0" tIns="248920" rIns="0" bIns="0" rtlCol="0">
            <a:spAutoFit/>
          </a:bodyPr>
          <a:lstStyle/>
          <a:p>
            <a:pPr xmlns:a="http://schemas.openxmlformats.org/drawingml/2006/main" marL="257810" indent="-245745">
              <a:lnSpc>
                <a:spcPct val="100000"/>
              </a:lnSpc>
              <a:spcBef>
                <a:spcPts val="1960"/>
              </a:spcBef>
              <a:buSzPct val="114285"/>
              <a:buFont typeface="Times New Roman"/>
              <a:buChar char="•"/>
              <a:tabLst>
                <a:tab pos="25844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رقم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المرضى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أسرة.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1860"/>
              </a:spcBef>
              <a:buFont typeface="Calibri"/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التوفر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الإمدادات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والمعدات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تنظيمي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بناء.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1680"/>
              </a:spcBef>
              <a:buFont typeface="Calibri"/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داعم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خدمات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والوكالات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>
              <a:lnSpc>
                <a:spcPct val="100000"/>
              </a:lnSpc>
              <a:spcBef>
                <a:spcPts val="1685"/>
              </a:spcBef>
              <a:buFont typeface="Calibri"/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بين الإدارات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التفاعلات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614" y="491109"/>
            <a:ext cx="3232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0" dirty="0"/>
              <a:t>التوظيف</a:t>
            </a:r>
            <a:r xmlns:a="http://schemas.openxmlformats.org/drawingml/2006/main">
              <a:rPr sz="3600" spc="-90" dirty="0"/>
              <a:t> </a:t>
            </a:r>
            <a:r xmlns:a="http://schemas.openxmlformats.org/drawingml/2006/main">
              <a:rPr sz="3600" dirty="0"/>
              <a:t>تخطيط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753567" y="1431620"/>
            <a:ext cx="7273925" cy="309499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60"/>
              </a:spcBef>
              <a:bidi/>
            </a:pPr>
            <a:r xmlns:a="http://schemas.openxmlformats.org/drawingml/2006/main">
              <a:rPr sz="2800" b="1" spc="-125" dirty="0">
                <a:latin typeface="Calibri"/>
                <a:cs typeface="Calibri"/>
              </a:rPr>
              <a:t>للتخطيط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التوظيف،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مدير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1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تحليل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موجود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التوظيف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موارد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خلال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680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السجلات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التوظيف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المخزونات.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5040"/>
              </a:lnSpc>
              <a:spcBef>
                <a:spcPts val="2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تقدير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استطاع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حدث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حجم المبيعات،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الاستنزاف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(خسائر).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2938" y="521334"/>
            <a:ext cx="32321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0" dirty="0"/>
              <a:t>التوظيف</a:t>
            </a:r>
            <a:r xmlns:a="http://schemas.openxmlformats.org/drawingml/2006/main">
              <a:rPr sz="3600" spc="-90" dirty="0"/>
              <a:t> </a:t>
            </a:r>
            <a:r xmlns:a="http://schemas.openxmlformats.org/drawingml/2006/main">
              <a:rPr sz="3600" dirty="0"/>
              <a:t>تخطيط</a:t>
            </a:r>
            <a:endParaRPr xmlns:a="http://schemas.openxmlformats.org/drawingml/2006/main" sz="3600"/>
          </a:p>
        </p:txBody>
      </p:sp>
      <p:sp>
        <p:nvSpPr>
          <p:cNvPr id="3" name="object 3"/>
          <p:cNvSpPr txBox="1"/>
          <p:nvPr/>
        </p:nvSpPr>
        <p:spPr>
          <a:xfrm>
            <a:off x="791667" y="1161694"/>
            <a:ext cx="7600950" cy="4805680"/>
          </a:xfrm>
          <a:prstGeom prst="rect">
            <a:avLst/>
          </a:prstGeom>
        </p:spPr>
        <p:txBody>
          <a:bodyPr vert="horz" wrap="square" lIns="0" tIns="18351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445"/>
              </a:spcBef>
              <a:bidi/>
            </a:pPr>
            <a:r xmlns:a="http://schemas.openxmlformats.org/drawingml/2006/main">
              <a:rPr sz="2800" b="1" spc="-125" dirty="0">
                <a:latin typeface="Calibri"/>
                <a:cs typeface="Calibri"/>
              </a:rPr>
              <a:t>للتخطيط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التوظيف،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مدير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93345" indent="-172720">
              <a:lnSpc>
                <a:spcPct val="14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التنبؤ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ضروري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لتحقيق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تنظيمي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الأهداف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مثلا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تأسيس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جديد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التخصص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متزايد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سرير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رقم.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47675" indent="-172720">
              <a:lnSpc>
                <a:spcPts val="4710"/>
              </a:lnSpc>
              <a:spcBef>
                <a:spcPts val="3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يضمن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مطلوب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متاح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متى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ضروري.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96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يعتبر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بيئي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عوامل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إمداد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34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المطالبات،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تمريض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تعليمي.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68580">
              <a:lnSpc>
                <a:spcPts val="4175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0" dirty="0"/>
              <a:t>التوظيف</a:t>
            </a:r>
            <a:r xmlns:a="http://schemas.openxmlformats.org/drawingml/2006/main">
              <a:rPr sz="3600" spc="-20" dirty="0"/>
              <a:t> </a:t>
            </a:r>
            <a:r xmlns:a="http://schemas.openxmlformats.org/drawingml/2006/main">
              <a:rPr sz="3600" dirty="0"/>
              <a:t>ال</a:t>
            </a:r>
            <a:r xmlns:a="http://schemas.openxmlformats.org/drawingml/2006/main">
              <a:rPr sz="3600" spc="-30" dirty="0"/>
              <a:t> </a:t>
            </a:r>
            <a:r xmlns:a="http://schemas.openxmlformats.org/drawingml/2006/main">
              <a:rPr sz="3600" dirty="0"/>
              <a:t>الوحدات</a:t>
            </a:r>
            <a:endParaRPr xmlns:a="http://schemas.openxmlformats.org/drawingml/2006/main" sz="3600"/>
          </a:p>
          <a:p>
            <a:pPr xmlns:a="http://schemas.openxmlformats.org/drawingml/2006/main" marL="68580" marR="5080">
              <a:lnSpc>
                <a:spcPts val="3020"/>
              </a:lnSpc>
              <a:spcBef>
                <a:spcPts val="235"/>
              </a:spcBef>
              <a:tabLst>
                <a:tab pos="4758690" algn="l"/>
              </a:tabLst>
              <a:bidi/>
            </a:pPr>
            <a:r xmlns:a="http://schemas.openxmlformats.org/drawingml/2006/main">
              <a:rPr sz="2800" spc="-15" dirty="0"/>
              <a:t>كل</a:t>
            </a:r>
            <a:r xmlns:a="http://schemas.openxmlformats.org/drawingml/2006/main">
              <a:rPr sz="2800" spc="5" dirty="0"/>
              <a:t> </a:t>
            </a:r>
            <a:r xmlns:a="http://schemas.openxmlformats.org/drawingml/2006/main">
              <a:rPr sz="2800" spc="-15" dirty="0"/>
              <a:t>مريض</a:t>
            </a:r>
            <a:r xmlns:a="http://schemas.openxmlformats.org/drawingml/2006/main">
              <a:rPr sz="2800" spc="30" dirty="0"/>
              <a:t> </a:t>
            </a:r>
            <a:r xmlns:a="http://schemas.openxmlformats.org/drawingml/2006/main">
              <a:rPr sz="2800" spc="-5" dirty="0"/>
              <a:t>وحدة</a:t>
            </a:r>
            <a:r xmlns:a="http://schemas.openxmlformats.org/drawingml/2006/main">
              <a:rPr sz="2800" spc="10" dirty="0"/>
              <a:t> </a:t>
            </a:r>
            <a:r xmlns:a="http://schemas.openxmlformats.org/drawingml/2006/main">
              <a:rPr sz="2800" spc="-5" dirty="0"/>
              <a:t>يجب</a:t>
            </a:r>
            <a:r xmlns:a="http://schemas.openxmlformats.org/drawingml/2006/main">
              <a:rPr sz="2800" spc="5" dirty="0"/>
              <a:t> </a:t>
            </a:r>
            <a:r xmlns:a="http://schemas.openxmlformats.org/drawingml/2006/main">
              <a:rPr sz="2800" spc="-20" dirty="0"/>
              <a:t>يملك</a:t>
            </a:r>
            <a:r xmlns:a="http://schemas.openxmlformats.org/drawingml/2006/main">
              <a:rPr sz="2800" spc="10" dirty="0"/>
              <a:t> </a:t>
            </a:r>
            <a:r xmlns:a="http://schemas.openxmlformats.org/drawingml/2006/main">
              <a:rPr sz="2800" spc="-5" dirty="0"/>
              <a:t>أ</a:t>
            </a:r>
            <a:r xmlns:a="http://schemas.openxmlformats.org/drawingml/2006/main">
              <a:rPr sz="2800" spc="15" dirty="0"/>
              <a:t> </a:t>
            </a:r>
            <a:r xmlns:a="http://schemas.openxmlformats.org/drawingml/2006/main">
              <a:rPr sz="2800" spc="-20" dirty="0"/>
              <a:t>يتقن</a:t>
            </a:r>
            <a:r xmlns:a="http://schemas.openxmlformats.org/drawingml/2006/main">
              <a:rPr sz="2800" spc="25" dirty="0"/>
              <a:t> </a:t>
            </a:r>
            <a:r xmlns:a="http://schemas.openxmlformats.org/drawingml/2006/main">
              <a:rPr sz="2800" spc="-5" dirty="0"/>
              <a:t>يخطط</a:t>
            </a:r>
            <a:r xmlns:a="http://schemas.openxmlformats.org/drawingml/2006/main">
              <a:rPr sz="2800" spc="5" dirty="0"/>
              <a:t> </a:t>
            </a:r>
            <a:r xmlns:a="http://schemas.openxmlformats.org/drawingml/2006/main">
              <a:rPr sz="2800" spc="-10" dirty="0"/>
              <a:t>الذي - التي</a:t>
            </a:r>
            <a:r xmlns:a="http://schemas.openxmlformats.org/drawingml/2006/main">
              <a:rPr sz="2800" spc="15" dirty="0"/>
              <a:t> </a:t>
            </a:r>
            <a:r xmlns:a="http://schemas.openxmlformats.org/drawingml/2006/main">
              <a:rPr sz="2800" spc="-5" dirty="0"/>
              <a:t>يشمل</a:t>
            </a:r>
            <a:r xmlns:a="http://schemas.openxmlformats.org/drawingml/2006/main">
              <a:rPr sz="2800" spc="-620" dirty="0"/>
              <a:t> </a:t>
            </a:r>
            <a:r xmlns:a="http://schemas.openxmlformats.org/drawingml/2006/main">
              <a:rPr sz="2800" spc="-5" dirty="0"/>
              <a:t>ال</a:t>
            </a:r>
            <a:r xmlns:a="http://schemas.openxmlformats.org/drawingml/2006/main">
              <a:rPr sz="2800" spc="15" dirty="0"/>
              <a:t> </a:t>
            </a:r>
            <a:r xmlns:a="http://schemas.openxmlformats.org/drawingml/2006/main">
              <a:rPr sz="2800" spc="-5" dirty="0"/>
              <a:t>أساسي</a:t>
            </a:r>
            <a:r xmlns:a="http://schemas.openxmlformats.org/drawingml/2006/main">
              <a:rPr sz="2800" spc="25" dirty="0"/>
              <a:t> </a:t>
            </a:r>
            <a:r xmlns:a="http://schemas.openxmlformats.org/drawingml/2006/main">
              <a:rPr sz="2800" spc="-20" dirty="0"/>
              <a:t>طاقم عمل</a:t>
            </a:r>
            <a:r xmlns:a="http://schemas.openxmlformats.org/drawingml/2006/main">
              <a:rPr sz="2800" spc="5" dirty="0"/>
              <a:t> </a:t>
            </a:r>
            <a:r xmlns:a="http://schemas.openxmlformats.org/drawingml/2006/main">
              <a:rPr sz="2800" spc="-5" dirty="0"/>
              <a:t>ضروري</a:t>
            </a:r>
            <a:r xmlns:a="http://schemas.openxmlformats.org/drawingml/2006/main">
              <a:rPr sz="2800" spc="25" dirty="0"/>
              <a:t> </a:t>
            </a:r>
            <a:r xmlns:a="http://schemas.openxmlformats.org/drawingml/2006/main">
              <a:rPr sz="2800" spc="-15" dirty="0"/>
              <a:t>ل</a:t>
            </a:r>
            <a:r xmlns:a="http://schemas.openxmlformats.org/drawingml/2006/main">
              <a:rPr sz="2800" spc="10" dirty="0"/>
              <a:t> </a:t>
            </a:r>
            <a:r xmlns:a="http://schemas.openxmlformats.org/drawingml/2006/main">
              <a:rPr sz="2800" spc="-5" dirty="0"/>
              <a:t>وحدة </a:t>
            </a:r>
            <a:r xmlns:a="http://schemas.openxmlformats.org/drawingml/2006/main">
              <a:rPr sz="2800" spc="-15" dirty="0"/>
              <a:t>الغطاء</a:t>
            </a:r>
            <a:r xmlns:a="http://schemas.openxmlformats.org/drawingml/2006/main">
              <a:rPr sz="2800" spc="10" dirty="0"/>
              <a:t> </a:t>
            </a:r>
            <a:r xmlns:a="http://schemas.openxmlformats.org/drawingml/2006/main">
              <a:rPr sz="2800" spc="-20" dirty="0"/>
              <a:t>ل</a:t>
            </a:r>
            <a:r xmlns:a="http://schemas.openxmlformats.org/drawingml/2006/main">
              <a:rPr sz="2800" spc="5" dirty="0"/>
              <a:t> </a:t>
            </a:r>
            <a:r xmlns:a="http://schemas.openxmlformats.org/drawingml/2006/main">
              <a:rPr sz="2800" spc="-10" dirty="0"/>
              <a:t>كل</a:t>
            </a:r>
            <a:r xmlns:a="http://schemas.openxmlformats.org/drawingml/2006/main">
              <a:rPr sz="2800" spc="5" dirty="0"/>
              <a:t> </a:t>
            </a:r>
            <a:r xmlns:a="http://schemas.openxmlformats.org/drawingml/2006/main">
              <a:rPr sz="2800" spc="-5" dirty="0"/>
              <a:t>يحول</a:t>
            </a:r>
            <a:endParaRPr xmlns:a="http://schemas.openxmlformats.org/drawingml/2006/main" sz="2800"/>
          </a:p>
        </p:txBody>
      </p:sp>
      <p:sp>
        <p:nvSpPr>
          <p:cNvPr id="3" name="object 3"/>
          <p:cNvSpPr txBox="1"/>
          <p:nvPr/>
        </p:nvSpPr>
        <p:spPr>
          <a:xfrm>
            <a:off x="329590" y="2389123"/>
            <a:ext cx="8228330" cy="32429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184785" marR="172085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طاقم عمل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: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الحد الأدنى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رقم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الموظفين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ضروري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وحدة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دوام كامل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دوام جزئى.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770"/>
              </a:spcBef>
              <a:bidi/>
            </a:pPr>
            <a:r xmlns:a="http://schemas.openxmlformats.org/drawingml/2006/main"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مكمل</a:t>
            </a:r>
            <a:r xmlns:a="http://schemas.openxmlformats.org/drawingml/2006/main">
              <a:rPr sz="2800" b="1" u="heavy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طاقم عمل: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مجدولة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إضافة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5" dirty="0">
                <a:latin typeface="Calibri"/>
                <a:cs typeface="Calibri"/>
              </a:rPr>
              <a:t>طاقم عمل.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ضروري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متى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المطالب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للمريض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​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يزيد عن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القدرات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طاقم عمل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يمد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المرونة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ضروري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يقابل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قصير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غير متوقع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1848</Words>
  <Application>Microsoft Office PowerPoint</Application>
  <PresentationFormat>On-screen Show (4:3)</PresentationFormat>
  <Paragraphs>264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Arial</vt:lpstr>
      <vt:lpstr>Arial MT</vt:lpstr>
      <vt:lpstr>Calibri</vt:lpstr>
      <vt:lpstr>Calibri Light</vt:lpstr>
      <vt:lpstr>Corbel</vt:lpstr>
      <vt:lpstr>Tahoma</vt:lpstr>
      <vt:lpstr>Times New Roman</vt:lpstr>
      <vt:lpstr>Wingdings</vt:lpstr>
      <vt:lpstr>Office Theme</vt:lpstr>
      <vt:lpstr>Administration and Leadership  in Nursing Management Functions  2- Organizing</vt:lpstr>
      <vt:lpstr>Staffing</vt:lpstr>
      <vt:lpstr>PowerPoint Presentation</vt:lpstr>
      <vt:lpstr>Patients’ factors</vt:lpstr>
      <vt:lpstr>Staff Factors</vt:lpstr>
      <vt:lpstr>Health care organization Factors</vt:lpstr>
      <vt:lpstr>Staffing Planning</vt:lpstr>
      <vt:lpstr>Staffing Planning</vt:lpstr>
      <vt:lpstr>Staffing the Units Each patient unit should have a master plan that includes  the basic staff needed to cover unit for each shift</vt:lpstr>
      <vt:lpstr>Staffing the Units</vt:lpstr>
      <vt:lpstr>Methods of Determining Staffing Needs</vt:lpstr>
      <vt:lpstr>Methods to calculate staffing</vt:lpstr>
      <vt:lpstr>Methods to calculate staffing</vt:lpstr>
      <vt:lpstr>Methods to calculate staffing</vt:lpstr>
      <vt:lpstr>Types of Patient Classification System</vt:lpstr>
      <vt:lpstr>Types of Patient Classification System</vt:lpstr>
      <vt:lpstr>Patient Classification System</vt:lpstr>
      <vt:lpstr>Level 1 (Minimal care)</vt:lpstr>
      <vt:lpstr>Level II (partial care)</vt:lpstr>
      <vt:lpstr>Level II (partial care)</vt:lpstr>
      <vt:lpstr>PowerPoint Presentation</vt:lpstr>
      <vt:lpstr>Level IV (Critical Care)</vt:lpstr>
      <vt:lpstr>Scheduling</vt:lpstr>
      <vt:lpstr>Scheduling</vt:lpstr>
      <vt:lpstr>Definition:</vt:lpstr>
      <vt:lpstr>Principles of Time Scheduling (Time Planning)</vt:lpstr>
      <vt:lpstr>Principles of Time Scheduling (Time Planning)  Cont….</vt:lpstr>
      <vt:lpstr>Principles of Time Scheduling (Time Planning)  Cont….</vt:lpstr>
      <vt:lpstr>Principles of Time Scheduling (Time Planning)  Cont….</vt:lpstr>
      <vt:lpstr>Scheduling Pattern</vt:lpstr>
      <vt:lpstr>Centralized Scheduling Pattern</vt:lpstr>
      <vt:lpstr>Disadvantages</vt:lpstr>
      <vt:lpstr>Disadvantages</vt:lpstr>
      <vt:lpstr>PowerPoint Presentation</vt:lpstr>
      <vt:lpstr>PowerPoint Presentation</vt:lpstr>
      <vt:lpstr>Advantages of  Decentralized Pattern</vt:lpstr>
      <vt:lpstr>Self Scheduling</vt:lpstr>
      <vt:lpstr>PowerPoint Presentation</vt:lpstr>
      <vt:lpstr>Disadvantages of Self  Scheduling</vt:lpstr>
      <vt:lpstr>Block or Cyclical Scheduling</vt:lpstr>
      <vt:lpstr>Disadvantages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إنجازات وحدة ضمان الجودة والاعتماد لعام 2006/2007</dc:title>
  <dc:creator>Dr. Amina El-Nemer</dc:creator>
  <cp:lastModifiedBy>عبدالرؤوف عمار حسينات</cp:lastModifiedBy>
  <cp:revision>1</cp:revision>
  <dcterms:created xsi:type="dcterms:W3CDTF">2023-11-04T07:50:33Z</dcterms:created>
  <dcterms:modified xsi:type="dcterms:W3CDTF">2023-11-04T07:51:04Z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2021-03-30T00:00:00Z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