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39389" y="533146"/>
            <a:ext cx="266522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499" y="1305813"/>
            <a:ext cx="8255000" cy="3249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7542" y="6466897"/>
            <a:ext cx="536575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57667" y="6466897"/>
            <a:ext cx="2044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922768" y="6237528"/>
            <a:ext cx="5365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Arial MT"/>
                <a:cs typeface="Arial MT"/>
              </a:rPr>
              <a:t>26/03/2021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2000" dirty="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503034" cy="228155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xmlns:a="http://schemas.openxmlformats.org/drawingml/2006/main" marL="12700" marR="5080" algn="ctr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sz="4000" spc="-15" dirty="0"/>
              <a:t>إدارة</a:t>
            </a:r>
            <a:r xmlns:a="http://schemas.openxmlformats.org/drawingml/2006/main">
              <a:rPr sz="4000" spc="15" dirty="0"/>
              <a:t> </a:t>
            </a:r>
            <a:r xmlns:a="http://schemas.openxmlformats.org/drawingml/2006/main">
              <a:rPr sz="4000" spc="-5" dirty="0"/>
              <a:t>والقيادة</a:t>
            </a:r>
            <a:r xmlns:a="http://schemas.openxmlformats.org/drawingml/2006/main">
              <a:rPr sz="4000" spc="-10" dirty="0"/>
              <a:t>​</a:t>
            </a:r>
            <a:r xmlns:a="http://schemas.openxmlformats.org/drawingml/2006/main">
              <a:rPr sz="4000" spc="-890" dirty="0"/>
              <a:t> </a:t>
            </a:r>
            <a:r xmlns:a="http://schemas.openxmlformats.org/drawingml/2006/main">
              <a:rPr sz="4000" spc="-5" dirty="0"/>
              <a:t>في </a:t>
            </a:r>
            <a:r xmlns:a="http://schemas.openxmlformats.org/drawingml/2006/main">
              <a:rPr sz="4000" spc="-10" dirty="0"/>
              <a:t>التمريض</a:t>
            </a:r>
            <a:endParaRPr xmlns:a="http://schemas.openxmlformats.org/drawingml/2006/main" sz="4000"/>
          </a:p>
          <a:p>
            <a:pPr xmlns:a="http://schemas.openxmlformats.org/drawingml/2006/main" marL="819785" marR="697865" algn="ctr">
              <a:lnSpc>
                <a:spcPts val="4320"/>
              </a:lnSpc>
              <a:spcBef>
                <a:spcPts val="5"/>
              </a:spcBef>
              <a:bidi/>
            </a:pPr>
            <a:r xmlns:a="http://schemas.openxmlformats.org/drawingml/2006/main">
              <a:rPr sz="4000" spc="-5" dirty="0"/>
              <a:t>وظائف </a:t>
            </a:r>
            <a:r xmlns:a="http://schemas.openxmlformats.org/drawingml/2006/main">
              <a:rPr sz="4000" spc="-15" dirty="0"/>
              <a:t>الإدارة</a:t>
            </a:r>
            <a:r xmlns:a="http://schemas.openxmlformats.org/drawingml/2006/main">
              <a:rPr sz="4000" spc="-890" dirty="0"/>
              <a:t> </a:t>
            </a:r>
            <a:r xmlns:a="http://schemas.openxmlformats.org/drawingml/2006/main">
              <a:rPr sz="4000" spc="-5" dirty="0"/>
              <a:t>2-</a:t>
            </a:r>
            <a:r xmlns:a="http://schemas.openxmlformats.org/drawingml/2006/main">
              <a:rPr sz="4000" spc="-10" dirty="0"/>
              <a:t> </a:t>
            </a:r>
            <a:r xmlns:a="http://schemas.openxmlformats.org/drawingml/2006/main">
              <a:rPr sz="4000" spc="-20" dirty="0"/>
              <a:t>تنظيم</a:t>
            </a:r>
            <a:endParaRPr xmlns:a="http://schemas.openxmlformats.org/drawingml/2006/main" sz="4000"/>
          </a:p>
        </p:txBody>
      </p:sp>
      <p:grpSp>
        <p:nvGrpSpPr>
          <p:cNvPr id="10" name="object 10"/>
          <p:cNvGrpSpPr/>
          <p:nvPr/>
        </p:nvGrpSpPr>
        <p:grpSpPr>
          <a:xfrm>
            <a:off x="1027175" y="3764279"/>
            <a:ext cx="7493634" cy="2235835"/>
            <a:chOff x="1027175" y="3764279"/>
            <a:chExt cx="7493634" cy="223583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35835" y="3764279"/>
              <a:ext cx="838200" cy="101193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73579" y="3764279"/>
              <a:ext cx="792480" cy="10119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95143" y="3764279"/>
              <a:ext cx="5728715" cy="101193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83991" y="4312919"/>
              <a:ext cx="3919728" cy="101193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27175" y="4988051"/>
              <a:ext cx="7493508" cy="1011936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1298194" y="3891483"/>
            <a:ext cx="6919595" cy="179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720725" marR="626110" algn="ctr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b="1" spc="-595" dirty="0">
                <a:latin typeface="Verdana"/>
                <a:cs typeface="Verdana"/>
              </a:rPr>
              <a:t>هـ-</a:t>
            </a:r>
            <a:r xmlns:a="http://schemas.openxmlformats.org/drawingml/2006/main">
              <a:rPr sz="3600" b="1" spc="-220" dirty="0">
                <a:latin typeface="Verdana"/>
                <a:cs typeface="Verdana"/>
              </a:rPr>
              <a:t>​</a:t>
            </a:r>
            <a:r xmlns:a="http://schemas.openxmlformats.org/drawingml/2006/main">
              <a:rPr sz="3600" b="1" spc="-210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300" dirty="0">
                <a:latin typeface="Verdana"/>
                <a:cs typeface="Verdana"/>
              </a:rPr>
              <a:t>طُرق</a:t>
            </a:r>
            <a:r xmlns:a="http://schemas.openxmlformats.org/drawingml/2006/main">
              <a:rPr sz="3600" b="1" spc="-245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425" dirty="0">
                <a:latin typeface="Verdana"/>
                <a:cs typeface="Verdana"/>
              </a:rPr>
              <a:t>ل</a:t>
            </a:r>
            <a:r xmlns:a="http://schemas.openxmlformats.org/drawingml/2006/main">
              <a:rPr sz="3600" b="1" spc="-260" dirty="0">
                <a:latin typeface="Verdana"/>
                <a:cs typeface="Verdana"/>
              </a:rPr>
              <a:t>​</a:t>
            </a:r>
            <a:r xmlns:a="http://schemas.openxmlformats.org/drawingml/2006/main">
              <a:rPr sz="3600" b="1" spc="-225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280" dirty="0">
                <a:latin typeface="Verdana"/>
                <a:cs typeface="Verdana"/>
              </a:rPr>
              <a:t>تنظيم </a:t>
            </a:r>
            <a:r xmlns:a="http://schemas.openxmlformats.org/drawingml/2006/main">
              <a:rPr sz="3600" b="1" spc="-380" dirty="0">
                <a:latin typeface="Verdana"/>
                <a:cs typeface="Verdana"/>
              </a:rPr>
              <a:t>المرضى</a:t>
            </a:r>
            <a:r xmlns:a="http://schemas.openxmlformats.org/drawingml/2006/main">
              <a:rPr sz="3600" b="1" spc="-405" dirty="0">
                <a:latin typeface="Verdana"/>
                <a:cs typeface="Verdana"/>
              </a:rPr>
              <a:t>​</a:t>
            </a:r>
            <a:r xmlns:a="http://schemas.openxmlformats.org/drawingml/2006/main">
              <a:rPr sz="3600" b="1" spc="-225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140" dirty="0">
                <a:latin typeface="Verdana"/>
                <a:cs typeface="Verdana"/>
              </a:rPr>
              <a:t>الرعاية</a:t>
            </a:r>
            <a:endParaRPr xmlns:a="http://schemas.openxmlformats.org/drawingml/2006/main" sz="3600">
              <a:latin typeface="Verdana"/>
              <a:cs typeface="Verdana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1000"/>
              </a:spcBef>
              <a:bidi/>
            </a:pPr>
            <a:r xmlns:a="http://schemas.openxmlformats.org/drawingml/2006/main">
              <a:rPr sz="3600" b="1" spc="-310" dirty="0">
                <a:latin typeface="Verdana"/>
                <a:cs typeface="Verdana"/>
              </a:rPr>
              <a:t>(الوسائل</a:t>
            </a:r>
            <a:r xmlns:a="http://schemas.openxmlformats.org/drawingml/2006/main">
              <a:rPr sz="3600" b="1" spc="-250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430" dirty="0">
                <a:latin typeface="Verdana"/>
                <a:cs typeface="Verdana"/>
              </a:rPr>
              <a:t>ل</a:t>
            </a:r>
            <a:r xmlns:a="http://schemas.openxmlformats.org/drawingml/2006/main">
              <a:rPr sz="3600" b="1" spc="-260" dirty="0">
                <a:latin typeface="Verdana"/>
                <a:cs typeface="Verdana"/>
              </a:rPr>
              <a:t>​</a:t>
            </a:r>
            <a:r xmlns:a="http://schemas.openxmlformats.org/drawingml/2006/main">
              <a:rPr sz="3600" b="1" spc="-220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415" dirty="0">
                <a:latin typeface="Verdana"/>
                <a:cs typeface="Verdana"/>
              </a:rPr>
              <a:t>تمريض</a:t>
            </a:r>
            <a:r xmlns:a="http://schemas.openxmlformats.org/drawingml/2006/main">
              <a:rPr sz="3600" b="1" spc="-225" dirty="0">
                <a:latin typeface="Verdana"/>
                <a:cs typeface="Verdana"/>
              </a:rPr>
              <a:t> </a:t>
            </a:r>
            <a:r xmlns:a="http://schemas.openxmlformats.org/drawingml/2006/main">
              <a:rPr sz="3600" b="1" spc="-285" dirty="0">
                <a:latin typeface="Verdana"/>
                <a:cs typeface="Verdana"/>
              </a:rPr>
              <a:t>يمارس)</a:t>
            </a:r>
            <a:endParaRPr xmlns:a="http://schemas.openxmlformats.org/drawingml/2006/main"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437769"/>
            <a:ext cx="3645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وظيفية</a:t>
            </a:r>
            <a:r xmlns:a="http://schemas.openxmlformats.org/drawingml/2006/main">
              <a:rPr spc="-80" dirty="0"/>
              <a:t> </a:t>
            </a:r>
            <a:r xmlns:a="http://schemas.openxmlformats.org/drawingml/2006/main">
              <a:rPr spc="-5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246606"/>
            <a:ext cx="8275955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600" b="1" spc="-5" dirty="0">
                <a:latin typeface="Calibri"/>
                <a:cs typeface="Calibri"/>
              </a:rPr>
              <a:t>وظيفية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تسمى </a:t>
            </a:r>
            <a:r xmlns:a="http://schemas.openxmlformats.org/drawingml/2006/main">
              <a:rPr sz="2600" b="1" spc="-20" dirty="0">
                <a:latin typeface="Calibri"/>
                <a:cs typeface="Calibri"/>
              </a:rPr>
              <a:t>الكفاءة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تكليف.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مهمة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ركز.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مقسم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داخل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20" dirty="0">
                <a:latin typeface="Calibri"/>
                <a:cs typeface="Calibri"/>
              </a:rPr>
              <a:t>متفرق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المهام.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تنفيذها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600" b="1" spc="-5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متنوع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6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الموظفين،</a:t>
            </a:r>
            <a:r xmlns:a="http://schemas.openxmlformats.org/drawingml/2006/main">
              <a:rPr sz="26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اعتمادا على</a:t>
            </a:r>
            <a:r xmlns:a="http://schemas.openxmlformats.org/drawingml/2006/main">
              <a:rPr sz="26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6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-5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تعقيد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كل مهمة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شروط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حكم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اِصطِلاحِيّ</a:t>
            </a:r>
            <a:r xmlns:a="http://schemas.openxmlformats.org/drawingml/2006/main">
              <a:rPr sz="2600" b="1" spc="-5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معرفة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والإعداد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6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فردي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35" dirty="0">
                <a:latin typeface="Calibri"/>
                <a:cs typeface="Calibri"/>
              </a:rPr>
              <a:t>عضو.</a:t>
            </a:r>
            <a:r xmlns:a="http://schemas.openxmlformats.org/drawingml/2006/main">
              <a:rPr sz="2600" b="1" spc="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600" b="1" spc="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6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عضو</a:t>
            </a:r>
            <a:r xmlns:a="http://schemas.openxmlformats.org/drawingml/2006/main">
              <a:rPr sz="2600" b="1" spc="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مسؤول</a:t>
            </a:r>
            <a:r xmlns:a="http://schemas.openxmlformats.org/drawingml/2006/main">
              <a:rPr sz="2600" b="1" spc="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فقط</a:t>
            </a:r>
            <a:r xmlns:a="http://schemas.openxmlformats.org/drawingml/2006/main">
              <a:rPr sz="2600" b="1" spc="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المهمة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تمت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6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تم إعطاؤه جولة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عمل </a:t>
            </a:r>
            <a:r xmlns:a="http://schemas.openxmlformats.org/drawingml/2006/main">
              <a:rPr sz="2600" b="1" spc="-35" dirty="0">
                <a:latin typeface="Calibri"/>
                <a:cs typeface="Calibri"/>
              </a:rPr>
              <a:t>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3857" y="342646"/>
            <a:ext cx="3644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وظيفية</a:t>
            </a:r>
            <a:r xmlns:a="http://schemas.openxmlformats.org/drawingml/2006/main">
              <a:rPr spc="-60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88" y="1237091"/>
            <a:ext cx="1728216" cy="3331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83540" y="1051052"/>
            <a:ext cx="8549640" cy="506476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5080" indent="-610235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بدرجة عالية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ماهر،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إنها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تتطور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سرعة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كفاءة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مُكَلَّف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مهمة.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622300" marR="1059180" indent="-610235">
              <a:lnSpc>
                <a:spcPts val="3030"/>
              </a:lnSpc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لقد أصبحت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مستقل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الإشراف.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622300" marR="1273810" indent="-610235">
              <a:lnSpc>
                <a:spcPts val="3030"/>
              </a:lnSpc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صغير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نسبياً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كبير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معدات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والإمدادات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7657" y="571246"/>
            <a:ext cx="3644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وظيفية</a:t>
            </a:r>
            <a:r xmlns:a="http://schemas.openxmlformats.org/drawingml/2006/main">
              <a:rPr spc="-60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59620"/>
            <a:ext cx="8409305" cy="28403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7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العيوب: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مركزية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الوظيفة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التفتت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إزالة الشخصية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يعرف 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يقيم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صعب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يُعرِّف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أخطاء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684352"/>
            <a:ext cx="36461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وظيفية</a:t>
            </a:r>
            <a:r xmlns:a="http://schemas.openxmlformats.org/drawingml/2006/main">
              <a:rPr spc="-70" dirty="0"/>
              <a:t> </a:t>
            </a:r>
            <a:r xmlns:a="http://schemas.openxmlformats.org/drawingml/2006/main">
              <a:rPr spc="-5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20291"/>
            <a:ext cx="6970395" cy="322389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70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العيوب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(يتبع..):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بعض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وجوه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تم حذفه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هـ.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ج.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تدريس.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5430" indent="-253365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فقير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الممرضة/المريض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تواصل.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الرتابة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المنشطات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مهمة.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ماهر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المهام،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القدرات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ليس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بشكل كامل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مُستَخدَم.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397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80" dirty="0"/>
              <a:t>فريق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378190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635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  <a:tab pos="1113155" algn="l"/>
                <a:tab pos="2343150" algn="l"/>
                <a:tab pos="2710180" algn="l"/>
                <a:tab pos="3726815" algn="l"/>
                <a:tab pos="4246880" algn="l"/>
                <a:tab pos="4560570" algn="l"/>
                <a:tab pos="6320155" algn="l"/>
                <a:tab pos="7068184" algn="l"/>
              </a:tabLst>
              <a:bidi/>
            </a:pPr>
            <a:r xmlns:a="http://schemas.openxmlformats.org/drawingml/2006/main">
              <a:rPr sz="2800" b="1" spc="-254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نور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سنغ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 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فلسفة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-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التي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يدعم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إنجاز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الأهداف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مجموعة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2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800" b="1" spc="2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2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2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متجانسة</a:t>
            </a:r>
            <a:r xmlns:a="http://schemas.openxmlformats.org/drawingml/2006/main">
              <a:rPr sz="2800" b="1" spc="2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229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يسلم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مجموعة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  <a:tab pos="1016635" algn="l"/>
                <a:tab pos="2068195" algn="l"/>
                <a:tab pos="3294379" algn="l"/>
                <a:tab pos="3809365" algn="l"/>
                <a:tab pos="4885690" algn="l"/>
                <a:tab pos="5664200" algn="l"/>
                <a:tab pos="794004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منح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985">
              <a:lnSpc>
                <a:spcPct val="150000"/>
              </a:lnSpc>
              <a:bidi/>
            </a:pPr>
            <a:r xmlns:a="http://schemas.openxmlformats.org/drawingml/2006/main">
              <a:rPr sz="2800" b="1" dirty="0">
                <a:latin typeface="Calibri"/>
                <a:cs typeface="Calibri"/>
              </a:rPr>
              <a:t>تخطيط،</a:t>
            </a:r>
            <a:r xmlns:a="http://schemas.openxmlformats.org/drawingml/2006/main">
              <a:rPr sz="2800" b="1" spc="1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sz="2800" b="1" spc="1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تقييم</a:t>
            </a:r>
            <a:r xmlns:a="http://schemas.openxmlformats.org/drawingml/2006/main">
              <a:rPr sz="2800" b="1" spc="1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1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اهتم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397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80" dirty="0"/>
              <a:t>فريق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249959"/>
            <a:ext cx="8251825" cy="4806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322580" indent="-172720">
              <a:lnSpc>
                <a:spcPct val="14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تعيين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أعضاء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مطابقة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المرضى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معرفة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مهارات.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يفعل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أعضاء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مؤهَل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يؤدي.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 algn="just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لقد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حددت الأهداف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والأولويات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لرعاية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المرضى،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وركزت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خلال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البطاقة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توجيه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التخطيط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الرعاية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 توجيه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مؤتمرات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الرعاية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وتطوير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الرعاية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الخطط،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تنسيق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يقيم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397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80" dirty="0"/>
              <a:t>فريق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781812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سمات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مؤتمر،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أساسياته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غاية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تطوير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والمراجعة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07821"/>
            <a:ext cx="48596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spc="-20" dirty="0"/>
              <a:t>المزايا</a:t>
            </a:r>
            <a:r xmlns:a="http://schemas.openxmlformats.org/drawingml/2006/main">
              <a:rPr sz="3200" spc="-50" dirty="0"/>
              <a:t> </a:t>
            </a:r>
            <a:r xmlns:a="http://schemas.openxmlformats.org/drawingml/2006/main">
              <a:rPr sz="3200" dirty="0"/>
              <a:t>ل</a:t>
            </a:r>
            <a:r xmlns:a="http://schemas.openxmlformats.org/drawingml/2006/main">
              <a:rPr sz="3200" spc="-5" dirty="0"/>
              <a:t> </a:t>
            </a:r>
            <a:r xmlns:a="http://schemas.openxmlformats.org/drawingml/2006/main">
              <a:rPr sz="3200" spc="-70" dirty="0"/>
              <a:t>فريق</a:t>
            </a:r>
            <a:r xmlns:a="http://schemas.openxmlformats.org/drawingml/2006/main">
              <a:rPr sz="3200" spc="-5" dirty="0"/>
              <a:t> </a:t>
            </a:r>
            <a:r xmlns:a="http://schemas.openxmlformats.org/drawingml/2006/main">
              <a:rPr sz="3200" spc="-10" dirty="0"/>
              <a:t>طريقة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315063"/>
            <a:ext cx="7867015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21717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60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جهد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مجموعة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أحسن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فردي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عضو.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70205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احترافي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أعضاء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كرس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طاقة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يرقي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حاسة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الانتماء.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  <a:tab pos="178181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لديهم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اتصال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يشارك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تخطيط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رزق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59975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20" dirty="0"/>
              <a:t>العيوب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80" dirty="0"/>
              <a:t>فريق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spc="-5" dirty="0"/>
              <a:t>طريقة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03146"/>
            <a:ext cx="754189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358775" marR="343535" indent="-34671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358775" algn="l"/>
                <a:tab pos="359410" algn="l"/>
                <a:tab pos="245427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برامج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يفعل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يحضر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قيادة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الأدوار.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8775" marR="5080" indent="-346710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358775" algn="l"/>
                <a:tab pos="3594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مهتم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تطوير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سريري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مهارات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قيادة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القدرات.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8775" marR="791845" indent="-346710">
              <a:lnSpc>
                <a:spcPts val="5040"/>
              </a:lnSpc>
              <a:buFont typeface="Arial MT"/>
              <a:buChar char="•"/>
              <a:tabLst>
                <a:tab pos="358775" algn="l"/>
                <a:tab pos="3594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نقص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صعب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على وجه صحيح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يتقدم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7166" y="684352"/>
            <a:ext cx="47110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أساسي</a:t>
            </a:r>
            <a:r xmlns:a="http://schemas.openxmlformats.org/drawingml/2006/main">
              <a:rPr spc="-50" dirty="0"/>
              <a:t> </a:t>
            </a:r>
            <a:r xmlns:a="http://schemas.openxmlformats.org/drawingml/2006/main">
              <a:rPr spc="-5" dirty="0"/>
              <a:t>طريقة </a:t>
            </a:r>
            <a:r xmlns:a="http://schemas.openxmlformats.org/drawingml/2006/main">
              <a:rPr spc="-10" dirty="0"/>
              <a:t>التمريض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1263"/>
            <a:ext cx="8106409" cy="4507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سمات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مسجل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يعطي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أربعة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ستة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بينما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واجب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بقايا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عشرون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أربعة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ساعات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يوم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خارج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55575">
              <a:lnSpc>
                <a:spcPct val="150000"/>
              </a:lnSpc>
              <a:tabLst>
                <a:tab pos="16897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الاستشفاء.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من المتوقع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اتصال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متعلق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يتغير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2227" y="438912"/>
            <a:ext cx="7833995" cy="902335"/>
            <a:chOff x="812227" y="438912"/>
            <a:chExt cx="7833995" cy="9023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2227" y="663319"/>
              <a:ext cx="6207373" cy="42591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39127" y="438912"/>
              <a:ext cx="649224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51903" y="438912"/>
              <a:ext cx="1793748" cy="902208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8502" y="554482"/>
            <a:ext cx="76053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spc="-5" dirty="0">
                <a:latin typeface="Tahoma"/>
                <a:cs typeface="Tahoma"/>
              </a:rPr>
              <a:t>طُرق</a:t>
            </a:r>
            <a:r xmlns:a="http://schemas.openxmlformats.org/drawingml/2006/main">
              <a:rPr sz="3200" spc="-30" dirty="0">
                <a:latin typeface="Tahoma"/>
                <a:cs typeface="Tahoma"/>
              </a:rPr>
              <a:t> </a:t>
            </a:r>
            <a:r xmlns:a="http://schemas.openxmlformats.org/drawingml/2006/main">
              <a:rPr sz="3200" spc="-5" dirty="0">
                <a:latin typeface="Tahoma"/>
                <a:cs typeface="Tahoma"/>
              </a:rPr>
              <a:t>ل</a:t>
            </a:r>
            <a:r xmlns:a="http://schemas.openxmlformats.org/drawingml/2006/main">
              <a:rPr sz="3200" spc="-10" dirty="0">
                <a:latin typeface="Tahoma"/>
                <a:cs typeface="Tahoma"/>
              </a:rPr>
              <a:t> </a:t>
            </a:r>
            <a:r xmlns:a="http://schemas.openxmlformats.org/drawingml/2006/main">
              <a:rPr sz="3200" dirty="0">
                <a:latin typeface="Tahoma"/>
                <a:cs typeface="Tahoma"/>
              </a:rPr>
              <a:t>تنظيم</a:t>
            </a:r>
            <a:r xmlns:a="http://schemas.openxmlformats.org/drawingml/2006/main">
              <a:rPr sz="3200" spc="-55" dirty="0">
                <a:latin typeface="Tahoma"/>
                <a:cs typeface="Tahoma"/>
              </a:rPr>
              <a:t> </a:t>
            </a:r>
            <a:r xmlns:a="http://schemas.openxmlformats.org/drawingml/2006/main">
              <a:rPr sz="3200" dirty="0">
                <a:latin typeface="Tahoma"/>
                <a:cs typeface="Tahoma"/>
              </a:rPr>
              <a:t>مرضى</a:t>
            </a:r>
            <a:r xmlns:a="http://schemas.openxmlformats.org/drawingml/2006/main">
              <a:rPr sz="3200" spc="-55" dirty="0">
                <a:latin typeface="Tahoma"/>
                <a:cs typeface="Tahoma"/>
              </a:rPr>
              <a:t> </a:t>
            </a:r>
            <a:r xmlns:a="http://schemas.openxmlformats.org/drawingml/2006/main">
              <a:rPr sz="3200" spc="-5" dirty="0">
                <a:latin typeface="Tahoma"/>
                <a:cs typeface="Tahoma"/>
              </a:rPr>
              <a:t>الرعاية</a:t>
            </a:r>
            <a:endParaRPr xmlns:a="http://schemas.openxmlformats.org/drawingml/2006/main" sz="3200">
              <a:latin typeface="Tahoma"/>
              <a:cs typeface="Tahom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572516" y="1327561"/>
            <a:ext cx="8072120" cy="3989704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665"/>
              </a:spcBef>
              <a:bidi/>
            </a:pPr>
            <a:r xmlns:a="http://schemas.openxmlformats.org/drawingml/2006/main">
              <a:rPr sz="3500" b="1" spc="-5" dirty="0">
                <a:latin typeface="Calibri"/>
                <a:cs typeface="Calibri"/>
              </a:rPr>
              <a:t>تعريف:</a:t>
            </a:r>
            <a:endParaRPr xmlns:a="http://schemas.openxmlformats.org/drawingml/2006/main" sz="35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3240"/>
              </a:lnSpc>
              <a:spcBef>
                <a:spcPts val="885"/>
              </a:spcBef>
              <a:bidi/>
            </a:pPr>
            <a:r xmlns:a="http://schemas.openxmlformats.org/drawingml/2006/main">
              <a:rPr sz="3000" b="1" spc="-30" dirty="0">
                <a:latin typeface="Calibri"/>
                <a:cs typeface="Calibri"/>
              </a:rPr>
              <a:t>يشير</a:t>
            </a:r>
            <a:r xmlns:a="http://schemas.openxmlformats.org/drawingml/2006/main">
              <a:rPr sz="3000" b="1" spc="3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b="1" spc="3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b="1" spc="3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3000" b="1" spc="3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3000" b="1" spc="3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أيّ</a:t>
            </a:r>
            <a:r xmlns:a="http://schemas.openxmlformats.org/drawingml/2006/main">
              <a:rPr sz="3000" b="1" spc="3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b="1" spc="3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3000" b="1" spc="3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3000" b="1" spc="3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b="1" spc="-6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30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توحد</a:t>
            </a:r>
            <a:r xmlns:a="http://schemas.openxmlformats.org/drawingml/2006/main">
              <a:rPr sz="30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30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مقسم</a:t>
            </a:r>
            <a:r xmlns:a="http://schemas.openxmlformats.org/drawingml/2006/main">
              <a:rPr sz="30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30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30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الموظفين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أحيانا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مُسَمًّى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الوسائل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يمارس،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توصيل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46939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spc="-20" dirty="0"/>
              <a:t>المزايا</a:t>
            </a:r>
            <a:r xmlns:a="http://schemas.openxmlformats.org/drawingml/2006/main">
              <a:rPr sz="3200" spc="-50" dirty="0"/>
              <a:t> </a:t>
            </a:r>
            <a:r xmlns:a="http://schemas.openxmlformats.org/drawingml/2006/main">
              <a:rPr sz="3200" dirty="0"/>
              <a:t>من المرحلة الابتدائية</a:t>
            </a:r>
            <a:r xmlns:a="http://schemas.openxmlformats.org/drawingml/2006/main">
              <a:rPr sz="3200" spc="-35" dirty="0"/>
              <a:t> </a:t>
            </a:r>
            <a:r xmlns:a="http://schemas.openxmlformats.org/drawingml/2006/main">
              <a:rPr sz="3200" spc="-15" dirty="0"/>
              <a:t>الرعاية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707542" y="1431315"/>
            <a:ext cx="7332345" cy="429704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70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51765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فعال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الأخطاء.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إشباع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كلا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الممرضتين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جودة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العيوب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مستهلك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يكلف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315063"/>
            <a:ext cx="7400290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65405" indent="-172720" algn="just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تعديل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الفريق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والتمريض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الأساسي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.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يتم استخدامه أحيانًا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عندما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يكون هناك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ما يكفي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مسجل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يمارس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متنوع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الابتدائية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 أن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احترافي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488" y="689985"/>
            <a:ext cx="6556248" cy="4336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92174" y="537717"/>
            <a:ext cx="6607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وحدات نمطية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10" dirty="0"/>
              <a:t>طريقة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(يصرف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تمريض)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657628"/>
            <a:ext cx="7426959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4572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مشابه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الى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الابتدائية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زوج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القبول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تسريح.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مشابه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احترافي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احترافي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العمال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معاً.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488" y="866769"/>
            <a:ext cx="6556248" cy="4336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92174" y="715517"/>
            <a:ext cx="6607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وحدات نمطية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10" dirty="0"/>
              <a:t>طريقة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(يصرف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تمريض)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8349" y="860501"/>
            <a:ext cx="66084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وحدات نمطية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طريقة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spc="-5" dirty="0"/>
              <a:t>(يصرف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تمريض)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039" y="1849653"/>
            <a:ext cx="8070215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245491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مسجل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ساعد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المساعدون المهنيون.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المسجل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الخطط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,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يسلم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كثيراً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ممكن،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مباشر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مساعدين محترفين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للمزيد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اِصطِلاحِيّ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وجوه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46685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المسجل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أقرب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منسق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المعالج.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2679" y="681939"/>
            <a:ext cx="32905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وحدات نمطية</a:t>
            </a:r>
            <a:r xmlns:a="http://schemas.openxmlformats.org/drawingml/2006/main">
              <a:rPr spc="-60" dirty="0"/>
              <a:t> </a:t>
            </a:r>
            <a:r xmlns:a="http://schemas.openxmlformats.org/drawingml/2006/main">
              <a:rPr spc="-5" dirty="0"/>
              <a:t>طريقة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8816" y="1625713"/>
            <a:ext cx="1971737" cy="37883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91692" y="1482293"/>
            <a:ext cx="6273800" cy="2945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b="1" spc="-15" dirty="0">
                <a:latin typeface="Calibri"/>
                <a:cs typeface="Calibri"/>
              </a:rPr>
              <a:t>المزايا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جودة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مكلف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تحسين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معنويات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ربما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قضى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بشكل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مباشر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826" y="495046"/>
            <a:ext cx="3545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قضية</a:t>
            </a:r>
            <a:r xmlns:a="http://schemas.openxmlformats.org/drawingml/2006/main">
              <a:rPr spc="-65" dirty="0"/>
              <a:t> </a:t>
            </a:r>
            <a:r xmlns:a="http://schemas.openxmlformats.org/drawingml/2006/main">
              <a:rPr spc="-15" dirty="0"/>
              <a:t>إدارة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05813"/>
            <a:ext cx="8301990" cy="427355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84785" marR="249554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يركز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كامل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حلقة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مشتمل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إعدادات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أيّ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العملاء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يستلم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يؤكد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إنجاز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النتائج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معين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إطارات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محدود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موارد.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marR="261620" indent="-172720">
              <a:lnSpc>
                <a:spcPts val="2690"/>
              </a:lnSpc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منسق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مدير.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أحيانا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مُسَمًّى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الجيل الثاني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يتضمن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المسارات،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تحليل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التباين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استشارة،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الاجتماعات،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جودة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ضمان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826" y="495046"/>
            <a:ext cx="3545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قضية</a:t>
            </a:r>
            <a:r xmlns:a="http://schemas.openxmlformats.org/drawingml/2006/main">
              <a:rPr spc="-65" dirty="0"/>
              <a:t> </a:t>
            </a:r>
            <a:r xmlns:a="http://schemas.openxmlformats.org/drawingml/2006/main">
              <a:rPr spc="-15" dirty="0"/>
              <a:t>إدارة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27622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76860" algn="l"/>
                <a:tab pos="3696335" algn="l"/>
              </a:tabLst>
              <a:bidi/>
            </a:pPr>
            <a:r xmlns:a="http://schemas.openxmlformats.org/drawingml/2006/main">
              <a:rPr spc="-10" dirty="0"/>
              <a:t>شديد الأهمية</a:t>
            </a:r>
            <a:r xmlns:a="http://schemas.openxmlformats.org/drawingml/2006/main">
              <a:rPr spc="70" dirty="0"/>
              <a:t> </a:t>
            </a:r>
            <a:r xmlns:a="http://schemas.openxmlformats.org/drawingml/2006/main">
              <a:rPr spc="-10" dirty="0"/>
              <a:t>المسارات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15" dirty="0"/>
              <a:t>تصور </a:t>
            </a:r>
            <a:r xmlns:a="http://schemas.openxmlformats.org/drawingml/2006/main">
              <a:rPr spc="-10" dirty="0"/>
              <a:t>النتائج </a:t>
            </a:r>
            <a:r xmlns:a="http://schemas.openxmlformats.org/drawingml/2006/main">
              <a:rPr spc="-5" dirty="0"/>
              <a:t>داخل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وقت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إطار.</a:t>
            </a:r>
          </a:p>
          <a:p>
            <a:pPr marL="91440"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/>
          </a:p>
          <a:p>
            <a:pPr xmlns:a="http://schemas.openxmlformats.org/drawingml/2006/main" marL="276225" marR="208279" indent="-172720">
              <a:lnSpc>
                <a:spcPts val="2690"/>
              </a:lnSpc>
              <a:buFont typeface="Arial MT"/>
              <a:buChar char="•"/>
              <a:tabLst>
                <a:tab pos="276860" algn="l"/>
              </a:tabLst>
              <a:bidi/>
            </a:pPr>
            <a:r xmlns:a="http://schemas.openxmlformats.org/drawingml/2006/main">
              <a:rPr spc="-25" dirty="0"/>
              <a:t>تفاوت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تحليل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ملحوظات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إيجابي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أو </a:t>
            </a:r>
            <a:r xmlns:a="http://schemas.openxmlformats.org/drawingml/2006/main">
              <a:rPr spc="-15" dirty="0"/>
              <a:t>سلبي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10" dirty="0"/>
              <a:t>التغييرات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10" dirty="0"/>
              <a:t>من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شديد الأهمية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طريق،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سبب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25" dirty="0"/>
              <a:t> إجراء </a:t>
            </a:r>
            <a:r xmlns:a="http://schemas.openxmlformats.org/drawingml/2006/main">
              <a:rPr spc="-10" dirty="0"/>
              <a:t>تصحيحي </a:t>
            </a:r>
            <a:r xmlns:a="http://schemas.openxmlformats.org/drawingml/2006/main">
              <a:rPr spc="-5" dirty="0"/>
              <a:t>.</a:t>
            </a:r>
          </a:p>
          <a:p>
            <a:pPr marL="91440"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500"/>
          </a:p>
          <a:p>
            <a:pPr xmlns:a="http://schemas.openxmlformats.org/drawingml/2006/main" marL="276225" marR="350520" indent="-172720">
              <a:lnSpc>
                <a:spcPts val="2690"/>
              </a:lnSpc>
              <a:buFont typeface="Arial MT"/>
              <a:buChar char="•"/>
              <a:tabLst>
                <a:tab pos="276860" algn="l"/>
                <a:tab pos="2238375" algn="l"/>
              </a:tabLst>
              <a:bidi/>
            </a:pPr>
            <a:r xmlns:a="http://schemas.openxmlformats.org/drawingml/2006/main">
              <a:rPr spc="-10" dirty="0"/>
              <a:t>ال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التباين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بين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10" dirty="0"/>
              <a:t>ماذا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مُتوقع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ماذا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5" dirty="0"/>
              <a:t>حدث</a:t>
            </a:r>
            <a:r xmlns:a="http://schemas.openxmlformats.org/drawingml/2006/main">
              <a:rPr spc="55" dirty="0"/>
              <a:t> </a:t>
            </a:r>
            <a:r xmlns:a="http://schemas.openxmlformats.org/drawingml/2006/main">
              <a:rPr spc="-5" dirty="0"/>
              <a:t>تم تقييمه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20" dirty="0"/>
              <a:t>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جودة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ضمان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6429" y="684352"/>
            <a:ext cx="27730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10" dirty="0"/>
              <a:t>مُدار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spc="-10" dirty="0"/>
              <a:t>الرعاية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58492"/>
            <a:ext cx="8148955" cy="372935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83185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مُدار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 مبنية على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توصيل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سريري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جلسة.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5654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الاستخدامات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معيار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المسارات،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الاستخدامات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مسئولية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-يحول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التقارير.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77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-صفحة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إصدار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يظهر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مفتاح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حوادث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تحدث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 التنبؤ به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يحقق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طول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يقضي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مباح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متعلق بالتشخيص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مجموعة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فئة.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7513" y="684021"/>
            <a:ext cx="60407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spc="-5" dirty="0"/>
              <a:t>الأغراض</a:t>
            </a:r>
            <a:r xmlns:a="http://schemas.openxmlformats.org/drawingml/2006/main">
              <a:rPr sz="3200" spc="-35" dirty="0"/>
              <a:t> </a:t>
            </a:r>
            <a:r xmlns:a="http://schemas.openxmlformats.org/drawingml/2006/main">
              <a:rPr sz="3200" dirty="0"/>
              <a:t>من </a:t>
            </a:r>
            <a:r xmlns:a="http://schemas.openxmlformats.org/drawingml/2006/main">
              <a:rPr sz="3200" spc="-10" dirty="0"/>
              <a:t>التنظيم</a:t>
            </a:r>
            <a:r xmlns:a="http://schemas.openxmlformats.org/drawingml/2006/main">
              <a:rPr sz="3200" spc="-55" dirty="0"/>
              <a:t> </a:t>
            </a:r>
            <a:r xmlns:a="http://schemas.openxmlformats.org/drawingml/2006/main">
              <a:rPr sz="3200" spc="-15" dirty="0"/>
              <a:t>مريض</a:t>
            </a:r>
            <a:r xmlns:a="http://schemas.openxmlformats.org/drawingml/2006/main">
              <a:rPr sz="3200" spc="-30" dirty="0"/>
              <a:t> </a:t>
            </a:r>
            <a:r xmlns:a="http://schemas.openxmlformats.org/drawingml/2006/main">
              <a:rPr sz="3200" spc="-15" dirty="0"/>
              <a:t>الرعاية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83419"/>
            <a:ext cx="8141970" cy="332676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مندوب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225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العطاء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شامل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الاطلاق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يحسن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مهارات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الموظفين.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يُعرِّف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المسؤوليات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يخدم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يمنع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متداخلة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070" y="456946"/>
            <a:ext cx="69030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15" dirty="0"/>
              <a:t>تنظيم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25" dirty="0"/>
              <a:t>مريض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الرعاية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279130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1191895" indent="-172720">
              <a:lnSpc>
                <a:spcPct val="150100"/>
              </a:lnSpc>
              <a:spcBef>
                <a:spcPts val="100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صياغة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 على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المبادئ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التالية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بسيطة وواضحة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كلمات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كتابة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32842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يصلح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الواجبات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بوضوح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متداخلة.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طارئ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المواقف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&amp;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أنشطة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070" y="456946"/>
            <a:ext cx="69030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15" dirty="0"/>
              <a:t>تنظيم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25" dirty="0"/>
              <a:t>مريض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الرعاية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296275" cy="322770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يعطي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شخص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&amp;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فرصة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286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معلومة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طلبات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حسنًا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الأطباء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طلبات.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43319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تحضير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يعتمد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تمهيدي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تخطيط.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495046"/>
            <a:ext cx="8419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 </a:t>
            </a:r>
            <a:r xmlns:a="http://schemas.openxmlformats.org/drawingml/2006/main">
              <a:rPr spc="-15" dirty="0"/>
              <a:t>التنظيم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25" dirty="0"/>
              <a:t>مريض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الرعاية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spc="-10" dirty="0"/>
              <a:t>(يتبع..)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186942"/>
            <a:ext cx="7792720" cy="500507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76962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يرتب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متنوع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أجزاء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منطقي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0" dirty="0">
                <a:latin typeface="Calibri"/>
                <a:cs typeface="Calibri"/>
              </a:rPr>
              <a:t>طلب.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5430" indent="-253365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يضمن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صنع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وفقا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إداري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السياسات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ينبغي أن 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صنع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65430" indent="-253365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مكتوبا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استمارة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 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الدقة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تقدير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88315" indent="-172720">
              <a:lnSpc>
                <a:spcPts val="302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40" dirty="0">
                <a:latin typeface="Calibri"/>
                <a:cs typeface="Calibri"/>
              </a:rPr>
              <a:t>اثنين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العمال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أبداً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مُكَلَّف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لفعل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نفس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متعلق 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سابق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تكليف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6737" y="417321"/>
            <a:ext cx="7883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spc="-20" dirty="0"/>
              <a:t>عوامل</a:t>
            </a:r>
            <a:r xmlns:a="http://schemas.openxmlformats.org/drawingml/2006/main">
              <a:rPr sz="3200" spc="-40" dirty="0"/>
              <a:t> </a:t>
            </a:r>
            <a:r xmlns:a="http://schemas.openxmlformats.org/drawingml/2006/main">
              <a:rPr sz="3200" spc="-20" dirty="0"/>
              <a:t>ل</a:t>
            </a:r>
            <a:r xmlns:a="http://schemas.openxmlformats.org/drawingml/2006/main">
              <a:rPr sz="3200" spc="15" dirty="0"/>
              <a:t> </a:t>
            </a:r>
            <a:r xmlns:a="http://schemas.openxmlformats.org/drawingml/2006/main">
              <a:rPr sz="3200" dirty="0"/>
              <a:t>يكون</a:t>
            </a:r>
            <a:r xmlns:a="http://schemas.openxmlformats.org/drawingml/2006/main">
              <a:rPr sz="3200" spc="-15" dirty="0"/>
              <a:t> </a:t>
            </a:r>
            <a:r xmlns:a="http://schemas.openxmlformats.org/drawingml/2006/main">
              <a:rPr sz="3200" spc="-10" dirty="0"/>
              <a:t>يعتبر</a:t>
            </a:r>
            <a:r xmlns:a="http://schemas.openxmlformats.org/drawingml/2006/main">
              <a:rPr sz="3200" spc="-40" dirty="0"/>
              <a:t> </a:t>
            </a:r>
            <a:r xmlns:a="http://schemas.openxmlformats.org/drawingml/2006/main">
              <a:rPr sz="3200" dirty="0"/>
              <a:t>في</a:t>
            </a:r>
            <a:r xmlns:a="http://schemas.openxmlformats.org/drawingml/2006/main">
              <a:rPr sz="3200" spc="-5" dirty="0"/>
              <a:t> </a:t>
            </a:r>
            <a:r xmlns:a="http://schemas.openxmlformats.org/drawingml/2006/main">
              <a:rPr sz="3200" dirty="0"/>
              <a:t>التعيين</a:t>
            </a:r>
            <a:r xmlns:a="http://schemas.openxmlformats.org/drawingml/2006/main">
              <a:rPr sz="3200" spc="-10" dirty="0"/>
              <a:t> </a:t>
            </a:r>
            <a:r xmlns:a="http://schemas.openxmlformats.org/drawingml/2006/main">
              <a:rPr sz="3200" dirty="0"/>
              <a:t>أنشطة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1305813"/>
            <a:ext cx="818451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73990" marR="53340" indent="-161925">
              <a:lnSpc>
                <a:spcPct val="100000"/>
              </a:lnSpc>
              <a:spcBef>
                <a:spcPts val="95"/>
              </a:spcBef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رقم،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مؤهل،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خبرة،</a:t>
            </a:r>
            <a:r xmlns:a="http://schemas.openxmlformats.org/drawingml/2006/main">
              <a:rPr sz="2800" b="1" spc="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القدرات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0500" indent="-178435">
              <a:lnSpc>
                <a:spcPct val="100000"/>
              </a:lnSpc>
              <a:spcBef>
                <a:spcPts val="5"/>
              </a:spcBef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رقم،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حالة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موقع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265430" indent="-16192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ملائم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الخدمة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مُقدمة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التوفر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الإمدادات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معدات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معماري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سمات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التابع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5080" indent="-161925">
              <a:lnSpc>
                <a:spcPct val="100000"/>
              </a:lnSpc>
              <a:spcBef>
                <a:spcPts val="5"/>
              </a:spcBef>
              <a:buSzPct val="96428"/>
              <a:buFont typeface="Calibri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التوفر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خدمات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يدوي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السياسات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إجراءات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569" y="569721"/>
            <a:ext cx="59778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طُرق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التعيين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أنشطة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372" y="1694258"/>
            <a:ext cx="7706995" cy="365823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765"/>
              </a:spcBef>
              <a:bidi/>
            </a:pPr>
            <a:r xmlns:a="http://schemas.openxmlformats.org/drawingml/2006/main">
              <a:rPr sz="3600" b="1" spc="-5" dirty="0">
                <a:latin typeface="Calibri"/>
                <a:cs typeface="Calibri"/>
              </a:rPr>
              <a:t>قضية</a:t>
            </a:r>
            <a:r xmlns:a="http://schemas.openxmlformats.org/drawingml/2006/main">
              <a:rPr sz="3600" b="1" spc="-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1" spc="-5" dirty="0">
                <a:latin typeface="Calibri"/>
                <a:cs typeface="Calibri"/>
              </a:rPr>
              <a:t>طريقة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marL="80645" marR="5080">
              <a:lnSpc>
                <a:spcPts val="3020"/>
              </a:lnSpc>
              <a:spcBef>
                <a:spcPts val="894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الأقدم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توصيل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نظام.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يفترض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مكتمل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بينما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واجب.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7080" indent="-172720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76771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مختلف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7080" indent="-172720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76771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كثيف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توحد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7080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76771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كـ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تدريس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طلاب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7080" indent="-17272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76771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منتشر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على نطاق واسع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المنزل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الوكالات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410969"/>
            <a:ext cx="7071359" cy="4800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7744" indent="-53848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1007744" algn="l"/>
                <a:tab pos="100838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مركز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جودة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مرتفع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100" algn="l"/>
                <a:tab pos="927735" algn="l"/>
                <a:tab pos="214439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والممرضة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إشباع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عالي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6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عيب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نسبة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أحيانا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واقعي.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غالي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(ممرضة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الرواتب).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بشكل متكرر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الإشراف.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indent="-457834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معدات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لوازم.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100" marR="377190" indent="-457200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927100" algn="l"/>
                <a:tab pos="9277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نتائج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حشد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نيس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المناطق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الدواء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خلع الملابس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غرف.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7832" y="622916"/>
            <a:ext cx="2488390" cy="3469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36441" y="461517"/>
            <a:ext cx="2529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قضية</a:t>
            </a:r>
            <a:r xmlns:a="http://schemas.openxmlformats.org/drawingml/2006/main">
              <a:rPr spc="-70" dirty="0"/>
              <a:t> </a:t>
            </a:r>
            <a:r xmlns:a="http://schemas.openxmlformats.org/drawingml/2006/main">
              <a:rPr spc="-10" dirty="0"/>
              <a:t>طريقة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pc="-5" dirty="0"/>
              <a:t>26/03/2021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1459</Words>
  <Application>Microsoft Office PowerPoint</Application>
  <PresentationFormat>On-screen Show (4:3)</PresentationFormat>
  <Paragraphs>205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 MT</vt:lpstr>
      <vt:lpstr>Calibri</vt:lpstr>
      <vt:lpstr>Tahoma</vt:lpstr>
      <vt:lpstr>Verdana</vt:lpstr>
      <vt:lpstr>Office Theme</vt:lpstr>
      <vt:lpstr>Administration and Leadership  in Nursing Management Functions  2- Organizing</vt:lpstr>
      <vt:lpstr>Methods of Organizing Patient’s Care</vt:lpstr>
      <vt:lpstr>Purposes of Organizing Patient Care</vt:lpstr>
      <vt:lpstr>Principles of Organizing Patient Care</vt:lpstr>
      <vt:lpstr>Principles of Organizing Patient Care</vt:lpstr>
      <vt:lpstr>Principles of Organizing Patient Care (Cont..)</vt:lpstr>
      <vt:lpstr>Factors to be considered in Assigning Activities</vt:lpstr>
      <vt:lpstr>Methods of Assigning Activities</vt:lpstr>
      <vt:lpstr>Case Method</vt:lpstr>
      <vt:lpstr>Functional Method</vt:lpstr>
      <vt:lpstr>Functional Method</vt:lpstr>
      <vt:lpstr>Functional Method</vt:lpstr>
      <vt:lpstr>Functional Method</vt:lpstr>
      <vt:lpstr>Team Method</vt:lpstr>
      <vt:lpstr>Team Method</vt:lpstr>
      <vt:lpstr>Team Method</vt:lpstr>
      <vt:lpstr>Advantages of Team Method</vt:lpstr>
      <vt:lpstr>Disadvantages of Team Method</vt:lpstr>
      <vt:lpstr>Primary Nursing Method</vt:lpstr>
      <vt:lpstr>Advantages of Primary Care</vt:lpstr>
      <vt:lpstr>Modular Method (District Nursing)</vt:lpstr>
      <vt:lpstr>Modular Method (District Nursing)</vt:lpstr>
      <vt:lpstr>Modular Method (District Nursing)</vt:lpstr>
      <vt:lpstr>Modular Method</vt:lpstr>
      <vt:lpstr>Case Management</vt:lpstr>
      <vt:lpstr>Case Management</vt:lpstr>
      <vt:lpstr>Managed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Decision Making</dc:title>
  <dc:creator>CUSTOMER</dc:creator>
  <cp:lastModifiedBy>عبدالرؤوف عمار حسينات</cp:lastModifiedBy>
  <cp:revision>1</cp:revision>
  <dcterms:created xsi:type="dcterms:W3CDTF">2023-11-04T07:49:23Z</dcterms:created>
  <dcterms:modified xsi:type="dcterms:W3CDTF">2023-11-04T07:50:05Z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