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13126" y="918717"/>
            <a:ext cx="3317747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29333" y="4455998"/>
            <a:ext cx="6085332" cy="1068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9010" y="432307"/>
            <a:ext cx="3125978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353159"/>
            <a:ext cx="7510780" cy="3592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07542" y="6466897"/>
            <a:ext cx="53784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2888" y="1488440"/>
            <a:ext cx="6510020" cy="22809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xmlns:a="http://schemas.openxmlformats.org/drawingml/2006/main" algn="ctr" marL="12700" marR="5080">
              <a:lnSpc>
                <a:spcPts val="4320"/>
              </a:lnSpc>
              <a:spcBef>
                <a:spcPts val="640"/>
              </a:spcBef>
              <a:bidi/>
            </a:pPr>
            <a:r xmlns:a="http://schemas.openxmlformats.org/drawingml/2006/main">
              <a:rPr dirty="0" sz="4000" spc="-1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40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40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قيادة</a:t>
            </a:r>
            <a:r xmlns:a="http://schemas.openxmlformats.org/drawingml/2006/main">
              <a:rPr dirty="0" sz="4000" spc="-8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التمريض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algn="ctr" marL="820419" marR="705485">
              <a:lnSpc>
                <a:spcPts val="4320"/>
              </a:lnSpc>
              <a:bidi/>
            </a:pPr>
            <a:r xmlns:a="http://schemas.openxmlformats.org/drawingml/2006/main">
              <a:rPr dirty="0" sz="4000" spc="-5" b="1">
                <a:latin typeface="Calibri"/>
                <a:cs typeface="Calibri"/>
              </a:rPr>
              <a:t>وظائف </a:t>
            </a:r>
            <a:r xmlns:a="http://schemas.openxmlformats.org/drawingml/2006/main">
              <a:rPr dirty="0" sz="4000" spc="-15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4000" spc="-8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1-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التخطيط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xmlns:a="http://schemas.openxmlformats.org/drawingml/2006/main" marL="2115820" marR="5080" indent="-2103755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dirty="0" spc="-5"/>
              <a:t>د- اتخاذ القرار/المشكلة</a:t>
            </a:r>
            <a:r xmlns:a="http://schemas.openxmlformats.org/drawingml/2006/main">
              <a:rPr dirty="0" spc="-800"/>
              <a:t> </a:t>
            </a:r>
            <a:r xmlns:a="http://schemas.openxmlformats.org/drawingml/2006/main">
              <a:rPr dirty="0"/>
              <a:t>حل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3782" y="456946"/>
            <a:ext cx="693420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/>
              <a:t>أنواع</a:t>
            </a:r>
            <a:r xmlns:a="http://schemas.openxmlformats.org/drawingml/2006/main">
              <a:rPr dirty="0" sz="3600" spc="5"/>
              <a:t> </a:t>
            </a:r>
            <a:r xmlns:a="http://schemas.openxmlformats.org/drawingml/2006/main">
              <a:rPr dirty="0" sz="3600"/>
              <a:t>من </a:t>
            </a:r>
            <a:r xmlns:a="http://schemas.openxmlformats.org/drawingml/2006/main">
              <a:rPr dirty="0" sz="3600" spc="-5"/>
              <a:t>القرارات التي </a:t>
            </a:r>
            <a:r xmlns:a="http://schemas.openxmlformats.org/drawingml/2006/main">
              <a:rPr dirty="0" sz="3600" spc="-15"/>
              <a:t>يتخذها </a:t>
            </a:r>
            <a:r xmlns:a="http://schemas.openxmlformats.org/drawingml/2006/main">
              <a:rPr dirty="0" sz="3600"/>
              <a:t>المدير</a:t>
            </a:r>
            <a:r xmlns:a="http://schemas.openxmlformats.org/drawingml/2006/main">
              <a:rPr dirty="0" sz="3600" spc="5"/>
              <a:t> </a:t>
            </a:r>
            <a:r xmlns:a="http://schemas.openxmlformats.org/drawingml/2006/main">
              <a:rPr dirty="0" sz="3600" spc="-25"/>
              <a:t>يصنع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421640" y="1309776"/>
            <a:ext cx="7654290" cy="4132579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روتين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جاد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التي لها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عواقب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73406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طارئ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التي تتطلب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التميز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54635" marR="5080" indent="-242570">
              <a:lnSpc>
                <a:spcPct val="150100"/>
              </a:lnSpc>
              <a:spcBef>
                <a:spcPts val="2090"/>
              </a:spcBef>
              <a:bidi/>
            </a:pPr>
            <a:r xmlns:a="http://schemas.openxmlformats.org/drawingml/2006/main">
              <a:rPr dirty="0" sz="2400" b="1">
                <a:latin typeface="Times New Roman"/>
                <a:cs typeface="Times New Roman"/>
              </a:rPr>
              <a:t>* هو -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الآن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749" y="2429742"/>
            <a:ext cx="7701280" cy="1306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1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تحضير: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اختيار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التعامل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فرصة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957866" y="815339"/>
            <a:ext cx="3423285" cy="1009015"/>
            <a:chOff x="2957866" y="815339"/>
            <a:chExt cx="3423285" cy="10090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57866" y="1084681"/>
              <a:ext cx="1580820" cy="34238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51960" y="815339"/>
              <a:ext cx="737615" cy="100888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92168" y="815339"/>
              <a:ext cx="1988819" cy="100888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913126" y="918717"/>
            <a:ext cx="316547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5" b="1">
                <a:latin typeface="Calibri"/>
                <a:cs typeface="Calibri"/>
              </a:rPr>
              <a:t>صناعة القرار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169" y="346963"/>
            <a:ext cx="3561079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1230630" marR="5080" indent="-121856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صناعة القرار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 spc="-5"/>
              <a:t>نموذج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856968"/>
            <a:ext cx="3286760" cy="3592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عملية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مكونة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من ست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خطوات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عندما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يتم استخدامها بشكل صحيح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يزيد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من فرص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النجاح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القرار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صنع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وحل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المشاكل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140" y="6201867"/>
            <a:ext cx="8331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200" b="1">
                <a:latin typeface="Arial"/>
                <a:cs typeface="Arial"/>
              </a:rPr>
              <a:t>يعرض</a:t>
            </a:r>
            <a:r xmlns:a="http://schemas.openxmlformats.org/drawingml/2006/main">
              <a:rPr dirty="0" sz="1200" spc="-60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200" spc="-5" b="1">
                <a:latin typeface="Arial"/>
                <a:cs typeface="Arial"/>
              </a:rPr>
              <a:t>4-1</a:t>
            </a:r>
            <a:endParaRPr xmlns:a="http://schemas.openxmlformats.org/drawingml/2006/main" sz="12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2659" y="664310"/>
            <a:ext cx="5141340" cy="608656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331216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يُعرِّف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مشكلة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415542"/>
            <a:ext cx="8174990" cy="459803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xmlns:a="http://schemas.openxmlformats.org/drawingml/2006/main" marL="469900" marR="1152525" indent="-457834">
              <a:lnSpc>
                <a:spcPts val="3030"/>
              </a:lnSpc>
              <a:spcBef>
                <a:spcPts val="470"/>
              </a:spcBef>
              <a:buFont typeface="Arial MT"/>
              <a:buChar char="•"/>
              <a:tabLst>
                <a:tab pos="469900" algn="l"/>
                <a:tab pos="470534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يميز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أعراض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سبب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مشكلة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1041400" marR="76200" indent="-457200">
              <a:lnSpc>
                <a:spcPts val="3020"/>
              </a:lnSpc>
              <a:spcBef>
                <a:spcPts val="405"/>
              </a:spcBef>
              <a:buFont typeface="Arial MT"/>
              <a:buChar char="•"/>
              <a:tabLst>
                <a:tab pos="1041400" algn="l"/>
                <a:tab pos="10420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قائمة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قابلة للملاحظة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قابل للوصف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الحوادث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(أعراض)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يشير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موجود.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1041400" indent="-457834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1041400" algn="l"/>
                <a:tab pos="10420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سبب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1041400" marR="5080" indent="-457200">
              <a:lnSpc>
                <a:spcPts val="3020"/>
              </a:lnSpc>
              <a:spcBef>
                <a:spcPts val="450"/>
              </a:spcBef>
              <a:buFont typeface="Arial MT"/>
              <a:buChar char="•"/>
              <a:tabLst>
                <a:tab pos="1041400" algn="l"/>
                <a:tab pos="10420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إزالة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سبب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تسبب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ذلك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أعراض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لتختفي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توقف.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1498600" indent="-343535">
              <a:lnSpc>
                <a:spcPct val="100000"/>
              </a:lnSpc>
              <a:spcBef>
                <a:spcPts val="30"/>
              </a:spcBef>
              <a:buFont typeface="Arial MT"/>
              <a:buChar char="•"/>
              <a:tabLst>
                <a:tab pos="1498600" algn="l"/>
                <a:tab pos="14992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الأعراض: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عدم الرضا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1498600" indent="-343535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1498600" algn="l"/>
                <a:tab pos="14992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سبب: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بشكل سيء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مدرب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1498600" marR="1119505" indent="-342900">
              <a:lnSpc>
                <a:spcPts val="3020"/>
              </a:lnSpc>
              <a:spcBef>
                <a:spcPts val="440"/>
              </a:spcBef>
              <a:buFont typeface="Arial MT"/>
              <a:buChar char="•"/>
              <a:tabLst>
                <a:tab pos="1498600" algn="l"/>
                <a:tab pos="149923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حل: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ينفذ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العلاقات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تمرين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برنامج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الممرضات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0401" y="721232"/>
            <a:ext cx="474027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صناعة القرار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5"/>
              <a:t>شروط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720037"/>
            <a:ext cx="8183880" cy="34982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469900" indent="-4572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بالتاكيد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1041400" indent="-457834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1041400" algn="l"/>
                <a:tab pos="104203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البدائل</a:t>
            </a:r>
            <a:r xmlns:a="http://schemas.openxmlformats.org/drawingml/2006/main">
              <a:rPr dirty="0" sz="280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حصيلة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معروف 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يتقدم.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indent="-45720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مخاطرة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1041400" indent="-457834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1041400" algn="l"/>
                <a:tab pos="10420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الاحتمالات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مُكَلَّف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حصيلة.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indent="-45720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ريبة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1041400" marR="92075" indent="-457200">
              <a:lnSpc>
                <a:spcPct val="90000"/>
              </a:lnSpc>
              <a:spcBef>
                <a:spcPts val="405"/>
              </a:spcBef>
              <a:buFont typeface="Arial MT"/>
              <a:buChar char="•"/>
              <a:tabLst>
                <a:tab pos="1041400" algn="l"/>
                <a:tab pos="104203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يجعل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حصيلة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بديل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متوقع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الاحتمالات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عازم.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5550" y="264921"/>
            <a:ext cx="392430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صناعة القرار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الأنماط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375" y="1237091"/>
            <a:ext cx="2139696" cy="33311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" y="2772155"/>
            <a:ext cx="2729484" cy="78943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060" y="4511040"/>
            <a:ext cx="2819400" cy="78943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07340" y="1051052"/>
            <a:ext cx="8291830" cy="486219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algn="just" marL="12700">
              <a:lnSpc>
                <a:spcPct val="100000"/>
              </a:lnSpc>
              <a:spcBef>
                <a:spcPts val="565"/>
              </a:spcBef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انعكاسي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أسلوب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469900" marR="5080" indent="-457200">
              <a:lnSpc>
                <a:spcPct val="90000"/>
              </a:lnSpc>
              <a:spcBef>
                <a:spcPts val="805"/>
              </a:spcBef>
              <a:buFont typeface="Arial MT"/>
              <a:buChar char="•"/>
              <a:tabLst>
                <a:tab pos="4699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يتخذ قرارات سريعة دون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يأخذ الوقت الكافي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لاتخاذها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المعلومات التي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قد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تكون مطلوبة وبدون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 الأخذ بعين الاعتبار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البدائل.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12700">
              <a:lnSpc>
                <a:spcPct val="100000"/>
              </a:lnSpc>
              <a:spcBef>
                <a:spcPts val="46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عاكس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أسلوب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544195" indent="-457200">
              <a:lnSpc>
                <a:spcPts val="3020"/>
              </a:lnSpc>
              <a:spcBef>
                <a:spcPts val="845"/>
              </a:spcBef>
              <a:buFont typeface="Arial MT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6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تجمع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كبير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تحليل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عدة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بدائل.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30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ثابت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أسلوب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447675" indent="-45720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يميل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بدون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أيضاً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مسرع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إهدار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5875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قرار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 spc="-5"/>
              <a:t>بناء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1082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660"/>
              </a:spcBef>
              <a:bidi/>
            </a:pPr>
            <a:r xmlns:a="http://schemas.openxmlformats.org/drawingml/2006/main">
              <a:rPr dirty="0" spc="-10"/>
              <a:t>مبرمج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القرارات</a:t>
            </a:r>
          </a:p>
          <a:p>
            <a:pPr xmlns:a="http://schemas.openxmlformats.org/drawingml/2006/main" marL="1041400" marR="5080" indent="-457200">
              <a:lnSpc>
                <a:spcPct val="150000"/>
              </a:lnSpc>
              <a:buFont typeface="Arial MT"/>
              <a:buChar char="•"/>
              <a:tabLst>
                <a:tab pos="1041400" algn="l"/>
                <a:tab pos="1042035" algn="l"/>
              </a:tabLst>
              <a:bidi/>
            </a:pPr>
            <a:r xmlns:a="http://schemas.openxmlformats.org/drawingml/2006/main">
              <a:rPr dirty="0" spc="-10"/>
              <a:t>متكررة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روتين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المواقف </a:t>
            </a:r>
            <a:r xmlns:a="http://schemas.openxmlformats.org/drawingml/2006/main">
              <a:rPr dirty="0" spc="-5"/>
              <a:t>التي </a:t>
            </a:r>
            <a:r xmlns:a="http://schemas.openxmlformats.org/drawingml/2006/main">
              <a:rPr dirty="0"/>
              <a:t>فيها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قرار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يجب على </a:t>
            </a:r>
            <a:r xmlns:a="http://schemas.openxmlformats.org/drawingml/2006/main">
              <a:rPr dirty="0" spc="-15"/>
              <a:t>صانع القرار </a:t>
            </a:r>
            <a:r xmlns:a="http://schemas.openxmlformats.org/drawingml/2006/main">
              <a:rPr dirty="0"/>
              <a:t>أن يستخدم القرار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قواعد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تنظيمي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/>
              <a:t>السياسات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إجراءات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20"/>
              <a:t>يصنع</a:t>
            </a:r>
            <a:r xmlns:a="http://schemas.openxmlformats.org/drawingml/2006/main">
              <a:rPr dirty="0" spc="-57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قرار.</a:t>
            </a: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560"/>
              </a:spcBef>
              <a:bidi/>
            </a:pPr>
            <a:r xmlns:a="http://schemas.openxmlformats.org/drawingml/2006/main">
              <a:rPr dirty="0"/>
              <a:t>غير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مبرمج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القرارات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07744" y="4920437"/>
            <a:ext cx="6731634" cy="18091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just" marL="469265" marR="5080" indent="-45720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69900" algn="l"/>
              </a:tabLst>
              <a:bidi/>
            </a:pPr>
            <a:r xmlns:a="http://schemas.openxmlformats.org/drawingml/2006/main">
              <a:rPr dirty="0" sz="2600" spc="-5" b="1">
                <a:latin typeface="Calibri"/>
                <a:cs typeface="Calibri"/>
              </a:rPr>
              <a:t>المواقف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الهامة وغير المتكررة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وغير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الروتينية التي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يجب على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صانع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القرار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فيها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استخدم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صناعة القرار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نموذج </a:t>
            </a:r>
            <a:r xmlns:a="http://schemas.openxmlformats.org/drawingml/2006/main">
              <a:rPr dirty="0" sz="1700">
                <a:latin typeface="Calibri"/>
                <a:cs typeface="Calibri"/>
              </a:rPr>
              <a:t>.</a:t>
            </a:r>
            <a:endParaRPr xmlns:a="http://schemas.openxmlformats.org/drawingml/2006/main" sz="1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542" y="6456070"/>
            <a:ext cx="53784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19/03/2021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0966" y="578865"/>
            <a:ext cx="787590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3213100" marR="5080" indent="-320103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pc="-5"/>
              <a:t>متى </a:t>
            </a:r>
            <a:r xmlns:a="http://schemas.openxmlformats.org/drawingml/2006/main">
              <a:rPr dirty="0"/>
              <a:t>تكون </a:t>
            </a:r>
            <a:r xmlns:a="http://schemas.openxmlformats.org/drawingml/2006/main">
              <a:rPr dirty="0" spc="-10"/>
              <a:t>المشاركة مناسبة </a:t>
            </a:r>
            <a:r xmlns:a="http://schemas.openxmlformats.org/drawingml/2006/main">
              <a:rPr dirty="0" spc="-20"/>
              <a:t>لاتخاذ </a:t>
            </a:r>
            <a:r xmlns:a="http://schemas.openxmlformats.org/drawingml/2006/main">
              <a:rPr dirty="0" spc="-5"/>
              <a:t>القرار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 spc="-5"/>
              <a:t>تحضير؟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2181580"/>
            <a:ext cx="4727575" cy="2391410"/>
          </a:xfrm>
          <a:prstGeom prst="rect">
            <a:avLst/>
          </a:prstGeom>
        </p:spPr>
        <p:txBody>
          <a:bodyPr wrap="square" lIns="0" tIns="20764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3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درجات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المشاركة في </a:t>
            </a:r>
            <a:endParaRPr xmlns:a="http://schemas.openxmlformats.org/drawingml/2006/main" sz="2600">
              <a:latin typeface="Calibri"/>
              <a:cs typeface="Calibri"/>
            </a:endParaRPr>
            <a:r xmlns:a="http://schemas.openxmlformats.org/drawingml/2006/main">
              <a:rPr dirty="0" sz="2600" spc="-5" b="1">
                <a:latin typeface="Calibri"/>
                <a:cs typeface="Calibri"/>
              </a:rPr>
              <a:t>اتخاذ القرار</a:t>
            </a: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600" spc="-15" b="1">
                <a:latin typeface="Calibri"/>
                <a:cs typeface="Calibri"/>
              </a:rPr>
              <a:t>استبدادي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154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استشاري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1535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مجموعة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1185" y="292684"/>
            <a:ext cx="496760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مشارك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5"/>
              <a:t>مشكلة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حل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961224"/>
            <a:ext cx="8324850" cy="5509895"/>
          </a:xfrm>
          <a:prstGeom prst="rect">
            <a:avLst/>
          </a:prstGeom>
        </p:spPr>
        <p:txBody>
          <a:bodyPr wrap="square" lIns="0" tIns="114935" rIns="0" bIns="0" rtlCol="0" vert="horz">
            <a:spAutoFit/>
          </a:bodyPr>
          <a:lstStyle/>
          <a:p>
            <a:pPr xmlns:a="http://schemas.openxmlformats.org/drawingml/2006/main" marL="256540" indent="-243840">
              <a:lnSpc>
                <a:spcPct val="100000"/>
              </a:lnSpc>
              <a:spcBef>
                <a:spcPts val="905"/>
              </a:spcBef>
              <a:buSzPct val="83333"/>
              <a:buFont typeface="Arial MT"/>
              <a:buChar char="•"/>
              <a:tabLst>
                <a:tab pos="255904" algn="l"/>
                <a:tab pos="256540" algn="l"/>
              </a:tabLst>
              <a:bidi/>
            </a:pPr>
            <a:r xmlns:a="http://schemas.openxmlformats.org/drawingml/2006/main">
              <a:rPr dirty="0" sz="3000" spc="-5" b="1">
                <a:latin typeface="Calibri"/>
                <a:cs typeface="Calibri"/>
              </a:rPr>
              <a:t>قرار </a:t>
            </a:r>
            <a:r xmlns:a="http://schemas.openxmlformats.org/drawingml/2006/main">
              <a:rPr dirty="0" sz="3000" spc="-15" b="1">
                <a:latin typeface="Calibri"/>
                <a:cs typeface="Calibri"/>
              </a:rPr>
              <a:t>المجموعة</a:t>
            </a:r>
            <a:r xmlns:a="http://schemas.openxmlformats.org/drawingml/2006/main">
              <a:rPr dirty="0" sz="30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spc="-5" b="1">
                <a:latin typeface="Calibri"/>
                <a:cs typeface="Calibri"/>
              </a:rPr>
              <a:t>تحضير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: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70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600" spc="-70" b="1">
                <a:latin typeface="Calibri"/>
                <a:cs typeface="Calibri"/>
              </a:rPr>
              <a:t>لقد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حصلت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لمزيد من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المعلومات.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مناسب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قرار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marR="597535" indent="-172720">
              <a:lnSpc>
                <a:spcPct val="140000"/>
              </a:lnSpc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600" spc="-70" b="1">
                <a:latin typeface="Calibri"/>
                <a:cs typeface="Calibri"/>
              </a:rPr>
              <a:t>لقد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حصلت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أكثر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خيرا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أفكار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يولد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أحسن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البدائل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marR="360045" indent="-172720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الناس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يفكرون</a:t>
            </a:r>
            <a:r xmlns:a="http://schemas.openxmlformats.org/drawingml/2006/main">
              <a:rPr dirty="0" sz="26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يمكننا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معا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وصل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إلى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أحسن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التحفيز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التفاعل</a:t>
            </a:r>
            <a:r xmlns:a="http://schemas.openxmlformats.org/drawingml/2006/main">
              <a:rPr dirty="0" sz="26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نقاط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وجهة نظر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125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مشاركون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هناك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المزيد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ملتزم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حامل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خارج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marR="63500" indent="-172720">
              <a:lnSpc>
                <a:spcPts val="4370"/>
              </a:lnSpc>
              <a:spcBef>
                <a:spcPts val="15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تنسيق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الاتصالات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أبسط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أحسن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يفهم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005" y="420446"/>
            <a:ext cx="8314055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193925" marR="5080" indent="-218186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pc="-20"/>
              <a:t>المزايا </a:t>
            </a:r>
            <a:r xmlns:a="http://schemas.openxmlformats.org/drawingml/2006/main">
              <a:rPr dirty="0"/>
              <a:t>والعيوب </a:t>
            </a:r>
            <a:r xmlns:a="http://schemas.openxmlformats.org/drawingml/2006/main">
              <a:rPr dirty="0" spc="-15"/>
              <a:t>المحتملة </a:t>
            </a:r>
            <a:r xmlns:a="http://schemas.openxmlformats.org/drawingml/2006/main">
              <a:rPr dirty="0"/>
              <a:t>لاستخدام</a:t>
            </a:r>
            <a:r xmlns:a="http://schemas.openxmlformats.org/drawingml/2006/main">
              <a:rPr dirty="0" spc="-15"/>
              <a:t>​</a:t>
            </a:r>
            <a:r xmlns:a="http://schemas.openxmlformats.org/drawingml/2006/main">
              <a:rPr dirty="0" spc="-710"/>
              <a:t> </a:t>
            </a:r>
            <a:r xmlns:a="http://schemas.openxmlformats.org/drawingml/2006/main">
              <a:rPr dirty="0" spc="-10"/>
              <a:t>مجموعة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قرار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تحضير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9435" y="1624187"/>
            <a:ext cx="3169920" cy="339090"/>
            <a:chOff x="59435" y="1624187"/>
            <a:chExt cx="3169920" cy="3390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884" y="1624187"/>
              <a:ext cx="3118534" cy="33311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435" y="1897379"/>
              <a:ext cx="3169920" cy="6553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4470" y="1437750"/>
            <a:ext cx="4668520" cy="519557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63500">
              <a:lnSpc>
                <a:spcPct val="100000"/>
              </a:lnSpc>
              <a:spcBef>
                <a:spcPts val="575"/>
              </a:spcBef>
              <a:bidi/>
            </a:pP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المزايا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78485" indent="-515620">
              <a:lnSpc>
                <a:spcPct val="100000"/>
              </a:lnSpc>
              <a:spcBef>
                <a:spcPts val="470"/>
              </a:spcBef>
              <a:buAutoNum type="arabicParenR"/>
              <a:tabLst>
                <a:tab pos="578485" algn="l"/>
                <a:tab pos="5791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جودة أفضل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78485" marR="68580" indent="-515620">
              <a:lnSpc>
                <a:spcPct val="90000"/>
              </a:lnSpc>
              <a:spcBef>
                <a:spcPts val="805"/>
              </a:spcBef>
              <a:buAutoNum type="arabicParenR"/>
              <a:tabLst>
                <a:tab pos="578485" algn="l"/>
                <a:tab pos="5791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معلومة،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البدائل،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إِبداع،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ابتكار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78485" marR="559435" indent="-515620">
              <a:lnSpc>
                <a:spcPts val="3020"/>
              </a:lnSpc>
              <a:spcBef>
                <a:spcPts val="840"/>
              </a:spcBef>
              <a:buAutoNum type="arabicParenR"/>
              <a:tabLst>
                <a:tab pos="578485" algn="l"/>
                <a:tab pos="5791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أحسن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939800" marR="213995" indent="-419100">
              <a:lnSpc>
                <a:spcPts val="3020"/>
              </a:lnSpc>
              <a:spcBef>
                <a:spcPts val="415"/>
              </a:spcBef>
              <a:buAutoNum type="arabicParenR"/>
              <a:tabLst>
                <a:tab pos="939165" algn="l"/>
                <a:tab pos="9398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التزام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939800" marR="537845" indent="-419100">
              <a:lnSpc>
                <a:spcPts val="3020"/>
              </a:lnSpc>
              <a:spcBef>
                <a:spcPts val="405"/>
              </a:spcBef>
              <a:buAutoNum type="arabicParenR"/>
              <a:tabLst>
                <a:tab pos="939165" algn="l"/>
                <a:tab pos="93980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تحسن الروح المعنوية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تحفيز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11530" indent="-291465">
              <a:lnSpc>
                <a:spcPct val="100000"/>
              </a:lnSpc>
              <a:spcBef>
                <a:spcPts val="20"/>
              </a:spcBef>
              <a:buClr>
                <a:srgbClr val="000000"/>
              </a:buClr>
              <a:buSzPct val="311111"/>
              <a:buFont typeface="Calibri"/>
              <a:buAutoNum type="arabicParenR"/>
              <a:tabLst>
                <a:tab pos="812165" algn="l"/>
              </a:tabLst>
              <a:bidi/>
            </a:pPr>
            <a:r xmlns:a="http://schemas.openxmlformats.org/drawingml/2006/main">
              <a:rPr dirty="0" baseline="-15432" sz="1350" spc="-7">
                <a:solidFill>
                  <a:srgbClr val="888888"/>
                </a:solidFill>
                <a:latin typeface="Arial MT"/>
                <a:cs typeface="Arial MT"/>
              </a:rPr>
              <a:t>3 </a:t>
            </a:r>
            <a:r xmlns:a="http://schemas.openxmlformats.org/drawingml/2006/main">
              <a:rPr dirty="0" baseline="-15432" sz="1350">
                <a:solidFill>
                  <a:srgbClr val="888888"/>
                </a:solidFill>
                <a:latin typeface="Arial MT"/>
                <a:cs typeface="Arial MT"/>
              </a:rPr>
              <a:t>/ </a:t>
            </a:r>
            <a:r xmlns:a="http://schemas.openxmlformats.org/drawingml/2006/main">
              <a:rPr dirty="0" baseline="-15432" sz="1350" spc="-7">
                <a:solidFill>
                  <a:srgbClr val="888888"/>
                </a:solidFill>
                <a:latin typeface="Arial MT"/>
                <a:cs typeface="Arial MT"/>
              </a:rPr>
              <a:t>19 </a:t>
            </a:r>
            <a:r xmlns:a="http://schemas.openxmlformats.org/drawingml/2006/main">
              <a:rPr dirty="0" sz="2800" spc="-1789" b="1">
                <a:latin typeface="Calibri"/>
                <a:cs typeface="Calibri"/>
              </a:rPr>
              <a:t>جرام </a:t>
            </a:r>
            <a:r xmlns:a="http://schemas.openxmlformats.org/drawingml/2006/main">
              <a:rPr dirty="0" baseline="-15432" sz="1350">
                <a:solidFill>
                  <a:srgbClr val="888888"/>
                </a:solidFill>
                <a:latin typeface="Arial MT"/>
                <a:cs typeface="Arial MT"/>
              </a:rPr>
              <a:t>/ </a:t>
            </a:r>
            <a:r xmlns:a="http://schemas.openxmlformats.org/drawingml/2006/main">
              <a:rPr dirty="0" baseline="-15432" sz="1350" spc="-7">
                <a:solidFill>
                  <a:srgbClr val="888888"/>
                </a:solidFill>
                <a:latin typeface="Arial MT"/>
                <a:cs typeface="Arial MT"/>
              </a:rPr>
              <a:t>202 </a:t>
            </a:r>
            <a:r xmlns:a="http://schemas.openxmlformats.org/drawingml/2006/main">
              <a:rPr dirty="0" baseline="-15432" sz="1350" spc="-735">
                <a:solidFill>
                  <a:srgbClr val="888888"/>
                </a:solidFill>
                <a:latin typeface="Arial MT"/>
                <a:cs typeface="Arial MT"/>
              </a:rPr>
              <a:t>1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أوقية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تمرين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27828" y="1720037"/>
            <a:ext cx="4081779" cy="2525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العيوب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84885" indent="-515620">
              <a:lnSpc>
                <a:spcPct val="100000"/>
              </a:lnSpc>
              <a:spcBef>
                <a:spcPts val="75"/>
              </a:spcBef>
              <a:buAutoNum type="arabicParenR"/>
              <a:tabLst>
                <a:tab pos="984885" algn="l"/>
                <a:tab pos="985519" algn="l"/>
              </a:tabLst>
              <a:bidi/>
            </a:pPr>
            <a:r xmlns:a="http://schemas.openxmlformats.org/drawingml/2006/main">
              <a:rPr dirty="0" sz="2800" spc="-35" b="1">
                <a:latin typeface="Calibri"/>
                <a:cs typeface="Calibri"/>
              </a:rPr>
              <a:t>مُهدر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84885" marR="5080" indent="-515620">
              <a:lnSpc>
                <a:spcPts val="3020"/>
              </a:lnSpc>
              <a:spcBef>
                <a:spcPts val="445"/>
              </a:spcBef>
              <a:buAutoNum type="arabicParenR"/>
              <a:tabLst>
                <a:tab pos="984885" algn="l"/>
                <a:tab pos="985519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السيطرة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والهدف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النزوح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84885" marR="788670" indent="-515620">
              <a:lnSpc>
                <a:spcPts val="3020"/>
              </a:lnSpc>
              <a:spcBef>
                <a:spcPts val="405"/>
              </a:spcBef>
              <a:buAutoNum type="arabicParenR"/>
              <a:tabLst>
                <a:tab pos="984885" algn="l"/>
                <a:tab pos="985519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المطابقة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تفكير جماعي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74940" y="6354571"/>
            <a:ext cx="8331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200" b="1">
                <a:latin typeface="Arial"/>
                <a:cs typeface="Arial"/>
              </a:rPr>
              <a:t>يعرض</a:t>
            </a:r>
            <a:r xmlns:a="http://schemas.openxmlformats.org/drawingml/2006/main">
              <a:rPr dirty="0" sz="1200" spc="-65" b="1">
                <a:latin typeface="Arial"/>
                <a:cs typeface="Arial"/>
              </a:rPr>
              <a:t> </a:t>
            </a:r>
            <a:r xmlns:a="http://schemas.openxmlformats.org/drawingml/2006/main">
              <a:rPr dirty="0" sz="1200" spc="-5" b="1">
                <a:latin typeface="Arial"/>
                <a:cs typeface="Arial"/>
              </a:rPr>
              <a:t>4-4</a:t>
            </a:r>
            <a:endParaRPr xmlns:a="http://schemas.openxmlformats.org/drawingml/2006/main"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1400" y="953769"/>
            <a:ext cx="38906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15"/>
              <a:t>ماذا</a:t>
            </a:r>
            <a:r xmlns:a="http://schemas.openxmlformats.org/drawingml/2006/main">
              <a:rPr dirty="0" sz="4000" spc="-25"/>
              <a:t> </a:t>
            </a:r>
            <a:r xmlns:a="http://schemas.openxmlformats.org/drawingml/2006/main">
              <a:rPr dirty="0" sz="4000" spc="-5"/>
              <a:t>يكون</a:t>
            </a:r>
            <a:r xmlns:a="http://schemas.openxmlformats.org/drawingml/2006/main">
              <a:rPr dirty="0" sz="4000" spc="-20"/>
              <a:t> </a:t>
            </a:r>
            <a:r xmlns:a="http://schemas.openxmlformats.org/drawingml/2006/main">
              <a:rPr dirty="0" sz="4000" spc="-5"/>
              <a:t>أ</a:t>
            </a:r>
            <a:r xmlns:a="http://schemas.openxmlformats.org/drawingml/2006/main">
              <a:rPr dirty="0" sz="4000" spc="-25"/>
              <a:t> </a:t>
            </a:r>
            <a:r xmlns:a="http://schemas.openxmlformats.org/drawingml/2006/main">
              <a:rPr dirty="0" sz="4000" spc="-10"/>
              <a:t>مشكلة</a:t>
            </a:r>
            <a:endParaRPr xmlns:a="http://schemas.openxmlformats.org/drawingml/2006/main" sz="4000"/>
          </a:p>
        </p:txBody>
      </p:sp>
      <p:sp>
        <p:nvSpPr>
          <p:cNvPr id="3" name="object 3"/>
          <p:cNvSpPr txBox="1"/>
          <p:nvPr/>
        </p:nvSpPr>
        <p:spPr>
          <a:xfrm>
            <a:off x="612140" y="2177923"/>
            <a:ext cx="7715884" cy="219265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11353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هل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هناك أي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اختلاف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150">
              <a:latin typeface="Calibri"/>
              <a:cs typeface="Calibri"/>
            </a:endParaRPr>
          </a:p>
          <a:p>
            <a:pPr xmlns:a="http://schemas.openxmlformats.org/drawingml/2006/main" marL="5276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موجود في أي وقت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الأهداف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اللقاء.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172720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مطلوب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حدث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1926" y="645921"/>
            <a:ext cx="7147559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مجموعة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5"/>
              <a:t>قرار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تحضير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30"/>
              <a:t>أعمال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أفضل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متى </a:t>
            </a:r>
            <a:r xmlns:a="http://schemas.openxmlformats.org/drawingml/2006/main">
              <a:rPr dirty="0" spc="-5" b="0">
                <a:latin typeface="Calibri"/>
                <a:cs typeface="Calibri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40" y="1773453"/>
            <a:ext cx="8177530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تعود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للعمل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معاً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فريق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وجود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الزعيم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ماهر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حفظ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مقابلة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هدف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المجموعة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مكافأه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2023" y="645921"/>
            <a:ext cx="766953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المبادئ التوجيهية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/>
              <a:t>مبنى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قرار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تحضير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مهارات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0745" y="1543663"/>
            <a:ext cx="7102475" cy="386778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بالتأكيد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يقبل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بالكامل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يميز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 هو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إنها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يُحذًِر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علامات 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محتاج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الحلول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مفتوح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عقل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5317" y="722121"/>
            <a:ext cx="767143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المبادئ التوجيهية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مبنى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قرار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تحضير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مهارات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849653"/>
            <a:ext cx="7566659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ينصح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استشر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المشرف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الخاص بك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وَرَاءَ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قدرة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يتعلم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منك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اخطاء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يقيم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خارج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204" y="685546"/>
            <a:ext cx="601726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5"/>
              <a:t>النهج</a:t>
            </a:r>
            <a:r xmlns:a="http://schemas.openxmlformats.org/drawingml/2006/main">
              <a:rPr dirty="0" sz="3600" spc="-15"/>
              <a:t> </a:t>
            </a:r>
            <a:r xmlns:a="http://schemas.openxmlformats.org/drawingml/2006/main">
              <a:rPr dirty="0" sz="3600" spc="-20"/>
              <a:t>ل</a:t>
            </a:r>
            <a:r xmlns:a="http://schemas.openxmlformats.org/drawingml/2006/main">
              <a:rPr dirty="0" sz="3600" spc="-30"/>
              <a:t> </a:t>
            </a:r>
            <a:r xmlns:a="http://schemas.openxmlformats.org/drawingml/2006/main">
              <a:rPr dirty="0" sz="3600"/>
              <a:t>قرار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5"/>
              <a:t>تحضير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2002053"/>
            <a:ext cx="5984240" cy="25863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عقلاني (منطقي)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يقترب)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حدسي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يقترب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غير قادر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لاتخاذ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(غير حاسم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يقترب)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متسرع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يقترب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31026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/>
              <a:t>مشكلة</a:t>
            </a:r>
            <a:r xmlns:a="http://schemas.openxmlformats.org/drawingml/2006/main">
              <a:rPr dirty="0" sz="3600" spc="-75"/>
              <a:t> </a:t>
            </a:r>
            <a:r xmlns:a="http://schemas.openxmlformats.org/drawingml/2006/main">
              <a:rPr dirty="0" sz="3600"/>
              <a:t>حل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690168" y="1661541"/>
            <a:ext cx="7677784" cy="160147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898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تحديد الهوية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تناقض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ولاية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شؤون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ثم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ميزة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فرصة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34188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/>
              <a:t>مشكلة</a:t>
            </a:r>
            <a:r xmlns:a="http://schemas.openxmlformats.org/drawingml/2006/main">
              <a:rPr dirty="0" sz="3600" spc="-65"/>
              <a:t> </a:t>
            </a:r>
            <a:r xmlns:a="http://schemas.openxmlformats.org/drawingml/2006/main">
              <a:rPr dirty="0" sz="3600" spc="-5"/>
              <a:t>الموقف</a:t>
            </a:r>
            <a:endParaRPr xmlns:a="http://schemas.openxmlformats.org/drawingml/2006/main" sz="3600"/>
          </a:p>
        </p:txBody>
      </p:sp>
      <p:grpSp>
        <p:nvGrpSpPr>
          <p:cNvPr id="3" name="object 3"/>
          <p:cNvGrpSpPr/>
          <p:nvPr/>
        </p:nvGrpSpPr>
        <p:grpSpPr>
          <a:xfrm>
            <a:off x="670559" y="2551176"/>
            <a:ext cx="3924300" cy="789940"/>
            <a:chOff x="670559" y="2551176"/>
            <a:chExt cx="3924300" cy="7899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7615" y="2830068"/>
              <a:ext cx="118872" cy="114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0559" y="2551176"/>
              <a:ext cx="2366772" cy="78943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56331" y="2551176"/>
              <a:ext cx="1938527" cy="789432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670559" y="4290059"/>
            <a:ext cx="4506595" cy="789940"/>
            <a:chOff x="670559" y="4290059"/>
            <a:chExt cx="4506595" cy="78994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7615" y="4568951"/>
              <a:ext cx="118872" cy="1143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0559" y="4290059"/>
              <a:ext cx="684276" cy="78943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7739" y="4290059"/>
              <a:ext cx="2374392" cy="78943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55036" y="4290059"/>
              <a:ext cx="2221991" cy="789432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707542" y="1658492"/>
            <a:ext cx="7541259" cy="3931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التالي: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algn="just"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نقص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الأداء 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والذي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يوجد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عندما يكون الأداء الفعلي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الأداء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أقل 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المطلوب.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سبيل المثال،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معدل دوران العمل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الغياب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فجأة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يزيد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algn="just" marL="184785" marR="7620" indent="-172720">
              <a:lnSpc>
                <a:spcPts val="303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الأداء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والتي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تظهر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عندما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الوضع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الفعلي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يتبين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أنه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أفضل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متوقع،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العروض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لذا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433" y="684352"/>
            <a:ext cx="57556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20"/>
              <a:t>أنواع</a:t>
            </a:r>
            <a:r xmlns:a="http://schemas.openxmlformats.org/drawingml/2006/main">
              <a:rPr dirty="0" sz="3600" spc="-40"/>
              <a:t> </a:t>
            </a:r>
            <a:r xmlns:a="http://schemas.openxmlformats.org/drawingml/2006/main">
              <a:rPr dirty="0" sz="3600"/>
              <a:t>ل</a:t>
            </a:r>
            <a:r xmlns:a="http://schemas.openxmlformats.org/drawingml/2006/main">
              <a:rPr dirty="0" sz="3600" spc="-20"/>
              <a:t> </a:t>
            </a:r>
            <a:r xmlns:a="http://schemas.openxmlformats.org/drawingml/2006/main">
              <a:rPr dirty="0" sz="3600" spc="-10"/>
              <a:t>إداري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 spc="-5"/>
              <a:t>المشاكل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6898005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المشاكل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وجه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مبوب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3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رئيسي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أنواع: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الهياكل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منظم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مصيبة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39033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1.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مُنظم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5"/>
              <a:t>المشاكل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7675880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مألوف،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واضح وصريح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واضح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هم.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إلى الأمام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طرق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اتفاق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يمنع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حدوث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43516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2.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غير منظم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5"/>
              <a:t>المشاكل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7458075" cy="1946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just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تنطوي على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غموض ونواقص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 المعلومات،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وتحدث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غالبًا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كمواقف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غير متوقعة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رواية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30010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5"/>
              <a:t>3.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مصيبة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5"/>
              <a:t>المشاكل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7562215" cy="3867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92075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هل هو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غير متوقع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الى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كارثة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تم حلها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بسرعة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بشكل مناسب.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41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واضح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لكل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يكتب.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702" y="423113"/>
            <a:ext cx="638683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5"/>
              <a:t>عناصر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/>
              <a:t>في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 spc="-10"/>
              <a:t>إداري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/>
              <a:t>القرارات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621053"/>
            <a:ext cx="7157720" cy="3648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قرار: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واعي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خيار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بديل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الدورات التدريبية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9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لذلك،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3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عناصر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واعي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خيار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البدائل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العمل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malakeh malak</dc:creator>
  <dc:title>PowerPoint Presentation</dc:title>
  <dcterms:created xsi:type="dcterms:W3CDTF">2023-11-04T07:44:52Z</dcterms:created>
  <dcterms:modified xsi:type="dcterms:W3CDTF">2023-11-04T07:44:52Z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