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39850" y="533400"/>
            <a:ext cx="64643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98472" y="470661"/>
            <a:ext cx="514705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44625"/>
            <a:ext cx="8072119" cy="2585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6701" y="6291126"/>
            <a:ext cx="238759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4321393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533397" y="4049522"/>
            <a:ext cx="611505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4000" spc="-5" b="1">
                <a:solidFill>
                  <a:srgbClr val="252525"/>
                </a:solidFill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4000" spc="-2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الرعاية</a:t>
            </a:r>
            <a:r xmlns:a="http://schemas.openxmlformats.org/drawingml/2006/main"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​</a:t>
            </a:r>
            <a:r xmlns:a="http://schemas.openxmlformats.org/drawingml/2006/main">
              <a:rPr dirty="0" sz="4000" spc="-2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إدارة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5809" y="4546600"/>
            <a:ext cx="16446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000" spc="-5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xmlns:a="http://schemas.openxmlformats.org/drawingml/2006/main" sz="20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35050" y="1168146"/>
            <a:ext cx="6505575" cy="2281555"/>
          </a:xfrm>
          <a:prstGeom prst="rect"/>
        </p:spPr>
        <p:txBody>
          <a:bodyPr wrap="square" lIns="0" tIns="81915" rIns="0" bIns="0" rtlCol="0" vert="horz">
            <a:spAutoFit/>
          </a:bodyPr>
          <a:lstStyle/>
          <a:p>
            <a:pPr xmlns:a="http://schemas.openxmlformats.org/drawingml/2006/main" marL="2241550" marR="5080" indent="-2229485">
              <a:lnSpc>
                <a:spcPts val="4320"/>
              </a:lnSpc>
              <a:spcBef>
                <a:spcPts val="645"/>
              </a:spcBef>
              <a:bidi/>
            </a:pPr>
            <a:r xmlns:a="http://schemas.openxmlformats.org/drawingml/2006/main">
              <a:rPr dirty="0" sz="4000" spc="-15"/>
              <a:t>الإدارة </a:t>
            </a:r>
            <a:r xmlns:a="http://schemas.openxmlformats.org/drawingml/2006/main">
              <a:rPr dirty="0" sz="4000"/>
              <a:t>والقيادة</a:t>
            </a:r>
            <a:r xmlns:a="http://schemas.openxmlformats.org/drawingml/2006/main">
              <a:rPr dirty="0" sz="4000" spc="-5"/>
              <a:t>​</a:t>
            </a:r>
            <a:r xmlns:a="http://schemas.openxmlformats.org/drawingml/2006/main">
              <a:rPr dirty="0" sz="4000" spc="-890"/>
              <a:t> </a:t>
            </a:r>
            <a:r xmlns:a="http://schemas.openxmlformats.org/drawingml/2006/main">
              <a:rPr dirty="0" sz="4000"/>
              <a:t>في</a:t>
            </a:r>
            <a:r xmlns:a="http://schemas.openxmlformats.org/drawingml/2006/main">
              <a:rPr dirty="0" sz="4000" spc="-5"/>
              <a:t> </a:t>
            </a:r>
            <a:r xmlns:a="http://schemas.openxmlformats.org/drawingml/2006/main">
              <a:rPr dirty="0" sz="4000" spc="-10"/>
              <a:t>تمريض</a:t>
            </a:r>
            <a:endParaRPr xmlns:a="http://schemas.openxmlformats.org/drawingml/2006/main" sz="4000"/>
          </a:p>
          <a:p>
            <a:pPr xmlns:a="http://schemas.openxmlformats.org/drawingml/2006/main" marL="1884045" marR="639445" indent="-1007744">
              <a:lnSpc>
                <a:spcPts val="4320"/>
              </a:lnSpc>
              <a:bidi/>
            </a:pPr>
            <a:r xmlns:a="http://schemas.openxmlformats.org/drawingml/2006/main">
              <a:rPr dirty="0" sz="4000" spc="-10"/>
              <a:t>إدارة</a:t>
            </a:r>
            <a:r xmlns:a="http://schemas.openxmlformats.org/drawingml/2006/main">
              <a:rPr dirty="0" sz="4000" spc="-80"/>
              <a:t> </a:t>
            </a:r>
            <a:r xmlns:a="http://schemas.openxmlformats.org/drawingml/2006/main">
              <a:rPr dirty="0" sz="4000"/>
              <a:t>الوظائف</a:t>
            </a:r>
            <a:r xmlns:a="http://schemas.openxmlformats.org/drawingml/2006/main">
              <a:rPr dirty="0" sz="4000" spc="-890"/>
              <a:t> </a:t>
            </a:r>
            <a:r xmlns:a="http://schemas.openxmlformats.org/drawingml/2006/main">
              <a:rPr dirty="0" sz="4000" spc="-5"/>
              <a:t>4-</a:t>
            </a:r>
            <a:r xmlns:a="http://schemas.openxmlformats.org/drawingml/2006/main">
              <a:rPr dirty="0" sz="4000" spc="-20"/>
              <a:t> </a:t>
            </a:r>
            <a:r xmlns:a="http://schemas.openxmlformats.org/drawingml/2006/main">
              <a:rPr dirty="0" sz="4000" spc="-10"/>
              <a:t>التحكم</a:t>
            </a:r>
            <a:endParaRPr xmlns:a="http://schemas.openxmlformats.org/drawingml/2006/main"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6701" y="6291126"/>
            <a:ext cx="21336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z="1400" spc="-45">
                <a:latin typeface="Arial MT"/>
                <a:cs typeface="Arial MT"/>
              </a:rPr>
              <a:t>10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841" y="2256028"/>
            <a:ext cx="80067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>
                <a:latin typeface="Arial"/>
                <a:cs typeface="Arial"/>
              </a:rPr>
              <a:t>عناصر</a:t>
            </a:r>
            <a:r xmlns:a="http://schemas.openxmlformats.org/drawingml/2006/main">
              <a:rPr dirty="0" spc="-20">
                <a:latin typeface="Arial"/>
                <a:cs typeface="Arial"/>
              </a:rPr>
              <a:t> </a:t>
            </a:r>
            <a:r xmlns:a="http://schemas.openxmlformats.org/drawingml/2006/main">
              <a:rPr dirty="0" spc="-5">
                <a:latin typeface="Arial"/>
                <a:cs typeface="Arial"/>
              </a:rPr>
              <a:t>ل</a:t>
            </a:r>
            <a:r xmlns:a="http://schemas.openxmlformats.org/drawingml/2006/main">
              <a:rPr dirty="0" spc="-10">
                <a:latin typeface="Arial"/>
                <a:cs typeface="Arial"/>
              </a:rPr>
              <a:t> </a:t>
            </a:r>
            <a:r xmlns:a="http://schemas.openxmlformats.org/drawingml/2006/main">
              <a:rPr dirty="0" spc="-5">
                <a:latin typeface="Arial"/>
                <a:cs typeface="Arial"/>
              </a:rPr>
              <a:t>جودة</a:t>
            </a:r>
            <a:r xmlns:a="http://schemas.openxmlformats.org/drawingml/2006/main">
              <a:rPr dirty="0" spc="204">
                <a:latin typeface="Arial"/>
                <a:cs typeface="Arial"/>
              </a:rPr>
              <a:t> </a:t>
            </a:r>
            <a:r xmlns:a="http://schemas.openxmlformats.org/drawingml/2006/main">
              <a:rPr dirty="0">
                <a:latin typeface="Arial"/>
                <a:cs typeface="Arial"/>
              </a:rPr>
              <a:t>إدارة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8341" y="266700"/>
            <a:ext cx="7123430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0" marR="5080" indent="-183515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إدارة الجودة الشاملة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 spc="-5"/>
              <a:t>برنامج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يتضمن: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5574"/>
            <a:ext cx="8072755" cy="4295140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xmlns:a="http://schemas.openxmlformats.org/drawingml/2006/main" algn="just" marL="175895" indent="-163830">
              <a:lnSpc>
                <a:spcPct val="100000"/>
              </a:lnSpc>
              <a:spcBef>
                <a:spcPts val="770"/>
              </a:spcBef>
              <a:buSzPct val="96428"/>
              <a:buFont typeface="Wingdings"/>
              <a:buChar char=""/>
              <a:tabLst>
                <a:tab pos="176530" algn="l"/>
              </a:tabLst>
              <a:bidi/>
            </a:pP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شامل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يخطط 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2700" marR="5080">
              <a:lnSpc>
                <a:spcPct val="100000"/>
              </a:lnSpc>
              <a:spcBef>
                <a:spcPts val="67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خطة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إدارة الجودة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طريقة منهجية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لتصميم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وقياس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وتقييم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وتحسين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الأداء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التنظيمي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50">
              <a:latin typeface="Calibri"/>
              <a:cs typeface="Calibri"/>
            </a:endParaRPr>
          </a:p>
          <a:p>
            <a:pPr xmlns:a="http://schemas.openxmlformats.org/drawingml/2006/main" algn="just" marL="355600" indent="-34290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​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المقارنة المعيارية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2700" marR="342900">
              <a:lnSpc>
                <a:spcPct val="100299"/>
              </a:lnSpc>
              <a:spcBef>
                <a:spcPts val="66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 هي عبارة عن بيانات مكتوبة تحدد مستوى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الأداء أو مجموعة 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الشروط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المحددة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مقبول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سلطات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9318" y="853947"/>
            <a:ext cx="7769225" cy="100076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797810" marR="5080" indent="-278574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3200" spc="-5"/>
              <a:t>معيار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5"/>
              <a:t>يتصل</a:t>
            </a:r>
            <a:r xmlns:a="http://schemas.openxmlformats.org/drawingml/2006/main">
              <a:rPr dirty="0" sz="3200"/>
              <a:t> </a:t>
            </a:r>
            <a:r xmlns:a="http://schemas.openxmlformats.org/drawingml/2006/main">
              <a:rPr dirty="0" sz="3200" spc="-5"/>
              <a:t>ل</a:t>
            </a:r>
            <a:r xmlns:a="http://schemas.openxmlformats.org/drawingml/2006/main">
              <a:rPr dirty="0" sz="3200" spc="5"/>
              <a:t> </a:t>
            </a:r>
            <a:r xmlns:a="http://schemas.openxmlformats.org/drawingml/2006/main">
              <a:rPr dirty="0" sz="3200" spc="-5"/>
              <a:t>ثلاثة</a:t>
            </a:r>
            <a:r xmlns:a="http://schemas.openxmlformats.org/drawingml/2006/main">
              <a:rPr dirty="0" sz="3200" spc="5"/>
              <a:t> </a:t>
            </a:r>
            <a:r xmlns:a="http://schemas.openxmlformats.org/drawingml/2006/main">
              <a:rPr dirty="0" sz="3200" spc="-10"/>
              <a:t>الأبعاد </a:t>
            </a:r>
            <a:r xmlns:a="http://schemas.openxmlformats.org/drawingml/2006/main">
              <a:rPr dirty="0" sz="3200" spc="-5"/>
              <a:t>الرئيسية </a:t>
            </a:r>
            <a:r xmlns:a="http://schemas.openxmlformats.org/drawingml/2006/main">
              <a:rPr dirty="0" sz="3200" spc="-5"/>
              <a:t>لـ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z="3200" spc="-5"/>
              <a:t>جودة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 spc="-5"/>
              <a:t>الرعاية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40512" y="2276804"/>
            <a:ext cx="1747520" cy="1945639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بناء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عملية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حصيلة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54227" y="925119"/>
            <a:ext cx="7804150" cy="4506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18542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هيكلي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تتعلق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بـ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البيئة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والتنظيم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والإدارة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منظمة.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370840" indent="-342900">
              <a:lnSpc>
                <a:spcPts val="5040"/>
              </a:lnSpc>
              <a:spcBef>
                <a:spcPts val="445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العملية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هي تلك المعايير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المرتبطة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بـ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تقديم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ts val="5040"/>
              </a:lnSpc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تتضمن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معايير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النتائج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النتائج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النهائية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للرعاية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لقد تم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اعطاءه.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71387"/>
            <a:ext cx="7934959" cy="1643380"/>
          </a:xfrm>
          <a:prstGeom prst="rect"/>
        </p:spPr>
        <p:txBody>
          <a:bodyPr wrap="square" lIns="0" tIns="11303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890"/>
              </a:spcBef>
              <a:bidi/>
            </a:pPr>
            <a:r xmlns:a="http://schemas.openxmlformats.org/drawingml/2006/main">
              <a:rPr dirty="0" sz="3200" spc="-10"/>
              <a:t>المؤشر </a:t>
            </a:r>
            <a:r xmlns:a="http://schemas.openxmlformats.org/drawingml/2006/main">
              <a:rPr dirty="0" sz="3350" spc="-10" i="1">
                <a:latin typeface="Arial"/>
                <a:cs typeface="Arial"/>
              </a:rPr>
              <a:t>:</a:t>
            </a:r>
            <a:endParaRPr xmlns:a="http://schemas.openxmlformats.org/drawingml/2006/main" sz="3350">
              <a:latin typeface="Arial"/>
              <a:cs typeface="Arial"/>
            </a:endParaRPr>
          </a:p>
          <a:p>
            <a:pPr xmlns:a="http://schemas.openxmlformats.org/drawingml/2006/main" marL="12700" marR="5080">
              <a:lnSpc>
                <a:spcPct val="102400"/>
              </a:lnSpc>
              <a:spcBef>
                <a:spcPts val="565"/>
              </a:spcBef>
              <a:bidi/>
            </a:pPr>
            <a:r xmlns:a="http://schemas.openxmlformats.org/drawingml/2006/main">
              <a:rPr dirty="0" sz="2800"/>
              <a:t>أداة تستخدم </a:t>
            </a:r>
            <a:r xmlns:a="http://schemas.openxmlformats.org/drawingml/2006/main">
              <a:rPr dirty="0" sz="2800" spc="-5"/>
              <a:t>لقياس </a:t>
            </a:r>
            <a:r xmlns:a="http://schemas.openxmlformats.org/drawingml/2006/main">
              <a:rPr dirty="0" sz="2800"/>
              <a:t>أداء الهيكل،</a:t>
            </a:r>
            <a:r xmlns:a="http://schemas.openxmlformats.org/drawingml/2006/main">
              <a:rPr dirty="0" sz="2800" spc="-620"/>
              <a:t> </a:t>
            </a:r>
            <a:r xmlns:a="http://schemas.openxmlformats.org/drawingml/2006/main">
              <a:rPr dirty="0" sz="2800"/>
              <a:t>عملية،</a:t>
            </a:r>
            <a:r xmlns:a="http://schemas.openxmlformats.org/drawingml/2006/main">
              <a:rPr dirty="0" sz="2800" spc="-5"/>
              <a:t> </a:t>
            </a:r>
            <a:r xmlns:a="http://schemas.openxmlformats.org/drawingml/2006/main">
              <a:rPr dirty="0" sz="2800"/>
              <a:t>و</a:t>
            </a:r>
            <a:r xmlns:a="http://schemas.openxmlformats.org/drawingml/2006/main">
              <a:rPr dirty="0" sz="2800" spc="-10"/>
              <a:t> </a:t>
            </a:r>
            <a:r xmlns:a="http://schemas.openxmlformats.org/drawingml/2006/main">
              <a:rPr dirty="0" sz="2800" spc="-5"/>
              <a:t>معايير </a:t>
            </a:r>
            <a:r xmlns:a="http://schemas.openxmlformats.org/drawingml/2006/main">
              <a:rPr dirty="0" sz="2800"/>
              <a:t>النتائج </a:t>
            </a:r>
            <a:r xmlns:a="http://schemas.openxmlformats.org/drawingml/2006/main">
              <a:rPr dirty="0" sz="3200" spc="-5" b="0">
                <a:latin typeface="Arial MT"/>
                <a:cs typeface="Arial MT"/>
              </a:rPr>
              <a:t>.</a:t>
            </a:r>
            <a:endParaRPr xmlns:a="http://schemas.openxmlformats.org/drawingml/2006/main" sz="3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056454"/>
            <a:ext cx="7736840" cy="1628775"/>
          </a:xfrm>
          <a:prstGeom prst="rect">
            <a:avLst/>
          </a:prstGeom>
        </p:spPr>
        <p:txBody>
          <a:bodyPr wrap="square" lIns="0" tIns="1143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0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المقارنة المعيارية: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2400"/>
              </a:lnSpc>
              <a:spcBef>
                <a:spcPts val="62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عملية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مقارنة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البيانات مع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المصادر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الداخلية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الموثوقة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والمصادر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الخارجية </a:t>
            </a:r>
            <a:r xmlns:a="http://schemas.openxmlformats.org/drawingml/2006/main">
              <a:rPr dirty="0" sz="3200">
                <a:latin typeface="Arial MT"/>
                <a:cs typeface="Arial MT"/>
              </a:rPr>
              <a:t>.</a:t>
            </a:r>
            <a:endParaRPr xmlns:a="http://schemas.openxmlformats.org/drawingml/2006/main" sz="3200">
              <a:latin typeface="Arial MT"/>
              <a:cs typeface="Arial MT"/>
            </a:endParaRP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7252" y="319532"/>
            <a:ext cx="181228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ستة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سيجما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336" y="1069136"/>
            <a:ext cx="8001000" cy="5146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69900" marR="5080" indent="-4572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برنامج آخر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لإدارة الجودة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المقام الأول،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كمي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البيانات إلى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شاشة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تقدم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114300">
              <a:lnSpc>
                <a:spcPct val="1500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سيجما هو مقياس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"الجودة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: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القدرة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 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ينتج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ممتاز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461645" indent="-457200">
              <a:lnSpc>
                <a:spcPct val="150000"/>
              </a:lnSpc>
              <a:buFont typeface="Calibri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كلما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ارتفع مستوى سيجما، كلما انخفض العيب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معدل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17195" marR="283210" indent="-405130">
              <a:lnSpc>
                <a:spcPct val="150000"/>
              </a:lnSpc>
              <a:buFont typeface="Calibri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تقيس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سيجما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مدى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نجاحك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الحصول على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الصفر من العيوب.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5970" y="256032"/>
            <a:ext cx="25126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مثل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يقيس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797"/>
            <a:ext cx="4577715" cy="47301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333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3200" spc="-5" b="1" i="1">
                <a:latin typeface="Calibri"/>
                <a:cs typeface="Calibri"/>
              </a:rPr>
              <a:t>النظام</a:t>
            </a:r>
            <a:r xmlns:a="http://schemas.openxmlformats.org/drawingml/2006/main">
              <a:rPr dirty="0" sz="3200" spc="-10" b="1" i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320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 i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3200" spc="-1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 i="1">
                <a:latin typeface="Calibri"/>
                <a:cs typeface="Calibri"/>
              </a:rPr>
              <a:t>ستة</a:t>
            </a:r>
            <a:r xmlns:a="http://schemas.openxmlformats.org/drawingml/2006/main">
              <a:rPr dirty="0" sz="3200" spc="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 i="1">
                <a:latin typeface="Calibri"/>
                <a:cs typeface="Calibri"/>
              </a:rPr>
              <a:t>المواضيع: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ركز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مدفوعة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توكيد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استباقي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إدارة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حدود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تعاون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الكمال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7848" y="526541"/>
            <a:ext cx="344677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مخاطرة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إدارة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508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pc="-5"/>
              <a:t>إدارة </a:t>
            </a:r>
            <a:r xmlns:a="http://schemas.openxmlformats.org/drawingml/2006/main">
              <a:rPr dirty="0"/>
              <a:t>المخاطر </a:t>
            </a:r>
            <a:r xmlns:a="http://schemas.openxmlformats.org/drawingml/2006/main">
              <a:rPr dirty="0"/>
              <a:t>هي </a:t>
            </a:r>
            <a:r xmlns:a="http://schemas.openxmlformats.org/drawingml/2006/main">
              <a:rPr dirty="0" spc="-5"/>
              <a:t>برنامج </a:t>
            </a:r>
            <a:r xmlns:a="http://schemas.openxmlformats.org/drawingml/2006/main">
              <a:rPr dirty="0"/>
              <a:t>موجه نحو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تحديد </a:t>
            </a:r>
            <a:r xmlns:a="http://schemas.openxmlformats.org/drawingml/2006/main">
              <a:rPr dirty="0" spc="-5"/>
              <a:t>وتقييم </a:t>
            </a:r>
            <a:r xmlns:a="http://schemas.openxmlformats.org/drawingml/2006/main">
              <a:rPr dirty="0"/>
              <a:t>واتخاذ </a:t>
            </a:r>
            <a:r xmlns:a="http://schemas.openxmlformats.org/drawingml/2006/main">
              <a:rPr dirty="0"/>
              <a:t>الإجراءات </a:t>
            </a:r>
            <a:r xmlns:a="http://schemas.openxmlformats.org/drawingml/2006/main">
              <a:rPr dirty="0" spc="-5"/>
              <a:t>التصحيحية</a:t>
            </a:r>
            <a:r xmlns:a="http://schemas.openxmlformats.org/drawingml/2006/main">
              <a:rPr dirty="0" spc="-620"/>
              <a:t> ضد </a:t>
            </a:r>
            <a:r xmlns:a="http://schemas.openxmlformats.org/drawingml/2006/main">
              <a:rPr dirty="0" spc="-5"/>
              <a:t>المخاطر </a:t>
            </a:r>
            <a:r xmlns:a="http://schemas.openxmlformats.org/drawingml/2006/main">
              <a:rPr dirty="0"/>
              <a:t>المحتملة </a:t>
            </a:r>
            <a:r xmlns:a="http://schemas.openxmlformats.org/drawingml/2006/main">
              <a:rPr dirty="0"/>
              <a:t>التي </a:t>
            </a:r>
            <a:r xmlns:a="http://schemas.openxmlformats.org/drawingml/2006/main">
              <a:rPr dirty="0" spc="-5"/>
              <a:t>قد </a:t>
            </a:r>
            <a:r xmlns:a="http://schemas.openxmlformats.org/drawingml/2006/main">
              <a:rPr dirty="0"/>
              <a:t>تؤدي إلى الإصابة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المرضى أو الموظفين أو </a:t>
            </a:r>
            <a:r xmlns:a="http://schemas.openxmlformats.org/drawingml/2006/main">
              <a:rPr dirty="0" spc="-5"/>
              <a:t>الزوار.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0400" y="438403"/>
            <a:ext cx="51841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مخاطرة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5"/>
              <a:t>إدارة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برنامج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5574"/>
            <a:ext cx="7247890" cy="3354070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xmlns:a="http://schemas.openxmlformats.org/drawingml/2006/main" algn="just" marL="527050" indent="-51435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05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المخاطر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المحتملة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إصابة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حادثة.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527050" marR="5080" indent="-51435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05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مراجعة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المراقبة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الحالية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للمنظمة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نطاق واسع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نظام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كتقرير الحوادث،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التدقيق،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اللجنة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دقائق.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527050" indent="-51435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05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يحلل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تكرار،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الشدة، 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الأسباب.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527050" marR="311150" indent="-51435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05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مراجعة وتقييم السلامة وجوانبها</a:t>
            </a:r>
            <a:r xmlns:a="http://schemas.openxmlformats.org/drawingml/2006/main">
              <a:rPr dirty="0" sz="2800" spc="-6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رعاية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المرضى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إجراء.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19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09016" y="852982"/>
            <a:ext cx="8214359" cy="4506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5080" indent="-343535">
              <a:lnSpc>
                <a:spcPct val="150000"/>
              </a:lnSpc>
              <a:spcBef>
                <a:spcPts val="100"/>
              </a:spcBef>
              <a:buAutoNum type="arabicPeriod" startAt="5"/>
              <a:tabLst>
                <a:tab pos="37020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يراقب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القوانين والقواعد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المتعلقة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بسلامة المرضى 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50850" indent="-438150">
              <a:lnSpc>
                <a:spcPct val="100000"/>
              </a:lnSpc>
              <a:spcBef>
                <a:spcPts val="1680"/>
              </a:spcBef>
              <a:buAutoNum type="arabicPeriod" startAt="5"/>
              <a:tabLst>
                <a:tab pos="450850" algn="l"/>
                <a:tab pos="451484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يقلل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مخاطرة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ممكن.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0205" indent="-357505">
              <a:lnSpc>
                <a:spcPct val="100000"/>
              </a:lnSpc>
              <a:spcBef>
                <a:spcPts val="1680"/>
              </a:spcBef>
              <a:buAutoNum type="arabicPeriod" startAt="5"/>
              <a:tabLst>
                <a:tab pos="37084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عائلة.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50850" indent="-438150">
              <a:lnSpc>
                <a:spcPct val="100000"/>
              </a:lnSpc>
              <a:spcBef>
                <a:spcPts val="1680"/>
              </a:spcBef>
              <a:buAutoNum type="arabicPeriod" startAt="5"/>
              <a:tabLst>
                <a:tab pos="450850" algn="l"/>
                <a:tab pos="451484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نتيجة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المخاطرة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إدارة.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186690" indent="-343535">
              <a:lnSpc>
                <a:spcPct val="150000"/>
              </a:lnSpc>
              <a:buAutoNum type="arabicPeriod" startAt="5"/>
              <a:tabLst>
                <a:tab pos="370205" algn="l"/>
                <a:tab pos="685927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توفير دوري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تقرير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الإدارة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والموظفين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الطبيين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ومجلس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المخرجين.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8420" y="533400"/>
            <a:ext cx="14097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جودة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139" y="1721866"/>
            <a:ext cx="5309870" cy="2511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69900" indent="-457200">
              <a:lnSpc>
                <a:spcPct val="100000"/>
              </a:lnSpc>
              <a:spcBef>
                <a:spcPts val="100"/>
              </a:spcBef>
              <a:buSzPct val="128571"/>
              <a:buFont typeface="Arial MT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درجة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التميز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900">
              <a:latin typeface="Calibri"/>
              <a:cs typeface="Calibri"/>
            </a:endParaRPr>
          </a:p>
          <a:p>
            <a:pPr xmlns:a="http://schemas.openxmlformats.org/drawingml/2006/main" marL="469900" indent="-45720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أشياء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أولاً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Char char="•"/>
            </a:pPr>
            <a:endParaRPr sz="3850">
              <a:latin typeface="Calibri"/>
              <a:cs typeface="Calibri"/>
            </a:endParaRPr>
          </a:p>
          <a:p>
            <a:pPr xmlns:a="http://schemas.openxmlformats.org/drawingml/2006/main" marL="469900" indent="-457200">
              <a:lnSpc>
                <a:spcPct val="100000"/>
              </a:lnSpc>
              <a:buFont typeface="Calibri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التوافق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متطلبات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6701" y="6291126"/>
            <a:ext cx="21336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z="1400" spc="-45">
                <a:latin typeface="Arial MT"/>
                <a:cs typeface="Arial MT"/>
              </a:rPr>
              <a:t>20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7375" y="674115"/>
            <a:ext cx="64319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دور </a:t>
            </a:r>
            <a:r xmlns:a="http://schemas.openxmlformats.org/drawingml/2006/main">
              <a:rPr dirty="0" spc="-5"/>
              <a:t>التمريض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مخاطرة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إدارة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4625"/>
            <a:ext cx="806195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2286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في الإطار التنظيمي، التمريض هو الوحيد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القسم المعني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برعاية المرضى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 مدار 24 ساعة في اليوم؛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لذلك</a:t>
            </a:r>
            <a:r xmlns:a="http://schemas.openxmlformats.org/drawingml/2006/main">
              <a:rPr dirty="0" sz="280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شديد الأهمية</a:t>
            </a:r>
            <a:r xmlns:a="http://schemas.openxmlformats.org/drawingml/2006/main">
              <a:rPr dirty="0" sz="280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نجاح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إدارة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المخاطر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برنامج.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150000"/>
              </a:lnSpc>
              <a:buFont typeface="Calibri"/>
              <a:buChar char="•"/>
              <a:tabLst>
                <a:tab pos="354965" algn="l"/>
                <a:tab pos="355600" algn="l"/>
                <a:tab pos="30391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مدير التمريض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ملتزم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البرنامج.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21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5940" y="1544625"/>
            <a:ext cx="7885430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508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سيؤثر موقفها أو موقفه على الموظفين وموظفيهم.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مشاركة.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740410" indent="-342900">
              <a:lnSpc>
                <a:spcPct val="150000"/>
              </a:lnSpc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بعد كل شيء، إنه الموظفون،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مرضاهم اليومي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الاتصال، من الذي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ينفذ فعليًا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المخاطرة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برنامج.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22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1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دور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ممرضة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مدير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544625"/>
            <a:ext cx="7343775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تلعب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مديرة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التمريض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دورًا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رئيسيًا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النجاح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خطر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برنامج الإدارة.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00">
              <a:latin typeface="Calibri"/>
              <a:cs typeface="Calibri"/>
            </a:endParaRPr>
          </a:p>
          <a:p>
            <a:pPr xmlns:a="http://schemas.openxmlformats.org/drawingml/2006/main" marL="12700" marR="215900">
              <a:lnSpc>
                <a:spcPct val="15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لمديري التمريض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تقليل المخاطر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خلال مساعدة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ينظر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الموظفون إلى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الصحة والمرض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منظور المريض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وجهة نظر.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23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6701" y="1135125"/>
            <a:ext cx="7649209" cy="41230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15176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عادة،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يختلف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توقعات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المريض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التصورات.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190500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فهم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معنى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الدورة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المرض للمريض والأسرة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وسوف تقوم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يدير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المخاطرة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يُمكَِن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 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تخصيص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رعاية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المرضى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50">
              <a:latin typeface="Calibri"/>
              <a:cs typeface="Calibri"/>
            </a:endParaRPr>
          </a:p>
          <a:p>
            <a:pPr xmlns:a="http://schemas.openxmlformats.org/drawingml/2006/main" marL="12700" marR="5080" indent="80645">
              <a:lnSpc>
                <a:spcPct val="1000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هذا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الاهتمام الفردي ينتج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الاحترام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بدوره،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يقلل من المخاطر.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24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4175" y="339852"/>
            <a:ext cx="69767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دور </a:t>
            </a:r>
            <a:r xmlns:a="http://schemas.openxmlformats.org/drawingml/2006/main">
              <a:rPr dirty="0" spc="-10"/>
              <a:t>الممرضات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في </a:t>
            </a:r>
            <a:r xmlns:a="http://schemas.openxmlformats.org/drawingml/2006/main">
              <a:rPr dirty="0" spc="-15"/>
              <a:t>إدارة </a:t>
            </a:r>
            <a:r xmlns:a="http://schemas.openxmlformats.org/drawingml/2006/main">
              <a:rPr dirty="0" spc="-5"/>
              <a:t>الجودة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34441"/>
            <a:ext cx="7814945" cy="4457065"/>
          </a:xfrm>
          <a:prstGeom prst="rect">
            <a:avLst/>
          </a:prstGeom>
        </p:spPr>
        <p:txBody>
          <a:bodyPr wrap="square" lIns="0" tIns="24892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960"/>
              </a:spcBef>
              <a:bidi/>
            </a:pPr>
            <a:r xmlns:a="http://schemas.openxmlformats.org/drawingml/2006/main">
              <a:rPr dirty="0" sz="3200" spc="5" b="1">
                <a:latin typeface="Calibri"/>
                <a:cs typeface="Calibri"/>
              </a:rPr>
              <a:t>أ.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الجودة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ضمان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منسق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546100" marR="22860" indent="-533400">
              <a:lnSpc>
                <a:spcPts val="3020"/>
              </a:lnSpc>
              <a:spcBef>
                <a:spcPts val="2020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المسؤول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التخطيط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والتنظيم والتطوير،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تنفيذ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وتقييم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الجودة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ضمان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برنامج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indent="-533400">
              <a:lnSpc>
                <a:spcPts val="2820"/>
              </a:lnSpc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ولجان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المستشفيات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marR="1017269" indent="-533400">
              <a:lnSpc>
                <a:spcPts val="3020"/>
              </a:lnSpc>
              <a:spcBef>
                <a:spcPts val="220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المشاركة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تطوير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معايير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التمريض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معايير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indent="-533400">
              <a:lnSpc>
                <a:spcPts val="2815"/>
              </a:lnSpc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يوصي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تغيير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جودة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marR="5080" indent="-533400">
              <a:lnSpc>
                <a:spcPts val="3020"/>
              </a:lnSpc>
              <a:spcBef>
                <a:spcPts val="215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تقديم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ملاحظات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أقسام التمريض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بشأن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نتائج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مراجعة.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1645"/>
              </a:lnSpc>
              <a:bidi/>
            </a:pPr>
            <a:r xmlns:a="http://schemas.openxmlformats.org/drawingml/2006/main">
              <a:rPr dirty="0" spc="-45"/>
              <a:t>25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4722" y="404114"/>
            <a:ext cx="698245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دور </a:t>
            </a:r>
            <a:r xmlns:a="http://schemas.openxmlformats.org/drawingml/2006/main">
              <a:rPr dirty="0" spc="-10"/>
              <a:t>الممرضات </a:t>
            </a:r>
            <a:r xmlns:a="http://schemas.openxmlformats.org/drawingml/2006/main">
              <a:rPr dirty="0"/>
              <a:t>في </a:t>
            </a:r>
            <a:r xmlns:a="http://schemas.openxmlformats.org/drawingml/2006/main">
              <a:rPr dirty="0" spc="-5"/>
              <a:t>الجودة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إدارة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23162"/>
            <a:ext cx="7267575" cy="4562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53975">
              <a:lnSpc>
                <a:spcPct val="100000"/>
              </a:lnSpc>
              <a:spcBef>
                <a:spcPts val="95"/>
              </a:spcBef>
              <a:tabLst>
                <a:tab pos="570230" algn="l"/>
              </a:tabLst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ب </a:t>
            </a:r>
            <a:r xmlns:a="http://schemas.openxmlformats.org/drawingml/2006/main">
              <a:rPr dirty="0" sz="3200" spc="-5">
                <a:latin typeface="Calibri"/>
                <a:cs typeface="Calibri"/>
              </a:rPr>
              <a:t>.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مدير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خدمة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546100" marR="90805" indent="-533400">
              <a:lnSpc>
                <a:spcPct val="150000"/>
              </a:lnSpc>
              <a:spcBef>
                <a:spcPts val="1645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الالتزام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بالتنفيذ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ضمان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برنامج.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marR="1247775" indent="-533400">
              <a:lnSpc>
                <a:spcPct val="150000"/>
              </a:lnSpc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راقب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التقرير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الدعم 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التوجيه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marR="5080" indent="-533400">
              <a:lnSpc>
                <a:spcPct val="150000"/>
              </a:lnSpc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مؤسسي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فعالية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كفاءة.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4845" y="674115"/>
            <a:ext cx="37382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الرعاية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5"/>
              <a:t>جودة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الدرجة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الى </a:t>
            </a:r>
            <a:r xmlns:a="http://schemas.openxmlformats.org/drawingml/2006/main">
              <a:rPr dirty="0" spc="-5"/>
              <a:t>اي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رعاية </a:t>
            </a:r>
            <a:r xmlns:a="http://schemas.openxmlformats.org/drawingml/2006/main">
              <a:rPr dirty="0"/>
              <a:t>المرضى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الخدمات </a:t>
            </a:r>
            <a:r xmlns:a="http://schemas.openxmlformats.org/drawingml/2006/main">
              <a:rPr dirty="0" spc="-5"/>
              <a:t>تزيد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/>
              <a:t>احتمالية تحقيق النتائج المرغوبة للمريض/العميل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يقلل </a:t>
            </a:r>
            <a:r xmlns:a="http://schemas.openxmlformats.org/drawingml/2006/main">
              <a:rPr dirty="0"/>
              <a:t>من احتمالية </a:t>
            </a:r>
            <a:r xmlns:a="http://schemas.openxmlformats.org/drawingml/2006/main">
              <a:rPr dirty="0" spc="-5"/>
              <a:t>تحقيق </a:t>
            </a:r>
            <a:r xmlns:a="http://schemas.openxmlformats.org/drawingml/2006/main">
              <a:rPr dirty="0"/>
              <a:t>النتائج </a:t>
            </a:r>
            <a:r xmlns:a="http://schemas.openxmlformats.org/drawingml/2006/main">
              <a:rPr dirty="0" spc="-5"/>
              <a:t>المرجوة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/>
              <a:t>الحالي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ولاية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معرفة.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5870" y="530352"/>
            <a:ext cx="41154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جودة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تحسين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5684" y="1663750"/>
            <a:ext cx="8406130" cy="2585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508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الالتزام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والنهج المستخدم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تحسين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مستمر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 جزء 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جزء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منظمة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تهدف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تلبية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وتجاوز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العناصر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المتوقعة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والنتائج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7992" y="530352"/>
            <a:ext cx="521208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جودة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تحسين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5"/>
              <a:t>دورة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1188" y="1121969"/>
            <a:ext cx="8479155" cy="51892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546100" indent="-53340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indent="-533400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indent="-533400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indent="-533400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شاشة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indent="-35750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70205" algn="l"/>
                <a:tab pos="242125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`تحديد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وإعطاء الأولوية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فرص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تحسين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indent="-35750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7020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indent="-35750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702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للعمل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indent="-357505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370205" algn="l"/>
                <a:tab pos="32232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 دراسية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تصميم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الحلول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سبب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9910" indent="-53784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5505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ينفذ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الحلول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indent="-533400">
              <a:lnSpc>
                <a:spcPct val="100000"/>
              </a:lnSpc>
              <a:spcBef>
                <a:spcPts val="340"/>
              </a:spcBef>
              <a:buFont typeface="Calibri"/>
              <a:buChar char="•"/>
              <a:tabLst>
                <a:tab pos="545465" algn="l"/>
                <a:tab pos="5461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إعادة التقييم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شاشة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9494" y="804925"/>
            <a:ext cx="35585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tabLst>
                <a:tab pos="1604010" algn="l"/>
              </a:tabLst>
              <a:bidi/>
            </a:pPr>
            <a:r xmlns:a="http://schemas.openxmlformats.org/drawingml/2006/main">
              <a:rPr dirty="0" spc="-5"/>
              <a:t>تقييم </a:t>
            </a:r>
            <a:r xmlns:a="http://schemas.openxmlformats.org/drawingml/2006/main">
              <a:rPr dirty="0" spc="-15"/>
              <a:t>الجودة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15"/>
              <a:t>​</a:t>
            </a:r>
            <a:r xmlns:a="http://schemas.openxmlformats.org/drawingml/2006/main">
              <a:rPr dirty="0" spc="-5"/>
              <a:t>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887016"/>
            <a:ext cx="7704455" cy="1945639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تأسيس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مرغوب فيه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00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الرعاية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ثم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التخطيط وتوفير نوع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الرعاية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سوف نلتقي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بهم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المجموع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جودة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5"/>
              <a:t>إدارة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(إدارة الجودة الشاملة)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544625"/>
            <a:ext cx="7820659" cy="19456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إدارة الجودة الشاملة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فلسفة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إدارية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تؤكد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الالتزام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بالتميز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جميع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أنحاء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منظمة.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4550" y="471170"/>
            <a:ext cx="74549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مستمر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جودة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تحسين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(مؤشر الجودة الشاملة)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544625"/>
            <a:ext cx="760666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إن إدارة الجودة الشاملة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هي الفلسفة الشاملة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، في حين أن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الإدارة المستمرة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تحسين الجودة (CQI)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هي العملية المستخدمة لـ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أداء.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إدارة الجودة الشاملة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CQI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كثير من الأحيان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مترادفًا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950" y="613410"/>
            <a:ext cx="577024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إدارة الجودة الشاملة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يعتقد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قيم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ل: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797"/>
            <a:ext cx="7647305" cy="44488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55600" indent="-342900">
              <a:lnSpc>
                <a:spcPts val="3685"/>
              </a:lnSpc>
              <a:spcBef>
                <a:spcPts val="95"/>
              </a:spcBef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عملاء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>
              <a:lnSpc>
                <a:spcPts val="3204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التوقعات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,الآراء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ts val="3685"/>
              </a:lnSpc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طاقم عمل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>
              <a:lnSpc>
                <a:spcPts val="3020"/>
              </a:lnSpc>
              <a:spcBef>
                <a:spcPts val="229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الرغبة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والإرادة، القدرات والرغبة،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الآراء،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الوصول إلى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الإدارة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5" b="1">
                <a:latin typeface="Calibri"/>
                <a:cs typeface="Calibri"/>
              </a:rPr>
              <a:t>العليا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25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ts val="3685"/>
              </a:lnSpc>
              <a:buFont typeface="Calibri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المشاركة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في: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355600" marR="410845">
              <a:lnSpc>
                <a:spcPts val="3020"/>
              </a:lnSpc>
              <a:spcBef>
                <a:spcPts val="229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اتخاذ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القرار 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المشكلات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 تحديد الهدف،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:title>King saud university Nursing collage Quality of care management Supervision by: DR\olfat Ms\mona Done by:  afaf hakami nashmiah al shammari bedor al harthy faizah al anzi roqayah al jeade</dc:title>
  <dcterms:created xsi:type="dcterms:W3CDTF">2023-11-04T07:54:18Z</dcterms:created>
  <dcterms:modified xsi:type="dcterms:W3CDTF">2023-11-04T07:54:18Z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