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26844" y="1337564"/>
            <a:ext cx="6290310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3540" y="1150365"/>
            <a:ext cx="8135620" cy="1369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1012" y="1246606"/>
            <a:ext cx="8281974" cy="4187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07542" y="6466592"/>
            <a:ext cx="53784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082922" y="6466592"/>
            <a:ext cx="976629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83067" y="6466592"/>
            <a:ext cx="1790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6844" y="1337564"/>
            <a:ext cx="583120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 b="1">
                <a:latin typeface="Calibri"/>
                <a:cs typeface="Calibri"/>
              </a:rPr>
              <a:t>الأدوار </a:t>
            </a:r>
            <a:r xmlns:a="http://schemas.openxmlformats.org/drawingml/2006/main">
              <a:rPr dirty="0" sz="3600" spc="-5" b="1">
                <a:latin typeface="Calibri"/>
                <a:cs typeface="Calibri"/>
              </a:rPr>
              <a:t>والوظائف</a:t>
            </a:r>
            <a:r xmlns:a="http://schemas.openxmlformats.org/drawingml/2006/main">
              <a:rPr dirty="0" sz="3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3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3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15" b="1">
                <a:latin typeface="Calibri"/>
                <a:cs typeface="Calibri"/>
              </a:rPr>
              <a:t>التوظيف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3692" y="2325115"/>
            <a:ext cx="5982335" cy="1068070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xmlns:a="http://schemas.openxmlformats.org/drawingml/2006/main" marL="1680210" marR="5080" indent="-1668145">
              <a:lnSpc>
                <a:spcPts val="3890"/>
              </a:lnSpc>
              <a:spcBef>
                <a:spcPts val="585"/>
              </a:spcBef>
              <a:bidi/>
            </a:pPr>
            <a:r xmlns:a="http://schemas.openxmlformats.org/drawingml/2006/main">
              <a:rPr dirty="0" sz="3600" spc="-25" b="1">
                <a:latin typeface="Calibri"/>
                <a:cs typeface="Calibri"/>
              </a:rPr>
              <a:t>التنشئة </a:t>
            </a:r>
            <a:r xmlns:a="http://schemas.openxmlformats.org/drawingml/2006/main">
              <a:rPr dirty="0" sz="3600" b="1">
                <a:latin typeface="Calibri"/>
                <a:cs typeface="Calibri"/>
              </a:rPr>
              <a:t>الاجتماعية </a:t>
            </a:r>
            <a:r xmlns:a="http://schemas.openxmlformats.org/drawingml/2006/main">
              <a:rPr dirty="0" sz="3600" spc="-15" b="1">
                <a:latin typeface="Calibri"/>
                <a:cs typeface="Calibri"/>
              </a:rPr>
              <a:t>وتثقيف </a:t>
            </a:r>
            <a:r xmlns:a="http://schemas.openxmlformats.org/drawingml/2006/main">
              <a:rPr dirty="0" sz="3600" spc="-2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3600" spc="-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15" b="1">
                <a:latin typeface="Calibri"/>
                <a:cs typeface="Calibri"/>
              </a:rPr>
              <a:t>فريق</a:t>
            </a:r>
            <a:r xmlns:a="http://schemas.openxmlformats.org/drawingml/2006/main">
              <a:rPr dirty="0" sz="3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b="1">
                <a:latin typeface="Calibri"/>
                <a:cs typeface="Calibri"/>
              </a:rPr>
              <a:t>مبنى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4157" y="842517"/>
            <a:ext cx="38163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الأدوار</a:t>
            </a:r>
            <a:r xmlns:a="http://schemas.openxmlformats.org/drawingml/2006/main">
              <a:rPr dirty="0" sz="3600" spc="-30"/>
              <a:t> </a:t>
            </a:r>
            <a:r xmlns:a="http://schemas.openxmlformats.org/drawingml/2006/main">
              <a:rPr dirty="0" sz="3600" spc="-5"/>
              <a:t>ل</a:t>
            </a:r>
            <a:r xmlns:a="http://schemas.openxmlformats.org/drawingml/2006/main">
              <a:rPr dirty="0" sz="3600" spc="-30"/>
              <a:t> </a:t>
            </a:r>
            <a:r xmlns:a="http://schemas.openxmlformats.org/drawingml/2006/main">
              <a:rPr dirty="0" sz="3600"/>
              <a:t>ال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15"/>
              <a:t>مُرشِد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307340" y="1397254"/>
            <a:ext cx="8156575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60045" marR="384810" indent="-347980">
              <a:lnSpc>
                <a:spcPct val="100000"/>
              </a:lnSpc>
              <a:spcBef>
                <a:spcPts val="95"/>
              </a:spcBef>
              <a:buAutoNum type="arabicPeriod" startAt="7"/>
              <a:tabLst>
                <a:tab pos="36957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المعلم-المدرب: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يعلم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العلاقات الشخصية،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اِصطِلاحِيّ،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سياسي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التقدم.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0045" marR="126364" indent="-347980">
              <a:lnSpc>
                <a:spcPct val="100000"/>
              </a:lnSpc>
              <a:buAutoNum type="arabicPeriod" startAt="7"/>
              <a:tabLst>
                <a:tab pos="36957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تعليق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المعطي: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أمين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إيجابي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سلبي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تعليق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0045" marR="852169" indent="-347980">
              <a:lnSpc>
                <a:spcPct val="100000"/>
              </a:lnSpc>
              <a:spcBef>
                <a:spcPts val="5"/>
              </a:spcBef>
              <a:buAutoNum type="arabicPeriod" startAt="7"/>
              <a:tabLst>
                <a:tab pos="369570" algn="l"/>
              </a:tabLst>
              <a:bidi/>
            </a:pPr>
            <a:r xmlns:a="http://schemas.openxmlformats.org/drawingml/2006/main">
              <a:rPr dirty="0" sz="2800" spc="-45" b="1">
                <a:latin typeface="Calibri"/>
                <a:cs typeface="Calibri"/>
              </a:rPr>
              <a:t>عين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فتاحة: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يتسع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وجهة نظر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طرق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مشاهدة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المواقف.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469900" marR="5080" indent="-457200">
              <a:lnSpc>
                <a:spcPct val="100000"/>
              </a:lnSpc>
              <a:buAutoNum type="arabicPeriod" startAt="7"/>
              <a:tabLst>
                <a:tab pos="55054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فاتح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الباب :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،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بحكم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منصبه أو منصبها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يوفر لك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 المنصب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فرصًا جديدة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الخبرات.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92210" y="6466592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5598" y="918717"/>
            <a:ext cx="38169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الأدوار</a:t>
            </a:r>
            <a:r xmlns:a="http://schemas.openxmlformats.org/drawingml/2006/main">
              <a:rPr dirty="0" sz="3600" spc="-30"/>
              <a:t> </a:t>
            </a:r>
            <a:r xmlns:a="http://schemas.openxmlformats.org/drawingml/2006/main">
              <a:rPr dirty="0" sz="3600" spc="-5"/>
              <a:t>ل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/>
              <a:t>المرشد</a:t>
            </a:r>
            <a:r xmlns:a="http://schemas.openxmlformats.org/drawingml/2006/main">
              <a:rPr dirty="0" sz="3600" spc="-15"/>
              <a:t>​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307340" y="1473454"/>
            <a:ext cx="8355965" cy="3439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525780" marR="312420" indent="-513715">
              <a:lnSpc>
                <a:spcPct val="100000"/>
              </a:lnSpc>
              <a:spcBef>
                <a:spcPts val="95"/>
              </a:spcBef>
              <a:buAutoNum type="arabicPeriod" startAt="11"/>
              <a:tabLst>
                <a:tab pos="55054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فكرة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الحارس: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يستمع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يناقش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الأفكار.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5780" marR="5080" indent="-513715">
              <a:lnSpc>
                <a:spcPct val="100000"/>
              </a:lnSpc>
              <a:buAutoNum type="arabicPeriod" startAt="11"/>
              <a:tabLst>
                <a:tab pos="55054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الحل: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تساعد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يفحص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الحلول.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5780" marR="234950" indent="-513715">
              <a:lnSpc>
                <a:spcPct val="100000"/>
              </a:lnSpc>
              <a:buAutoNum type="arabicPeriod" startAt="11"/>
              <a:tabLst>
                <a:tab pos="55054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حياة مهنية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مستشار: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قصير-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طويلة الأمد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حياة مهنية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الخطط.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213360" indent="-457200">
              <a:lnSpc>
                <a:spcPct val="100000"/>
              </a:lnSpc>
              <a:spcBef>
                <a:spcPts val="5"/>
              </a:spcBef>
              <a:buAutoNum type="arabicPeriod" startAt="11"/>
              <a:tabLst>
                <a:tab pos="55054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المتحدي: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يشجع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يفتش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بشكل نقدي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التفاصيل.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6012" y="464565"/>
            <a:ext cx="74371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10">
                <a:solidFill>
                  <a:srgbClr val="001F5F"/>
                </a:solidFill>
              </a:rPr>
              <a:t>الموظفين </a:t>
            </a:r>
            <a:r xmlns:a="http://schemas.openxmlformats.org/drawingml/2006/main">
              <a:rPr dirty="0" sz="3200" spc="-5">
                <a:solidFill>
                  <a:srgbClr val="001F5F"/>
                </a:solidFill>
              </a:rPr>
              <a:t>مع</a:t>
            </a:r>
            <a:r xmlns:a="http://schemas.openxmlformats.org/drawingml/2006/main">
              <a:rPr dirty="0" sz="3200" spc="-20">
                <a:solidFill>
                  <a:srgbClr val="001F5F"/>
                </a:solidFill>
              </a:rPr>
              <a:t> </a:t>
            </a:r>
            <a:r xmlns:a="http://schemas.openxmlformats.org/drawingml/2006/main">
              <a:rPr dirty="0" sz="3200" spc="-5">
                <a:solidFill>
                  <a:srgbClr val="001F5F"/>
                </a:solidFill>
              </a:rPr>
              <a:t>فريد</a:t>
            </a:r>
            <a:r xmlns:a="http://schemas.openxmlformats.org/drawingml/2006/main">
              <a:rPr dirty="0" sz="3200" spc="-25">
                <a:solidFill>
                  <a:srgbClr val="001F5F"/>
                </a:solidFill>
              </a:rPr>
              <a:t> </a:t>
            </a:r>
            <a:r xmlns:a="http://schemas.openxmlformats.org/drawingml/2006/main">
              <a:rPr dirty="0" sz="3200" spc="-5">
                <a:solidFill>
                  <a:srgbClr val="001F5F"/>
                </a:solidFill>
              </a:rPr>
              <a:t>التنشئة الاجتماعية</a:t>
            </a:r>
            <a:r xmlns:a="http://schemas.openxmlformats.org/drawingml/2006/main">
              <a:rPr dirty="0" sz="3200" spc="-15">
                <a:solidFill>
                  <a:srgbClr val="001F5F"/>
                </a:solidFill>
              </a:rPr>
              <a:t> </a:t>
            </a:r>
            <a:r xmlns:a="http://schemas.openxmlformats.org/drawingml/2006/main">
              <a:rPr dirty="0" sz="3200">
                <a:solidFill>
                  <a:srgbClr val="001F5F"/>
                </a:solidFill>
              </a:rPr>
              <a:t>احتياجات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383540" y="955293"/>
            <a:ext cx="8507730" cy="5146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22860">
              <a:lnSpc>
                <a:spcPct val="100000"/>
              </a:lnSpc>
              <a:spcBef>
                <a:spcPts val="95"/>
              </a:spcBef>
              <a:tabLst>
                <a:tab pos="61309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1-ال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ممرضة: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مخاوف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الصعوبات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التكيف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الى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جلسة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مشترك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متخرج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اسمه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يخاف</a:t>
            </a:r>
            <a:r xmlns:a="http://schemas.openxmlformats.org/drawingml/2006/main">
              <a:rPr dirty="0" u="heavy" sz="2800" spc="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الواقع</a:t>
            </a:r>
            <a:r xmlns:a="http://schemas.openxmlformats.org/drawingml/2006/main">
              <a:rPr dirty="0" u="heavy" sz="2800" spc="3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صدمة </a:t>
            </a:r>
            <a:r xmlns:a="http://schemas.openxmlformats.org/drawingml/2006/main">
              <a:rPr dirty="0" u="heavy" sz="2800" spc="-10" b="1" i="1"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أربعة</a:t>
            </a:r>
            <a:r xmlns:a="http://schemas.openxmlformats.org/drawingml/2006/main">
              <a:rPr dirty="0" u="heavy" sz="2800" b="1" i="1"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مراحل</a:t>
            </a:r>
            <a:r xmlns:a="http://schemas.openxmlformats.org/drawingml/2006/main">
              <a:rPr dirty="0" u="heavy" sz="2800" spc="-10" b="1" i="1"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دور</a:t>
            </a:r>
            <a:r xmlns:a="http://schemas.openxmlformats.org/drawingml/2006/main">
              <a:rPr dirty="0" u="heavy" sz="28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انتقال</a:t>
            </a:r>
            <a:r xmlns:a="http://schemas.openxmlformats.org/drawingml/2006/main">
              <a:rPr dirty="0" u="heavy" sz="2800" spc="2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من</a:t>
            </a:r>
            <a:r xmlns:a="http://schemas.openxmlformats.org/drawingml/2006/main">
              <a:rPr dirty="0" u="heavy" sz="2800" spc="15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طالب</a:t>
            </a:r>
            <a:r xmlns:a="http://schemas.openxmlformats.org/drawingml/2006/main">
              <a:rPr dirty="0" u="heavy" sz="2800" spc="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u="heavy" sz="280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dirty="0" u="heavy" sz="280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u="heavy" sz="280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ممرضة:</a:t>
            </a:r>
            <a:r xmlns:a="http://schemas.openxmlformats.org/drawingml/2006/main">
              <a:rPr dirty="0" u="heavy" sz="2800" spc="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مرحلة </a:t>
            </a:r>
            <a:r xmlns:a="http://schemas.openxmlformats.org/drawingml/2006/main"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شهر العسل ،</a:t>
            </a:r>
            <a:r xmlns:a="http://schemas.openxmlformats.org/drawingml/2006/main">
              <a:rPr dirty="0" u="heavy" sz="280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تم متابعته</a:t>
            </a:r>
            <a:r xmlns:a="http://schemas.openxmlformats.org/drawingml/2006/main">
              <a:rPr dirty="0" u="heavy" sz="2800" spc="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​</a:t>
            </a:r>
            <a:r xmlns:a="http://schemas.openxmlformats.org/drawingml/2006/main">
              <a:rPr dirty="0" u="heavy" sz="2800" spc="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صدمة،</a:t>
            </a:r>
            <a:r xmlns:a="http://schemas.openxmlformats.org/drawingml/2006/main"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2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استعادة،</a:t>
            </a:r>
            <a:r xmlns:a="http://schemas.openxmlformats.org/drawingml/2006/main">
              <a:rPr dirty="0" u="heavy" sz="2800" spc="2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دقة</a:t>
            </a:r>
            <a:r xmlns:a="http://schemas.openxmlformats.org/drawingml/2006/main">
              <a:rPr dirty="0" u="heavy" sz="2800" spc="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المراحل.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يُحذًِر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علامات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أعراض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مرحلة الصدمة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انتقال؛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التدخل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الاستماع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الخريجين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مساعدة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يَتَصدَّى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حقيقي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عالم.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شدة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خبرة،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يشجع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متوازن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حياة،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عزز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بيئة.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83540" y="616965"/>
            <a:ext cx="8486140" cy="5210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 indent="582295">
              <a:lnSpc>
                <a:spcPct val="100099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200" spc="-10" b="1">
                <a:solidFill>
                  <a:srgbClr val="001F5F"/>
                </a:solidFill>
                <a:latin typeface="Calibri"/>
                <a:cs typeface="Calibri"/>
              </a:rPr>
              <a:t>الموظفين الذين لديهم </a:t>
            </a:r>
            <a:r xmlns:a="http://schemas.openxmlformats.org/drawingml/2006/main">
              <a:rPr dirty="0" sz="3200" b="1">
                <a:solidFill>
                  <a:srgbClr val="001F5F"/>
                </a:solidFill>
                <a:latin typeface="Calibri"/>
                <a:cs typeface="Calibri"/>
              </a:rPr>
              <a:t>احتياجات </a:t>
            </a:r>
            <a:r xmlns:a="http://schemas.openxmlformats.org/drawingml/2006/main">
              <a:rPr dirty="0" sz="3200" spc="-5" b="1">
                <a:solidFill>
                  <a:srgbClr val="001F5F"/>
                </a:solidFill>
                <a:latin typeface="Calibri"/>
                <a:cs typeface="Calibri"/>
              </a:rPr>
              <a:t>اجتماعية فريدة</a:t>
            </a:r>
            <a:r xmlns:a="http://schemas.openxmlformats.org/drawingml/2006/main">
              <a:rPr dirty="0" sz="3200" spc="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solidFill>
                  <a:srgbClr val="FF0000"/>
                </a:solidFill>
                <a:latin typeface="Calibri"/>
                <a:cs typeface="Calibri"/>
              </a:rPr>
              <a:t>التدريب الداخلي</a:t>
            </a:r>
            <a:r xmlns:a="http://schemas.openxmlformats.org/drawingml/2006/main">
              <a:rPr dirty="0" sz="2800" spc="1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solidFill>
                  <a:srgbClr val="FF0000"/>
                </a:solidFill>
                <a:latin typeface="Calibri"/>
                <a:cs typeface="Calibri"/>
              </a:rPr>
              <a:t>مؤدب</a:t>
            </a:r>
            <a:r xmlns:a="http://schemas.openxmlformats.org/drawingml/2006/main">
              <a:rPr dirty="0" sz="2800" spc="3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سفينة؟؟!!!</a:t>
            </a:r>
            <a:r xmlns:a="http://schemas.openxmlformats.org/drawingml/2006/main">
              <a:rPr dirty="0" sz="2800" spc="3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المخاطر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التدريب الداخلي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مؤدب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سفينة)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البرامج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يغلب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(1)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بعناية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اختيار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المرشدين،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(2)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اختيار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المرشدين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قوي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يرغب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نماذج،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(3)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التحضير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المرشدين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العطاء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رَسمِيّ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الفصول الدراسية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بالغ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اجتماعي-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المفاهيم،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(4)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وجود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أيضاً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ذوي الخبرة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إشرافي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شاشة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مؤدب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متخرج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 كثب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يستمر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نافع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والنمو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إنتاج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12140" y="924813"/>
            <a:ext cx="8262620" cy="4293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304165">
              <a:lnSpc>
                <a:spcPct val="100000"/>
              </a:lnSpc>
              <a:spcBef>
                <a:spcPts val="95"/>
              </a:spcBef>
              <a:tabLst>
                <a:tab pos="46545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2-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دولي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ممرضة: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ريان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(2003)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يقترح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ثقافي</a:t>
            </a:r>
            <a:r xmlns:a="http://schemas.openxmlformats.org/drawingml/2006/main">
              <a:rPr dirty="0" u="heavy" sz="2800" spc="20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تنوع</a:t>
            </a:r>
            <a:r xmlns:a="http://schemas.openxmlformats.org/drawingml/2006/main">
              <a:rPr dirty="0" u="heavy" sz="2800" spc="25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تعزيز</a:t>
            </a:r>
            <a:r xmlns:a="http://schemas.openxmlformats.org/drawingml/2006/main">
              <a:rPr dirty="0" u="heavy" sz="2800" spc="25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u="heavy" sz="2800" spc="30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(CDEG)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"صاحب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برنامج''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التنشئة الاجتماعية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دولي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الممرضات.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مركز أبحاث السوق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عرقي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خلفيات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يوافق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صاحب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دولي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يشعر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مرحبا بكم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ثقافة</a:t>
            </a:r>
            <a:r xmlns:a="http://schemas.openxmlformats.org/drawingml/2006/main">
              <a:rPr dirty="0" sz="280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خدمات،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أماكن،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أغراض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5940" y="894334"/>
            <a:ext cx="8270875" cy="4293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1099185">
              <a:lnSpc>
                <a:spcPct val="100000"/>
              </a:lnSpc>
              <a:spcBef>
                <a:spcPts val="95"/>
              </a:spcBef>
              <a:buSzPct val="96428"/>
              <a:buAutoNum type="arabicPlain" startAt="3"/>
              <a:tabLst>
                <a:tab pos="30226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أقلية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طالب"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ثقافيا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عرقيا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طالب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lain" startAt="3"/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1461135">
              <a:lnSpc>
                <a:spcPct val="100000"/>
              </a:lnSpc>
              <a:buSzPct val="96428"/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موظفين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حالة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ذوي الخبرة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انتقال.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tabLst>
                <a:tab pos="14935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التنشئة الاجتماعية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مساعدة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هذه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المجموعات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يزيد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فرصة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إيجابي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توظيف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حصيلة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البرامج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مصمم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هذه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الأغراض.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9877" y="461517"/>
            <a:ext cx="367537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tabLst>
                <a:tab pos="1100455" algn="l"/>
              </a:tabLst>
              <a:bidi/>
            </a:pPr>
            <a:r xmlns:a="http://schemas.openxmlformats.org/drawingml/2006/main">
              <a:rPr dirty="0" sz="3600" spc="-15"/>
              <a:t>تطوير الموظفين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439926"/>
            <a:ext cx="7771130" cy="47840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1-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30" b="1">
                <a:latin typeface="Calibri"/>
                <a:cs typeface="Calibri"/>
              </a:rPr>
              <a:t>التدريب </a:t>
            </a:r>
            <a:r xmlns:a="http://schemas.openxmlformats.org/drawingml/2006/main">
              <a:rPr dirty="0" sz="3200" spc="-35" b="1">
                <a:latin typeface="Calibri"/>
                <a:cs typeface="Calibri"/>
              </a:rPr>
              <a:t>مقابل</a:t>
            </a:r>
            <a:r xmlns:a="http://schemas.openxmlformats.org/drawingml/2006/main">
              <a:rPr dirty="0" sz="32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تعليم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2800" spc="-30" b="1">
                <a:latin typeface="Calibri"/>
                <a:cs typeface="Calibri"/>
              </a:rPr>
              <a:t>تمرين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ربما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مُعرف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منظم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ضمان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مكتسب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الواجبات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وظيفة..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111125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رَسمِيّ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أوسع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نِطَاق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تمرين.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بينما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مصمم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أوسع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حاسة.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921765"/>
            <a:ext cx="8335645" cy="179641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 indent="126364">
              <a:lnSpc>
                <a:spcPct val="1002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3200" spc="-5"/>
              <a:t>2- مسؤوليات </a:t>
            </a:r>
            <a:r xmlns:a="http://schemas.openxmlformats.org/drawingml/2006/main">
              <a:rPr dirty="0" sz="3200"/>
              <a:t>إدارة </a:t>
            </a:r>
            <a:r xmlns:a="http://schemas.openxmlformats.org/drawingml/2006/main">
              <a:rPr dirty="0" sz="3200" spc="-10"/>
              <a:t>التعليم </a:t>
            </a:r>
            <a:r xmlns:a="http://schemas.openxmlformats.org/drawingml/2006/main">
              <a:rPr dirty="0" sz="3200" spc="-5"/>
              <a:t>:</a:t>
            </a:r>
            <a:r xmlns:a="http://schemas.openxmlformats.org/drawingml/2006/main">
              <a:rPr dirty="0" sz="3200" spc="-710"/>
              <a:t> </a:t>
            </a:r>
            <a:r xmlns:a="http://schemas.openxmlformats.org/drawingml/2006/main">
              <a:rPr dirty="0" spc="-10"/>
              <a:t>ال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التالي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اقتراحات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يستطيع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يساعد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20"/>
              <a:t>يغلب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الصعوبات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متأصل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20"/>
              <a:t>طاقم عمل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تطوير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30"/>
              <a:t>نظام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أيّ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هناك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يكون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مشترك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سلطة: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307340" y="3119450"/>
            <a:ext cx="8375015" cy="1732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قسم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الحفلات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متضمن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التلقين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تمرين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خارج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المسؤوليات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346963"/>
            <a:ext cx="8392795" cy="55733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قسم</a:t>
            </a:r>
            <a:r xmlns:a="http://schemas.openxmlformats.org/drawingml/2006/main">
              <a:rPr dirty="0" sz="280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مباشرة</a:t>
            </a:r>
            <a:r xmlns:a="http://schemas.openxmlformats.org/drawingml/2006/main">
              <a:rPr dirty="0" sz="280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قسم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كبير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المؤسسات،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تمريض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قسم)،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مدخل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قسم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صياغة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السياسات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الواجبات.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Char char="•"/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1089025">
              <a:lnSpc>
                <a:spcPct val="100000"/>
              </a:lnSpc>
              <a:spcBef>
                <a:spcPts val="5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استشارية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لجنة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تشكلت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ممثلين</a:t>
            </a:r>
            <a:r xmlns:a="http://schemas.openxmlformats.org/drawingml/2006/main">
              <a:rPr dirty="0" sz="280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قمة-،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وسط-،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المستوى الأول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إدارة؛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تطوير؛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بشر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الموارد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قسم.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ممثلين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التصنيفات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موظفين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استقبال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تمرين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ينبغي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للتعليم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جزء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لجنة.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6321653"/>
            <a:ext cx="20256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•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6455765"/>
            <a:ext cx="53784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4/12/2021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82922" y="6455765"/>
            <a:ext cx="97663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دكتور.</a:t>
            </a:r>
            <a:r xmlns:a="http://schemas.openxmlformats.org/drawingml/2006/main">
              <a:rPr dirty="0" sz="900" spc="-35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ملكة</a:t>
            </a:r>
            <a:r xmlns:a="http://schemas.openxmlformats.org/drawingml/2006/main">
              <a:rPr dirty="0" sz="900" spc="-35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ملاك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83067" y="6455765"/>
            <a:ext cx="1536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18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19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1275334"/>
            <a:ext cx="8183245" cy="2159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170180">
              <a:lnSpc>
                <a:spcPct val="100000"/>
              </a:lnSpc>
              <a:spcBef>
                <a:spcPts val="95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المساءلة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أجزاء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برنامج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بوضوح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تم التواصل.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Char char="•"/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بعض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تحديد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يكلف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فوائد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البرامج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5838" y="395732"/>
            <a:ext cx="24028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0"/>
              <a:t>التنشئة الاجتماعية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461009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61645" algn="l"/>
              </a:tabLst>
              <a:bidi/>
            </a:pPr>
            <a:r xmlns:a="http://schemas.openxmlformats.org/drawingml/2006/main">
              <a:rPr dirty="0" sz="2600" spc="-10"/>
              <a:t>التنشئة الاجتماعية</a:t>
            </a:r>
            <a:r xmlns:a="http://schemas.openxmlformats.org/drawingml/2006/main">
              <a:rPr dirty="0" sz="2600"/>
              <a:t> </a:t>
            </a:r>
            <a:r xmlns:a="http://schemas.openxmlformats.org/drawingml/2006/main">
              <a:rPr dirty="0" sz="2600" spc="-5"/>
              <a:t>يكون</a:t>
            </a:r>
            <a:r xmlns:a="http://schemas.openxmlformats.org/drawingml/2006/main">
              <a:rPr dirty="0" sz="2600" spc="5"/>
              <a:t> </a:t>
            </a:r>
            <a:r xmlns:a="http://schemas.openxmlformats.org/drawingml/2006/main">
              <a:rPr dirty="0" sz="2600"/>
              <a:t>العملية</a:t>
            </a:r>
            <a:r xmlns:a="http://schemas.openxmlformats.org/drawingml/2006/main">
              <a:rPr dirty="0" sz="2600" spc="-5"/>
              <a:t>​</a:t>
            </a:r>
            <a:r xmlns:a="http://schemas.openxmlformats.org/drawingml/2006/main">
              <a:rPr dirty="0" sz="2600" spc="5"/>
              <a:t> </a:t>
            </a:r>
            <a:r xmlns:a="http://schemas.openxmlformats.org/drawingml/2006/main">
              <a:rPr dirty="0" sz="2600" spc="-10"/>
              <a:t>بواسطة</a:t>
            </a:r>
            <a:r xmlns:a="http://schemas.openxmlformats.org/drawingml/2006/main">
              <a:rPr dirty="0" sz="2600"/>
              <a:t> </a:t>
            </a:r>
            <a:r xmlns:a="http://schemas.openxmlformats.org/drawingml/2006/main">
              <a:rPr dirty="0" sz="2600" spc="-5"/>
              <a:t>أيّ</a:t>
            </a:r>
            <a:r xmlns:a="http://schemas.openxmlformats.org/drawingml/2006/main">
              <a:rPr dirty="0" sz="2600" spc="5"/>
              <a:t> </a:t>
            </a:r>
            <a:r xmlns:a="http://schemas.openxmlformats.org/drawingml/2006/main">
              <a:rPr dirty="0" sz="2600"/>
              <a:t>شخص</a:t>
            </a:r>
            <a:r xmlns:a="http://schemas.openxmlformats.org/drawingml/2006/main">
              <a:rPr dirty="0" sz="2600" spc="-10"/>
              <a:t>​</a:t>
            </a:r>
            <a:r xmlns:a="http://schemas.openxmlformats.org/drawingml/2006/main">
              <a:rPr dirty="0" sz="2600" spc="5"/>
              <a:t> </a:t>
            </a:r>
            <a:r xmlns:a="http://schemas.openxmlformats.org/drawingml/2006/main">
              <a:rPr dirty="0" sz="2600" spc="-5"/>
              <a:t>يكتسب</a:t>
            </a:r>
            <a:r xmlns:a="http://schemas.openxmlformats.org/drawingml/2006/main">
              <a:rPr dirty="0" sz="2600"/>
              <a:t> </a:t>
            </a:r>
            <a:r xmlns:a="http://schemas.openxmlformats.org/drawingml/2006/main">
              <a:rPr dirty="0" sz="2600" spc="-5"/>
              <a:t>ال</a:t>
            </a:r>
            <a:r xmlns:a="http://schemas.openxmlformats.org/drawingml/2006/main">
              <a:rPr dirty="0" sz="2600" spc="5"/>
              <a:t> </a:t>
            </a:r>
            <a:r xmlns:a="http://schemas.openxmlformats.org/drawingml/2006/main">
              <a:rPr dirty="0" sz="2600" spc="-10"/>
              <a:t>اِصطِلاحِيّ</a:t>
            </a:r>
            <a:r xmlns:a="http://schemas.openxmlformats.org/drawingml/2006/main">
              <a:rPr dirty="0" sz="2600" spc="20"/>
              <a:t> </a:t>
            </a:r>
            <a:r xmlns:a="http://schemas.openxmlformats.org/drawingml/2006/main">
              <a:rPr dirty="0" sz="2600" spc="-5"/>
              <a:t>مهارات</a:t>
            </a:r>
            <a:r xmlns:a="http://schemas.openxmlformats.org/drawingml/2006/main">
              <a:rPr dirty="0" sz="2600" spc="5"/>
              <a:t> </a:t>
            </a:r>
            <a:r xmlns:a="http://schemas.openxmlformats.org/drawingml/2006/main">
              <a:rPr dirty="0" sz="2600"/>
              <a:t>ل</a:t>
            </a:r>
            <a:r xmlns:a="http://schemas.openxmlformats.org/drawingml/2006/main">
              <a:rPr dirty="0" sz="2600" spc="-10"/>
              <a:t> </a:t>
            </a:r>
            <a:r xmlns:a="http://schemas.openxmlformats.org/drawingml/2006/main">
              <a:rPr dirty="0" sz="2600" spc="-5"/>
              <a:t>له</a:t>
            </a:r>
            <a:r xmlns:a="http://schemas.openxmlformats.org/drawingml/2006/main">
              <a:rPr dirty="0" sz="2600" spc="15"/>
              <a:t> </a:t>
            </a:r>
            <a:r xmlns:a="http://schemas.openxmlformats.org/drawingml/2006/main">
              <a:rPr dirty="0" sz="2600"/>
              <a:t>او </a:t>
            </a:r>
            <a:r xmlns:a="http://schemas.openxmlformats.org/drawingml/2006/main">
              <a:rPr dirty="0" sz="2600" spc="-5"/>
              <a:t>لها</a:t>
            </a:r>
            <a:r xmlns:a="http://schemas.openxmlformats.org/drawingml/2006/main">
              <a:rPr dirty="0" sz="2600" spc="10"/>
              <a:t> </a:t>
            </a:r>
            <a:r xmlns:a="http://schemas.openxmlformats.org/drawingml/2006/main">
              <a:rPr dirty="0" sz="2600" spc="-25"/>
              <a:t>مجتمع،</a:t>
            </a:r>
            <a:r xmlns:a="http://schemas.openxmlformats.org/drawingml/2006/main">
              <a:rPr dirty="0" sz="2600" spc="-10"/>
              <a:t> </a:t>
            </a:r>
            <a:r xmlns:a="http://schemas.openxmlformats.org/drawingml/2006/main">
              <a:rPr dirty="0" sz="2600" spc="-5"/>
              <a:t>ال</a:t>
            </a:r>
            <a:r xmlns:a="http://schemas.openxmlformats.org/drawingml/2006/main">
              <a:rPr dirty="0" sz="2600" spc="10"/>
              <a:t> </a:t>
            </a:r>
            <a:r xmlns:a="http://schemas.openxmlformats.org/drawingml/2006/main">
              <a:rPr dirty="0" sz="2600" spc="-5"/>
              <a:t>معرفة</a:t>
            </a:r>
            <a:r xmlns:a="http://schemas.openxmlformats.org/drawingml/2006/main">
              <a:rPr dirty="0" sz="2600" spc="10"/>
              <a:t> </a:t>
            </a:r>
            <a:r xmlns:a="http://schemas.openxmlformats.org/drawingml/2006/main">
              <a:rPr dirty="0" sz="2600"/>
              <a:t>ل</a:t>
            </a:r>
            <a:r xmlns:a="http://schemas.openxmlformats.org/drawingml/2006/main">
              <a:rPr dirty="0" sz="2600" spc="-575"/>
              <a:t> </a:t>
            </a:r>
            <a:r xmlns:a="http://schemas.openxmlformats.org/drawingml/2006/main">
              <a:rPr dirty="0" sz="2600" spc="-5"/>
              <a:t>ال</a:t>
            </a:r>
            <a:r xmlns:a="http://schemas.openxmlformats.org/drawingml/2006/main">
              <a:rPr dirty="0" sz="2600" spc="50"/>
              <a:t> </a:t>
            </a:r>
            <a:r xmlns:a="http://schemas.openxmlformats.org/drawingml/2006/main">
              <a:rPr dirty="0" sz="2600" spc="-5"/>
              <a:t>أنواع</a:t>
            </a:r>
            <a:r xmlns:a="http://schemas.openxmlformats.org/drawingml/2006/main">
              <a:rPr dirty="0" sz="2600" spc="60"/>
              <a:t> </a:t>
            </a:r>
            <a:r xmlns:a="http://schemas.openxmlformats.org/drawingml/2006/main">
              <a:rPr dirty="0" sz="2600"/>
              <a:t>ل</a:t>
            </a:r>
            <a:r xmlns:a="http://schemas.openxmlformats.org/drawingml/2006/main">
              <a:rPr dirty="0" sz="2600" spc="40"/>
              <a:t> </a:t>
            </a:r>
            <a:r xmlns:a="http://schemas.openxmlformats.org/drawingml/2006/main">
              <a:rPr dirty="0" sz="2600" spc="-10"/>
              <a:t>سلوك</a:t>
            </a:r>
            <a:r xmlns:a="http://schemas.openxmlformats.org/drawingml/2006/main">
              <a:rPr dirty="0" sz="2600" spc="60"/>
              <a:t> </a:t>
            </a:r>
            <a:r xmlns:a="http://schemas.openxmlformats.org/drawingml/2006/main">
              <a:rPr dirty="0" sz="2600" spc="-10"/>
              <a:t>الذي - التي</a:t>
            </a:r>
            <a:r xmlns:a="http://schemas.openxmlformats.org/drawingml/2006/main">
              <a:rPr dirty="0" sz="2600" spc="50"/>
              <a:t> </a:t>
            </a:r>
            <a:r xmlns:a="http://schemas.openxmlformats.org/drawingml/2006/main">
              <a:rPr dirty="0" sz="2600" spc="-10"/>
              <a:t>نكون</a:t>
            </a:r>
            <a:r xmlns:a="http://schemas.openxmlformats.org/drawingml/2006/main">
              <a:rPr dirty="0" sz="2600" spc="45"/>
              <a:t> </a:t>
            </a:r>
            <a:r xmlns:a="http://schemas.openxmlformats.org/drawingml/2006/main">
              <a:rPr dirty="0" sz="2600" spc="-15"/>
              <a:t>مفهومة</a:t>
            </a:r>
            <a:r xmlns:a="http://schemas.openxmlformats.org/drawingml/2006/main">
              <a:rPr dirty="0" sz="2600" spc="70"/>
              <a:t> </a:t>
            </a:r>
            <a:r xmlns:a="http://schemas.openxmlformats.org/drawingml/2006/main">
              <a:rPr dirty="0" sz="2600" spc="-5"/>
              <a:t>و</a:t>
            </a:r>
            <a:r xmlns:a="http://schemas.openxmlformats.org/drawingml/2006/main">
              <a:rPr dirty="0" sz="2600"/>
              <a:t> </a:t>
            </a:r>
            <a:r xmlns:a="http://schemas.openxmlformats.org/drawingml/2006/main">
              <a:rPr dirty="0" sz="2600" spc="-5"/>
              <a:t>مقبول</a:t>
            </a:r>
            <a:r xmlns:a="http://schemas.openxmlformats.org/drawingml/2006/main">
              <a:rPr dirty="0" sz="2600" spc="10"/>
              <a:t> </a:t>
            </a:r>
            <a:r xmlns:a="http://schemas.openxmlformats.org/drawingml/2006/main">
              <a:rPr dirty="0" sz="2600"/>
              <a:t>في</a:t>
            </a:r>
            <a:r xmlns:a="http://schemas.openxmlformats.org/drawingml/2006/main">
              <a:rPr dirty="0" sz="2600" spc="-5"/>
              <a:t> </a:t>
            </a:r>
            <a:r xmlns:a="http://schemas.openxmlformats.org/drawingml/2006/main">
              <a:rPr dirty="0" sz="2600" spc="-10"/>
              <a:t>الذي - التي</a:t>
            </a:r>
            <a:r xmlns:a="http://schemas.openxmlformats.org/drawingml/2006/main">
              <a:rPr dirty="0" sz="2600" spc="-5"/>
              <a:t> </a:t>
            </a:r>
            <a:r xmlns:a="http://schemas.openxmlformats.org/drawingml/2006/main">
              <a:rPr dirty="0" sz="2600" spc="-20"/>
              <a:t>مجتمع،</a:t>
            </a:r>
            <a:r xmlns:a="http://schemas.openxmlformats.org/drawingml/2006/main">
              <a:rPr dirty="0" sz="2600" spc="-15"/>
              <a:t> </a:t>
            </a:r>
            <a:r xmlns:a="http://schemas.openxmlformats.org/drawingml/2006/main">
              <a:rPr dirty="0" sz="2600"/>
              <a:t>والمواقف</a:t>
            </a:r>
            <a:r xmlns:a="http://schemas.openxmlformats.org/drawingml/2006/main">
              <a:rPr dirty="0" sz="2600" spc="-5"/>
              <a:t>​</a:t>
            </a:r>
            <a:r xmlns:a="http://schemas.openxmlformats.org/drawingml/2006/main">
              <a:rPr dirty="0" sz="2600" spc="-10"/>
              <a:t>​</a:t>
            </a:r>
            <a:r xmlns:a="http://schemas.openxmlformats.org/drawingml/2006/main">
              <a:rPr dirty="0" sz="2600" spc="25"/>
              <a:t> </a:t>
            </a:r>
            <a:r xmlns:a="http://schemas.openxmlformats.org/drawingml/2006/main">
              <a:rPr dirty="0" sz="2600"/>
              <a:t>و</a:t>
            </a:r>
            <a:r xmlns:a="http://schemas.openxmlformats.org/drawingml/2006/main">
              <a:rPr dirty="0" sz="2600" spc="15"/>
              <a:t> </a:t>
            </a:r>
            <a:r xmlns:a="http://schemas.openxmlformats.org/drawingml/2006/main">
              <a:rPr dirty="0" sz="2600" spc="-10"/>
              <a:t>قيم</a:t>
            </a:r>
            <a:r xmlns:a="http://schemas.openxmlformats.org/drawingml/2006/main">
              <a:rPr dirty="0" sz="2600" spc="-5"/>
              <a:t> </a:t>
            </a:r>
            <a:r xmlns:a="http://schemas.openxmlformats.org/drawingml/2006/main">
              <a:rPr dirty="0" sz="2600" spc="-10"/>
              <a:t>التي </a:t>
            </a:r>
            <a:r xmlns:a="http://schemas.openxmlformats.org/drawingml/2006/main">
              <a:rPr dirty="0" sz="2600" spc="-20"/>
              <a:t>تتوافق </a:t>
            </a:r>
            <a:r xmlns:a="http://schemas.openxmlformats.org/drawingml/2006/main">
              <a:rPr dirty="0" sz="2600" spc="-10"/>
              <a:t>مع </a:t>
            </a:r>
            <a:r xmlns:a="http://schemas.openxmlformats.org/drawingml/2006/main">
              <a:rPr dirty="0" sz="2600" spc="-5"/>
              <a:t>القواعد </a:t>
            </a:r>
            <a:r xmlns:a="http://schemas.openxmlformats.org/drawingml/2006/main">
              <a:rPr dirty="0" sz="2600"/>
              <a:t>الاجتماعية </a:t>
            </a:r>
            <a:r xmlns:a="http://schemas.openxmlformats.org/drawingml/2006/main">
              <a:rPr dirty="0" sz="2600" spc="-5"/>
              <a:t>شخصيًا</a:t>
            </a:r>
            <a:r xmlns:a="http://schemas.openxmlformats.org/drawingml/2006/main">
              <a:rPr dirty="0" sz="2600"/>
              <a:t> </a:t>
            </a:r>
            <a:r xmlns:a="http://schemas.openxmlformats.org/drawingml/2006/main">
              <a:rPr dirty="0" sz="2600" spc="-5"/>
              <a:t>ذات معنى،</a:t>
            </a:r>
            <a:r xmlns:a="http://schemas.openxmlformats.org/drawingml/2006/main">
              <a:rPr dirty="0" sz="2600" spc="20"/>
              <a:t> </a:t>
            </a:r>
            <a:r xmlns:a="http://schemas.openxmlformats.org/drawingml/2006/main">
              <a:rPr dirty="0" sz="2600" spc="-10"/>
              <a:t>حتى مرضي</a:t>
            </a:r>
            <a:r xmlns:a="http://schemas.openxmlformats.org/drawingml/2006/main">
              <a:rPr dirty="0" sz="2600" spc="25"/>
              <a:t> </a:t>
            </a:r>
            <a:r xmlns:a="http://schemas.openxmlformats.org/drawingml/2006/main">
              <a:rPr dirty="0" sz="2600" spc="-15"/>
              <a:t>(قاموس مفرط،</a:t>
            </a:r>
            <a:r xmlns:a="http://schemas.openxmlformats.org/drawingml/2006/main">
              <a:rPr dirty="0" sz="2600" spc="20"/>
              <a:t> </a:t>
            </a:r>
            <a:r xmlns:a="http://schemas.openxmlformats.org/drawingml/2006/main">
              <a:rPr dirty="0" sz="2600"/>
              <a:t>2003).</a:t>
            </a:r>
            <a:r xmlns:a="http://schemas.openxmlformats.org/drawingml/2006/main">
              <a:rPr dirty="0" sz="2600" spc="5"/>
              <a:t> </a:t>
            </a:r>
            <a:r xmlns:a="http://schemas.openxmlformats.org/drawingml/2006/main">
              <a:rPr dirty="0" sz="2600" spc="-5"/>
              <a:t>التنشئة الاجتماعية لديها</a:t>
            </a:r>
            <a:r xmlns:a="http://schemas.openxmlformats.org/drawingml/2006/main">
              <a:rPr dirty="0" sz="2600" spc="10"/>
              <a:t> كما </a:t>
            </a:r>
            <a:r xmlns:a="http://schemas.openxmlformats.org/drawingml/2006/main">
              <a:rPr dirty="0" sz="2600" spc="-5"/>
              <a:t>كان </a:t>
            </a:r>
            <a:r xmlns:a="http://schemas.openxmlformats.org/drawingml/2006/main">
              <a:rPr dirty="0" sz="2600"/>
              <a:t>أيضا</a:t>
            </a:r>
            <a:r xmlns:a="http://schemas.openxmlformats.org/drawingml/2006/main">
              <a:rPr dirty="0" sz="2600" spc="5"/>
              <a:t> </a:t>
            </a:r>
            <a:r xmlns:a="http://schemas.openxmlformats.org/drawingml/2006/main">
              <a:rPr dirty="0" sz="2600" spc="-5"/>
              <a:t>مُسَمًّى</a:t>
            </a:r>
            <a:r xmlns:a="http://schemas.openxmlformats.org/drawingml/2006/main">
              <a:rPr dirty="0" sz="2600"/>
              <a:t> </a:t>
            </a:r>
            <a:r xmlns:a="http://schemas.openxmlformats.org/drawingml/2006/main">
              <a:rPr dirty="0" sz="2600" spc="-10"/>
              <a:t>التثاقف.</a:t>
            </a:r>
            <a:endParaRPr xmlns:a="http://schemas.openxmlformats.org/drawingml/2006/main" sz="2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9550" y="14681"/>
            <a:ext cx="602869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التقييم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10"/>
              <a:t>طاقم عمل</a:t>
            </a:r>
            <a:r xmlns:a="http://schemas.openxmlformats.org/drawingml/2006/main">
              <a:rPr dirty="0" sz="3200" spc="-50"/>
              <a:t> </a:t>
            </a:r>
            <a:r xmlns:a="http://schemas.openxmlformats.org/drawingml/2006/main">
              <a:rPr dirty="0" sz="3200" spc="-10"/>
              <a:t>تطوير</a:t>
            </a:r>
            <a:r xmlns:a="http://schemas.openxmlformats.org/drawingml/2006/main">
              <a:rPr dirty="0" sz="3200" spc="-35"/>
              <a:t> </a:t>
            </a:r>
            <a:r xmlns:a="http://schemas.openxmlformats.org/drawingml/2006/main">
              <a:rPr dirty="0" sz="3200"/>
              <a:t>احتياجات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307340" y="439953"/>
            <a:ext cx="8318500" cy="5787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31115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الخطوط العريضة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تسلسل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برنامج: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843280">
              <a:lnSpc>
                <a:spcPct val="150000"/>
              </a:lnSpc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ينبغي أن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يكون.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حاضر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العجز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موارد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متاح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يقابل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احتياجات.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الاستخدام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الأقصى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متاح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موارد.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يقيم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امتحان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موارد.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2932" y="464565"/>
            <a:ext cx="714248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15"/>
              <a:t>تقييم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15"/>
              <a:t> </a:t>
            </a:r>
            <a:r xmlns:a="http://schemas.openxmlformats.org/drawingml/2006/main">
              <a:rPr dirty="0" sz="3200" spc="-10"/>
              <a:t>طاقم عمل</a:t>
            </a:r>
            <a:r xmlns:a="http://schemas.openxmlformats.org/drawingml/2006/main">
              <a:rPr dirty="0" sz="3200" spc="-5"/>
              <a:t> </a:t>
            </a:r>
            <a:r xmlns:a="http://schemas.openxmlformats.org/drawingml/2006/main">
              <a:rPr dirty="0" sz="3200" spc="-10"/>
              <a:t>تطوير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/>
              <a:t>أنشطة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154939" y="1382013"/>
            <a:ext cx="847788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ثلاثة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عناصر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(التلقين،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تمرين،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تعليم)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أربعة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معايير: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395605">
              <a:lnSpc>
                <a:spcPct val="100000"/>
              </a:lnSpc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رد فعل.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متعلم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يتصور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توجيه،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فصل،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تمرين،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مؤدب؟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lain"/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107314">
              <a:lnSpc>
                <a:spcPct val="100000"/>
              </a:lnSpc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حصل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تعلُّم؟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تم نقله؟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231140" y="772413"/>
            <a:ext cx="8107680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تأثير.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بالرغم من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غالباً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صعب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يقيس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أنشطة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يؤثر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منظمة،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جهود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صنع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يقيس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معيار.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أمثلة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القياسات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الرعاية،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دواء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الأخطاء،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الحوادث،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سريري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حكم,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حجم المبيعات،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إنتاجية.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lain" startAt="3"/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242570">
              <a:lnSpc>
                <a:spcPct val="100000"/>
              </a:lnSpc>
              <a:spcBef>
                <a:spcPts val="5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فعالية من حيث التكلفة.</a:t>
            </a:r>
            <a:r xmlns:a="http://schemas.openxmlformats.org/drawingml/2006/main">
              <a:rPr dirty="0" sz="280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أنشطة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كمي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بعض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طريقة.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ربما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وجه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المساءلة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الموظفين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2700" marR="5080" indent="1511935">
              <a:lnSpc>
                <a:spcPct val="100299"/>
              </a:lnSpc>
              <a:spcBef>
                <a:spcPts val="90"/>
              </a:spcBef>
              <a:bidi/>
            </a:pPr>
            <a:r xmlns:a="http://schemas.openxmlformats.org/drawingml/2006/main">
              <a:rPr dirty="0" sz="3200" spc="-5"/>
              <a:t>التدريب </a:t>
            </a:r>
            <a:r xmlns:a="http://schemas.openxmlformats.org/drawingml/2006/main">
              <a:rPr dirty="0" sz="3200"/>
              <a:t>كإستراتيجية </a:t>
            </a:r>
            <a:r xmlns:a="http://schemas.openxmlformats.org/drawingml/2006/main">
              <a:rPr dirty="0" sz="3200" spc="-40"/>
              <a:t>تدريسية</a:t>
            </a:r>
            <a:r xmlns:a="http://schemas.openxmlformats.org/drawingml/2006/main">
              <a:rPr dirty="0" sz="3200" spc="-20"/>
              <a:t>​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pc="-5"/>
              <a:t>التدريب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مثل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وسائل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يطور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يدرب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5"/>
              <a:t>موظفين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يكون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تدريس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25"/>
              <a:t>الاستراتيجية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20"/>
              <a:t>بدلاً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من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تعلُّم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30"/>
              <a:t>نظرية.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383540" y="2494914"/>
            <a:ext cx="8022590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tabLst>
                <a:tab pos="273939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التدريب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أدوات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تمكين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متغير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سلوك،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متماسك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فريق.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ربما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صعب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يتقن.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التدريب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واحد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مساعدة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يصل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5310" y="540765"/>
            <a:ext cx="534670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التدريب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/>
              <a:t>مثل</a:t>
            </a:r>
            <a:r xmlns:a="http://schemas.openxmlformats.org/drawingml/2006/main">
              <a:rPr dirty="0" sz="3200" spc="-5"/>
              <a:t> </a:t>
            </a:r>
            <a:r xmlns:a="http://schemas.openxmlformats.org/drawingml/2006/main">
              <a:rPr dirty="0" sz="3200"/>
              <a:t>أ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40"/>
              <a:t>تدريس</a:t>
            </a:r>
            <a:r xmlns:a="http://schemas.openxmlformats.org/drawingml/2006/main">
              <a:rPr dirty="0" sz="3200" spc="-35"/>
              <a:t> </a:t>
            </a:r>
            <a:r xmlns:a="http://schemas.openxmlformats.org/drawingml/2006/main">
              <a:rPr dirty="0" sz="3200" spc="-20"/>
              <a:t>الاستراتيجية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307340" y="1458213"/>
            <a:ext cx="8035925" cy="25863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just" marL="12700" marR="508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التدريب </a:t>
            </a:r>
            <a:r xmlns:a="http://schemas.openxmlformats.org/drawingml/2006/main">
              <a:rPr dirty="0" sz="2800" spc="-10" b="1">
                <a:solidFill>
                  <a:srgbClr val="FF0000"/>
                </a:solidFill>
                <a:latin typeface="Calibri"/>
                <a:cs typeface="Calibri"/>
              </a:rPr>
              <a:t>قصير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المدى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فعال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كأداة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تعليمية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المساعدة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التنشئة الاجتماعية،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والتعامل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 المشكلات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قصيرة الأمد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شرط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المشاكل.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233679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solidFill>
                  <a:srgbClr val="FF0000"/>
                </a:solidFill>
                <a:latin typeface="Calibri"/>
                <a:cs typeface="Calibri"/>
              </a:rPr>
              <a:t>طويلة الأمد</a:t>
            </a:r>
            <a:r xmlns:a="http://schemas.openxmlformats.org/drawingml/2006/main">
              <a:rPr dirty="0" sz="2800" spc="2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التدريب</a:t>
            </a:r>
            <a:r xmlns:a="http://schemas.openxmlformats.org/drawingml/2006/main">
              <a:rPr dirty="0" sz="2800" spc="3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أداة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حياة مهنية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التعامل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تأديبي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مختلف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693165"/>
            <a:ext cx="814705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مبنى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 spc="-5"/>
              <a:t>وحدة </a:t>
            </a:r>
            <a:r xmlns:a="http://schemas.openxmlformats.org/drawingml/2006/main">
              <a:rPr dirty="0" sz="3200" spc="-75"/>
              <a:t>الفريق</a:t>
            </a:r>
            <a:r xmlns:a="http://schemas.openxmlformats.org/drawingml/2006/main">
              <a:rPr dirty="0" sz="3200"/>
              <a:t> </a:t>
            </a:r>
            <a:r xmlns:a="http://schemas.openxmlformats.org/drawingml/2006/main">
              <a:rPr dirty="0" sz="3200" spc="-10"/>
              <a:t>خلال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10"/>
              <a:t>طاقم عمل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 spc="-10"/>
              <a:t>تطوير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14807" rIns="0" bIns="0" rtlCol="0" vert="horz">
            <a:spAutoFit/>
          </a:bodyPr>
          <a:lstStyle/>
          <a:p>
            <a:pPr xmlns:a="http://schemas.openxmlformats.org/drawingml/2006/main" marL="41275" marR="508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pc="-10"/>
              <a:t>تشجيع</a:t>
            </a:r>
            <a:r xmlns:a="http://schemas.openxmlformats.org/drawingml/2006/main">
              <a:rPr dirty="0" spc="-5"/>
              <a:t>​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فريق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5"/>
              <a:t>جهد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0"/>
              <a:t>خلال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فريق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مبنى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توفير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0"/>
              <a:t>مستمر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داعم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تعلُّم</a:t>
            </a:r>
            <a:r xmlns:a="http://schemas.openxmlformats.org/drawingml/2006/main">
              <a:rPr dirty="0" spc="45"/>
              <a:t> </a:t>
            </a:r>
            <a:r xmlns:a="http://schemas.openxmlformats.org/drawingml/2006/main">
              <a:rPr dirty="0" spc="-15"/>
              <a:t>بيئة.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10"/>
              <a:t>الرعاية الصحية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5"/>
              <a:t>علوم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5"/>
              <a:t>تكنولوجيا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يتغير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لذا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بسرعة </a:t>
            </a:r>
            <a:r xmlns:a="http://schemas.openxmlformats.org/drawingml/2006/main">
              <a:rPr dirty="0" spc="-10"/>
              <a:t>ذلك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بدون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مناسب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التدريس – التعلم</a:t>
            </a:r>
            <a:r xmlns:a="http://schemas.openxmlformats.org/drawingml/2006/main">
              <a:rPr dirty="0" spc="50"/>
              <a:t> </a:t>
            </a:r>
            <a:r xmlns:a="http://schemas.openxmlformats.org/drawingml/2006/main">
              <a:rPr dirty="0" spc="-5"/>
              <a:t>مهارات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تعليمي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خدمات،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5"/>
              <a:t>المنظمات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سوف </a:t>
            </a:r>
            <a:r xmlns:a="http://schemas.openxmlformats.org/drawingml/2006/main">
              <a:rPr dirty="0" spc="-25"/>
              <a:t>تحصل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غادر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خلف.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على نفس المنوال،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هو - هي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لديه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يصبح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بديهي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جديد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الالفية</a:t>
            </a:r>
            <a:r xmlns:a="http://schemas.openxmlformats.org/drawingml/2006/main">
              <a:rPr dirty="0" spc="-615"/>
              <a:t> </a:t>
            </a:r>
            <a:r xmlns:a="http://schemas.openxmlformats.org/drawingml/2006/main">
              <a:rPr dirty="0" spc="-10"/>
              <a:t>الذي - التي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فرق،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20"/>
              <a:t>بدلاً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من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فرادى،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وظيفة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أكثر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25"/>
              <a:t>بكفاءة.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693165"/>
            <a:ext cx="814705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مبنى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 spc="-5"/>
              <a:t>وحدة </a:t>
            </a:r>
            <a:r xmlns:a="http://schemas.openxmlformats.org/drawingml/2006/main">
              <a:rPr dirty="0" sz="3200" spc="-75"/>
              <a:t>الفريق</a:t>
            </a:r>
            <a:r xmlns:a="http://schemas.openxmlformats.org/drawingml/2006/main">
              <a:rPr dirty="0" sz="3200"/>
              <a:t> </a:t>
            </a:r>
            <a:r xmlns:a="http://schemas.openxmlformats.org/drawingml/2006/main">
              <a:rPr dirty="0" sz="3200" spc="-10"/>
              <a:t>خلال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10"/>
              <a:t>طاقم عمل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 spc="-10"/>
              <a:t>تطوير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459740" y="1549349"/>
            <a:ext cx="7998459" cy="30130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17272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فيتزباتريك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(2001)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يعتقد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قائد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مدرب،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يلهم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انضم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يبقى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فريق،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يشتعل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فريق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روح.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أنشطة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ينبغي أن يكون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تم تقييمه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مالي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المساءلة.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145" indent="-259079">
              <a:lnSpc>
                <a:spcPct val="100000"/>
              </a:lnSpc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الزعيم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نموذج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مدى الحياة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متعلم.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1305813"/>
            <a:ext cx="8051800" cy="17322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u="heavy" spc="-10">
                <a:uFill>
                  <a:solidFill>
                    <a:srgbClr val="000000"/>
                  </a:solidFill>
                </a:uFill>
              </a:rPr>
              <a:t>التنشئة الاجتماعية</a:t>
            </a:r>
            <a:r xmlns:a="http://schemas.openxmlformats.org/drawingml/2006/main">
              <a:rPr dirty="0" u="heavy" spc="3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u="heavy" spc="-15">
                <a:uFill>
                  <a:solidFill>
                    <a:srgbClr val="000000"/>
                  </a:solidFill>
                </a:uFill>
              </a:rPr>
              <a:t>يختلف</a:t>
            </a:r>
            <a:r xmlns:a="http://schemas.openxmlformats.org/drawingml/2006/main">
              <a:rPr dirty="0" u="heavy" spc="15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u="heavy" spc="-15">
                <a:uFill>
                  <a:solidFill>
                    <a:srgbClr val="000000"/>
                  </a:solidFill>
                </a:uFill>
              </a:rPr>
              <a:t>من</a:t>
            </a:r>
            <a:r xmlns:a="http://schemas.openxmlformats.org/drawingml/2006/main">
              <a:rPr dirty="0" u="heavy" spc="5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u="heavy" spc="-10">
                <a:uFill>
                  <a:solidFill>
                    <a:srgbClr val="000000"/>
                  </a:solidFill>
                </a:uFill>
              </a:rPr>
              <a:t>توجيه</a:t>
            </a:r>
            <a:r xmlns:a="http://schemas.openxmlformats.org/drawingml/2006/main">
              <a:rPr dirty="0" u="heavy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الذي - التي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هو - هي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20"/>
              <a:t>يتضمن</a:t>
            </a:r>
            <a:r xmlns:a="http://schemas.openxmlformats.org/drawingml/2006/main">
              <a:rPr dirty="0" spc="-615"/>
              <a:t> </a:t>
            </a:r>
            <a:r xmlns:a="http://schemas.openxmlformats.org/drawingml/2006/main">
              <a:rPr dirty="0" spc="-10"/>
              <a:t>قليل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منظم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معلومة.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40"/>
              <a:t>بدلاً من،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0"/>
              <a:t>التنشئة الاجتماعية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يكون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مشاركة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قيم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المواقف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20"/>
              <a:t>منظمة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10"/>
              <a:t>بواسطة</a:t>
            </a:r>
            <a:r xmlns:a="http://schemas.openxmlformats.org/drawingml/2006/main">
              <a:rPr dirty="0" spc="-5"/>
              <a:t>​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يستخدم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دور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نماذج،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الأساطير،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الأساطير.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6982" y="340867"/>
            <a:ext cx="62020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0"/>
              <a:t>التنشئة الاجتماعية </a:t>
            </a:r>
            <a:r xmlns:a="http://schemas.openxmlformats.org/drawingml/2006/main">
              <a:rPr dirty="0" sz="3600"/>
              <a:t>و</a:t>
            </a:r>
            <a:r xmlns:a="http://schemas.openxmlformats.org/drawingml/2006/main">
              <a:rPr dirty="0" sz="3600" spc="5"/>
              <a:t> </a:t>
            </a:r>
            <a:r xmlns:a="http://schemas.openxmlformats.org/drawingml/2006/main">
              <a:rPr dirty="0" sz="3600" spc="-15"/>
              <a:t>إعادة التنشئة الاجتماعية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322019"/>
            <a:ext cx="8270875" cy="30130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أولاً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التنشئة الاجتماعية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مدرسة،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يستمر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تخرُّج.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المسئولين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وجد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يمسك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المجموعات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تساعد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التنشئة الاجتماعية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إحباط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(ليندمان،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2000).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346963"/>
            <a:ext cx="8646795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25" b="1">
                <a:solidFill>
                  <a:srgbClr val="001F5F"/>
                </a:solidFill>
                <a:latin typeface="Calibri"/>
                <a:cs typeface="Calibri"/>
              </a:rPr>
              <a:t>التنشئة الاجتماعية</a:t>
            </a:r>
            <a:r xmlns:a="http://schemas.openxmlformats.org/drawingml/2006/main">
              <a:rPr dirty="0" sz="2800" spc="5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solidFill>
                  <a:srgbClr val="001F5F"/>
                </a:solidFill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solidFill>
                  <a:srgbClr val="001F5F"/>
                </a:solidFill>
                <a:latin typeface="Calibri"/>
                <a:cs typeface="Calibri"/>
              </a:rPr>
              <a:t>إعادة التنشئة الاجتماعية: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spc="-15" b="1" i="1">
                <a:solidFill>
                  <a:srgbClr val="001F5F"/>
                </a:solidFill>
                <a:latin typeface="Calibri"/>
                <a:cs typeface="Calibri"/>
              </a:rPr>
              <a:t>إعادة التنشئة الاجتماعية</a:t>
            </a:r>
            <a:r xmlns:a="http://schemas.openxmlformats.org/drawingml/2006/main">
              <a:rPr dirty="0" sz="2800" spc="35" b="1" i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مجبور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يتعلم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قيم،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المواقف،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اجتماعي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قواعد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يفعل،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نِطَاق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يمسك،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جلسة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نفسها.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مرارًا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إعادة التنشئة الاجتماعية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0045" marR="217804" indent="-347980">
              <a:lnSpc>
                <a:spcPct val="100000"/>
              </a:lnSpc>
              <a:spcBef>
                <a:spcPts val="5"/>
              </a:spcBef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الخريجين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مغادرة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مدرسة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دخول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عالم،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0045" marR="248920" indent="-347980">
              <a:lnSpc>
                <a:spcPct val="100000"/>
              </a:lnSpc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ذوي الخبرة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إعدادات،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إما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نفس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منظمة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منظمة،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772413"/>
            <a:ext cx="7954009" cy="54514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3-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تعهد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الأدوار.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2700" marR="528955">
              <a:lnSpc>
                <a:spcPct val="100000"/>
              </a:lnSpc>
              <a:spcBef>
                <a:spcPts val="2345"/>
              </a:spcBef>
              <a:bidi/>
            </a:pPr>
            <a:r xmlns:a="http://schemas.openxmlformats.org/drawingml/2006/main"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4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solidFill>
                  <a:srgbClr val="001F5F"/>
                </a:solidFill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solidFill>
                  <a:srgbClr val="001F5F"/>
                </a:solidFill>
                <a:latin typeface="Calibri"/>
                <a:cs typeface="Calibri"/>
              </a:rPr>
              <a:t>التوقعات</a:t>
            </a:r>
            <a:r xmlns:a="http://schemas.openxmlformats.org/drawingml/2006/main">
              <a:rPr dirty="0" sz="2800" spc="1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solidFill>
                  <a:srgbClr val="001F5F"/>
                </a:solidFill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3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solidFill>
                  <a:srgbClr val="001F5F"/>
                </a:solidFill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solidFill>
                  <a:srgbClr val="001F5F"/>
                </a:solidFill>
                <a:latin typeface="Calibri"/>
                <a:cs typeface="Calibri"/>
              </a:rPr>
              <a:t>نماذج,</a:t>
            </a:r>
            <a:r xmlns:a="http://schemas.openxmlformats.org/drawingml/2006/main">
              <a:rPr dirty="0" sz="2800" spc="-61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solidFill>
                  <a:srgbClr val="001F5F"/>
                </a:solidFill>
                <a:latin typeface="Calibri"/>
                <a:cs typeface="Calibri"/>
              </a:rPr>
              <a:t>المرشدين،</a:t>
            </a:r>
            <a:r xmlns:a="http://schemas.openxmlformats.org/drawingml/2006/main">
              <a:rPr dirty="0" sz="2800" spc="3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solidFill>
                  <a:srgbClr val="001F5F"/>
                </a:solidFill>
                <a:latin typeface="Calibri"/>
                <a:cs typeface="Calibri"/>
              </a:rPr>
              <a:t>المرشدين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spcBef>
                <a:spcPts val="5"/>
              </a:spcBef>
              <a:tabLst>
                <a:tab pos="5173980" algn="l"/>
              </a:tabLst>
              <a:bidi/>
            </a:pPr>
            <a:r xmlns:a="http://schemas.openxmlformats.org/drawingml/2006/main"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solidFill>
                  <a:srgbClr val="001F5F"/>
                </a:solidFill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نموذج</a:t>
            </a:r>
            <a:r xmlns:a="http://schemas.openxmlformats.org/drawingml/2006/main">
              <a:rPr dirty="0" sz="2800" spc="2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مُعرف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جدير بالاهتمام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تقليد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(قاموس مفرط،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2003).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الدور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نماذج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ذوي الخبرة،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كفؤ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موظفين.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نموذج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سلبي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(أي،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يرى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قدوة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ماهر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محاولة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محاكاة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نموذج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بنشاط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يطلب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المحاكاة).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924813"/>
            <a:ext cx="8287384" cy="4293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905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solidFill>
                  <a:srgbClr val="001F5F"/>
                </a:solidFill>
                <a:latin typeface="Calibri"/>
                <a:cs typeface="Calibri"/>
              </a:rPr>
              <a:t>مؤدب</a:t>
            </a:r>
            <a:r xmlns:a="http://schemas.openxmlformats.org/drawingml/2006/main">
              <a:rPr dirty="0" sz="2800" spc="2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ذوي الخبرة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يقدم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المعرفة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عاطفي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يدعم،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إيضاح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التوقعات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 لواحد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أساس.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bidi/>
            </a:pPr>
            <a:r xmlns:a="http://schemas.openxmlformats.org/drawingml/2006/main">
              <a:rPr dirty="0" sz="2800" spc="-20" b="1">
                <a:solidFill>
                  <a:srgbClr val="001F5F"/>
                </a:solidFill>
                <a:latin typeface="Calibri"/>
                <a:cs typeface="Calibri"/>
              </a:rPr>
              <a:t>المرشدين</a:t>
            </a:r>
            <a:r xmlns:a="http://schemas.openxmlformats.org/drawingml/2006/main">
              <a:rPr dirty="0" sz="2800" spc="1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حتى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إيضاح.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(2000)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التوجيه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متميز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تفاعلي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اثنين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فرادى،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جلسة.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بعض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شرط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مؤدب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مُرشِد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بالتبادل.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543813"/>
            <a:ext cx="8136255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tabLst>
                <a:tab pos="17602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بينما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مؤدب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بعض 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الأدوار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مُرشِد،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نفس.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مثال،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المرشدون 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مُكَلَّف،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حقيقي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المرشدين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بحرية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المرشد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مُرشِد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يجعل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واعي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محمي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تحقيق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خبير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حالة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تقدم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التطوير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المهني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1524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المشرفون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نسبياً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قصير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مُكَلَّف،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مُرشِد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متدرب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أطول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شديد.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4/12/2021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دكتور.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ملكة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ملاك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7998" y="690117"/>
            <a:ext cx="381952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الأدوار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/>
              <a:t>ل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/>
              <a:t>ال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15"/>
              <a:t>مُرشِد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231140" y="1244854"/>
            <a:ext cx="8600440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68935" indent="-3568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نموذج: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يُعجَب 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يريد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محاكاة.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0045" marR="245745" indent="-347980">
              <a:lnSpc>
                <a:spcPct val="100000"/>
              </a:lnSpc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المُتصوِّر: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يرى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يتواصل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معنى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إنه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0045" marR="5080" indent="-347980">
              <a:lnSpc>
                <a:spcPct val="100000"/>
              </a:lnSpc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منشط: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ديناميكية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يحفز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0045" marR="685165" indent="-347980">
              <a:lnSpc>
                <a:spcPct val="100000"/>
              </a:lnSpc>
              <a:buAutoNum type="arabicPeriod"/>
              <a:tabLst>
                <a:tab pos="36893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المستثمر: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يستثمر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طاقة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9570" marR="56515" indent="-3695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مؤيد: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العروض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عاطفي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يدعم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ويبني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الثقة بالنفس.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0045" marR="107314" indent="-347980">
              <a:lnSpc>
                <a:spcPct val="100000"/>
              </a:lnSpc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معيار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المُنتج: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يرفض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يقبل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أقل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التميز.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najah al abbadi</dc:creator>
  <dc:title>PowerPoint Presentation</dc:title>
  <dcterms:created xsi:type="dcterms:W3CDTF">2023-11-29T09:18:37Z</dcterms:created>
  <dcterms:modified xsi:type="dcterms:W3CDTF">2023-11-29T09:18:37Z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2021-12-04T00:00:00Z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2023-11-29T00:00:00Z</vt:filetime>
  </property>
</Properties>
</file>