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19125" y="834305"/>
            <a:ext cx="7646670" cy="2059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882" y="395668"/>
            <a:ext cx="8484234" cy="510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9882" y="1537766"/>
            <a:ext cx="7776209" cy="4205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8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8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708659"/>
              <a:ext cx="1363980" cy="510540"/>
            </a:xfrm>
            <a:custGeom>
              <a:avLst/>
              <a:gdLst/>
              <a:ahLst/>
              <a:cxnLst/>
              <a:rect l="l" t="t" r="r" b="b"/>
              <a:pathLst>
                <a:path w="1363980" h="510540">
                  <a:moveTo>
                    <a:pt x="0" y="0"/>
                  </a:moveTo>
                  <a:lnTo>
                    <a:pt x="0" y="507364"/>
                  </a:lnTo>
                  <a:lnTo>
                    <a:pt x="1017955" y="510539"/>
                  </a:lnTo>
                  <a:lnTo>
                    <a:pt x="1118120" y="510539"/>
                  </a:lnTo>
                  <a:lnTo>
                    <a:pt x="1122756" y="505713"/>
                  </a:lnTo>
                  <a:lnTo>
                    <a:pt x="1124292" y="504189"/>
                  </a:lnTo>
                  <a:lnTo>
                    <a:pt x="1126185" y="502538"/>
                  </a:lnTo>
                  <a:lnTo>
                    <a:pt x="1127721" y="500888"/>
                  </a:lnTo>
                  <a:lnTo>
                    <a:pt x="1356360" y="270890"/>
                  </a:lnTo>
                  <a:lnTo>
                    <a:pt x="1361646" y="263671"/>
                  </a:lnTo>
                  <a:lnTo>
                    <a:pt x="1363408" y="256476"/>
                  </a:lnTo>
                  <a:lnTo>
                    <a:pt x="1361646" y="249281"/>
                  </a:lnTo>
                  <a:lnTo>
                    <a:pt x="1356360" y="242062"/>
                  </a:lnTo>
                  <a:lnTo>
                    <a:pt x="1127721" y="12064"/>
                  </a:lnTo>
                  <a:lnTo>
                    <a:pt x="1122756" y="12064"/>
                  </a:lnTo>
                  <a:lnTo>
                    <a:pt x="1122756" y="7238"/>
                  </a:lnTo>
                  <a:lnTo>
                    <a:pt x="1118120" y="7238"/>
                  </a:lnTo>
                  <a:lnTo>
                    <a:pt x="1113320" y="2412"/>
                  </a:lnTo>
                  <a:lnTo>
                    <a:pt x="1017955" y="2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240155" y="1421701"/>
            <a:ext cx="6523355" cy="173736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xmlns:a="http://schemas.openxmlformats.org/drawingml/2006/main" algn="ctr" marL="12065" marR="5080">
              <a:lnSpc>
                <a:spcPts val="4330"/>
              </a:lnSpc>
              <a:spcBef>
                <a:spcPts val="655"/>
              </a:spcBef>
              <a:bidi/>
            </a:pPr>
            <a:r xmlns:a="http://schemas.openxmlformats.org/drawingml/2006/main">
              <a:rPr dirty="0" sz="4000" spc="-1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40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40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القيادة </a:t>
            </a:r>
            <a:r xmlns:a="http://schemas.openxmlformats.org/drawingml/2006/main">
              <a:rPr dirty="0" sz="40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40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تمريض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algn="ctr" marL="106680">
              <a:lnSpc>
                <a:spcPts val="4255"/>
              </a:lnSpc>
              <a:bidi/>
            </a:pPr>
            <a:r xmlns:a="http://schemas.openxmlformats.org/drawingml/2006/main">
              <a:rPr dirty="0" sz="400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4000" spc="-2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الوظائف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51635" y="3068954"/>
            <a:ext cx="6269355" cy="15411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algn="ctr" marR="57023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4000" b="1">
                <a:latin typeface="Calibri"/>
                <a:cs typeface="Calibri"/>
              </a:rPr>
              <a:t>3-</a:t>
            </a:r>
            <a:r xmlns:a="http://schemas.openxmlformats.org/drawingml/2006/main">
              <a:rPr dirty="0" sz="40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توجيه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2785"/>
              </a:spcBef>
              <a:bidi/>
            </a:pPr>
            <a:r xmlns:a="http://schemas.openxmlformats.org/drawingml/2006/main">
              <a:rPr dirty="0" sz="3600" spc="-315" b="1">
                <a:solidFill>
                  <a:srgbClr val="252525"/>
                </a:solidFill>
                <a:latin typeface="Verdana"/>
                <a:cs typeface="Verdana"/>
              </a:rPr>
              <a:t>توثيق</a:t>
            </a:r>
            <a:r xmlns:a="http://schemas.openxmlformats.org/drawingml/2006/main">
              <a:rPr dirty="0" sz="3600" spc="-120" b="1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 xmlns:a="http://schemas.openxmlformats.org/drawingml/2006/main">
              <a:rPr dirty="0" sz="3600" spc="-200" b="1">
                <a:solidFill>
                  <a:srgbClr val="252525"/>
                </a:solidFill>
                <a:latin typeface="Verdana"/>
                <a:cs typeface="Verdana"/>
              </a:rPr>
              <a:t>و</a:t>
            </a:r>
            <a:r xmlns:a="http://schemas.openxmlformats.org/drawingml/2006/main">
              <a:rPr dirty="0" sz="3600" spc="-240" b="1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 xmlns:a="http://schemas.openxmlformats.org/drawingml/2006/main">
              <a:rPr dirty="0" sz="3600" spc="-390" b="1">
                <a:solidFill>
                  <a:srgbClr val="252525"/>
                </a:solidFill>
                <a:latin typeface="Verdana"/>
                <a:cs typeface="Verdana"/>
              </a:rPr>
              <a:t>التقارير</a:t>
            </a:r>
            <a:endParaRPr xmlns:a="http://schemas.openxmlformats.org/drawingml/2006/main" sz="3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9674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u="none" sz="3600" spc="-10"/>
              <a:t>التوثيق</a:t>
            </a:r>
            <a:r xmlns:a="http://schemas.openxmlformats.org/drawingml/2006/main">
              <a:rPr dirty="0" u="none" sz="3600" spc="-170"/>
              <a:t> </a:t>
            </a:r>
            <a:r xmlns:a="http://schemas.openxmlformats.org/drawingml/2006/main">
              <a:rPr dirty="0" u="none" sz="3600" spc="-10"/>
              <a:t>الأنظمة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408305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u="sng" spc="-10">
                <a:uFill>
                  <a:solidFill>
                    <a:srgbClr val="000000"/>
                  </a:solidFill>
                </a:uFill>
              </a:rPr>
              <a:t>رواية</a:t>
            </a:r>
            <a:r xmlns:a="http://schemas.openxmlformats.org/drawingml/2006/main">
              <a:rPr dirty="0" u="sng" spc="-15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dirty="0" u="sng">
                <a:uFill>
                  <a:solidFill>
                    <a:srgbClr val="000000"/>
                  </a:solidFill>
                </a:uFill>
              </a:rPr>
              <a:t>رسم بياني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تقليدي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جزء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25"/>
              <a:t>ال</a:t>
            </a:r>
          </a:p>
          <a:p>
            <a:pPr xmlns:a="http://schemas.openxmlformats.org/drawingml/2006/main" marL="415925" marR="5080">
              <a:lnSpc>
                <a:spcPct val="169800"/>
              </a:lnSpc>
              <a:spcBef>
                <a:spcPts val="420"/>
              </a:spcBef>
              <a:bidi/>
            </a:pPr>
            <a:r xmlns:a="http://schemas.openxmlformats.org/drawingml/2006/main">
              <a:rPr dirty="0"/>
              <a:t>مصدر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-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موجه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/>
              <a:t>سِجِلّ.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هو - هي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يتكون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ملاحظات </a:t>
            </a:r>
            <a:r xmlns:a="http://schemas.openxmlformats.org/drawingml/2006/main">
              <a:rPr dirty="0" spc="-10"/>
              <a:t>مكتوبة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الذي - التي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يشمل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/>
              <a:t>روتين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الرعاية،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طبيعي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 spc="-10"/>
              <a:t>النتائج،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عميل</a:t>
            </a:r>
            <a:r xmlns:a="http://schemas.openxmlformats.org/drawingml/2006/main">
              <a:rPr dirty="0" spc="-165"/>
              <a:t> </a:t>
            </a:r>
            <a:r xmlns:a="http://schemas.openxmlformats.org/drawingml/2006/main">
              <a:rPr dirty="0" spc="-10"/>
              <a:t>المشاكل.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882" y="1086739"/>
            <a:ext cx="1791335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u="none" spc="-10"/>
              <a:t>ميزة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1584964"/>
            <a:ext cx="8165465" cy="2589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502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145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مصدر-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موجه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السجلات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مريح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مقدمي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الرعاية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تأديب</a:t>
            </a:r>
            <a:r xmlns:a="http://schemas.openxmlformats.org/drawingml/2006/main">
              <a:rPr dirty="0" sz="2800" spc="-1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بسهولة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حدد موقع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الاشكال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سهل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تتبع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انضباط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الشخص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990282"/>
            <a:ext cx="225933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u="none" spc="-10"/>
              <a:t>عيب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02907" y="1397571"/>
            <a:ext cx="8134350" cy="38703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80340" marR="5080" indent="-168275">
              <a:lnSpc>
                <a:spcPct val="150200"/>
              </a:lnSpc>
              <a:spcBef>
                <a:spcPts val="90"/>
              </a:spcBef>
              <a:bidi/>
            </a:pPr>
            <a:r xmlns:a="http://schemas.openxmlformats.org/drawingml/2006/main">
              <a:rPr dirty="0" sz="2800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25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متناثرة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طَوَال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جدول،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لذا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صعب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البحث عن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التسلسل الزمني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والتقدم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يقود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انخفض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التواصل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فريق،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مكتمل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صورة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الرعاية،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تنسيق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445" y="779752"/>
            <a:ext cx="7789545" cy="3178175"/>
          </a:xfrm>
          <a:prstGeom prst="rect"/>
        </p:spPr>
        <p:txBody>
          <a:bodyPr wrap="square" lIns="0" tIns="18351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445"/>
              </a:spcBef>
              <a:bidi/>
            </a:pPr>
            <a:r xmlns:a="http://schemas.openxmlformats.org/drawingml/2006/main">
              <a:rPr dirty="0" u="none"/>
              <a:t>2-</a:t>
            </a:r>
            <a:r xmlns:a="http://schemas.openxmlformats.org/drawingml/2006/main">
              <a:rPr dirty="0" u="none" spc="-10"/>
              <a:t> </a:t>
            </a:r>
            <a:r xmlns:a="http://schemas.openxmlformats.org/drawingml/2006/main">
              <a:rPr dirty="0" u="none"/>
              <a:t>مشكلة-</a:t>
            </a:r>
            <a:r xmlns:a="http://schemas.openxmlformats.org/drawingml/2006/main">
              <a:rPr dirty="0" u="none" spc="114"/>
              <a:t> </a:t>
            </a:r>
            <a:r xmlns:a="http://schemas.openxmlformats.org/drawingml/2006/main">
              <a:rPr dirty="0" u="none"/>
              <a:t>موجه</a:t>
            </a:r>
            <a:r xmlns:a="http://schemas.openxmlformats.org/drawingml/2006/main">
              <a:rPr dirty="0" u="none" spc="45"/>
              <a:t> </a:t>
            </a:r>
            <a:r xmlns:a="http://schemas.openxmlformats.org/drawingml/2006/main">
              <a:rPr dirty="0" u="none"/>
              <a:t>طبي</a:t>
            </a:r>
            <a:r xmlns:a="http://schemas.openxmlformats.org/drawingml/2006/main">
              <a:rPr dirty="0" u="none" spc="130"/>
              <a:t> </a:t>
            </a:r>
            <a:r xmlns:a="http://schemas.openxmlformats.org/drawingml/2006/main">
              <a:rPr dirty="0" u="none"/>
              <a:t>سِجِلّ</a:t>
            </a:r>
            <a:r xmlns:a="http://schemas.openxmlformats.org/drawingml/2006/main">
              <a:rPr dirty="0" u="none" spc="45"/>
              <a:t> </a:t>
            </a:r>
            <a:r xmlns:a="http://schemas.openxmlformats.org/drawingml/2006/main">
              <a:rPr dirty="0" u="none" spc="-10"/>
              <a:t>(بومر)</a:t>
            </a: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195"/>
              </a:spcBef>
              <a:bidi/>
            </a:pPr>
            <a:r xmlns:a="http://schemas.openxmlformats.org/drawingml/2006/main">
              <a:rPr dirty="0" u="none" sz="2800"/>
              <a:t>ال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/>
              <a:t>بيانات</a:t>
            </a:r>
            <a:r xmlns:a="http://schemas.openxmlformats.org/drawingml/2006/main">
              <a:rPr dirty="0" u="none" sz="2800" spc="-35"/>
              <a:t> </a:t>
            </a:r>
            <a:r xmlns:a="http://schemas.openxmlformats.org/drawingml/2006/main">
              <a:rPr dirty="0" u="none" sz="2800"/>
              <a:t>نكون</a:t>
            </a:r>
            <a:r xmlns:a="http://schemas.openxmlformats.org/drawingml/2006/main">
              <a:rPr dirty="0" u="none" sz="2800" spc="-60"/>
              <a:t> </a:t>
            </a:r>
            <a:r xmlns:a="http://schemas.openxmlformats.org/drawingml/2006/main">
              <a:rPr dirty="0" u="none" sz="2800" spc="-10"/>
              <a:t>مُرتَّب</a:t>
            </a:r>
            <a:r xmlns:a="http://schemas.openxmlformats.org/drawingml/2006/main">
              <a:rPr dirty="0" u="none" sz="2800" spc="-145"/>
              <a:t> </a:t>
            </a:r>
            <a:r xmlns:a="http://schemas.openxmlformats.org/drawingml/2006/main">
              <a:rPr dirty="0" u="none" sz="2800"/>
              <a:t>حسب</a:t>
            </a:r>
            <a:r xmlns:a="http://schemas.openxmlformats.org/drawingml/2006/main">
              <a:rPr dirty="0" u="none" sz="2800" spc="-9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95"/>
              <a:t> </a:t>
            </a:r>
            <a:r xmlns:a="http://schemas.openxmlformats.org/drawingml/2006/main">
              <a:rPr dirty="0" u="none" sz="2800"/>
              <a:t>ال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/>
              <a:t>مشاكل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 spc="-25"/>
              <a:t>ال</a:t>
            </a:r>
            <a:endParaRPr xmlns:a="http://schemas.openxmlformats.org/drawingml/2006/main" sz="2800"/>
          </a:p>
          <a:p>
            <a:pPr xmlns:a="http://schemas.openxmlformats.org/drawingml/2006/main" marL="73025" marR="172720">
              <a:lnSpc>
                <a:spcPct val="150100"/>
              </a:lnSpc>
              <a:spcBef>
                <a:spcPts val="5"/>
              </a:spcBef>
              <a:tabLst>
                <a:tab pos="5019040" algn="l"/>
              </a:tabLst>
              <a:bidi/>
            </a:pPr>
            <a:r xmlns:a="http://schemas.openxmlformats.org/drawingml/2006/main">
              <a:rPr dirty="0" u="none" sz="2800"/>
              <a:t>عميل</a:t>
            </a:r>
            <a:r xmlns:a="http://schemas.openxmlformats.org/drawingml/2006/main">
              <a:rPr dirty="0" u="none" sz="2800" spc="-175"/>
              <a:t> </a:t>
            </a:r>
            <a:r xmlns:a="http://schemas.openxmlformats.org/drawingml/2006/main">
              <a:rPr dirty="0" u="none" sz="2800"/>
              <a:t>لديه</a:t>
            </a:r>
            <a:r xmlns:a="http://schemas.openxmlformats.org/drawingml/2006/main">
              <a:rPr dirty="0" u="none" sz="2800" spc="-5"/>
              <a:t> </a:t>
            </a:r>
            <a:r xmlns:a="http://schemas.openxmlformats.org/drawingml/2006/main">
              <a:rPr dirty="0" u="none" sz="2800" spc="-10"/>
              <a:t>بدلاً</a:t>
            </a:r>
            <a:r xmlns:a="http://schemas.openxmlformats.org/drawingml/2006/main">
              <a:rPr dirty="0" u="none" sz="2800" spc="-100"/>
              <a:t> </a:t>
            </a:r>
            <a:r xmlns:a="http://schemas.openxmlformats.org/drawingml/2006/main">
              <a:rPr dirty="0" u="none" sz="2800"/>
              <a:t>من</a:t>
            </a:r>
            <a:r xmlns:a="http://schemas.openxmlformats.org/drawingml/2006/main">
              <a:rPr dirty="0" u="none" sz="2800" spc="-15"/>
              <a:t> </a:t>
            </a:r>
            <a:r xmlns:a="http://schemas.openxmlformats.org/drawingml/2006/main">
              <a:rPr dirty="0" u="none" sz="2800"/>
              <a:t>ال</a:t>
            </a:r>
            <a:r xmlns:a="http://schemas.openxmlformats.org/drawingml/2006/main">
              <a:rPr dirty="0" u="none" sz="2800" spc="20"/>
              <a:t> </a:t>
            </a:r>
            <a:r xmlns:a="http://schemas.openxmlformats.org/drawingml/2006/main">
              <a:rPr dirty="0" u="none" sz="2800" spc="-10"/>
              <a:t>مصدر</a:t>
            </a:r>
            <a:r xmlns:a="http://schemas.openxmlformats.org/drawingml/2006/main">
              <a:rPr dirty="0" u="none" sz="2800"/>
              <a:t>​</a:t>
            </a:r>
            <a:r xmlns:a="http://schemas.openxmlformats.org/drawingml/2006/main">
              <a:rPr dirty="0" u="none" sz="2800" spc="-45"/>
              <a:t> </a:t>
            </a:r>
            <a:r xmlns:a="http://schemas.openxmlformats.org/drawingml/2006/main">
              <a:rPr dirty="0" u="none" sz="2800" spc="-10"/>
              <a:t>المعلومات. </a:t>
            </a:r>
            <a:r xmlns:a="http://schemas.openxmlformats.org/drawingml/2006/main">
              <a:rPr dirty="0" u="none" sz="2800"/>
              <a:t>الأعضاء</a:t>
            </a:r>
            <a:r xmlns:a="http://schemas.openxmlformats.org/drawingml/2006/main">
              <a:rPr dirty="0" u="none" sz="2800" spc="-12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5"/>
              <a:t> </a:t>
            </a:r>
            <a:r xmlns:a="http://schemas.openxmlformats.org/drawingml/2006/main">
              <a:rPr dirty="0" u="none" sz="2800"/>
              <a:t>ال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/>
              <a:t>صحة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/>
              <a:t>رعاية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/>
              <a:t>فريق</a:t>
            </a:r>
            <a:r xmlns:a="http://schemas.openxmlformats.org/drawingml/2006/main">
              <a:rPr dirty="0" u="none" sz="2800" spc="-25"/>
              <a:t> </a:t>
            </a:r>
            <a:r xmlns:a="http://schemas.openxmlformats.org/drawingml/2006/main">
              <a:rPr dirty="0" u="none" sz="2800" spc="-10"/>
              <a:t>يساهم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85"/>
              <a:t> </a:t>
            </a:r>
            <a:r xmlns:a="http://schemas.openxmlformats.org/drawingml/2006/main">
              <a:rPr dirty="0" u="none" sz="2800" spc="-25"/>
              <a:t>المشكلة</a:t>
            </a:r>
            <a:r xmlns:a="http://schemas.openxmlformats.org/drawingml/2006/main">
              <a:rPr dirty="0" u="none" sz="2800"/>
              <a:t>​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/>
              <a:t>قائمة</a:t>
            </a:r>
            <a:r xmlns:a="http://schemas.openxmlformats.org/drawingml/2006/main">
              <a:rPr dirty="0" u="none" sz="2800" spc="-125"/>
              <a:t> </a:t>
            </a:r>
            <a:r xmlns:a="http://schemas.openxmlformats.org/drawingml/2006/main">
              <a:rPr dirty="0" u="none" sz="2800"/>
              <a:t>، يخطط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10"/>
              <a:t> </a:t>
            </a:r>
            <a:r xmlns:a="http://schemas.openxmlformats.org/drawingml/2006/main">
              <a:rPr dirty="0" u="none" sz="2800"/>
              <a:t>الرعاية،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/>
              <a:t>و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/>
              <a:t>تقدم</a:t>
            </a:r>
            <a:r xmlns:a="http://schemas.openxmlformats.org/drawingml/2006/main">
              <a:rPr dirty="0" u="none" sz="2800" spc="-40"/>
              <a:t> </a:t>
            </a:r>
            <a:r xmlns:a="http://schemas.openxmlformats.org/drawingml/2006/main">
              <a:rPr dirty="0" u="none" sz="2800" spc="-10"/>
              <a:t>ملحوظات.</a:t>
            </a:r>
            <a:endParaRPr xmlns:a="http://schemas.openxmlformats.org/drawingml/2006/main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657542"/>
            <a:ext cx="7700009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u="none"/>
              <a:t>2-</a:t>
            </a:r>
            <a:r xmlns:a="http://schemas.openxmlformats.org/drawingml/2006/main">
              <a:rPr dirty="0" u="none" spc="-20"/>
              <a:t> </a:t>
            </a:r>
            <a:r xmlns:a="http://schemas.openxmlformats.org/drawingml/2006/main">
              <a:rPr dirty="0" u="none"/>
              <a:t>مشكلة-</a:t>
            </a:r>
            <a:r xmlns:a="http://schemas.openxmlformats.org/drawingml/2006/main">
              <a:rPr dirty="0" u="none" spc="114"/>
              <a:t> </a:t>
            </a:r>
            <a:r xmlns:a="http://schemas.openxmlformats.org/drawingml/2006/main">
              <a:rPr dirty="0" u="none"/>
              <a:t>موجه</a:t>
            </a:r>
            <a:r xmlns:a="http://schemas.openxmlformats.org/drawingml/2006/main">
              <a:rPr dirty="0" u="none" spc="25"/>
              <a:t> </a:t>
            </a:r>
            <a:r xmlns:a="http://schemas.openxmlformats.org/drawingml/2006/main">
              <a:rPr dirty="0" u="none"/>
              <a:t>طبي</a:t>
            </a:r>
            <a:r xmlns:a="http://schemas.openxmlformats.org/drawingml/2006/main">
              <a:rPr dirty="0" u="none" spc="114"/>
              <a:t> </a:t>
            </a:r>
            <a:r xmlns:a="http://schemas.openxmlformats.org/drawingml/2006/main">
              <a:rPr dirty="0" u="none"/>
              <a:t>سِجِلّ</a:t>
            </a:r>
            <a:r xmlns:a="http://schemas.openxmlformats.org/drawingml/2006/main">
              <a:rPr dirty="0" u="none" spc="30"/>
              <a:t> </a:t>
            </a:r>
            <a:r xmlns:a="http://schemas.openxmlformats.org/drawingml/2006/main">
              <a:rPr dirty="0" u="none" spc="-10"/>
              <a:t>(بومر)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02907" y="1080071"/>
            <a:ext cx="8058784" cy="322961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0"/>
              </a:spcBef>
              <a:bidi/>
            </a:pP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ميزة</a:t>
            </a:r>
            <a:r xmlns:a="http://schemas.openxmlformats.org/drawingml/2006/main">
              <a:rPr dirty="0" u="sng" sz="2800" spc="-7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dirty="0" u="sng" sz="28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بومر: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6080" indent="-373380">
              <a:lnSpc>
                <a:spcPct val="100000"/>
              </a:lnSpc>
              <a:spcBef>
                <a:spcPts val="1685"/>
              </a:spcBef>
              <a:buAutoNum type="arabicPlain"/>
              <a:tabLst>
                <a:tab pos="38608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يشجع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تعاون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960" marR="5080" indent="-175895">
              <a:lnSpc>
                <a:spcPct val="150100"/>
              </a:lnSpc>
              <a:buAutoNum type="arabicPlain"/>
              <a:tabLst>
                <a:tab pos="187960" algn="l"/>
                <a:tab pos="38544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قائمة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أمام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جدول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تنبيهات مقدمي الرعاية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يجعل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أسهل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960">
              <a:lnSpc>
                <a:spcPct val="100000"/>
              </a:lnSpc>
              <a:spcBef>
                <a:spcPts val="1689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مسار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حالة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007" y="533145"/>
            <a:ext cx="7703184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u="none"/>
              <a:t>2-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/>
              <a:t>مشكلة-</a:t>
            </a:r>
            <a:r xmlns:a="http://schemas.openxmlformats.org/drawingml/2006/main">
              <a:rPr dirty="0" u="none" spc="120"/>
              <a:t> </a:t>
            </a:r>
            <a:r xmlns:a="http://schemas.openxmlformats.org/drawingml/2006/main">
              <a:rPr dirty="0" u="none"/>
              <a:t>موجه</a:t>
            </a:r>
            <a:r xmlns:a="http://schemas.openxmlformats.org/drawingml/2006/main">
              <a:rPr dirty="0" u="none" spc="40"/>
              <a:t> </a:t>
            </a:r>
            <a:r xmlns:a="http://schemas.openxmlformats.org/drawingml/2006/main">
              <a:rPr dirty="0" u="none"/>
              <a:t>طبي</a:t>
            </a:r>
            <a:r xmlns:a="http://schemas.openxmlformats.org/drawingml/2006/main">
              <a:rPr dirty="0" u="none" spc="125"/>
              <a:t> </a:t>
            </a:r>
            <a:r xmlns:a="http://schemas.openxmlformats.org/drawingml/2006/main">
              <a:rPr dirty="0" u="none"/>
              <a:t>سِجِلّ</a:t>
            </a:r>
            <a:r xmlns:a="http://schemas.openxmlformats.org/drawingml/2006/main">
              <a:rPr dirty="0" u="none" spc="40"/>
              <a:t> </a:t>
            </a:r>
            <a:r xmlns:a="http://schemas.openxmlformats.org/drawingml/2006/main">
              <a:rPr dirty="0" u="none" spc="-10"/>
              <a:t>(بومر)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1436560"/>
            <a:ext cx="7866380" cy="322961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0"/>
              </a:spcBef>
              <a:bidi/>
            </a:pP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عيب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5080" indent="-175260">
              <a:lnSpc>
                <a:spcPct val="150100"/>
              </a:lnSpc>
              <a:buAutoNum type="arabicPlain"/>
              <a:tabLst>
                <a:tab pos="187325" algn="l"/>
                <a:tab pos="38544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مقدمي الرعاية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تختلف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قدرة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الرسم البياني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المطلوب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شكل.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55880" indent="-175260">
              <a:lnSpc>
                <a:spcPct val="150100"/>
              </a:lnSpc>
              <a:spcBef>
                <a:spcPts val="5"/>
              </a:spcBef>
              <a:buAutoNum type="arabicPlain"/>
              <a:tabLst>
                <a:tab pos="187325" algn="l"/>
                <a:tab pos="38544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ثابت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اليقظة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للحفاظ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أعلى</a:t>
            </a:r>
            <a:r xmlns:a="http://schemas.openxmlformats.org/drawingml/2006/main">
              <a:rPr dirty="0" sz="280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-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تاريخ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قائمة.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19125" y="1063942"/>
            <a:ext cx="5720715" cy="216471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بومر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أربعة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عناصر: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قاعدة البيانات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قائمة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رعاية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تقدم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ملحوظات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9125" y="527029"/>
            <a:ext cx="7700645" cy="2973705"/>
          </a:xfrm>
          <a:prstGeom prst="rect"/>
        </p:spPr>
        <p:txBody>
          <a:bodyPr wrap="square" lIns="0" tIns="236854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864"/>
              </a:spcBef>
              <a:bidi/>
            </a:pPr>
            <a:r xmlns:a="http://schemas.openxmlformats.org/drawingml/2006/main">
              <a:rPr dirty="0" u="none"/>
              <a:t>بيانات</a:t>
            </a:r>
            <a:r xmlns:a="http://schemas.openxmlformats.org/drawingml/2006/main">
              <a:rPr dirty="0" u="none" spc="20"/>
              <a:t> </a:t>
            </a:r>
            <a:r xmlns:a="http://schemas.openxmlformats.org/drawingml/2006/main">
              <a:rPr dirty="0" u="none" spc="-20"/>
              <a:t>قاعدة</a:t>
            </a:r>
          </a:p>
          <a:p>
            <a:pPr xmlns:a="http://schemas.openxmlformats.org/drawingml/2006/main" marL="12700" marR="5080">
              <a:lnSpc>
                <a:spcPct val="143300"/>
              </a:lnSpc>
              <a:spcBef>
                <a:spcPts val="120"/>
              </a:spcBef>
              <a:bidi/>
            </a:pPr>
            <a:r xmlns:a="http://schemas.openxmlformats.org/drawingml/2006/main">
              <a:rPr dirty="0" u="none" sz="2550"/>
              <a:t>يتكون من</a:t>
            </a:r>
            <a:r xmlns:a="http://schemas.openxmlformats.org/drawingml/2006/main">
              <a:rPr dirty="0" u="none" sz="2550" spc="50"/>
              <a:t> </a:t>
            </a:r>
            <a:r xmlns:a="http://schemas.openxmlformats.org/drawingml/2006/main">
              <a:rPr dirty="0" u="none" sz="2550"/>
              <a:t>ل</a:t>
            </a:r>
            <a:r xmlns:a="http://schemas.openxmlformats.org/drawingml/2006/main">
              <a:rPr dirty="0" u="none" sz="2550" spc="75"/>
              <a:t> </a:t>
            </a:r>
            <a:r xmlns:a="http://schemas.openxmlformats.org/drawingml/2006/main">
              <a:rPr dirty="0" u="none" sz="2550"/>
              <a:t>الجميع</a:t>
            </a:r>
            <a:r xmlns:a="http://schemas.openxmlformats.org/drawingml/2006/main">
              <a:rPr dirty="0" u="none" sz="2550" spc="80"/>
              <a:t> </a:t>
            </a:r>
            <a:r xmlns:a="http://schemas.openxmlformats.org/drawingml/2006/main">
              <a:rPr dirty="0" u="none" sz="2550"/>
              <a:t>معلومة</a:t>
            </a:r>
            <a:r xmlns:a="http://schemas.openxmlformats.org/drawingml/2006/main">
              <a:rPr dirty="0" u="none" sz="2550" spc="114"/>
              <a:t> </a:t>
            </a:r>
            <a:r xmlns:a="http://schemas.openxmlformats.org/drawingml/2006/main">
              <a:rPr dirty="0" u="none" sz="2550"/>
              <a:t>معروف</a:t>
            </a:r>
            <a:r xmlns:a="http://schemas.openxmlformats.org/drawingml/2006/main">
              <a:rPr dirty="0" u="none" sz="2550" spc="110"/>
              <a:t> </a:t>
            </a:r>
            <a:r xmlns:a="http://schemas.openxmlformats.org/drawingml/2006/main">
              <a:rPr dirty="0" u="none" sz="2550"/>
              <a:t>عن</a:t>
            </a:r>
            <a:r xmlns:a="http://schemas.openxmlformats.org/drawingml/2006/main">
              <a:rPr dirty="0" u="none" sz="2550" spc="114"/>
              <a:t> </a:t>
            </a:r>
            <a:r xmlns:a="http://schemas.openxmlformats.org/drawingml/2006/main">
              <a:rPr dirty="0" u="none" sz="2550"/>
              <a:t>ال</a:t>
            </a:r>
            <a:r xmlns:a="http://schemas.openxmlformats.org/drawingml/2006/main">
              <a:rPr dirty="0" u="none" sz="2550" spc="70"/>
              <a:t> </a:t>
            </a:r>
            <a:r xmlns:a="http://schemas.openxmlformats.org/drawingml/2006/main">
              <a:rPr dirty="0" u="none" sz="2550"/>
              <a:t>عميل</a:t>
            </a:r>
            <a:r xmlns:a="http://schemas.openxmlformats.org/drawingml/2006/main">
              <a:rPr dirty="0" u="none" sz="2550" spc="-10"/>
              <a:t> </a:t>
            </a:r>
            <a:r xmlns:a="http://schemas.openxmlformats.org/drawingml/2006/main">
              <a:rPr dirty="0" u="none" sz="2550" spc="-20"/>
              <a:t>عندما</a:t>
            </a:r>
            <a:r xmlns:a="http://schemas.openxmlformats.org/drawingml/2006/main">
              <a:rPr dirty="0" u="none" sz="2550"/>
              <a:t>​</a:t>
            </a:r>
            <a:r xmlns:a="http://schemas.openxmlformats.org/drawingml/2006/main">
              <a:rPr dirty="0" u="none" sz="2550" spc="15"/>
              <a:t> </a:t>
            </a:r>
            <a:r xmlns:a="http://schemas.openxmlformats.org/drawingml/2006/main">
              <a:rPr dirty="0" u="none" sz="2550"/>
              <a:t>عميل</a:t>
            </a:r>
            <a:r xmlns:a="http://schemas.openxmlformats.org/drawingml/2006/main">
              <a:rPr dirty="0" u="none" sz="2550" spc="-55"/>
              <a:t> </a:t>
            </a:r>
            <a:r xmlns:a="http://schemas.openxmlformats.org/drawingml/2006/main">
              <a:rPr dirty="0" u="none" sz="2550"/>
              <a:t>أولاً</a:t>
            </a:r>
            <a:r xmlns:a="http://schemas.openxmlformats.org/drawingml/2006/main">
              <a:rPr dirty="0" u="none" sz="2550" spc="10"/>
              <a:t> </a:t>
            </a:r>
            <a:r xmlns:a="http://schemas.openxmlformats.org/drawingml/2006/main">
              <a:rPr dirty="0" u="none" sz="2550"/>
              <a:t>يدخل</a:t>
            </a:r>
            <a:r xmlns:a="http://schemas.openxmlformats.org/drawingml/2006/main">
              <a:rPr dirty="0" u="none" sz="2550" spc="55"/>
              <a:t> </a:t>
            </a:r>
            <a:r xmlns:a="http://schemas.openxmlformats.org/drawingml/2006/main">
              <a:rPr dirty="0" u="none" sz="2550"/>
              <a:t>ال</a:t>
            </a:r>
            <a:r xmlns:a="http://schemas.openxmlformats.org/drawingml/2006/main">
              <a:rPr dirty="0" u="none" sz="2550" spc="15"/>
              <a:t> </a:t>
            </a:r>
            <a:r xmlns:a="http://schemas.openxmlformats.org/drawingml/2006/main">
              <a:rPr dirty="0" u="none" sz="2550"/>
              <a:t>صحة</a:t>
            </a:r>
            <a:r xmlns:a="http://schemas.openxmlformats.org/drawingml/2006/main">
              <a:rPr dirty="0" u="none" sz="2550" spc="-5"/>
              <a:t> </a:t>
            </a:r>
            <a:r xmlns:a="http://schemas.openxmlformats.org/drawingml/2006/main">
              <a:rPr dirty="0" u="none" sz="2550"/>
              <a:t>رعاية</a:t>
            </a:r>
            <a:r xmlns:a="http://schemas.openxmlformats.org/drawingml/2006/main">
              <a:rPr dirty="0" u="none" sz="2550" spc="25"/>
              <a:t> </a:t>
            </a:r>
            <a:r xmlns:a="http://schemas.openxmlformats.org/drawingml/2006/main">
              <a:rPr dirty="0" u="none" sz="2550"/>
              <a:t>وكالة.</a:t>
            </a:r>
            <a:r xmlns:a="http://schemas.openxmlformats.org/drawingml/2006/main">
              <a:rPr dirty="0" u="none" sz="2550" spc="150"/>
              <a:t> </a:t>
            </a:r>
            <a:r xmlns:a="http://schemas.openxmlformats.org/drawingml/2006/main">
              <a:rPr dirty="0" u="none" sz="2550"/>
              <a:t>هو - هي</a:t>
            </a:r>
            <a:r xmlns:a="http://schemas.openxmlformats.org/drawingml/2006/main">
              <a:rPr dirty="0" u="none" sz="2550" spc="10"/>
              <a:t> </a:t>
            </a:r>
            <a:r xmlns:a="http://schemas.openxmlformats.org/drawingml/2006/main">
              <a:rPr dirty="0" u="none" sz="2550" spc="-10"/>
              <a:t>يشمل </a:t>
            </a:r>
            <a:r xmlns:a="http://schemas.openxmlformats.org/drawingml/2006/main">
              <a:rPr dirty="0" u="none" sz="2550"/>
              <a:t>التمريض</a:t>
            </a:r>
            <a:r xmlns:a="http://schemas.openxmlformats.org/drawingml/2006/main">
              <a:rPr dirty="0" u="none" sz="2550" spc="65"/>
              <a:t> </a:t>
            </a:r>
            <a:r xmlns:a="http://schemas.openxmlformats.org/drawingml/2006/main">
              <a:rPr dirty="0" u="none" sz="2550"/>
              <a:t>تقدير،</a:t>
            </a:r>
            <a:r xmlns:a="http://schemas.openxmlformats.org/drawingml/2006/main">
              <a:rPr dirty="0" u="none" sz="2550" spc="90"/>
              <a:t> </a:t>
            </a:r>
            <a:r xmlns:a="http://schemas.openxmlformats.org/drawingml/2006/main">
              <a:rPr dirty="0" u="none" sz="2550"/>
              <a:t>ال</a:t>
            </a:r>
            <a:r xmlns:a="http://schemas.openxmlformats.org/drawingml/2006/main">
              <a:rPr dirty="0" u="none" sz="2550" spc="-5"/>
              <a:t> </a:t>
            </a:r>
            <a:r xmlns:a="http://schemas.openxmlformats.org/drawingml/2006/main">
              <a:rPr dirty="0" u="none" sz="2550"/>
              <a:t>طبيب</a:t>
            </a:r>
            <a:r xmlns:a="http://schemas.openxmlformats.org/drawingml/2006/main">
              <a:rPr dirty="0" u="none" sz="2550" spc="35"/>
              <a:t> </a:t>
            </a:r>
            <a:r xmlns:a="http://schemas.openxmlformats.org/drawingml/2006/main">
              <a:rPr dirty="0" u="none" sz="2550"/>
              <a:t>تاريخ،</a:t>
            </a:r>
            <a:r xmlns:a="http://schemas.openxmlformats.org/drawingml/2006/main">
              <a:rPr dirty="0" u="none" sz="2550" spc="95"/>
              <a:t> </a:t>
            </a:r>
            <a:r xmlns:a="http://schemas.openxmlformats.org/drawingml/2006/main">
              <a:rPr dirty="0" u="none" sz="2550"/>
              <a:t>اجتماعي</a:t>
            </a:r>
            <a:r xmlns:a="http://schemas.openxmlformats.org/drawingml/2006/main">
              <a:rPr dirty="0" u="none" sz="2550" spc="5"/>
              <a:t> </a:t>
            </a:r>
            <a:r xmlns:a="http://schemas.openxmlformats.org/drawingml/2006/main">
              <a:rPr dirty="0" u="none" sz="2550" spc="-25"/>
              <a:t>و </a:t>
            </a:r>
            <a:r xmlns:a="http://schemas.openxmlformats.org/drawingml/2006/main">
              <a:rPr dirty="0" u="none" sz="2550"/>
              <a:t>العائلة</a:t>
            </a:r>
            <a:r xmlns:a="http://schemas.openxmlformats.org/drawingml/2006/main">
              <a:rPr dirty="0" u="none" sz="2550" spc="20"/>
              <a:t> </a:t>
            </a:r>
            <a:r xmlns:a="http://schemas.openxmlformats.org/drawingml/2006/main">
              <a:rPr dirty="0" u="none" sz="2550"/>
              <a:t>بيانات،</a:t>
            </a:r>
            <a:r xmlns:a="http://schemas.openxmlformats.org/drawingml/2006/main">
              <a:rPr dirty="0" u="none" sz="2550" spc="105"/>
              <a:t> </a:t>
            </a:r>
            <a:r xmlns:a="http://schemas.openxmlformats.org/drawingml/2006/main">
              <a:rPr dirty="0" u="none" sz="2550"/>
              <a:t>خط الأساس</a:t>
            </a:r>
            <a:r xmlns:a="http://schemas.openxmlformats.org/drawingml/2006/main">
              <a:rPr dirty="0" u="none" sz="2550" spc="60"/>
              <a:t> </a:t>
            </a:r>
            <a:r xmlns:a="http://schemas.openxmlformats.org/drawingml/2006/main">
              <a:rPr dirty="0" u="none" sz="2550"/>
              <a:t>التشخيص</a:t>
            </a:r>
            <a:r xmlns:a="http://schemas.openxmlformats.org/drawingml/2006/main">
              <a:rPr dirty="0" u="none" sz="2550" spc="120"/>
              <a:t> </a:t>
            </a:r>
            <a:r xmlns:a="http://schemas.openxmlformats.org/drawingml/2006/main">
              <a:rPr dirty="0" u="none" sz="2550" spc="-10"/>
              <a:t>الاختبارات.</a:t>
            </a:r>
            <a:endParaRPr xmlns:a="http://schemas.openxmlformats.org/drawingml/2006/main" sz="2550"/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3990319"/>
            <a:ext cx="7358380" cy="2409190"/>
          </a:xfrm>
          <a:prstGeom prst="rect">
            <a:avLst/>
          </a:prstGeom>
        </p:spPr>
        <p:txBody>
          <a:bodyPr wrap="square" lIns="0" tIns="236854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864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31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20" b="1">
                <a:latin typeface="Calibri"/>
                <a:cs typeface="Calibri"/>
              </a:rPr>
              <a:t>قائمة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187325" marR="5080" indent="-175260">
              <a:lnSpc>
                <a:spcPct val="142300"/>
              </a:lnSpc>
              <a:spcBef>
                <a:spcPts val="150"/>
              </a:spcBef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المشاكل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مُدرج</a:t>
            </a:r>
            <a:r xmlns:a="http://schemas.openxmlformats.org/drawingml/2006/main">
              <a:rPr dirty="0" sz="255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5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5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55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تم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تحديدها،</a:t>
            </a:r>
            <a:r xmlns:a="http://schemas.openxmlformats.org/drawingml/2006/main">
              <a:rPr dirty="0" sz="255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قائمة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بشكل مستمر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تم التحديث</a:t>
            </a:r>
            <a:r xmlns:a="http://schemas.openxmlformats.org/drawingml/2006/main">
              <a:rPr dirty="0" sz="2550" spc="1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مشاكل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جديدة</a:t>
            </a:r>
            <a:r xmlns:a="http://schemas.openxmlformats.org/drawingml/2006/main">
              <a:rPr dirty="0" sz="2550" spc="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تم تحديده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550" spc="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تم حلها.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587" y="762793"/>
            <a:ext cx="7456170" cy="2700020"/>
          </a:xfrm>
          <a:prstGeom prst="rect"/>
        </p:spPr>
        <p:txBody>
          <a:bodyPr wrap="square" lIns="0" tIns="269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2120"/>
              </a:spcBef>
              <a:bidi/>
            </a:pPr>
            <a:r xmlns:a="http://schemas.openxmlformats.org/drawingml/2006/main">
              <a:rPr dirty="0" u="none"/>
              <a:t>يخطط</a:t>
            </a:r>
            <a:r xmlns:a="http://schemas.openxmlformats.org/drawingml/2006/main">
              <a:rPr dirty="0" u="none" spc="65"/>
              <a:t> </a:t>
            </a:r>
            <a:r xmlns:a="http://schemas.openxmlformats.org/drawingml/2006/main">
              <a:rPr dirty="0" u="none"/>
              <a:t>ل</a:t>
            </a:r>
            <a:r xmlns:a="http://schemas.openxmlformats.org/drawingml/2006/main">
              <a:rPr dirty="0" u="none" spc="50"/>
              <a:t> </a:t>
            </a:r>
            <a:r xmlns:a="http://schemas.openxmlformats.org/drawingml/2006/main">
              <a:rPr dirty="0" u="none" spc="-20"/>
              <a:t>رعاية</a:t>
            </a:r>
          </a:p>
          <a:p>
            <a:pPr xmlns:a="http://schemas.openxmlformats.org/drawingml/2006/main" marL="12700" marR="5080">
              <a:lnSpc>
                <a:spcPct val="150200"/>
              </a:lnSpc>
              <a:spcBef>
                <a:spcPts val="110"/>
              </a:spcBef>
              <a:bidi/>
            </a:pPr>
            <a:r xmlns:a="http://schemas.openxmlformats.org/drawingml/2006/main">
              <a:rPr dirty="0" u="none" sz="2800"/>
              <a:t>الرعاية</a:t>
            </a:r>
            <a:r xmlns:a="http://schemas.openxmlformats.org/drawingml/2006/main">
              <a:rPr dirty="0" u="none" sz="2800" spc="-50"/>
              <a:t> </a:t>
            </a:r>
            <a:r xmlns:a="http://schemas.openxmlformats.org/drawingml/2006/main">
              <a:rPr dirty="0" u="none" sz="2800"/>
              <a:t>الخطط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/>
              <a:t>نكون</a:t>
            </a:r>
            <a:r xmlns:a="http://schemas.openxmlformats.org/drawingml/2006/main">
              <a:rPr dirty="0" u="none" sz="2800" spc="-50"/>
              <a:t> </a:t>
            </a:r>
            <a:r xmlns:a="http://schemas.openxmlformats.org/drawingml/2006/main">
              <a:rPr dirty="0" u="none" sz="2800" spc="-10"/>
              <a:t>تم توليده</a:t>
            </a:r>
            <a:r xmlns:a="http://schemas.openxmlformats.org/drawingml/2006/main">
              <a:rPr dirty="0" u="none" sz="2800" spc="-135"/>
              <a:t> </a:t>
            </a:r>
            <a:r xmlns:a="http://schemas.openxmlformats.org/drawingml/2006/main">
              <a:rPr dirty="0" u="none" sz="2800"/>
              <a:t>بواسطة</a:t>
            </a:r>
            <a:r xmlns:a="http://schemas.openxmlformats.org/drawingml/2006/main">
              <a:rPr dirty="0" u="none" sz="2800" spc="-25"/>
              <a:t> </a:t>
            </a:r>
            <a:r xmlns:a="http://schemas.openxmlformats.org/drawingml/2006/main">
              <a:rPr dirty="0" u="none" sz="2800"/>
              <a:t>ال</a:t>
            </a:r>
            <a:r xmlns:a="http://schemas.openxmlformats.org/drawingml/2006/main">
              <a:rPr dirty="0" u="none" sz="2800" spc="-45"/>
              <a:t> </a:t>
            </a:r>
            <a:r xmlns:a="http://schemas.openxmlformats.org/drawingml/2006/main">
              <a:rPr dirty="0" u="none" sz="2800"/>
              <a:t>شخص</a:t>
            </a:r>
            <a:r xmlns:a="http://schemas.openxmlformats.org/drawingml/2006/main">
              <a:rPr dirty="0" u="none" sz="2800" spc="-75"/>
              <a:t> </a:t>
            </a:r>
            <a:r xmlns:a="http://schemas.openxmlformats.org/drawingml/2006/main">
              <a:rPr dirty="0" u="none" sz="2800"/>
              <a:t>من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 spc="-10"/>
              <a:t>يسرد</a:t>
            </a:r>
            <a:r xmlns:a="http://schemas.openxmlformats.org/drawingml/2006/main">
              <a:rPr dirty="0" u="none" sz="2800"/>
              <a:t>​</a:t>
            </a:r>
            <a:r xmlns:a="http://schemas.openxmlformats.org/drawingml/2006/main">
              <a:rPr dirty="0" u="none" sz="2800" spc="-35"/>
              <a:t> </a:t>
            </a:r>
            <a:r xmlns:a="http://schemas.openxmlformats.org/drawingml/2006/main">
              <a:rPr dirty="0" u="none" sz="2800"/>
              <a:t>المشاكل.</a:t>
            </a:r>
            <a:r xmlns:a="http://schemas.openxmlformats.org/drawingml/2006/main">
              <a:rPr dirty="0" u="none" sz="2800" spc="-85"/>
              <a:t> </a:t>
            </a:r>
            <a:r xmlns:a="http://schemas.openxmlformats.org/drawingml/2006/main">
              <a:rPr dirty="0" u="none" sz="2800"/>
              <a:t>الأطباء</a:t>
            </a:r>
            <a:r xmlns:a="http://schemas.openxmlformats.org/drawingml/2006/main">
              <a:rPr dirty="0" u="none" sz="2800" spc="-155"/>
              <a:t> </a:t>
            </a:r>
            <a:r xmlns:a="http://schemas.openxmlformats.org/drawingml/2006/main">
              <a:rPr dirty="0" u="none" sz="2800"/>
              <a:t>يكتب</a:t>
            </a:r>
            <a:r xmlns:a="http://schemas.openxmlformats.org/drawingml/2006/main">
              <a:rPr dirty="0" u="none" sz="2800" spc="-35"/>
              <a:t> </a:t>
            </a:r>
            <a:r xmlns:a="http://schemas.openxmlformats.org/drawingml/2006/main">
              <a:rPr dirty="0" u="none" sz="2800"/>
              <a:t>طبي</a:t>
            </a:r>
            <a:r xmlns:a="http://schemas.openxmlformats.org/drawingml/2006/main">
              <a:rPr dirty="0" u="none" sz="2800" spc="-140"/>
              <a:t> </a:t>
            </a:r>
            <a:r xmlns:a="http://schemas.openxmlformats.org/drawingml/2006/main">
              <a:rPr dirty="0" u="none" sz="2800"/>
              <a:t>رعاية</a:t>
            </a:r>
            <a:r xmlns:a="http://schemas.openxmlformats.org/drawingml/2006/main">
              <a:rPr dirty="0" u="none" sz="2800" spc="-35"/>
              <a:t> </a:t>
            </a:r>
            <a:r xmlns:a="http://schemas.openxmlformats.org/drawingml/2006/main">
              <a:rPr dirty="0" u="none" sz="2800" spc="-10"/>
              <a:t>الخطط؛ </a:t>
            </a:r>
            <a:r xmlns:a="http://schemas.openxmlformats.org/drawingml/2006/main">
              <a:rPr dirty="0" u="none" sz="2800"/>
              <a:t>الممرضات</a:t>
            </a:r>
            <a:r xmlns:a="http://schemas.openxmlformats.org/drawingml/2006/main">
              <a:rPr dirty="0" u="none" sz="2800" spc="-130"/>
              <a:t> </a:t>
            </a:r>
            <a:r xmlns:a="http://schemas.openxmlformats.org/drawingml/2006/main">
              <a:rPr dirty="0" u="none" sz="2800"/>
              <a:t>يكتب</a:t>
            </a:r>
            <a:r xmlns:a="http://schemas.openxmlformats.org/drawingml/2006/main">
              <a:rPr dirty="0" u="none" sz="2800" spc="-60"/>
              <a:t> </a:t>
            </a:r>
            <a:r xmlns:a="http://schemas.openxmlformats.org/drawingml/2006/main">
              <a:rPr dirty="0" u="none" sz="2800"/>
              <a:t>تمريض</a:t>
            </a:r>
            <a:r xmlns:a="http://schemas.openxmlformats.org/drawingml/2006/main">
              <a:rPr dirty="0" u="none" sz="2800" spc="-95"/>
              <a:t> </a:t>
            </a:r>
            <a:r xmlns:a="http://schemas.openxmlformats.org/drawingml/2006/main">
              <a:rPr dirty="0" u="none" sz="2800"/>
              <a:t>رعاية</a:t>
            </a:r>
            <a:r xmlns:a="http://schemas.openxmlformats.org/drawingml/2006/main">
              <a:rPr dirty="0" u="none" sz="2800" spc="-60"/>
              <a:t> </a:t>
            </a:r>
            <a:r xmlns:a="http://schemas.openxmlformats.org/drawingml/2006/main">
              <a:rPr dirty="0" u="none" sz="2800" spc="-10"/>
              <a:t>الخطط.</a:t>
            </a:r>
            <a:endParaRPr xmlns:a="http://schemas.openxmlformats.org/drawingml/2006/main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007" y="544830"/>
            <a:ext cx="2532380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u="none"/>
              <a:t>تقدم</a:t>
            </a:r>
            <a:r xmlns:a="http://schemas.openxmlformats.org/drawingml/2006/main">
              <a:rPr dirty="0" u="none" spc="-5"/>
              <a:t> </a:t>
            </a:r>
            <a:r xmlns:a="http://schemas.openxmlformats.org/drawingml/2006/main">
              <a:rPr dirty="0" u="none" spc="-20"/>
              <a:t>ملحوظات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1035595"/>
            <a:ext cx="8470265" cy="5419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algn="just" marL="187325" marR="5080" indent="-175260">
              <a:lnSpc>
                <a:spcPct val="1404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جدول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دخول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صنع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 الصحة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المهنيين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متورط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الرعاية،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نفس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ملزمة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للملاحظات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مثال،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صابون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شكل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مرارًا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مستخدم.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163830" indent="-175260">
              <a:lnSpc>
                <a:spcPct val="139400"/>
              </a:lnSpc>
              <a:spcBef>
                <a:spcPts val="6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س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تتكون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مُقتَنىً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يقول.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800" spc="-20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تصورات العميل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-1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مشكلة.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330200" indent="-175260">
              <a:lnSpc>
                <a:spcPct val="140300"/>
              </a:lnSpc>
              <a:spcBef>
                <a:spcPts val="3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موضوعي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تتكون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يتم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قياسه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لاحظ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الحواس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(على سبيل المثال،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في/س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,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مختبر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امتحان،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الأشعة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السينية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نتائج).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34925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48900"/>
              </a:lnSpc>
              <a:spcBef>
                <a:spcPts val="275"/>
              </a:spcBef>
              <a:bidi/>
            </a:pPr>
            <a:r xmlns:a="http://schemas.openxmlformats.org/drawingml/2006/main">
              <a:rPr dirty="0" u="none"/>
              <a:t>تقرير </a:t>
            </a:r>
            <a:r xmlns:a="http://schemas.openxmlformats.org/drawingml/2006/main">
              <a:rPr dirty="0" u="none" sz="2800"/>
              <a:t>:</a:t>
            </a:r>
            <a:r xmlns:a="http://schemas.openxmlformats.org/drawingml/2006/main">
              <a:rPr dirty="0" u="none" sz="2800" spc="-10"/>
              <a:t> </a:t>
            </a:r>
            <a:r xmlns:a="http://schemas.openxmlformats.org/drawingml/2006/main">
              <a:rPr dirty="0" u="none" sz="2800"/>
              <a:t>يكون</a:t>
            </a:r>
            <a:r xmlns:a="http://schemas.openxmlformats.org/drawingml/2006/main">
              <a:rPr dirty="0" u="none" sz="2800" spc="-50"/>
              <a:t> </a:t>
            </a:r>
            <a:r xmlns:a="http://schemas.openxmlformats.org/drawingml/2006/main">
              <a:rPr dirty="0" u="none" sz="2800"/>
              <a:t>شفوي،</a:t>
            </a:r>
            <a:r xmlns:a="http://schemas.openxmlformats.org/drawingml/2006/main">
              <a:rPr dirty="0" u="none" sz="2800" spc="-70"/>
              <a:t> </a:t>
            </a:r>
            <a:r xmlns:a="http://schemas.openxmlformats.org/drawingml/2006/main">
              <a:rPr dirty="0" u="none" sz="2800"/>
              <a:t>مكتوبة</a:t>
            </a:r>
            <a:r xmlns:a="http://schemas.openxmlformats.org/drawingml/2006/main">
              <a:rPr dirty="0" u="none" sz="2800" spc="-10"/>
              <a:t> </a:t>
            </a:r>
            <a:r xmlns:a="http://schemas.openxmlformats.org/drawingml/2006/main">
              <a:rPr dirty="0" u="none" sz="2800"/>
              <a:t>أو</a:t>
            </a:r>
            <a:r xmlns:a="http://schemas.openxmlformats.org/drawingml/2006/main">
              <a:rPr dirty="0" u="none" sz="2800" spc="-50"/>
              <a:t> </a:t>
            </a:r>
            <a:r xmlns:a="http://schemas.openxmlformats.org/drawingml/2006/main">
              <a:rPr dirty="0" u="none" sz="2800"/>
              <a:t>حاسوب-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/>
              <a:t>التواصل </a:t>
            </a:r>
            <a:r xmlns:a="http://schemas.openxmlformats.org/drawingml/2006/main">
              <a:rPr dirty="0" u="none" sz="2800" spc="-10"/>
              <a:t>القائم على</a:t>
            </a:r>
            <a:r xmlns:a="http://schemas.openxmlformats.org/drawingml/2006/main">
              <a:rPr dirty="0" u="none" sz="2800" spc="-170"/>
              <a:t> </a:t>
            </a:r>
            <a:r xmlns:a="http://schemas.openxmlformats.org/drawingml/2006/main">
              <a:rPr dirty="0" u="none" sz="2800"/>
              <a:t>منوي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5"/>
              <a:t> </a:t>
            </a:r>
            <a:r xmlns:a="http://schemas.openxmlformats.org/drawingml/2006/main">
              <a:rPr dirty="0" u="none" sz="2800" spc="-10"/>
              <a:t>يوصَِل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/>
              <a:t>معلومة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 spc="-25"/>
              <a:t>إلى </a:t>
            </a:r>
            <a:r xmlns:a="http://schemas.openxmlformats.org/drawingml/2006/main">
              <a:rPr dirty="0" u="none" sz="2800" spc="-10"/>
              <a:t>الآخرين.</a:t>
            </a:r>
            <a:endParaRPr xmlns:a="http://schemas.openxmlformats.org/drawingml/2006/main"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3488117"/>
            <a:ext cx="7900034" cy="2059939"/>
          </a:xfrm>
          <a:prstGeom prst="rect">
            <a:avLst/>
          </a:prstGeom>
        </p:spPr>
        <p:txBody>
          <a:bodyPr wrap="square" lIns="0" tIns="36194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48800"/>
              </a:lnSpc>
              <a:spcBef>
                <a:spcPts val="284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سِجِلّ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حاسوب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قائم على،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صنع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دخول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يسمى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التسجيل</a:t>
            </a:r>
            <a:r xmlns:a="http://schemas.openxmlformats.org/drawingml/2006/main">
              <a:rPr dirty="0" sz="2800" spc="-13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رسم بياني،</a:t>
            </a:r>
            <a:r xmlns:a="http://schemas.openxmlformats.org/drawingml/2006/main">
              <a:rPr dirty="0" sz="2800" spc="-13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4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توثيق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587" y="661860"/>
            <a:ext cx="7225030" cy="2794635"/>
          </a:xfrm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142800"/>
              </a:lnSpc>
              <a:spcBef>
                <a:spcPts val="45"/>
              </a:spcBef>
              <a:bidi/>
            </a:pPr>
            <a:r xmlns:a="http://schemas.openxmlformats.org/drawingml/2006/main">
              <a:rPr dirty="0" u="none" sz="2550"/>
              <a:t>أ</a:t>
            </a:r>
            <a:r xmlns:a="http://schemas.openxmlformats.org/drawingml/2006/main">
              <a:rPr dirty="0" u="none" sz="2550" spc="45"/>
              <a:t> </a:t>
            </a:r>
            <a:r xmlns:a="http://schemas.openxmlformats.org/drawingml/2006/main">
              <a:rPr dirty="0" u="none" sz="2550"/>
              <a:t>-</a:t>
            </a:r>
            <a:r xmlns:a="http://schemas.openxmlformats.org/drawingml/2006/main">
              <a:rPr dirty="0" u="none" sz="2550" spc="25"/>
              <a:t> </a:t>
            </a:r>
            <a:r xmlns:a="http://schemas.openxmlformats.org/drawingml/2006/main">
              <a:rPr dirty="0" u="none" sz="2550"/>
              <a:t>تقدير</a:t>
            </a:r>
            <a:r xmlns:a="http://schemas.openxmlformats.org/drawingml/2006/main">
              <a:rPr dirty="0" u="none" sz="2550" spc="190"/>
              <a:t> </a:t>
            </a:r>
            <a:r xmlns:a="http://schemas.openxmlformats.org/drawingml/2006/main">
              <a:rPr dirty="0" u="none" sz="2550"/>
              <a:t>يكون</a:t>
            </a:r>
            <a:r xmlns:a="http://schemas.openxmlformats.org/drawingml/2006/main">
              <a:rPr dirty="0" u="none" sz="2550" spc="-20"/>
              <a:t> </a:t>
            </a:r>
            <a:r xmlns:a="http://schemas.openxmlformats.org/drawingml/2006/main">
              <a:rPr dirty="0" u="none" sz="2550"/>
              <a:t>ال</a:t>
            </a:r>
            <a:r xmlns:a="http://schemas.openxmlformats.org/drawingml/2006/main">
              <a:rPr dirty="0" u="none" sz="2550" spc="80"/>
              <a:t> </a:t>
            </a:r>
            <a:r xmlns:a="http://schemas.openxmlformats.org/drawingml/2006/main">
              <a:rPr dirty="0" u="none" sz="2550"/>
              <a:t>تفسير</a:t>
            </a:r>
            <a:r xmlns:a="http://schemas.openxmlformats.org/drawingml/2006/main">
              <a:rPr dirty="0" u="none" sz="2550" spc="45"/>
              <a:t> </a:t>
            </a:r>
            <a:r xmlns:a="http://schemas.openxmlformats.org/drawingml/2006/main">
              <a:rPr dirty="0" u="none" sz="2550"/>
              <a:t>أو</a:t>
            </a:r>
            <a:r xmlns:a="http://schemas.openxmlformats.org/drawingml/2006/main">
              <a:rPr dirty="0" u="none" sz="2550" spc="95"/>
              <a:t> </a:t>
            </a:r>
            <a:r xmlns:a="http://schemas.openxmlformats.org/drawingml/2006/main">
              <a:rPr dirty="0" u="none" sz="2550" spc="-10"/>
              <a:t>الاستنتاجات </a:t>
            </a:r>
            <a:r xmlns:a="http://schemas.openxmlformats.org/drawingml/2006/main">
              <a:rPr dirty="0" u="none" sz="2550"/>
              <a:t>المستخلصة</a:t>
            </a:r>
            <a:r xmlns:a="http://schemas.openxmlformats.org/drawingml/2006/main">
              <a:rPr dirty="0" u="none" sz="2550" spc="75"/>
              <a:t> </a:t>
            </a:r>
            <a:r xmlns:a="http://schemas.openxmlformats.org/drawingml/2006/main">
              <a:rPr dirty="0" u="none" sz="2550"/>
              <a:t>عن</a:t>
            </a:r>
            <a:r xmlns:a="http://schemas.openxmlformats.org/drawingml/2006/main">
              <a:rPr dirty="0" u="none" sz="2550" spc="155"/>
              <a:t> </a:t>
            </a:r>
            <a:r xmlns:a="http://schemas.openxmlformats.org/drawingml/2006/main">
              <a:rPr dirty="0" u="none" sz="2550"/>
              <a:t>ال</a:t>
            </a:r>
            <a:r xmlns:a="http://schemas.openxmlformats.org/drawingml/2006/main">
              <a:rPr dirty="0" u="none" sz="2550" spc="45"/>
              <a:t> </a:t>
            </a:r>
            <a:r xmlns:a="http://schemas.openxmlformats.org/drawingml/2006/main">
              <a:rPr dirty="0" u="none" sz="2550"/>
              <a:t>شخصي</a:t>
            </a:r>
            <a:r xmlns:a="http://schemas.openxmlformats.org/drawingml/2006/main">
              <a:rPr dirty="0" u="none" sz="2550" spc="55"/>
              <a:t> </a:t>
            </a:r>
            <a:r xmlns:a="http://schemas.openxmlformats.org/drawingml/2006/main">
              <a:rPr dirty="0" u="none" sz="2550"/>
              <a:t>و</a:t>
            </a:r>
            <a:r xmlns:a="http://schemas.openxmlformats.org/drawingml/2006/main">
              <a:rPr dirty="0" u="none" sz="2550" spc="85"/>
              <a:t> </a:t>
            </a:r>
            <a:r xmlns:a="http://schemas.openxmlformats.org/drawingml/2006/main">
              <a:rPr dirty="0" u="none" sz="2550"/>
              <a:t>موضوعي</a:t>
            </a:r>
            <a:r xmlns:a="http://schemas.openxmlformats.org/drawingml/2006/main">
              <a:rPr dirty="0" u="none" sz="2550" spc="50"/>
              <a:t> </a:t>
            </a:r>
            <a:r xmlns:a="http://schemas.openxmlformats.org/drawingml/2006/main">
              <a:rPr dirty="0" u="none" sz="2550"/>
              <a:t>بيانات.</a:t>
            </a:r>
            <a:r xmlns:a="http://schemas.openxmlformats.org/drawingml/2006/main">
              <a:rPr dirty="0" u="none" sz="2550" spc="145"/>
              <a:t> </a:t>
            </a:r>
            <a:r xmlns:a="http://schemas.openxmlformats.org/drawingml/2006/main">
              <a:rPr dirty="0" u="none" sz="2550" spc="-25"/>
              <a:t>''أ'' </a:t>
            </a:r>
            <a:r xmlns:a="http://schemas.openxmlformats.org/drawingml/2006/main">
              <a:rPr dirty="0" u="none" sz="2550"/>
              <a:t>ينبغي</a:t>
            </a:r>
            <a:r xmlns:a="http://schemas.openxmlformats.org/drawingml/2006/main">
              <a:rPr dirty="0" u="none" sz="2550" spc="125"/>
              <a:t> </a:t>
            </a:r>
            <a:r xmlns:a="http://schemas.openxmlformats.org/drawingml/2006/main">
              <a:rPr dirty="0" u="none" sz="2550"/>
              <a:t>يصف</a:t>
            </a:r>
            <a:r xmlns:a="http://schemas.openxmlformats.org/drawingml/2006/main">
              <a:rPr dirty="0" u="none" sz="2550" spc="150"/>
              <a:t> </a:t>
            </a:r>
            <a:r xmlns:a="http://schemas.openxmlformats.org/drawingml/2006/main">
              <a:rPr dirty="0" u="none" sz="2550"/>
              <a:t>ال</a:t>
            </a:r>
            <a:r xmlns:a="http://schemas.openxmlformats.org/drawingml/2006/main">
              <a:rPr dirty="0" u="none" sz="2550" spc="85"/>
              <a:t> </a:t>
            </a:r>
            <a:r xmlns:a="http://schemas.openxmlformats.org/drawingml/2006/main">
              <a:rPr dirty="0" u="none" sz="2550"/>
              <a:t>العميل</a:t>
            </a:r>
            <a:r xmlns:a="http://schemas.openxmlformats.org/drawingml/2006/main">
              <a:rPr dirty="0" u="none" sz="2550" spc="-5"/>
              <a:t> </a:t>
            </a:r>
            <a:r xmlns:a="http://schemas.openxmlformats.org/drawingml/2006/main">
              <a:rPr dirty="0" u="none" sz="2550"/>
              <a:t>حالة</a:t>
            </a:r>
            <a:r xmlns:a="http://schemas.openxmlformats.org/drawingml/2006/main">
              <a:rPr dirty="0" u="none" sz="2550" spc="140"/>
              <a:t> </a:t>
            </a:r>
            <a:r xmlns:a="http://schemas.openxmlformats.org/drawingml/2006/main">
              <a:rPr dirty="0" u="none" sz="2550"/>
              <a:t>و</a:t>
            </a:r>
            <a:r xmlns:a="http://schemas.openxmlformats.org/drawingml/2006/main">
              <a:rPr dirty="0" u="none" sz="2550" spc="55"/>
              <a:t> </a:t>
            </a:r>
            <a:r xmlns:a="http://schemas.openxmlformats.org/drawingml/2006/main">
              <a:rPr dirty="0" u="none" sz="2550"/>
              <a:t>مستوى</a:t>
            </a:r>
            <a:r xmlns:a="http://schemas.openxmlformats.org/drawingml/2006/main">
              <a:rPr dirty="0" u="none" sz="2550" spc="40"/>
              <a:t> </a:t>
            </a:r>
            <a:r xmlns:a="http://schemas.openxmlformats.org/drawingml/2006/main">
              <a:rPr dirty="0" u="none" sz="2550" spc="-25"/>
              <a:t>من </a:t>
            </a:r>
            <a:r xmlns:a="http://schemas.openxmlformats.org/drawingml/2006/main">
              <a:rPr dirty="0" u="none" sz="2550"/>
              <a:t>التقدم</a:t>
            </a:r>
            <a:r xmlns:a="http://schemas.openxmlformats.org/drawingml/2006/main">
              <a:rPr dirty="0" u="none" sz="2550" spc="120"/>
              <a:t> </a:t>
            </a:r>
            <a:r xmlns:a="http://schemas.openxmlformats.org/drawingml/2006/main">
              <a:rPr dirty="0" u="none" sz="2550"/>
              <a:t>بدلاً</a:t>
            </a:r>
            <a:r xmlns:a="http://schemas.openxmlformats.org/drawingml/2006/main">
              <a:rPr dirty="0" u="none" sz="2550" spc="60"/>
              <a:t> </a:t>
            </a:r>
            <a:r xmlns:a="http://schemas.openxmlformats.org/drawingml/2006/main">
              <a:rPr dirty="0" u="none" sz="2550"/>
              <a:t>من</a:t>
            </a:r>
            <a:r xmlns:a="http://schemas.openxmlformats.org/drawingml/2006/main">
              <a:rPr dirty="0" u="none" sz="2550" spc="70"/>
              <a:t> </a:t>
            </a:r>
            <a:r xmlns:a="http://schemas.openxmlformats.org/drawingml/2006/main">
              <a:rPr dirty="0" u="none" sz="2550"/>
              <a:t>مُجَرّد</a:t>
            </a:r>
            <a:r xmlns:a="http://schemas.openxmlformats.org/drawingml/2006/main">
              <a:rPr dirty="0" u="none" sz="2550" spc="-5"/>
              <a:t> </a:t>
            </a:r>
            <a:r xmlns:a="http://schemas.openxmlformats.org/drawingml/2006/main">
              <a:rPr dirty="0" u="none" sz="2550"/>
              <a:t>إعادة صياغة</a:t>
            </a:r>
            <a:r xmlns:a="http://schemas.openxmlformats.org/drawingml/2006/main">
              <a:rPr dirty="0" u="none" sz="2550" spc="-20"/>
              <a:t> </a:t>
            </a:r>
            <a:r xmlns:a="http://schemas.openxmlformats.org/drawingml/2006/main">
              <a:rPr dirty="0" u="none" sz="2550"/>
              <a:t>ال</a:t>
            </a:r>
            <a:r xmlns:a="http://schemas.openxmlformats.org/drawingml/2006/main">
              <a:rPr dirty="0" u="none" sz="2550" spc="35"/>
              <a:t> </a:t>
            </a:r>
            <a:r xmlns:a="http://schemas.openxmlformats.org/drawingml/2006/main">
              <a:rPr dirty="0" u="none" sz="2550" spc="-10"/>
              <a:t>التشخيص </a:t>
            </a:r>
            <a:r xmlns:a="http://schemas.openxmlformats.org/drawingml/2006/main">
              <a:rPr dirty="0" u="none" sz="2550"/>
              <a:t>أو</a:t>
            </a:r>
            <a:r xmlns:a="http://schemas.openxmlformats.org/drawingml/2006/main">
              <a:rPr dirty="0" u="none" sz="2550" spc="50"/>
              <a:t> </a:t>
            </a:r>
            <a:r xmlns:a="http://schemas.openxmlformats.org/drawingml/2006/main">
              <a:rPr dirty="0" u="none" sz="2550" spc="-10"/>
              <a:t>مشكلة.</a:t>
            </a:r>
            <a:endParaRPr xmlns:a="http://schemas.openxmlformats.org/drawingml/2006/main" sz="2550"/>
          </a:p>
        </p:txBody>
      </p:sp>
      <p:sp>
        <p:nvSpPr>
          <p:cNvPr id="3" name="object 3" descr=""/>
          <p:cNvSpPr txBox="1"/>
          <p:nvPr/>
        </p:nvSpPr>
        <p:spPr>
          <a:xfrm>
            <a:off x="763587" y="3980180"/>
            <a:ext cx="6746240" cy="11391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143300"/>
              </a:lnSpc>
              <a:spcBef>
                <a:spcPts val="90"/>
              </a:spcBef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ص-</a:t>
            </a:r>
            <a:r xmlns:a="http://schemas.openxmlformats.org/drawingml/2006/main">
              <a:rPr dirty="0" sz="25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مصمم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حل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المشكلة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المذكورة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5839" y="670947"/>
            <a:ext cx="7587580" cy="470115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19038"/>
            <a:ext cx="7772400" cy="5832181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7319" y="403859"/>
            <a:ext cx="6594600" cy="518922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2519" y="335279"/>
            <a:ext cx="7142828" cy="52578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90562" y="709679"/>
            <a:ext cx="7958455" cy="4512310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صابون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شكل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معدل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صابوني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5080" indent="-175260">
              <a:lnSpc>
                <a:spcPct val="1501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أنا-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التدخلات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يشير إلى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التدخلات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التي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لديها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مقدم 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713105" indent="-175260">
              <a:lnSpc>
                <a:spcPts val="5050"/>
              </a:lnSpc>
              <a:spcBef>
                <a:spcPts val="44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هـ-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الاستجابات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التدخلات التمريضية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طبي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العلاجات.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56515" indent="-175260">
              <a:lnSpc>
                <a:spcPts val="504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ر-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المراجعة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التعديلات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مقترح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قبل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تقييم.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344" y="946721"/>
            <a:ext cx="6515734" cy="945515"/>
          </a:xfrm>
          <a:prstGeom prst="rect"/>
        </p:spPr>
        <p:txBody>
          <a:bodyPr wrap="square" lIns="0" tIns="69215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ts val="3420"/>
              </a:lnSpc>
              <a:spcBef>
                <a:spcPts val="545"/>
              </a:spcBef>
              <a:bidi/>
            </a:pPr>
            <a:r xmlns:a="http://schemas.openxmlformats.org/drawingml/2006/main">
              <a:rPr dirty="0" u="none"/>
              <a:t>3-</a:t>
            </a:r>
            <a:r xmlns:a="http://schemas.openxmlformats.org/drawingml/2006/main">
              <a:rPr dirty="0" u="none" spc="5"/>
              <a:t> </a:t>
            </a:r>
            <a:r xmlns:a="http://schemas.openxmlformats.org/drawingml/2006/main">
              <a:rPr dirty="0" u="none"/>
              <a:t>فطيرة</a:t>
            </a:r>
            <a:r xmlns:a="http://schemas.openxmlformats.org/drawingml/2006/main">
              <a:rPr dirty="0" u="none" spc="95"/>
              <a:t> </a:t>
            </a:r>
            <a:r xmlns:a="http://schemas.openxmlformats.org/drawingml/2006/main">
              <a:rPr dirty="0" u="none"/>
              <a:t>رسم بياني</a:t>
            </a:r>
            <a:r xmlns:a="http://schemas.openxmlformats.org/drawingml/2006/main">
              <a:rPr dirty="0" u="none" spc="215"/>
              <a:t> </a:t>
            </a:r>
            <a:r xmlns:a="http://schemas.openxmlformats.org/drawingml/2006/main">
              <a:rPr dirty="0" u="none"/>
              <a:t>(مشكلة،</a:t>
            </a:r>
            <a:r xmlns:a="http://schemas.openxmlformats.org/drawingml/2006/main">
              <a:rPr dirty="0" u="none" spc="45"/>
              <a:t> </a:t>
            </a:r>
            <a:r xmlns:a="http://schemas.openxmlformats.org/drawingml/2006/main">
              <a:rPr dirty="0" u="none" spc="-10"/>
              <a:t>(التدخل، التقييم)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2292286"/>
            <a:ext cx="7928609" cy="258889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200"/>
              </a:lnSpc>
              <a:spcBef>
                <a:spcPts val="9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مُصنَّف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مرقمة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مرجع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سهل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التدخلات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مُنفّذ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لإدارة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مشكلة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التعرف عليه.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071" y="232116"/>
            <a:ext cx="8607552" cy="6520374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882" y="221614"/>
            <a:ext cx="2901950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u="none"/>
              <a:t>4-</a:t>
            </a:r>
            <a:r xmlns:a="http://schemas.openxmlformats.org/drawingml/2006/main">
              <a:rPr dirty="0" u="none" spc="-25"/>
              <a:t> </a:t>
            </a:r>
            <a:r xmlns:a="http://schemas.openxmlformats.org/drawingml/2006/main">
              <a:rPr dirty="0" u="none"/>
              <a:t>ركز</a:t>
            </a:r>
            <a:r xmlns:a="http://schemas.openxmlformats.org/drawingml/2006/main">
              <a:rPr dirty="0" u="none" spc="90"/>
              <a:t> </a:t>
            </a:r>
            <a:r xmlns:a="http://schemas.openxmlformats.org/drawingml/2006/main">
              <a:rPr dirty="0" u="none" spc="-10"/>
              <a:t>رسم بياني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935672"/>
            <a:ext cx="8301355" cy="55867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433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منوي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مخاوف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نقاط القوة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الرعاية.</a:t>
            </a:r>
            <a:r xmlns:a="http://schemas.openxmlformats.org/drawingml/2006/main">
              <a:rPr dirty="0" sz="255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تقدم</a:t>
            </a:r>
            <a:r xmlns:a="http://schemas.openxmlformats.org/drawingml/2006/main">
              <a:rPr dirty="0" sz="2550" spc="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ملحوظات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منظمة في: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2700" marR="152400">
              <a:lnSpc>
                <a:spcPct val="143300"/>
              </a:lnSpc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(د)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55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تقدير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مرحلة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عملية التمريض.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2700" marR="234950">
              <a:lnSpc>
                <a:spcPts val="4380"/>
              </a:lnSpc>
              <a:spcBef>
                <a:spcPts val="305"/>
              </a:spcBef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(أ)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550" spc="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5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550" spc="1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تطبيق</a:t>
            </a:r>
            <a:r xmlns:a="http://schemas.openxmlformats.org/drawingml/2006/main">
              <a:rPr dirty="0" sz="25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ويشمل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مستقبل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550" spc="2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فعل.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2700" marR="379730">
              <a:lnSpc>
                <a:spcPts val="4390"/>
              </a:lnSpc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(ر)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إجابة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مرحلة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550" spc="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55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إجابة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أي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550" spc="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طبي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الرعاية.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53475"/>
            <a:ext cx="8810277" cy="578720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5025" y="1052608"/>
            <a:ext cx="7107555" cy="2058670"/>
          </a:xfrm>
          <a:prstGeom prst="rect"/>
        </p:spPr>
        <p:txBody>
          <a:bodyPr wrap="square" lIns="0" tIns="3556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48800"/>
              </a:lnSpc>
              <a:spcBef>
                <a:spcPts val="280"/>
              </a:spcBef>
              <a:bidi/>
            </a:pPr>
            <a:r xmlns:a="http://schemas.openxmlformats.org/drawingml/2006/main">
              <a:rPr dirty="0" u="none"/>
              <a:t>أ</a:t>
            </a:r>
            <a:r xmlns:a="http://schemas.openxmlformats.org/drawingml/2006/main">
              <a:rPr dirty="0" u="none" spc="10"/>
              <a:t> </a:t>
            </a:r>
            <a:r xmlns:a="http://schemas.openxmlformats.org/drawingml/2006/main">
              <a:rPr dirty="0" u="none"/>
              <a:t>سريري</a:t>
            </a:r>
            <a:r xmlns:a="http://schemas.openxmlformats.org/drawingml/2006/main">
              <a:rPr dirty="0" u="none" spc="135"/>
              <a:t> </a:t>
            </a:r>
            <a:r xmlns:a="http://schemas.openxmlformats.org/drawingml/2006/main">
              <a:rPr dirty="0" u="none"/>
              <a:t>سِجِلّ </a:t>
            </a:r>
            <a:r xmlns:a="http://schemas.openxmlformats.org/drawingml/2006/main">
              <a:rPr dirty="0" u="none" sz="2800"/>
              <a:t>:</a:t>
            </a:r>
            <a:r xmlns:a="http://schemas.openxmlformats.org/drawingml/2006/main">
              <a:rPr dirty="0" u="none" sz="2800" spc="25"/>
              <a:t> </a:t>
            </a:r>
            <a:r xmlns:a="http://schemas.openxmlformats.org/drawingml/2006/main">
              <a:rPr dirty="0" u="none" sz="2800"/>
              <a:t>أيضًا</a:t>
            </a:r>
            <a:r xmlns:a="http://schemas.openxmlformats.org/drawingml/2006/main">
              <a:rPr dirty="0" u="none" sz="2800" spc="-45"/>
              <a:t> </a:t>
            </a:r>
            <a:r xmlns:a="http://schemas.openxmlformats.org/drawingml/2006/main">
              <a:rPr dirty="0" u="none" sz="2800"/>
              <a:t>مُسَمًّى</a:t>
            </a:r>
            <a:r xmlns:a="http://schemas.openxmlformats.org/drawingml/2006/main">
              <a:rPr dirty="0" u="none" sz="2800" spc="-105"/>
              <a:t> </a:t>
            </a:r>
            <a:r xmlns:a="http://schemas.openxmlformats.org/drawingml/2006/main">
              <a:rPr dirty="0" u="none" sz="2800"/>
              <a:t>أ</a:t>
            </a:r>
            <a:r xmlns:a="http://schemas.openxmlformats.org/drawingml/2006/main">
              <a:rPr dirty="0" u="none" sz="2800" spc="-40"/>
              <a:t> </a:t>
            </a:r>
            <a:r xmlns:a="http://schemas.openxmlformats.org/drawingml/2006/main">
              <a:rPr dirty="0" u="none" sz="2800"/>
              <a:t>جدول</a:t>
            </a:r>
            <a:r xmlns:a="http://schemas.openxmlformats.org/drawingml/2006/main">
              <a:rPr dirty="0" u="none" sz="2800" spc="10"/>
              <a:t> </a:t>
            </a:r>
            <a:r xmlns:a="http://schemas.openxmlformats.org/drawingml/2006/main">
              <a:rPr dirty="0" u="none" sz="2800"/>
              <a:t>أو</a:t>
            </a:r>
            <a:r xmlns:a="http://schemas.openxmlformats.org/drawingml/2006/main">
              <a:rPr dirty="0" u="none" sz="2800" spc="-15"/>
              <a:t> </a:t>
            </a:r>
            <a:r xmlns:a="http://schemas.openxmlformats.org/drawingml/2006/main">
              <a:rPr dirty="0" u="none" sz="2800"/>
              <a:t>سجل </a:t>
            </a:r>
            <a:r xmlns:a="http://schemas.openxmlformats.org/drawingml/2006/main">
              <a:rPr dirty="0" u="none" sz="2800" spc="-10"/>
              <a:t>العميل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/>
              <a:t>يكون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/>
              <a:t>أ</a:t>
            </a:r>
            <a:r xmlns:a="http://schemas.openxmlformats.org/drawingml/2006/main">
              <a:rPr dirty="0" u="none" sz="2800" spc="-30"/>
              <a:t> </a:t>
            </a:r>
            <a:r xmlns:a="http://schemas.openxmlformats.org/drawingml/2006/main">
              <a:rPr dirty="0" u="none" sz="2800"/>
              <a:t>رَسمِيّ،</a:t>
            </a:r>
            <a:r xmlns:a="http://schemas.openxmlformats.org/drawingml/2006/main">
              <a:rPr dirty="0" u="none" sz="2800" spc="-70"/>
              <a:t> </a:t>
            </a:r>
            <a:r xmlns:a="http://schemas.openxmlformats.org/drawingml/2006/main">
              <a:rPr dirty="0" u="none" sz="2800"/>
              <a:t>قانوني</a:t>
            </a:r>
            <a:r xmlns:a="http://schemas.openxmlformats.org/drawingml/2006/main">
              <a:rPr dirty="0" u="none" sz="2800" spc="-45"/>
              <a:t> </a:t>
            </a:r>
            <a:r xmlns:a="http://schemas.openxmlformats.org/drawingml/2006/main">
              <a:rPr dirty="0" u="none" sz="2800"/>
              <a:t>وثيقة</a:t>
            </a:r>
            <a:r xmlns:a="http://schemas.openxmlformats.org/drawingml/2006/main">
              <a:rPr dirty="0" u="none" sz="2800" spc="-140"/>
              <a:t> </a:t>
            </a:r>
            <a:r xmlns:a="http://schemas.openxmlformats.org/drawingml/2006/main">
              <a:rPr dirty="0" u="none" sz="2800"/>
              <a:t>الذي - التي</a:t>
            </a:r>
            <a:r xmlns:a="http://schemas.openxmlformats.org/drawingml/2006/main">
              <a:rPr dirty="0" u="none" sz="2800" spc="-30"/>
              <a:t> </a:t>
            </a:r>
            <a:r xmlns:a="http://schemas.openxmlformats.org/drawingml/2006/main">
              <a:rPr dirty="0" u="none" sz="2800" spc="-10"/>
              <a:t>يقدم </a:t>
            </a:r>
            <a:r xmlns:a="http://schemas.openxmlformats.org/drawingml/2006/main">
              <a:rPr dirty="0" u="none" sz="2800"/>
              <a:t>الأدلة</a:t>
            </a:r>
            <a:r xmlns:a="http://schemas.openxmlformats.org/drawingml/2006/main">
              <a:rPr dirty="0" u="none" sz="2800" spc="-14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20"/>
              <a:t> </a:t>
            </a:r>
            <a:r xmlns:a="http://schemas.openxmlformats.org/drawingml/2006/main">
              <a:rPr dirty="0" u="none" sz="2800"/>
              <a:t>أ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/>
              <a:t>العميل</a:t>
            </a:r>
            <a:r xmlns:a="http://schemas.openxmlformats.org/drawingml/2006/main">
              <a:rPr dirty="0" u="none" sz="2800" spc="-85"/>
              <a:t> </a:t>
            </a:r>
            <a:r xmlns:a="http://schemas.openxmlformats.org/drawingml/2006/main">
              <a:rPr dirty="0" u="none" sz="2800" spc="-10"/>
              <a:t>الرعاية.</a:t>
            </a:r>
            <a:endParaRPr xmlns:a="http://schemas.openxmlformats.org/drawingml/2006/main" sz="2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9125" y="730567"/>
            <a:ext cx="509397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u="none"/>
              <a:t>5-</a:t>
            </a:r>
            <a:r xmlns:a="http://schemas.openxmlformats.org/drawingml/2006/main">
              <a:rPr dirty="0" u="none" spc="-35"/>
              <a:t> </a:t>
            </a:r>
            <a:r xmlns:a="http://schemas.openxmlformats.org/drawingml/2006/main">
              <a:rPr dirty="0" u="none"/>
              <a:t>رسم بياني</a:t>
            </a:r>
            <a:r xmlns:a="http://schemas.openxmlformats.org/drawingml/2006/main">
              <a:rPr dirty="0" u="none" spc="155"/>
              <a:t> </a:t>
            </a:r>
            <a:r xmlns:a="http://schemas.openxmlformats.org/drawingml/2006/main">
              <a:rPr dirty="0" u="none"/>
              <a:t>بواسطة</a:t>
            </a:r>
            <a:r xmlns:a="http://schemas.openxmlformats.org/drawingml/2006/main">
              <a:rPr dirty="0" u="none" spc="35"/>
              <a:t> </a:t>
            </a:r>
            <a:r xmlns:a="http://schemas.openxmlformats.org/drawingml/2006/main">
              <a:rPr dirty="0" u="none"/>
              <a:t>استثناء</a:t>
            </a:r>
            <a:r xmlns:a="http://schemas.openxmlformats.org/drawingml/2006/main">
              <a:rPr dirty="0" u="none" spc="15"/>
              <a:t> </a:t>
            </a:r>
            <a:r xmlns:a="http://schemas.openxmlformats.org/drawingml/2006/main">
              <a:rPr dirty="0" u="none" spc="-10"/>
              <a:t>(سي بي إي)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1153096"/>
            <a:ext cx="7912734" cy="50145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1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التوثيق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نظام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غير طبيعي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هامة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النتائج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استثناءات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يتم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تسجيلها.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6-</a:t>
            </a:r>
            <a:r xmlns:a="http://schemas.openxmlformats.org/drawingml/2006/main">
              <a:rPr dirty="0" sz="315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مُحوسب</a:t>
            </a:r>
            <a:r xmlns:a="http://schemas.openxmlformats.org/drawingml/2006/main">
              <a:rPr dirty="0" sz="3150" spc="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التوثيق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43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أجهزة الكمبيوتر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قاعدة البيانات،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885825">
              <a:lnSpc>
                <a:spcPct val="1608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يضيف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بيانات،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يخلق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يراجع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الخطط،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ووثيقة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تقدم.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/>
              <a:t>عام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المبادئ التوجيهية</a:t>
            </a:r>
            <a:r xmlns:a="http://schemas.openxmlformats.org/drawingml/2006/main">
              <a:rPr dirty="0" spc="15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10"/>
              <a:t>تسجيل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1168971"/>
            <a:ext cx="8538845" cy="5151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just" marL="187325" marR="303530" indent="-175260">
              <a:lnSpc>
                <a:spcPct val="1501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ربما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يمد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شهادة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محكمة،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عوامل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تعتبر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تسجيل: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5080" indent="-175260">
              <a:lnSpc>
                <a:spcPct val="1501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1-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تاريخ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التاريخ و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تسجيل.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الأسباب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ولكن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أيضا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أمان.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دقيق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حسب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ساعة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24 ساعة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(جيش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ساعة)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عادي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(ص.م.م).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637979"/>
            <a:ext cx="8368030" cy="258826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150200"/>
              </a:lnSpc>
              <a:spcBef>
                <a:spcPts val="90"/>
              </a:spcBef>
              <a:bidi/>
            </a:pPr>
            <a:r xmlns:a="http://schemas.openxmlformats.org/drawingml/2006/main">
              <a:rPr dirty="0" u="none" sz="2800"/>
              <a:t>2-</a:t>
            </a:r>
            <a:r xmlns:a="http://schemas.openxmlformats.org/drawingml/2006/main">
              <a:rPr dirty="0" u="none" sz="2800" spc="-30"/>
              <a:t> </a:t>
            </a:r>
            <a:r xmlns:a="http://schemas.openxmlformats.org/drawingml/2006/main">
              <a:rPr dirty="0" u="none" sz="2800"/>
              <a:t>توقيت،</a:t>
            </a:r>
            <a:r xmlns:a="http://schemas.openxmlformats.org/drawingml/2006/main">
              <a:rPr dirty="0" u="none" sz="2800" spc="-125"/>
              <a:t> </a:t>
            </a:r>
            <a:r xmlns:a="http://schemas.openxmlformats.org/drawingml/2006/main">
              <a:rPr dirty="0" u="none" sz="2800"/>
              <a:t>يتبع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/>
              <a:t>ال</a:t>
            </a:r>
            <a:r xmlns:a="http://schemas.openxmlformats.org/drawingml/2006/main">
              <a:rPr dirty="0" u="none" sz="2800" spc="-40"/>
              <a:t> </a:t>
            </a:r>
            <a:r xmlns:a="http://schemas.openxmlformats.org/drawingml/2006/main">
              <a:rPr dirty="0" u="none" sz="2800"/>
              <a:t>وكالة</a:t>
            </a:r>
            <a:r xmlns:a="http://schemas.openxmlformats.org/drawingml/2006/main">
              <a:rPr dirty="0" u="none" sz="2800" spc="-50"/>
              <a:t> </a:t>
            </a:r>
            <a:r xmlns:a="http://schemas.openxmlformats.org/drawingml/2006/main">
              <a:rPr dirty="0" u="none" sz="2800"/>
              <a:t>سياسة</a:t>
            </a:r>
            <a:r xmlns:a="http://schemas.openxmlformats.org/drawingml/2006/main">
              <a:rPr dirty="0" u="none" sz="2800" spc="-135"/>
              <a:t> </a:t>
            </a:r>
            <a:r xmlns:a="http://schemas.openxmlformats.org/drawingml/2006/main">
              <a:rPr dirty="0" u="none" sz="2800"/>
              <a:t>عن</a:t>
            </a:r>
            <a:r xmlns:a="http://schemas.openxmlformats.org/drawingml/2006/main">
              <a:rPr dirty="0" u="none" sz="2800" spc="-20"/>
              <a:t> </a:t>
            </a:r>
            <a:r xmlns:a="http://schemas.openxmlformats.org/drawingml/2006/main">
              <a:rPr dirty="0" u="none" sz="2800" spc="-25"/>
              <a:t>التردد</a:t>
            </a:r>
            <a:r xmlns:a="http://schemas.openxmlformats.org/drawingml/2006/main">
              <a:rPr dirty="0" u="none" sz="2800"/>
              <a:t>​</a:t>
            </a:r>
            <a:r xmlns:a="http://schemas.openxmlformats.org/drawingml/2006/main">
              <a:rPr dirty="0" u="none" sz="2800" spc="-13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15"/>
              <a:t> </a:t>
            </a:r>
            <a:r xmlns:a="http://schemas.openxmlformats.org/drawingml/2006/main">
              <a:rPr dirty="0" u="none" sz="2800"/>
              <a:t>توثيق،</a:t>
            </a:r>
            <a:r xmlns:a="http://schemas.openxmlformats.org/drawingml/2006/main">
              <a:rPr dirty="0" u="none" sz="2800" spc="-114"/>
              <a:t> </a:t>
            </a:r>
            <a:r xmlns:a="http://schemas.openxmlformats.org/drawingml/2006/main">
              <a:rPr dirty="0" u="none" sz="2800"/>
              <a:t>و</a:t>
            </a:r>
            <a:r xmlns:a="http://schemas.openxmlformats.org/drawingml/2006/main">
              <a:rPr dirty="0" u="none" sz="2800" spc="-60"/>
              <a:t> </a:t>
            </a:r>
            <a:r xmlns:a="http://schemas.openxmlformats.org/drawingml/2006/main">
              <a:rPr dirty="0" u="none" sz="2800"/>
              <a:t>يعدل</a:t>
            </a:r>
            <a:r xmlns:a="http://schemas.openxmlformats.org/drawingml/2006/main">
              <a:rPr dirty="0" u="none" sz="2800" spc="20"/>
              <a:t> </a:t>
            </a:r>
            <a:r xmlns:a="http://schemas.openxmlformats.org/drawingml/2006/main">
              <a:rPr dirty="0" u="none" sz="2800"/>
              <a:t>ال</a:t>
            </a:r>
            <a:r xmlns:a="http://schemas.openxmlformats.org/drawingml/2006/main">
              <a:rPr dirty="0" u="none" sz="2800" spc="-30"/>
              <a:t> </a:t>
            </a:r>
            <a:r xmlns:a="http://schemas.openxmlformats.org/drawingml/2006/main">
              <a:rPr dirty="0" u="none" sz="2800" spc="-10"/>
              <a:t>التردد </a:t>
            </a:r>
            <a:r xmlns:a="http://schemas.openxmlformats.org/drawingml/2006/main">
              <a:rPr dirty="0" u="none" sz="2800"/>
              <a:t>كما</a:t>
            </a:r>
            <a:r xmlns:a="http://schemas.openxmlformats.org/drawingml/2006/main">
              <a:rPr dirty="0" u="none" sz="2800" spc="-30"/>
              <a:t> </a:t>
            </a:r>
            <a:r xmlns:a="http://schemas.openxmlformats.org/drawingml/2006/main">
              <a:rPr dirty="0" u="none" sz="2800"/>
              <a:t>أ</a:t>
            </a:r>
            <a:r xmlns:a="http://schemas.openxmlformats.org/drawingml/2006/main">
              <a:rPr dirty="0" u="none" sz="2800" spc="5"/>
              <a:t> </a:t>
            </a:r>
            <a:r xmlns:a="http://schemas.openxmlformats.org/drawingml/2006/main">
              <a:rPr dirty="0" u="none" sz="2800"/>
              <a:t>العميل</a:t>
            </a:r>
            <a:r xmlns:a="http://schemas.openxmlformats.org/drawingml/2006/main">
              <a:rPr dirty="0" u="none" sz="2800" spc="-90"/>
              <a:t> </a:t>
            </a:r>
            <a:r xmlns:a="http://schemas.openxmlformats.org/drawingml/2006/main">
              <a:rPr dirty="0" u="none" sz="2800"/>
              <a:t>حالة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 spc="-10"/>
              <a:t>يشير إلى.</a:t>
            </a:r>
            <a:r xmlns:a="http://schemas.openxmlformats.org/drawingml/2006/main">
              <a:rPr dirty="0" u="none" sz="2800" spc="-140"/>
              <a:t> </a:t>
            </a:r>
            <a:r xmlns:a="http://schemas.openxmlformats.org/drawingml/2006/main">
              <a:rPr dirty="0" u="none" sz="2800"/>
              <a:t>لا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 spc="-10"/>
              <a:t>تسجيل</a:t>
            </a:r>
            <a:r xmlns:a="http://schemas.openxmlformats.org/drawingml/2006/main">
              <a:rPr dirty="0" u="none" sz="2800" spc="-120"/>
              <a:t> </a:t>
            </a:r>
            <a:r xmlns:a="http://schemas.openxmlformats.org/drawingml/2006/main">
              <a:rPr dirty="0" u="none" sz="2800"/>
              <a:t>يجب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 spc="-25"/>
              <a:t>تم </a:t>
            </a:r>
            <a:r xmlns:a="http://schemas.openxmlformats.org/drawingml/2006/main">
              <a:rPr dirty="0" u="none" sz="2800"/>
              <a:t>الانتهاء</a:t>
            </a:r>
            <a:r xmlns:a="http://schemas.openxmlformats.org/drawingml/2006/main">
              <a:rPr dirty="0" u="none" sz="2800" spc="-90"/>
              <a:t> </a:t>
            </a:r>
            <a:r xmlns:a="http://schemas.openxmlformats.org/drawingml/2006/main">
              <a:rPr dirty="0" u="none" sz="2800"/>
              <a:t>قبل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 spc="-10"/>
              <a:t>توفير</a:t>
            </a:r>
            <a:r xmlns:a="http://schemas.openxmlformats.org/drawingml/2006/main">
              <a:rPr dirty="0" u="none" sz="2800" spc="-150"/>
              <a:t> </a:t>
            </a:r>
            <a:r xmlns:a="http://schemas.openxmlformats.org/drawingml/2006/main">
              <a:rPr dirty="0" u="none" sz="2800"/>
              <a:t>تمريض</a:t>
            </a:r>
            <a:r xmlns:a="http://schemas.openxmlformats.org/drawingml/2006/main">
              <a:rPr dirty="0" u="none" sz="2800" spc="-100"/>
              <a:t> </a:t>
            </a:r>
            <a:r xmlns:a="http://schemas.openxmlformats.org/drawingml/2006/main">
              <a:rPr dirty="0" u="none" sz="2800" spc="-10"/>
              <a:t>الرعاية.</a:t>
            </a:r>
            <a:endParaRPr xmlns:a="http://schemas.openxmlformats.org/drawingml/2006/main" sz="28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882" y="1135316"/>
            <a:ext cx="8187055" cy="130683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50100"/>
              </a:lnSpc>
              <a:spcBef>
                <a:spcPts val="95"/>
              </a:spcBef>
              <a:bidi/>
            </a:pPr>
            <a:r xmlns:a="http://schemas.openxmlformats.org/drawingml/2006/main">
              <a:rPr dirty="0" u="none" sz="2800"/>
              <a:t>3- </a:t>
            </a:r>
            <a:r xmlns:a="http://schemas.openxmlformats.org/drawingml/2006/main">
              <a:rPr dirty="0" u="none" sz="2800" spc="-15"/>
              <a:t>سهولة القراءة،</a:t>
            </a:r>
            <a:r xmlns:a="http://schemas.openxmlformats.org/drawingml/2006/main">
              <a:rPr dirty="0" u="none" sz="2800" spc="-165"/>
              <a:t> </a:t>
            </a:r>
            <a:r xmlns:a="http://schemas.openxmlformats.org/drawingml/2006/main">
              <a:rPr dirty="0" u="none" sz="2800"/>
              <a:t>الجميع</a:t>
            </a:r>
            <a:r xmlns:a="http://schemas.openxmlformats.org/drawingml/2006/main">
              <a:rPr dirty="0" u="none" sz="2800" spc="-20"/>
              <a:t> </a:t>
            </a:r>
            <a:r xmlns:a="http://schemas.openxmlformats.org/drawingml/2006/main">
              <a:rPr dirty="0" u="none" sz="2800"/>
              <a:t>الإدخالات</a:t>
            </a:r>
            <a:r xmlns:a="http://schemas.openxmlformats.org/drawingml/2006/main">
              <a:rPr dirty="0" u="none" sz="2800" spc="-150"/>
              <a:t> </a:t>
            </a:r>
            <a:r xmlns:a="http://schemas.openxmlformats.org/drawingml/2006/main">
              <a:rPr dirty="0" u="none" sz="2800"/>
              <a:t>يجب</a:t>
            </a:r>
            <a:r xmlns:a="http://schemas.openxmlformats.org/drawingml/2006/main">
              <a:rPr dirty="0" u="none" sz="2800" spc="-5"/>
              <a:t> </a:t>
            </a:r>
            <a:r xmlns:a="http://schemas.openxmlformats.org/drawingml/2006/main">
              <a:rPr dirty="0" u="none" sz="2800"/>
              <a:t>يكون</a:t>
            </a:r>
            <a:r xmlns:a="http://schemas.openxmlformats.org/drawingml/2006/main">
              <a:rPr dirty="0" u="none" sz="2800" spc="-30"/>
              <a:t> </a:t>
            </a:r>
            <a:r xmlns:a="http://schemas.openxmlformats.org/drawingml/2006/main">
              <a:rPr dirty="0" u="none" sz="2800"/>
              <a:t>مقروء</a:t>
            </a:r>
            <a:r xmlns:a="http://schemas.openxmlformats.org/drawingml/2006/main">
              <a:rPr dirty="0" u="none" sz="2800" spc="-145"/>
              <a:t> </a:t>
            </a:r>
            <a:r xmlns:a="http://schemas.openxmlformats.org/drawingml/2006/main">
              <a:rPr dirty="0" u="none" sz="2800"/>
              <a:t>و</a:t>
            </a:r>
            <a:r xmlns:a="http://schemas.openxmlformats.org/drawingml/2006/main">
              <a:rPr dirty="0" u="none" sz="2800" spc="-5"/>
              <a:t> </a:t>
            </a:r>
            <a:r xmlns:a="http://schemas.openxmlformats.org/drawingml/2006/main">
              <a:rPr dirty="0" u="none" sz="2800"/>
              <a:t>سهل</a:t>
            </a:r>
            <a:r xmlns:a="http://schemas.openxmlformats.org/drawingml/2006/main">
              <a:rPr dirty="0" u="none" sz="2800" spc="-6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5"/>
              <a:t> </a:t>
            </a:r>
            <a:r xmlns:a="http://schemas.openxmlformats.org/drawingml/2006/main">
              <a:rPr dirty="0" u="none" sz="2800" spc="-20"/>
              <a:t>اقرأ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90"/>
              <a:t> </a:t>
            </a:r>
            <a:r xmlns:a="http://schemas.openxmlformats.org/drawingml/2006/main">
              <a:rPr dirty="0" u="none" sz="2800"/>
              <a:t>يمنع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 spc="-10"/>
              <a:t>تفسير</a:t>
            </a:r>
            <a:r xmlns:a="http://schemas.openxmlformats.org/drawingml/2006/main">
              <a:rPr dirty="0" u="none" sz="2800" spc="-165"/>
              <a:t> </a:t>
            </a:r>
            <a:r xmlns:a="http://schemas.openxmlformats.org/drawingml/2006/main">
              <a:rPr dirty="0" u="none" sz="2800" spc="-10"/>
              <a:t>الأخطاء.</a:t>
            </a:r>
            <a:endParaRPr xmlns:a="http://schemas.openxmlformats.org/drawingml/2006/main"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3057842"/>
            <a:ext cx="8091805" cy="13068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501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4-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الدوام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الإدخالات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صنع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مظلم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حبر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لذا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السجل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دائم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التغييرات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التعرف عليه.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29882" y="709679"/>
            <a:ext cx="8313420" cy="4512310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385445" indent="-372745">
              <a:lnSpc>
                <a:spcPct val="100000"/>
              </a:lnSpc>
              <a:spcBef>
                <a:spcPts val="1785"/>
              </a:spcBef>
              <a:buAutoNum type="arabicPlain" startAt="5"/>
              <a:tabLst>
                <a:tab pos="38544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صحيح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التهجئة،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دقة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تسجيل.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223520">
              <a:lnSpc>
                <a:spcPct val="1501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غير صحيح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التهجئة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سلبي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انطباع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القارئ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و،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وبالتالي،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انخفاض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مصداقية.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7325" marR="284480" indent="-175260">
              <a:lnSpc>
                <a:spcPct val="150200"/>
              </a:lnSpc>
              <a:buAutoNum type="arabicPlain" startAt="6"/>
              <a:tabLst>
                <a:tab pos="187325" algn="l"/>
                <a:tab pos="38544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إمضاء،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تسجيل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ملحوظات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التوقيع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هي.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إمضاء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عنوان.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مثال،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أحمد</a:t>
            </a:r>
            <a:r xmlns:a="http://schemas.openxmlformats.org/drawingml/2006/main">
              <a:rPr dirty="0" sz="2800" spc="-11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كامل,</a:t>
            </a:r>
            <a:r xmlns:a="http://schemas.openxmlformats.org/drawingml/2006/main">
              <a:rPr dirty="0" sz="2800" spc="-12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 i="1">
                <a:latin typeface="Calibri"/>
                <a:cs typeface="Calibri"/>
              </a:rPr>
              <a:t>ممرضة.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02907" y="302704"/>
            <a:ext cx="8215630" cy="55714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142700"/>
              </a:lnSpc>
              <a:spcBef>
                <a:spcPts val="50"/>
              </a:spcBef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7-</a:t>
            </a:r>
            <a:r xmlns:a="http://schemas.openxmlformats.org/drawingml/2006/main">
              <a:rPr dirty="0" sz="25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دقة،</a:t>
            </a:r>
            <a:r xmlns:a="http://schemas.openxmlformats.org/drawingml/2006/main">
              <a:rPr dirty="0" sz="2550" spc="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55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اسم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تحديد الهوية</a:t>
            </a:r>
            <a:r xmlns:a="http://schemas.openxmlformats.org/drawingml/2006/main">
              <a:rPr dirty="0" sz="255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ينبغي أن تكون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المعلومات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مختوم</a:t>
            </a:r>
            <a:r xmlns:a="http://schemas.openxmlformats.org/drawingml/2006/main">
              <a:rPr dirty="0" sz="255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55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صفحة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السجلات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السريرية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قبل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5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دخول،</a:t>
            </a:r>
            <a:r xmlns:a="http://schemas.openxmlformats.org/drawingml/2006/main">
              <a:rPr dirty="0" sz="2550" spc="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يفحص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55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الصحيح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جدول.</a:t>
            </a:r>
            <a:r xmlns:a="http://schemas.openxmlformats.org/drawingml/2006/main">
              <a:rPr dirty="0" sz="2550" spc="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المخططات البيانية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غرفة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550" spc="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فقط،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تحقق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55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اسم.</a:t>
            </a:r>
            <a:r xmlns:a="http://schemas.openxmlformats.org/drawingml/2006/main">
              <a:rPr dirty="0" sz="2550" spc="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ملاحظات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السجلات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كن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دقيقا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صحيح.</a:t>
            </a:r>
            <a:r xmlns:a="http://schemas.openxmlformats.org/drawingml/2006/main">
              <a:rPr dirty="0" sz="25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دقيق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ملاحظات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تتكون</a:t>
            </a:r>
            <a:r xmlns:a="http://schemas.openxmlformats.org/drawingml/2006/main">
              <a:rPr dirty="0" sz="255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حقائق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الملاحظات</a:t>
            </a:r>
            <a:r xmlns:a="http://schemas.openxmlformats.org/drawingml/2006/main">
              <a:rPr dirty="0" sz="2550" spc="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بدلاً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آراء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تفسير.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هو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أكثر دقة،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مثال،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55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عميل"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87960" marR="558165">
              <a:lnSpc>
                <a:spcPct val="143300"/>
              </a:lnSpc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رفض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دواء"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(حقيقة)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"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العميل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""لم يكن متعاونًا""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(رأي).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02907" y="494601"/>
            <a:ext cx="7899400" cy="51517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50200"/>
              </a:lnSpc>
              <a:spcBef>
                <a:spcPts val="9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وصف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شئ ما،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عام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كلمات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كبير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،جيد،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طبيعي،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مثال،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مخطط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"2سم*"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3سم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كدمة"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بدلاً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"كبير"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كدمة".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تسجيل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خطأ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صنع،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رسم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خط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كلمات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مخطئ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دخول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فوق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إبداعي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دخول،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الأحرف الأولى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 اسمك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اسم.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محو،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تصحيح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سائل. اكتب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خط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ولكن لا ابدا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خطوط.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90562" y="278574"/>
            <a:ext cx="7909559" cy="57924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87325" marR="213360" indent="-175260">
              <a:lnSpc>
                <a:spcPct val="150200"/>
              </a:lnSpc>
              <a:spcBef>
                <a:spcPts val="90"/>
              </a:spcBef>
              <a:buAutoNum type="arabicPlain" startAt="8"/>
              <a:tabLst>
                <a:tab pos="187325" algn="l"/>
                <a:tab pos="38544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تسلسل،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الأحداث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يحدث،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التقييمات،</a:t>
            </a:r>
            <a:r xmlns:a="http://schemas.openxmlformats.org/drawingml/2006/main">
              <a:rPr dirty="0" sz="2800" spc="-2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ثم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التدخلات،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ثم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ردود فعل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العملاء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تحديث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يمسح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ضروري.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  <a:buFont typeface="Calibri"/>
              <a:buAutoNum type="arabicPlain" startAt="8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7325" marR="5080" indent="-175260">
              <a:lnSpc>
                <a:spcPct val="150200"/>
              </a:lnSpc>
              <a:buAutoNum type="arabicPlain" startAt="8"/>
              <a:tabLst>
                <a:tab pos="187325" algn="l"/>
                <a:tab pos="38544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ملاءمة،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السجلات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هذا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يتعلق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الرعاية.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التسجيل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عَرَضِيّ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يعتبر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غزو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خصوصية.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8445" y="365061"/>
            <a:ext cx="7925434" cy="540385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40100"/>
              </a:lnSpc>
              <a:spcBef>
                <a:spcPts val="7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10-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اكتمال,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ليس كلها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 الممرضة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يحصل على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حوالي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مسجلة؛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لكن،</a:t>
            </a:r>
            <a:r xmlns:a="http://schemas.openxmlformats.org/drawingml/2006/main">
              <a:rPr dirty="0" sz="2800" spc="-2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المعلومات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مسجلة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كامل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ومفيد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الى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المهنيين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في مجال الرعاية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1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تقدير،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متكل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مستقلة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التدخلات،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تعليقات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الاستجابات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التدخلات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والاختبارات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تقدم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نحو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687" y="853503"/>
            <a:ext cx="7771765" cy="4511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50200"/>
              </a:lnSpc>
              <a:spcBef>
                <a:spcPts val="95"/>
              </a:spcBef>
              <a:buSzPct val="96428"/>
              <a:buAutoNum type="arabicPlain" startAt="11"/>
              <a:tabLst>
                <a:tab pos="187325" algn="l"/>
                <a:tab pos="483234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الإيجاز،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تسجيل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مختصر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كما هو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كامل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30"/>
              </a:spcBef>
              <a:buFont typeface="Calibri"/>
              <a:buAutoNum type="arabicPlain" startAt="11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7325" marR="489584" indent="-175260">
              <a:lnSpc>
                <a:spcPct val="150100"/>
              </a:lnSpc>
              <a:buSzPct val="96428"/>
              <a:buAutoNum type="arabicPlain" startAt="11"/>
              <a:tabLst>
                <a:tab pos="187325" algn="l"/>
                <a:tab pos="483234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مقبول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مصطلحات،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مقبول بشكل عام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الاختصارات،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الرموز،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تحديدها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وكالة.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الاختصارات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هي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المعيار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عالميًا.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2678" y="198755"/>
            <a:ext cx="597217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z="3600"/>
              <a:t>أخلاقي</a:t>
            </a:r>
            <a:r xmlns:a="http://schemas.openxmlformats.org/drawingml/2006/main">
              <a:rPr dirty="0" u="none" sz="3600" spc="-110"/>
              <a:t> </a:t>
            </a:r>
            <a:r xmlns:a="http://schemas.openxmlformats.org/drawingml/2006/main">
              <a:rPr dirty="0" u="none" sz="3600"/>
              <a:t>و</a:t>
            </a:r>
            <a:r xmlns:a="http://schemas.openxmlformats.org/drawingml/2006/main">
              <a:rPr dirty="0" u="none" sz="3600" spc="-80"/>
              <a:t> </a:t>
            </a:r>
            <a:r xmlns:a="http://schemas.openxmlformats.org/drawingml/2006/main">
              <a:rPr dirty="0" u="none" sz="3600"/>
              <a:t>قانوني</a:t>
            </a:r>
            <a:r xmlns:a="http://schemas.openxmlformats.org/drawingml/2006/main">
              <a:rPr dirty="0" u="none" sz="3600" spc="-105"/>
              <a:t> </a:t>
            </a:r>
            <a:r xmlns:a="http://schemas.openxmlformats.org/drawingml/2006/main">
              <a:rPr dirty="0" u="none" sz="3600" spc="-10"/>
              <a:t>اعتبارات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547687" y="1002792"/>
            <a:ext cx="8058150" cy="54038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87325" marR="44450" indent="-175260">
              <a:lnSpc>
                <a:spcPct val="139500"/>
              </a:lnSpc>
              <a:spcBef>
                <a:spcPts val="90"/>
              </a:spcBef>
              <a:bidi/>
            </a:pPr>
            <a:r xmlns:a="http://schemas.openxmlformats.org/drawingml/2006/main">
              <a:rPr dirty="0" sz="2100">
                <a:latin typeface="Times New Roman"/>
                <a:cs typeface="Times New Roman"/>
              </a:rPr>
              <a:t>"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واجب على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يحافظ على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السرية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كل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المرضى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معلومة"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(انا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شفرة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أخلاق مهنية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2001).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7325" marR="5080" indent="-175260">
              <a:lnSpc>
                <a:spcPct val="1402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السجلات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المؤتمرات،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العيادات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والجولات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دراسات،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أوراق.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المسئولية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طالب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للحماية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خصوصية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تصريحات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ملاحظات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687" y="853503"/>
            <a:ext cx="7858759" cy="4511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502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13-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تعقل،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دقيق،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التوثيق الكامل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قانوني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حماية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الممرضة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القائمين على الرعاية،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مرفق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الرعاية ،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عميل.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مكتمل</a:t>
            </a:r>
            <a:r xmlns:a="http://schemas.openxmlformats.org/drawingml/2006/main">
              <a:rPr dirty="0" sz="2800" spc="-10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رسم بياني</a:t>
            </a:r>
            <a:r xmlns:a="http://schemas.openxmlformats.org/drawingml/2006/main">
              <a:rPr dirty="0" sz="2800" spc="-14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 i="1">
                <a:latin typeface="Calibri"/>
                <a:cs typeface="Calibri"/>
              </a:rPr>
              <a:t>على سبيل 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المثال</a:t>
            </a:r>
            <a:r xmlns:a="http://schemas.openxmlformats.org/drawingml/2006/main">
              <a:rPr dirty="0" sz="2800" spc="-14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2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800" spc="-12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خطوات</a:t>
            </a:r>
            <a:r xmlns:a="http://schemas.openxmlformats.org/drawingml/2006/main">
              <a:rPr dirty="0" sz="2800" spc="-4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spc="4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18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17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 i="1">
                <a:latin typeface="Calibri"/>
                <a:cs typeface="Calibri"/>
              </a:rPr>
              <a:t>كـ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نطاق،</a:t>
            </a:r>
            <a:r xmlns:a="http://schemas.openxmlformats.org/drawingml/2006/main">
              <a:rPr dirty="0" sz="2800" spc="-16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أفضل</a:t>
            </a:r>
            <a:r xmlns:a="http://schemas.openxmlformats.org/drawingml/2006/main">
              <a:rPr dirty="0" sz="2800" spc="-5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الدفاع</a:t>
            </a:r>
            <a:r xmlns:a="http://schemas.openxmlformats.org/drawingml/2006/main">
              <a:rPr dirty="0" sz="2800" spc="-100" b="1" i="1">
                <a:latin typeface="Calibri"/>
                <a:cs typeface="Calibri"/>
              </a:rPr>
              <a:t> " 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ضد الإهمال الطبي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."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5769" y="3725481"/>
            <a:ext cx="7692390" cy="194754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0"/>
              </a:spcBef>
              <a:bidi/>
            </a:pPr>
            <a:r xmlns:a="http://schemas.openxmlformats.org/drawingml/2006/main">
              <a:rPr dirty="0" u="sng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غاية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960" marR="5080" indent="-175895">
              <a:lnSpc>
                <a:spcPct val="1501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يتواصل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معلومات محددة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الناس.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3587" y="806225"/>
            <a:ext cx="7077075" cy="263588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 marR="5080">
              <a:lnSpc>
                <a:spcPct val="149200"/>
              </a:lnSpc>
              <a:spcBef>
                <a:spcPts val="120"/>
              </a:spcBef>
              <a:tabLst>
                <a:tab pos="1850389" algn="l"/>
              </a:tabLst>
              <a:bidi/>
            </a:pPr>
            <a:r xmlns:a="http://schemas.openxmlformats.org/drawingml/2006/main">
              <a:rPr dirty="0" u="none" sz="3000" spc="-10"/>
              <a:t>التقارير:</a:t>
            </a:r>
            <a:r xmlns:a="http://schemas.openxmlformats.org/drawingml/2006/main">
              <a:rPr dirty="0" u="none" sz="3000"/>
              <a:t> </a:t>
            </a:r>
            <a:r xmlns:a="http://schemas.openxmlformats.org/drawingml/2006/main">
              <a:rPr dirty="0" u="none" sz="2800"/>
              <a:t>يكون</a:t>
            </a:r>
            <a:r xmlns:a="http://schemas.openxmlformats.org/drawingml/2006/main">
              <a:rPr dirty="0" u="none" sz="2800" spc="-85"/>
              <a:t> </a:t>
            </a:r>
            <a:r xmlns:a="http://schemas.openxmlformats.org/drawingml/2006/main">
              <a:rPr dirty="0" u="none" sz="2800"/>
              <a:t>أ</a:t>
            </a:r>
            <a:r xmlns:a="http://schemas.openxmlformats.org/drawingml/2006/main">
              <a:rPr dirty="0" u="none" sz="2800" spc="15"/>
              <a:t> </a:t>
            </a:r>
            <a:r xmlns:a="http://schemas.openxmlformats.org/drawingml/2006/main">
              <a:rPr dirty="0" u="none" sz="2800"/>
              <a:t>عملية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25"/>
              <a:t> </a:t>
            </a:r>
            <a:r xmlns:a="http://schemas.openxmlformats.org/drawingml/2006/main">
              <a:rPr dirty="0" u="none" sz="2800" spc="-10"/>
              <a:t>توصيل المعلومات</a:t>
            </a:r>
            <a:r xmlns:a="http://schemas.openxmlformats.org/drawingml/2006/main">
              <a:rPr dirty="0" u="none" sz="2800" spc="-125"/>
              <a:t> </a:t>
            </a:r>
            <a:r xmlns:a="http://schemas.openxmlformats.org/drawingml/2006/main">
              <a:rPr dirty="0" u="none" sz="2800"/>
              <a:t>المعاني</a:t>
            </a:r>
            <a:r xmlns:a="http://schemas.openxmlformats.org/drawingml/2006/main">
              <a:rPr dirty="0" u="none" sz="2800" spc="-95"/>
              <a:t> </a:t>
            </a:r>
            <a:r xmlns:a="http://schemas.openxmlformats.org/drawingml/2006/main">
              <a:rPr dirty="0" u="none" sz="2800"/>
              <a:t>والأفكار</a:t>
            </a:r>
            <a:r xmlns:a="http://schemas.openxmlformats.org/drawingml/2006/main">
              <a:rPr dirty="0" u="none" sz="2800" spc="-95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10"/>
              <a:t> </a:t>
            </a:r>
            <a:r xmlns:a="http://schemas.openxmlformats.org/drawingml/2006/main">
              <a:rPr dirty="0" u="none" sz="2800"/>
              <a:t>آحرون.</a:t>
            </a:r>
            <a:r xmlns:a="http://schemas.openxmlformats.org/drawingml/2006/main">
              <a:rPr dirty="0" u="none" sz="2800" spc="-85"/>
              <a:t> </a:t>
            </a:r>
            <a:r xmlns:a="http://schemas.openxmlformats.org/drawingml/2006/main">
              <a:rPr dirty="0" u="none" sz="2800" spc="-20"/>
              <a:t>كلاهما</a:t>
            </a:r>
            <a:r xmlns:a="http://schemas.openxmlformats.org/drawingml/2006/main">
              <a:rPr dirty="0" u="none" sz="2800"/>
              <a:t>​</a:t>
            </a:r>
            <a:r xmlns:a="http://schemas.openxmlformats.org/drawingml/2006/main">
              <a:rPr dirty="0" u="none" sz="2800" spc="-70"/>
              <a:t> </a:t>
            </a:r>
            <a:r xmlns:a="http://schemas.openxmlformats.org/drawingml/2006/main">
              <a:rPr dirty="0" u="none" sz="2800"/>
              <a:t>شفوي</a:t>
            </a:r>
            <a:r xmlns:a="http://schemas.openxmlformats.org/drawingml/2006/main">
              <a:rPr dirty="0" u="none" sz="2800" spc="-45"/>
              <a:t> </a:t>
            </a:r>
            <a:r xmlns:a="http://schemas.openxmlformats.org/drawingml/2006/main">
              <a:rPr dirty="0" u="none" sz="2800"/>
              <a:t>و</a:t>
            </a:r>
            <a:r xmlns:a="http://schemas.openxmlformats.org/drawingml/2006/main">
              <a:rPr dirty="0" u="none" sz="2800" spc="-20"/>
              <a:t> </a:t>
            </a:r>
            <a:r xmlns:a="http://schemas.openxmlformats.org/drawingml/2006/main">
              <a:rPr dirty="0" u="none" sz="2800"/>
              <a:t>مكتوب</a:t>
            </a:r>
            <a:r xmlns:a="http://schemas.openxmlformats.org/drawingml/2006/main">
              <a:rPr dirty="0" u="none" sz="2800" spc="-75"/>
              <a:t> </a:t>
            </a:r>
            <a:r xmlns:a="http://schemas.openxmlformats.org/drawingml/2006/main">
              <a:rPr dirty="0" u="none" sz="2800"/>
              <a:t>يكتب</a:t>
            </a:r>
            <a:r xmlns:a="http://schemas.openxmlformats.org/drawingml/2006/main">
              <a:rPr dirty="0" u="none" sz="2800" spc="1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/>
              <a:t>تواصل</a:t>
            </a:r>
            <a:r xmlns:a="http://schemas.openxmlformats.org/drawingml/2006/main">
              <a:rPr dirty="0" u="none" sz="2800" spc="-170"/>
              <a:t> </a:t>
            </a:r>
            <a:r xmlns:a="http://schemas.openxmlformats.org/drawingml/2006/main">
              <a:rPr dirty="0" u="none" sz="2800" spc="-25"/>
              <a:t>يستخدم</a:t>
            </a:r>
            <a:r xmlns:a="http://schemas.openxmlformats.org/drawingml/2006/main">
              <a:rPr dirty="0" u="none" sz="2800"/>
              <a:t>​</a:t>
            </a:r>
            <a:r xmlns:a="http://schemas.openxmlformats.org/drawingml/2006/main">
              <a:rPr dirty="0" u="none" sz="2800" spc="-25"/>
              <a:t> </a:t>
            </a:r>
            <a:r xmlns:a="http://schemas.openxmlformats.org/drawingml/2006/main">
              <a:rPr dirty="0" u="none" sz="2800"/>
              <a:t>في</a:t>
            </a:r>
            <a:r xmlns:a="http://schemas.openxmlformats.org/drawingml/2006/main">
              <a:rPr dirty="0" u="none" sz="2800" spc="-25"/>
              <a:t> </a:t>
            </a:r>
            <a:r xmlns:a="http://schemas.openxmlformats.org/drawingml/2006/main">
              <a:rPr dirty="0" u="none" sz="2800" spc="-10"/>
              <a:t>تمريض.</a:t>
            </a:r>
            <a:endParaRPr xmlns:a="http://schemas.openxmlformats.org/drawingml/2006/main" sz="28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570" y="331787"/>
            <a:ext cx="293116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u="none"/>
              <a:t>أنواع</a:t>
            </a:r>
            <a:r xmlns:a="http://schemas.openxmlformats.org/drawingml/2006/main">
              <a:rPr dirty="0" u="none" spc="60"/>
              <a:t> </a:t>
            </a:r>
            <a:r xmlns:a="http://schemas.openxmlformats.org/drawingml/2006/main">
              <a:rPr dirty="0" u="none"/>
              <a:t>ل</a:t>
            </a:r>
            <a:r xmlns:a="http://schemas.openxmlformats.org/drawingml/2006/main">
              <a:rPr dirty="0" u="none" spc="-90"/>
              <a:t> </a:t>
            </a:r>
            <a:r xmlns:a="http://schemas.openxmlformats.org/drawingml/2006/main">
              <a:rPr dirty="0" u="none" spc="-10"/>
              <a:t>التقارير: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42570" y="830516"/>
            <a:ext cx="8328025" cy="56559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1826260">
              <a:lnSpc>
                <a:spcPct val="1501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اثنين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أنواع: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داخل القسم</a:t>
            </a:r>
            <a:r xmlns:a="http://schemas.openxmlformats.org/drawingml/2006/main">
              <a:rPr dirty="0" sz="2800" spc="-1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 الإدارات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60020">
              <a:lnSpc>
                <a:spcPct val="100000"/>
              </a:lnSpc>
              <a:spcBef>
                <a:spcPts val="3070"/>
              </a:spcBef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أنا.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داخل القسم</a:t>
            </a:r>
            <a:r xmlns:a="http://schemas.openxmlformats.org/drawingml/2006/main">
              <a:rPr dirty="0" sz="2550" spc="1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التقارير: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60020" marR="5080">
              <a:lnSpc>
                <a:spcPct val="153100"/>
              </a:lnSpc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داخل القسم</a:t>
            </a:r>
            <a:r xmlns:a="http://schemas.openxmlformats.org/drawingml/2006/main">
              <a:rPr dirty="0" sz="2550" spc="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تم تبادله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بين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الأعضاء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55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فئات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خدمة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قسم،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مثال،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رأس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خدمة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مخرج.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داخل القسم</a:t>
            </a:r>
            <a:r xmlns:a="http://schemas.openxmlformats.org/drawingml/2006/main">
              <a:rPr dirty="0" sz="2550" spc="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ثلاثة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أنواع: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يحول</a:t>
            </a:r>
            <a:r xmlns:a="http://schemas.openxmlformats.org/drawingml/2006/main">
              <a:rPr dirty="0" sz="255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تقرير؛</a:t>
            </a:r>
            <a:r xmlns:a="http://schemas.openxmlformats.org/drawingml/2006/main">
              <a:rPr dirty="0" sz="2550" spc="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يوميًا</a:t>
            </a:r>
            <a:r xmlns:a="http://schemas.openxmlformats.org/drawingml/2006/main">
              <a:rPr dirty="0" sz="255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شرطي</a:t>
            </a:r>
            <a:r xmlns:a="http://schemas.openxmlformats.org/drawingml/2006/main">
              <a:rPr dirty="0" sz="2550" spc="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تقرير،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الحادثة</a:t>
            </a:r>
            <a:r xmlns:a="http://schemas.openxmlformats.org/drawingml/2006/main">
              <a:rPr dirty="0" sz="2550" spc="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تقرير.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78899"/>
            <a:ext cx="6515734" cy="2058670"/>
          </a:xfrm>
          <a:prstGeom prst="rect"/>
        </p:spPr>
        <p:txBody>
          <a:bodyPr wrap="square" lIns="0" tIns="269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2120"/>
              </a:spcBef>
              <a:bidi/>
            </a:pPr>
            <a:r xmlns:a="http://schemas.openxmlformats.org/drawingml/2006/main">
              <a:rPr dirty="0" u="none"/>
              <a:t>أنواع</a:t>
            </a:r>
            <a:r xmlns:a="http://schemas.openxmlformats.org/drawingml/2006/main">
              <a:rPr dirty="0" u="none" spc="70"/>
              <a:t> </a:t>
            </a:r>
            <a:r xmlns:a="http://schemas.openxmlformats.org/drawingml/2006/main">
              <a:rPr dirty="0" u="none"/>
              <a:t>ل</a:t>
            </a:r>
            <a:r xmlns:a="http://schemas.openxmlformats.org/drawingml/2006/main">
              <a:rPr dirty="0" u="none" spc="-85"/>
              <a:t> </a:t>
            </a:r>
            <a:r xmlns:a="http://schemas.openxmlformats.org/drawingml/2006/main">
              <a:rPr dirty="0" u="none" spc="-10"/>
              <a:t>التقارير:</a:t>
            </a:r>
          </a:p>
          <a:p>
            <a:pPr xmlns:a="http://schemas.openxmlformats.org/drawingml/2006/main" marL="12700" marR="5080">
              <a:lnSpc>
                <a:spcPct val="150100"/>
              </a:lnSpc>
              <a:spcBef>
                <a:spcPts val="114"/>
              </a:spcBef>
              <a:bidi/>
            </a:pPr>
            <a:r xmlns:a="http://schemas.openxmlformats.org/drawingml/2006/main">
              <a:rPr dirty="0" u="none" sz="2800"/>
              <a:t>هناك</a:t>
            </a:r>
            <a:r xmlns:a="http://schemas.openxmlformats.org/drawingml/2006/main">
              <a:rPr dirty="0" u="none" sz="2800" spc="-70"/>
              <a:t> </a:t>
            </a:r>
            <a:r xmlns:a="http://schemas.openxmlformats.org/drawingml/2006/main">
              <a:rPr dirty="0" u="none" sz="2800"/>
              <a:t>نكون</a:t>
            </a:r>
            <a:r xmlns:a="http://schemas.openxmlformats.org/drawingml/2006/main">
              <a:rPr dirty="0" u="none" sz="2800" spc="-50"/>
              <a:t> </a:t>
            </a:r>
            <a:r xmlns:a="http://schemas.openxmlformats.org/drawingml/2006/main">
              <a:rPr dirty="0" u="none" sz="2800"/>
              <a:t>اثنين</a:t>
            </a:r>
            <a:r xmlns:a="http://schemas.openxmlformats.org/drawingml/2006/main">
              <a:rPr dirty="0" u="none" sz="2800" spc="-25"/>
              <a:t> </a:t>
            </a:r>
            <a:r xmlns:a="http://schemas.openxmlformats.org/drawingml/2006/main">
              <a:rPr dirty="0" u="none" sz="2800"/>
              <a:t>أنواع: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 spc="-10"/>
              <a:t>داخل القسم</a:t>
            </a:r>
            <a:r xmlns:a="http://schemas.openxmlformats.org/drawingml/2006/main">
              <a:rPr dirty="0" u="none" sz="2800" spc="-190"/>
              <a:t> </a:t>
            </a:r>
            <a:r xmlns:a="http://schemas.openxmlformats.org/drawingml/2006/main">
              <a:rPr dirty="0" u="none" sz="2800" spc="-25"/>
              <a:t>و </a:t>
            </a:r>
            <a:r xmlns:a="http://schemas.openxmlformats.org/drawingml/2006/main">
              <a:rPr dirty="0" u="none" sz="2800" spc="-10"/>
              <a:t>بين الإدارات</a:t>
            </a:r>
            <a:endParaRPr xmlns:a="http://schemas.openxmlformats.org/drawingml/2006/main"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402907" y="2454151"/>
            <a:ext cx="7882890" cy="2589530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ثانيا.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 الإدارات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التقارير: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50200"/>
              </a:lnSpc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بين الإدارات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تلك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التي تم تبادلها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قسم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أقسام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قبول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مكتب.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6462" y="486410"/>
            <a:ext cx="596519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z="3600" spc="-10"/>
              <a:t>صفات</a:t>
            </a:r>
            <a:r xmlns:a="http://schemas.openxmlformats.org/drawingml/2006/main">
              <a:rPr dirty="0" u="none" sz="3600" spc="-114"/>
              <a:t> </a:t>
            </a:r>
            <a:r xmlns:a="http://schemas.openxmlformats.org/drawingml/2006/main">
              <a:rPr dirty="0" u="none" sz="3600"/>
              <a:t>ل</a:t>
            </a:r>
            <a:r xmlns:a="http://schemas.openxmlformats.org/drawingml/2006/main">
              <a:rPr dirty="0" u="none" sz="3600" spc="-55"/>
              <a:t> </a:t>
            </a:r>
            <a:r xmlns:a="http://schemas.openxmlformats.org/drawingml/2006/main">
              <a:rPr dirty="0" u="none" sz="3600"/>
              <a:t>أ</a:t>
            </a:r>
            <a:r xmlns:a="http://schemas.openxmlformats.org/drawingml/2006/main">
              <a:rPr dirty="0" u="none" sz="3600" spc="-95"/>
              <a:t> </a:t>
            </a:r>
            <a:r xmlns:a="http://schemas.openxmlformats.org/drawingml/2006/main">
              <a:rPr dirty="0" u="none" sz="3600"/>
              <a:t>جيد</a:t>
            </a:r>
            <a:r xmlns:a="http://schemas.openxmlformats.org/drawingml/2006/main">
              <a:rPr dirty="0" u="none" sz="3600" spc="40"/>
              <a:t> </a:t>
            </a:r>
            <a:r xmlns:a="http://schemas.openxmlformats.org/drawingml/2006/main">
              <a:rPr dirty="0" u="none" sz="3600" spc="-10"/>
              <a:t>تقرير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86690" indent="-17399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pc="-10"/>
              <a:t>دقيق،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30"/>
              <a:t>واضح،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 spc="-10"/>
              <a:t>شامل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0"/>
              <a:t>موجز.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/>
              <a:t>ملائم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مفهومة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لغة.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/>
              <a:t>يستخدم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مقبول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 spc="-10"/>
              <a:t>الاختصارات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10"/>
              <a:t>فقط.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45"/>
              <a:t> </a:t>
            </a:r>
            <a:r xmlns:a="http://schemas.openxmlformats.org/drawingml/2006/main">
              <a:rPr dirty="0"/>
              <a:t>سليم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مكان،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مع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فقط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قلقان</a:t>
            </a:r>
            <a:r xmlns:a="http://schemas.openxmlformats.org/drawingml/2006/main">
              <a:rPr dirty="0" spc="-165"/>
              <a:t> </a:t>
            </a:r>
            <a:r xmlns:a="http://schemas.openxmlformats.org/drawingml/2006/main">
              <a:rPr dirty="0" spc="-10"/>
              <a:t>شخص.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/>
              <a:t>مؤرخة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وفي </a:t>
            </a:r>
            <a:r xmlns:a="http://schemas.openxmlformats.org/drawingml/2006/main">
              <a:rPr dirty="0" spc="-10"/>
              <a:t>الوقت المناسب.</a:t>
            </a:r>
          </a:p>
          <a:p>
            <a:pPr xmlns:a="http://schemas.openxmlformats.org/drawingml/2006/main" marL="186055" marR="279400" indent="-173990">
              <a:lnSpc>
                <a:spcPts val="3000"/>
              </a:lnSpc>
              <a:spcBef>
                <a:spcPts val="880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/>
              <a:t>شفوي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التقارير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يجب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على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غير مستعجل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/>
              <a:t>واضح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25"/>
              <a:t>ومسموعة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10"/>
              <a:t>صوت.</a:t>
            </a:r>
          </a:p>
          <a:p>
            <a:pPr xmlns:a="http://schemas.openxmlformats.org/drawingml/2006/main" marL="186055" marR="5080" indent="-173990">
              <a:lnSpc>
                <a:spcPts val="3070"/>
              </a:lnSpc>
              <a:spcBef>
                <a:spcPts val="79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pc="-10"/>
              <a:t>مكتوبة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التقارير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يجب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بوضوح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/>
              <a:t>مكتوب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حبر </a:t>
            </a:r>
            <a:r xmlns:a="http://schemas.openxmlformats.org/drawingml/2006/main">
              <a:rPr dirty="0" spc="-25"/>
              <a:t>وتوقيع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مع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ممتلىء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اسم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بجانب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0"/>
              <a:t>إمضاء </a:t>
            </a:r>
            <a:r xmlns:a="http://schemas.openxmlformats.org/drawingml/2006/main">
              <a:rPr dirty="0" spc="-10" b="0"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74344" y="730567"/>
            <a:ext cx="7811134" cy="5093970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xmlns:a="http://schemas.openxmlformats.org/drawingml/2006/main" algn="just" marL="187960" marR="172720" indent="-175895">
              <a:lnSpc>
                <a:spcPct val="90000"/>
              </a:lnSpc>
              <a:spcBef>
                <a:spcPts val="455"/>
              </a:spcBef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الهاتف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التقارير،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المهنيين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الإبلاغ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بشكل متكرر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هاتف.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إعلام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أولي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مقدمي الخدمة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يتغير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حالة العميل.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45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7960" marR="281940" indent="-175895">
              <a:lnSpc>
                <a:spcPct val="90000"/>
              </a:lnSpc>
              <a:spcBef>
                <a:spcPts val="5"/>
              </a:spcBef>
              <a:buFont typeface="Calibri"/>
              <a:buChar char="-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استقبال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هاتف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تقرير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ينبغي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توثيق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تاريخ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وقت،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الشخص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العطاء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موضوع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تلقى.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Font typeface="Calibri"/>
              <a:buChar char="-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7960" marR="5080" indent="-175895">
              <a:lnSpc>
                <a:spcPts val="3060"/>
              </a:lnSpc>
              <a:buChar char="-"/>
              <a:tabLst>
                <a:tab pos="187960" algn="l"/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استقبال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كررها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خلف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مرسل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دقة </a:t>
            </a:r>
            <a:r xmlns:a="http://schemas.openxmlformats.org/drawingml/2006/main">
              <a:rPr dirty="0" sz="2800" spc="-10">
                <a:latin typeface="Times New Roman"/>
                <a:cs typeface="Times New Roman"/>
              </a:rPr>
              <a:t>.</a:t>
            </a:r>
            <a:endParaRPr xmlns:a="http://schemas.openxmlformats.org/drawingml/2006/main"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687" y="626490"/>
            <a:ext cx="7523480" cy="4621530"/>
          </a:xfrm>
          <a:prstGeom prst="rect">
            <a:avLst/>
          </a:prstGeom>
        </p:spPr>
        <p:txBody>
          <a:bodyPr wrap="square" lIns="0" tIns="102870" rIns="0" bIns="0" rtlCol="0" vert="horz">
            <a:spAutoFit/>
          </a:bodyPr>
          <a:lstStyle/>
          <a:p>
            <a:pPr xmlns:a="http://schemas.openxmlformats.org/drawingml/2006/main" algn="just" marL="187325" marR="5080" indent="-175260">
              <a:lnSpc>
                <a:spcPct val="79600"/>
              </a:lnSpc>
              <a:spcBef>
                <a:spcPts val="810"/>
              </a:spcBef>
              <a:buFont typeface="Calibri"/>
              <a:buChar char="-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العطاء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هاتف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تقرير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مقدم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الرعاية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يبدأ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اسم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العميل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30"/>
              </a:spcBef>
              <a:buFont typeface="Calibri"/>
              <a:buChar char="-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algn="just" marL="187325" marR="77470" indent="-175260">
              <a:lnSpc>
                <a:spcPts val="27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مثال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"هذا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ماهر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بطاط،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 مسجلة،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أنا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الاتصال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حول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عميل،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شمسة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منديز.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انا هي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7 مساءا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7 صباحا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يحول''.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5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7325" marR="405765" indent="-175260">
              <a:lnSpc>
                <a:spcPct val="80500"/>
              </a:lnSpc>
              <a:spcBef>
                <a:spcPts val="5"/>
              </a:spcBef>
              <a:buChar char="-"/>
              <a:tabLst>
                <a:tab pos="187325" algn="l"/>
                <a:tab pos="2025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الهاتف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طبي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التشخيص، الخ.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ينبغي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للممرضة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جدول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مستعد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مزيد من ذلك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02907" y="617282"/>
            <a:ext cx="7952105" cy="398208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149600"/>
              </a:lnSpc>
              <a:spcBef>
                <a:spcPts val="254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الهاتف</a:t>
            </a:r>
            <a:r xmlns:a="http://schemas.openxmlformats.org/drawingml/2006/main">
              <a:rPr dirty="0" sz="31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طلبات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الأطباء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غالباً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العلاج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هاتف.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بينما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مقدم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الرعاية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طلب،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مكتمل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النظام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لأسفل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يقرأ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خلف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دقة.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سؤال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حول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غامض،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غير عادي،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موانع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حالة.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882" y="307720"/>
            <a:ext cx="5765165" cy="46545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u="none" sz="2850"/>
              <a:t>تقرير التحول</a:t>
            </a:r>
            <a:r xmlns:a="http://schemas.openxmlformats.org/drawingml/2006/main">
              <a:rPr dirty="0" u="none" sz="2850" spc="145"/>
              <a:t> </a:t>
            </a:r>
            <a:r xmlns:a="http://schemas.openxmlformats.org/drawingml/2006/main">
              <a:rPr dirty="0" u="none" sz="2850"/>
              <a:t>( </a:t>
            </a:r>
            <a:r xmlns:a="http://schemas.openxmlformats.org/drawingml/2006/main">
              <a:rPr dirty="0" u="none" sz="2850" i="1">
                <a:latin typeface="Calibri"/>
                <a:cs typeface="Calibri"/>
              </a:rPr>
              <a:t>تغيير الوردية</a:t>
            </a:r>
            <a:r xmlns:a="http://schemas.openxmlformats.org/drawingml/2006/main">
              <a:rPr dirty="0" u="none" sz="2850" spc="204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none" sz="2850" spc="-10" i="1">
                <a:latin typeface="Calibri"/>
                <a:cs typeface="Calibri"/>
              </a:rPr>
              <a:t>التقارير)</a:t>
            </a:r>
            <a:endParaRPr xmlns:a="http://schemas.openxmlformats.org/drawingml/2006/main" sz="28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760353"/>
            <a:ext cx="7809230" cy="49898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 marR="187960" indent="68580">
              <a:lnSpc>
                <a:spcPct val="1502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5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5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5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شفوي</a:t>
            </a:r>
            <a:r xmlns:a="http://schemas.openxmlformats.org/drawingml/2006/main">
              <a:rPr dirty="0" sz="25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5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تقرير</a:t>
            </a:r>
            <a:r xmlns:a="http://schemas.openxmlformats.org/drawingml/2006/main">
              <a:rPr dirty="0" sz="25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منح</a:t>
            </a:r>
            <a:r xmlns:a="http://schemas.openxmlformats.org/drawingml/2006/main">
              <a:rPr dirty="0" sz="25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5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رأس</a:t>
            </a:r>
            <a:r xmlns:a="http://schemas.openxmlformats.org/drawingml/2006/main">
              <a:rPr dirty="0" sz="25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5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5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يحول</a:t>
            </a:r>
            <a:r xmlns:a="http://schemas.openxmlformats.org/drawingml/2006/main">
              <a:rPr dirty="0" sz="25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رأس</a:t>
            </a:r>
            <a:r xmlns:a="http://schemas.openxmlformats.org/drawingml/2006/main">
              <a:rPr dirty="0" sz="25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5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5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أعضاء</a:t>
            </a:r>
            <a:r xmlns:a="http://schemas.openxmlformats.org/drawingml/2006/main">
              <a:rPr dirty="0" sz="25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spc="-25" b="1">
                <a:latin typeface="Calibri"/>
                <a:cs typeface="Calibri"/>
              </a:rPr>
              <a:t>القادم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يحول.</a:t>
            </a:r>
            <a:r xmlns:a="http://schemas.openxmlformats.org/drawingml/2006/main">
              <a:rPr dirty="0" sz="25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5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spc="-10" b="1">
                <a:latin typeface="Calibri"/>
                <a:cs typeface="Calibri"/>
              </a:rPr>
              <a:t>تم تبادله</a:t>
            </a:r>
            <a:r xmlns:a="http://schemas.openxmlformats.org/drawingml/2006/main">
              <a:rPr dirty="0" sz="25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5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بداية</a:t>
            </a:r>
            <a:r xmlns:a="http://schemas.openxmlformats.org/drawingml/2006/main">
              <a:rPr dirty="0" sz="25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spc="-25" b="1">
                <a:latin typeface="Calibri"/>
                <a:cs typeface="Calibri"/>
              </a:rPr>
              <a:t>القادم</a:t>
            </a:r>
            <a:r xmlns:a="http://schemas.openxmlformats.org/drawingml/2006/main">
              <a:rPr dirty="0" sz="25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00" spc="-10" b="1">
                <a:latin typeface="Calibri"/>
                <a:cs typeface="Calibri"/>
              </a:rPr>
              <a:t>يحول.</a:t>
            </a:r>
            <a:endParaRPr xmlns:a="http://schemas.openxmlformats.org/drawingml/2006/main" sz="2500">
              <a:latin typeface="Calibri"/>
              <a:cs typeface="Calibri"/>
            </a:endParaRPr>
          </a:p>
          <a:p>
            <a:pPr xmlns:a="http://schemas.openxmlformats.org/drawingml/2006/main" marL="73025">
              <a:lnSpc>
                <a:spcPct val="100000"/>
              </a:lnSpc>
              <a:spcBef>
                <a:spcPts val="256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غاية: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501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إنه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يمد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استمرارية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العملاء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قبل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مقدمي الرعاية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سريع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ملخص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68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احتياجات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تفاصيل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منح.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4010" y="211455"/>
            <a:ext cx="532384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z="3600" spc="-10"/>
              <a:t>محتويات</a:t>
            </a:r>
            <a:r xmlns:a="http://schemas.openxmlformats.org/drawingml/2006/main">
              <a:rPr dirty="0" u="none" sz="3600"/>
              <a:t>​</a:t>
            </a:r>
            <a:r xmlns:a="http://schemas.openxmlformats.org/drawingml/2006/main">
              <a:rPr dirty="0" u="none" sz="3600" spc="-55"/>
              <a:t> </a:t>
            </a:r>
            <a:r xmlns:a="http://schemas.openxmlformats.org/drawingml/2006/main">
              <a:rPr dirty="0" u="none" sz="3600"/>
              <a:t>ال</a:t>
            </a:r>
            <a:r xmlns:a="http://schemas.openxmlformats.org/drawingml/2006/main">
              <a:rPr dirty="0" u="none" sz="3600" spc="-75"/>
              <a:t> </a:t>
            </a:r>
            <a:r xmlns:a="http://schemas.openxmlformats.org/drawingml/2006/main">
              <a:rPr dirty="0" u="none" sz="3600"/>
              <a:t>يحول</a:t>
            </a:r>
            <a:r xmlns:a="http://schemas.openxmlformats.org/drawingml/2006/main">
              <a:rPr dirty="0" u="none" sz="3600" spc="-95"/>
              <a:t> </a:t>
            </a:r>
            <a:r xmlns:a="http://schemas.openxmlformats.org/drawingml/2006/main">
              <a:rPr dirty="0" u="none" sz="3600" spc="-10"/>
              <a:t>تقرير: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523682"/>
            <a:ext cx="7190740" cy="355282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90300"/>
              </a:lnSpc>
              <a:spcBef>
                <a:spcPts val="44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حول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العام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الحالة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وحدة.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يبدأ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تعداد السكان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قبول،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تسريح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التحويلات.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بشكل نقدي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عامل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marR="757555" indent="-174625">
              <a:lnSpc>
                <a:spcPts val="3000"/>
              </a:lnSpc>
              <a:spcBef>
                <a:spcPts val="88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الانحرافات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العلامات الحيوية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الطبيعي.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50389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u="none" sz="3600"/>
              <a:t>الأغراض</a:t>
            </a:r>
            <a:r xmlns:a="http://schemas.openxmlformats.org/drawingml/2006/main">
              <a:rPr dirty="0" u="none" sz="3600" spc="-20"/>
              <a:t> </a:t>
            </a:r>
            <a:r xmlns:a="http://schemas.openxmlformats.org/drawingml/2006/main">
              <a:rPr dirty="0" u="none" sz="3600"/>
              <a:t>ل</a:t>
            </a:r>
            <a:r xmlns:a="http://schemas.openxmlformats.org/drawingml/2006/main">
              <a:rPr dirty="0" u="none" sz="3600" spc="-114"/>
              <a:t> </a:t>
            </a:r>
            <a:r xmlns:a="http://schemas.openxmlformats.org/drawingml/2006/main">
              <a:rPr dirty="0" u="none" sz="3600"/>
              <a:t>عميل</a:t>
            </a:r>
            <a:r xmlns:a="http://schemas.openxmlformats.org/drawingml/2006/main">
              <a:rPr dirty="0" u="none" sz="3600" spc="-55"/>
              <a:t> </a:t>
            </a:r>
            <a:r xmlns:a="http://schemas.openxmlformats.org/drawingml/2006/main">
              <a:rPr dirty="0" u="none" sz="3600" spc="-10"/>
              <a:t>السجلات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547687" y="1229550"/>
            <a:ext cx="7900034" cy="48088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40300"/>
              </a:lnSpc>
              <a:spcBef>
                <a:spcPts val="65"/>
              </a:spcBef>
              <a:buAutoNum type="arabicPlain"/>
              <a:tabLst>
                <a:tab pos="187325" algn="l"/>
                <a:tab pos="38481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تواصل…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يخدم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مركبة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المهنيين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التفاعل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يتواصل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آخر.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353060" indent="-175260">
              <a:lnSpc>
                <a:spcPct val="139400"/>
              </a:lnSpc>
              <a:buAutoNum type="arabicPlain"/>
              <a:tabLst>
                <a:tab pos="187325" algn="l"/>
                <a:tab pos="384810" algn="l"/>
                <a:tab pos="567817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العناية……كل واحد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الاستخدامات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المهنية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للتخطيط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العناية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>
              <a:lnSpc>
                <a:spcPct val="100000"/>
              </a:lnSpc>
              <a:spcBef>
                <a:spcPts val="138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52705" indent="-175260">
              <a:lnSpc>
                <a:spcPts val="4750"/>
              </a:lnSpc>
              <a:spcBef>
                <a:spcPts val="125"/>
              </a:spcBef>
              <a:buAutoNum type="arabicPlain" startAt="3"/>
              <a:tabLst>
                <a:tab pos="187325" algn="l"/>
                <a:tab pos="38481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التدقيق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الوكالات……ان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مراجعة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مراجعة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السجلات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ضمان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غاية </a:t>
            </a:r>
            <a:r xmlns:a="http://schemas.openxmlformats.org/drawingml/2006/main">
              <a:rPr dirty="0" sz="2800" spc="-1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6385" y="570611"/>
            <a:ext cx="532193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z="3600" spc="-10"/>
              <a:t>محتويات</a:t>
            </a:r>
            <a:r xmlns:a="http://schemas.openxmlformats.org/drawingml/2006/main">
              <a:rPr dirty="0" u="none" sz="3600"/>
              <a:t>​</a:t>
            </a:r>
            <a:r xmlns:a="http://schemas.openxmlformats.org/drawingml/2006/main">
              <a:rPr dirty="0" u="none" sz="3600" spc="-60"/>
              <a:t> </a:t>
            </a:r>
            <a:r xmlns:a="http://schemas.openxmlformats.org/drawingml/2006/main">
              <a:rPr dirty="0" u="none" sz="3600"/>
              <a:t>ال</a:t>
            </a:r>
            <a:r xmlns:a="http://schemas.openxmlformats.org/drawingml/2006/main">
              <a:rPr dirty="0" u="none" sz="3600" spc="-75"/>
              <a:t> </a:t>
            </a:r>
            <a:r xmlns:a="http://schemas.openxmlformats.org/drawingml/2006/main">
              <a:rPr dirty="0" u="none" sz="3600"/>
              <a:t>يحول</a:t>
            </a:r>
            <a:r xmlns:a="http://schemas.openxmlformats.org/drawingml/2006/main">
              <a:rPr dirty="0" u="none" sz="3600" spc="-100"/>
              <a:t> </a:t>
            </a:r>
            <a:r xmlns:a="http://schemas.openxmlformats.org/drawingml/2006/main">
              <a:rPr dirty="0" u="none" sz="3600" spc="-10"/>
              <a:t>تقرير: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402907" y="1882838"/>
            <a:ext cx="7259320" cy="214947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87325" indent="-174625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صغير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تقرير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مشتمل: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indent="-17399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5295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وحدة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سرير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رقم.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indent="-17399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5295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ممتلىء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والتشخيص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marR="5080" indent="-173990">
              <a:lnSpc>
                <a:spcPts val="3060"/>
              </a:lnSpc>
              <a:spcBef>
                <a:spcPts val="414"/>
              </a:spcBef>
              <a:buFont typeface="Arial MT"/>
              <a:buChar char="•"/>
              <a:tabLst>
                <a:tab pos="5308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معمل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الاختبارات،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وخاصه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ملاحظات.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4010" y="438467"/>
            <a:ext cx="36474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u="none" sz="3600"/>
              <a:t>يحول</a:t>
            </a:r>
            <a:r xmlns:a="http://schemas.openxmlformats.org/drawingml/2006/main">
              <a:rPr dirty="0" u="none" sz="3600" spc="-75"/>
              <a:t> </a:t>
            </a:r>
            <a:r xmlns:a="http://schemas.openxmlformats.org/drawingml/2006/main">
              <a:rPr dirty="0" u="none" sz="3600"/>
              <a:t>تقرير</a:t>
            </a:r>
            <a:r xmlns:a="http://schemas.openxmlformats.org/drawingml/2006/main">
              <a:rPr dirty="0" u="none" sz="3600" spc="-85"/>
              <a:t> </a:t>
            </a:r>
            <a:r xmlns:a="http://schemas.openxmlformats.org/drawingml/2006/main">
              <a:rPr dirty="0" u="none" sz="3600" spc="-10"/>
              <a:t>(تابع)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162621"/>
            <a:ext cx="7301865" cy="422402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xmlns:a="http://schemas.openxmlformats.org/drawingml/2006/main" marL="12700" marR="742315">
              <a:lnSpc>
                <a:spcPts val="3010"/>
              </a:lnSpc>
              <a:spcBef>
                <a:spcPts val="51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بشكل نقدي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بريد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عامل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عليك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تقرير: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735" indent="-457200">
              <a:lnSpc>
                <a:spcPct val="100000"/>
              </a:lnSpc>
              <a:spcBef>
                <a:spcPts val="75"/>
              </a:spcBef>
              <a:buFont typeface="Arial MT"/>
              <a:buChar char="•"/>
              <a:tabLst>
                <a:tab pos="92773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شكوى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735" indent="-45720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735" algn="l"/>
              </a:tabLst>
              <a:bidi/>
            </a:pPr>
            <a:r xmlns:a="http://schemas.openxmlformats.org/drawingml/2006/main">
              <a:rPr dirty="0" sz="2800" spc="-3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ملاحظات.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735" indent="-45720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92773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معدات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مريض.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735" indent="-45720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73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الوالدين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السوائل.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735" indent="-45720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73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التشخيص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الاختبارات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منتهي.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735" marR="5080" indent="-457834">
              <a:lnSpc>
                <a:spcPts val="3000"/>
              </a:lnSpc>
              <a:spcBef>
                <a:spcPts val="465"/>
              </a:spcBef>
              <a:buFont typeface="Arial MT"/>
              <a:buChar char="•"/>
              <a:tabLst>
                <a:tab pos="92773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حالة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جرح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حضور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بالُوعَة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الوعي،</a:t>
            </a:r>
            <a:r xmlns:a="http://schemas.openxmlformats.org/drawingml/2006/main">
              <a:rPr dirty="0" sz="2800" spc="-2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التبول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927735">
              <a:lnSpc>
                <a:spcPts val="3025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ريح البطن…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إلخ.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8025" y="437768"/>
            <a:ext cx="430276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none" sz="3600"/>
              <a:t>يوميًا</a:t>
            </a:r>
            <a:r xmlns:a="http://schemas.openxmlformats.org/drawingml/2006/main">
              <a:rPr dirty="0" u="none" sz="3600" spc="-150"/>
              <a:t> </a:t>
            </a:r>
            <a:r xmlns:a="http://schemas.openxmlformats.org/drawingml/2006/main">
              <a:rPr dirty="0" u="none" sz="3600"/>
              <a:t>حالة</a:t>
            </a:r>
            <a:r xmlns:a="http://schemas.openxmlformats.org/drawingml/2006/main">
              <a:rPr dirty="0" u="none" sz="3600" spc="-85"/>
              <a:t> </a:t>
            </a:r>
            <a:r xmlns:a="http://schemas.openxmlformats.org/drawingml/2006/main">
              <a:rPr dirty="0" u="none" sz="3600" spc="-10"/>
              <a:t>تقرير: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443926"/>
            <a:ext cx="8036559" cy="501777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xmlns:a="http://schemas.openxmlformats.org/drawingml/2006/main" algn="just" marL="187960" marR="5080" indent="-175895">
              <a:lnSpc>
                <a:spcPct val="90300"/>
              </a:lnSpc>
              <a:spcBef>
                <a:spcPts val="44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تقرير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الوحدة/الجناح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مكتب.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رأس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يحول.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جميعهم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قبل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بعد العملية الجراحية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القبول،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التحويلات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حالات الوفاة.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بشكل حاد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مرتفع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درجات الحرارة.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وجود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مؤلم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خاص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علاج.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marR="135890" indent="-174625">
              <a:lnSpc>
                <a:spcPts val="3060"/>
              </a:lnSpc>
              <a:spcBef>
                <a:spcPts val="780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حالات الطوارئ</a:t>
            </a:r>
            <a:r xmlns:a="http://schemas.openxmlformats.org/drawingml/2006/main">
              <a:rPr dirty="0" sz="2800" spc="-1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مثل: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الانسولين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صدمة،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نزف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والتشنج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محبَط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 انتحاري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344" y="124777"/>
            <a:ext cx="7146290" cy="182245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ts val="3600"/>
              </a:lnSpc>
              <a:spcBef>
                <a:spcPts val="130"/>
              </a:spcBef>
              <a:bidi/>
            </a:pPr>
            <a:r xmlns:a="http://schemas.openxmlformats.org/drawingml/2006/main">
              <a:rPr dirty="0" u="none"/>
              <a:t>حادثة</a:t>
            </a:r>
            <a:r xmlns:a="http://schemas.openxmlformats.org/drawingml/2006/main">
              <a:rPr dirty="0" u="none" spc="125"/>
              <a:t> </a:t>
            </a:r>
            <a:r xmlns:a="http://schemas.openxmlformats.org/drawingml/2006/main">
              <a:rPr dirty="0" u="none"/>
              <a:t>تقرير</a:t>
            </a:r>
            <a:r xmlns:a="http://schemas.openxmlformats.org/drawingml/2006/main">
              <a:rPr dirty="0" u="none" spc="75"/>
              <a:t> </a:t>
            </a:r>
            <a:r xmlns:a="http://schemas.openxmlformats.org/drawingml/2006/main">
              <a:rPr dirty="0" u="none"/>
              <a:t>(حدوث</a:t>
            </a:r>
            <a:r xmlns:a="http://schemas.openxmlformats.org/drawingml/2006/main">
              <a:rPr dirty="0" u="none" spc="170"/>
              <a:t> </a:t>
            </a:r>
            <a:r xmlns:a="http://schemas.openxmlformats.org/drawingml/2006/main">
              <a:rPr dirty="0" u="none" spc="-10"/>
              <a:t>تقرير):</a:t>
            </a:r>
          </a:p>
          <a:p>
            <a:pPr xmlns:a="http://schemas.openxmlformats.org/drawingml/2006/main" marL="12700" marR="5080">
              <a:lnSpc>
                <a:spcPct val="91400"/>
              </a:lnSpc>
              <a:spcBef>
                <a:spcPts val="145"/>
              </a:spcBef>
              <a:bidi/>
            </a:pPr>
            <a:r xmlns:a="http://schemas.openxmlformats.org/drawingml/2006/main">
              <a:rPr dirty="0" u="none"/>
              <a:t>أ</a:t>
            </a:r>
            <a:r xmlns:a="http://schemas.openxmlformats.org/drawingml/2006/main">
              <a:rPr dirty="0" u="none" spc="-20"/>
              <a:t> </a:t>
            </a:r>
            <a:r xmlns:a="http://schemas.openxmlformats.org/drawingml/2006/main">
              <a:rPr dirty="0" u="none"/>
              <a:t>مكتوب</a:t>
            </a:r>
            <a:r xmlns:a="http://schemas.openxmlformats.org/drawingml/2006/main">
              <a:rPr dirty="0" u="none" spc="210"/>
              <a:t> </a:t>
            </a:r>
            <a:r xmlns:a="http://schemas.openxmlformats.org/drawingml/2006/main">
              <a:rPr dirty="0" u="none"/>
              <a:t>ملخص</a:t>
            </a:r>
            <a:r xmlns:a="http://schemas.openxmlformats.org/drawingml/2006/main">
              <a:rPr dirty="0" u="none" spc="110"/>
              <a:t> </a:t>
            </a:r>
            <a:r xmlns:a="http://schemas.openxmlformats.org/drawingml/2006/main">
              <a:rPr dirty="0" u="none"/>
              <a:t>ل</a:t>
            </a:r>
            <a:r xmlns:a="http://schemas.openxmlformats.org/drawingml/2006/main">
              <a:rPr dirty="0" u="none" spc="-55"/>
              <a:t> </a:t>
            </a:r>
            <a:r xmlns:a="http://schemas.openxmlformats.org/drawingml/2006/main">
              <a:rPr dirty="0" u="none"/>
              <a:t>الجميع</a:t>
            </a:r>
            <a:r xmlns:a="http://schemas.openxmlformats.org/drawingml/2006/main">
              <a:rPr dirty="0" u="none" spc="55"/>
              <a:t> </a:t>
            </a:r>
            <a:r xmlns:a="http://schemas.openxmlformats.org/drawingml/2006/main">
              <a:rPr dirty="0" u="none"/>
              <a:t>الحوادث</a:t>
            </a:r>
            <a:r xmlns:a="http://schemas.openxmlformats.org/drawingml/2006/main">
              <a:rPr dirty="0" u="none" spc="105"/>
              <a:t> </a:t>
            </a:r>
            <a:r xmlns:a="http://schemas.openxmlformats.org/drawingml/2006/main">
              <a:rPr dirty="0" u="none" spc="-20"/>
              <a:t>الذي </a:t>
            </a:r>
            <a:r xmlns:a="http://schemas.openxmlformats.org/drawingml/2006/main">
              <a:rPr dirty="0" u="none"/>
              <a:t>يحدث</a:t>
            </a:r>
            <a:r xmlns:a="http://schemas.openxmlformats.org/drawingml/2006/main">
              <a:rPr dirty="0" u="none" spc="90"/>
              <a:t> </a:t>
            </a:r>
            <a:r xmlns:a="http://schemas.openxmlformats.org/drawingml/2006/main">
              <a:rPr dirty="0" u="none"/>
              <a:t>في</a:t>
            </a:r>
            <a:r xmlns:a="http://schemas.openxmlformats.org/drawingml/2006/main">
              <a:rPr dirty="0" u="none" spc="-40"/>
              <a:t> </a:t>
            </a:r>
            <a:r xmlns:a="http://schemas.openxmlformats.org/drawingml/2006/main">
              <a:rPr dirty="0" u="none"/>
              <a:t>ال</a:t>
            </a:r>
            <a:r xmlns:a="http://schemas.openxmlformats.org/drawingml/2006/main">
              <a:rPr dirty="0" u="none" spc="75"/>
              <a:t> </a:t>
            </a:r>
            <a:r xmlns:a="http://schemas.openxmlformats.org/drawingml/2006/main">
              <a:rPr dirty="0" u="none"/>
              <a:t>وحدة</a:t>
            </a:r>
            <a:r xmlns:a="http://schemas.openxmlformats.org/drawingml/2006/main">
              <a:rPr dirty="0" u="none" spc="85"/>
              <a:t> </a:t>
            </a:r>
            <a:r xmlns:a="http://schemas.openxmlformats.org/drawingml/2006/main">
              <a:rPr dirty="0" u="none"/>
              <a:t>ل</a:t>
            </a:r>
            <a:r xmlns:a="http://schemas.openxmlformats.org/drawingml/2006/main">
              <a:rPr dirty="0" u="none" spc="80"/>
              <a:t> </a:t>
            </a:r>
            <a:r xmlns:a="http://schemas.openxmlformats.org/drawingml/2006/main">
              <a:rPr dirty="0" u="none"/>
              <a:t>يكون</a:t>
            </a:r>
            <a:r xmlns:a="http://schemas.openxmlformats.org/drawingml/2006/main">
              <a:rPr dirty="0" u="none" spc="5"/>
              <a:t> </a:t>
            </a:r>
            <a:r xmlns:a="http://schemas.openxmlformats.org/drawingml/2006/main">
              <a:rPr dirty="0" u="none"/>
              <a:t>مرسل</a:t>
            </a:r>
            <a:r xmlns:a="http://schemas.openxmlformats.org/drawingml/2006/main">
              <a:rPr dirty="0" u="none" spc="30"/>
              <a:t> </a:t>
            </a:r>
            <a:r xmlns:a="http://schemas.openxmlformats.org/drawingml/2006/main">
              <a:rPr dirty="0" u="none"/>
              <a:t>ل</a:t>
            </a:r>
            <a:r xmlns:a="http://schemas.openxmlformats.org/drawingml/2006/main">
              <a:rPr dirty="0" u="none" spc="80"/>
              <a:t> </a:t>
            </a:r>
            <a:r xmlns:a="http://schemas.openxmlformats.org/drawingml/2006/main">
              <a:rPr dirty="0" u="none"/>
              <a:t>ال</a:t>
            </a:r>
            <a:r xmlns:a="http://schemas.openxmlformats.org/drawingml/2006/main">
              <a:rPr dirty="0" u="none" spc="70"/>
              <a:t> </a:t>
            </a:r>
            <a:r xmlns:a="http://schemas.openxmlformats.org/drawingml/2006/main">
              <a:rPr dirty="0" u="none" spc="-10"/>
              <a:t>مكتب التمريض.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2100516"/>
            <a:ext cx="7550784" cy="411734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90300"/>
              </a:lnSpc>
              <a:spcBef>
                <a:spcPts val="44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غير عادي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حدوث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حادث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توصيل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الرعاية،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يسقط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دواء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الأخطاء.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960" marR="378460" indent="-91440">
              <a:lnSpc>
                <a:spcPts val="3000"/>
              </a:lnSpc>
              <a:spcBef>
                <a:spcPts val="88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جودة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التحسين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sng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لا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تأديبي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ضد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أعضاء.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187960" marR="610235" indent="-175895">
              <a:lnSpc>
                <a:spcPct val="90000"/>
              </a:lnSpc>
              <a:spcBef>
                <a:spcPts val="79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حادثة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والعلاج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 الهوية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أنماط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عالية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الخطورة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البدء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 الخدمة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البرامج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لمنع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مستقبل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المشاكل.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90562" y="880681"/>
            <a:ext cx="7983220" cy="48590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algn="just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ثانيا.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بين الإدارات</a:t>
            </a:r>
            <a:r xmlns:a="http://schemas.openxmlformats.org/drawingml/2006/main">
              <a:rPr dirty="0" sz="2550" spc="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التقارير: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algn="just" marL="187325" marR="170180" indent="-175260">
              <a:lnSpc>
                <a:spcPct val="162900"/>
              </a:lnSpc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بين الإدارات</a:t>
            </a:r>
            <a:r xmlns:a="http://schemas.openxmlformats.org/drawingml/2006/main">
              <a:rPr dirty="0" sz="2550" spc="1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التقارير هي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تم تبادله</a:t>
            </a:r>
            <a:r xmlns:a="http://schemas.openxmlformats.org/drawingml/2006/main">
              <a:rPr dirty="0" sz="2550" spc="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بين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550" spc="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قسم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الأقسام</a:t>
            </a:r>
            <a:r xmlns:a="http://schemas.openxmlformats.org/drawingml/2006/main">
              <a:rPr dirty="0" sz="2550" spc="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550" spc="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القبول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مكتب.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550" spc="1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يشمل: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45"/>
              </a:spcBef>
            </a:pPr>
            <a:endParaRPr sz="25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يوميًا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تعداد السكان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تقرير: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87325" marR="5080" indent="-175260">
              <a:lnSpc>
                <a:spcPts val="4990"/>
              </a:lnSpc>
              <a:spcBef>
                <a:spcPts val="285"/>
              </a:spcBef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دقيق</a:t>
            </a:r>
            <a:r xmlns:a="http://schemas.openxmlformats.org/drawingml/2006/main">
              <a:rPr dirty="0" sz="2550" spc="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55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وحدة.</a:t>
            </a:r>
            <a:r xmlns:a="http://schemas.openxmlformats.org/drawingml/2006/main">
              <a:rPr dirty="0" sz="255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يؤخذ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منتصف الليل.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مرسل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قبول</a:t>
            </a:r>
            <a:r xmlns:a="http://schemas.openxmlformats.org/drawingml/2006/main">
              <a:rPr dirty="0" sz="2550" spc="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مكتب.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344" y="1286514"/>
            <a:ext cx="8101965" cy="323024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150200"/>
              </a:lnSpc>
              <a:spcBef>
                <a:spcPts val="100"/>
              </a:spcBef>
              <a:tabLst>
                <a:tab pos="4244975" algn="l"/>
              </a:tabLst>
              <a:bidi/>
            </a:pPr>
            <a:r xmlns:a="http://schemas.openxmlformats.org/drawingml/2006/main">
              <a:rPr dirty="0" u="none" sz="2800"/>
              <a:t>4-</a:t>
            </a:r>
            <a:r xmlns:a="http://schemas.openxmlformats.org/drawingml/2006/main">
              <a:rPr dirty="0" u="none" sz="2800" spc="-20"/>
              <a:t> </a:t>
            </a:r>
            <a:r xmlns:a="http://schemas.openxmlformats.org/drawingml/2006/main">
              <a:rPr dirty="0" u="none" sz="2800"/>
              <a:t>بحث……..</a:t>
            </a:r>
            <a:r xmlns:a="http://schemas.openxmlformats.org/drawingml/2006/main">
              <a:rPr dirty="0" u="none" sz="2800" spc="-85"/>
              <a:t> </a:t>
            </a:r>
            <a:r xmlns:a="http://schemas.openxmlformats.org/drawingml/2006/main">
              <a:rPr dirty="0" u="none" sz="2800"/>
              <a:t>ال</a:t>
            </a:r>
            <a:r xmlns:a="http://schemas.openxmlformats.org/drawingml/2006/main">
              <a:rPr dirty="0" u="none" sz="2800" spc="-30"/>
              <a:t> </a:t>
            </a:r>
            <a:r xmlns:a="http://schemas.openxmlformats.org/drawingml/2006/main">
              <a:rPr dirty="0" u="none" sz="2800"/>
              <a:t>معلومة</a:t>
            </a:r>
            <a:r xmlns:a="http://schemas.openxmlformats.org/drawingml/2006/main">
              <a:rPr dirty="0" u="none" sz="2800" spc="-120"/>
              <a:t> </a:t>
            </a:r>
            <a:r xmlns:a="http://schemas.openxmlformats.org/drawingml/2006/main">
              <a:rPr dirty="0" u="none" sz="2800"/>
              <a:t>محتواه</a:t>
            </a:r>
            <a:r xmlns:a="http://schemas.openxmlformats.org/drawingml/2006/main">
              <a:rPr dirty="0" u="none" sz="2800" spc="-170"/>
              <a:t> </a:t>
            </a:r>
            <a:r xmlns:a="http://schemas.openxmlformats.org/drawingml/2006/main">
              <a:rPr dirty="0" u="none" sz="2800"/>
              <a:t>في</a:t>
            </a:r>
            <a:r xmlns:a="http://schemas.openxmlformats.org/drawingml/2006/main">
              <a:rPr dirty="0" u="none" sz="2800" spc="-60"/>
              <a:t> </a:t>
            </a:r>
            <a:r xmlns:a="http://schemas.openxmlformats.org/drawingml/2006/main">
              <a:rPr dirty="0" u="none" sz="2800"/>
              <a:t>سجل </a:t>
            </a:r>
            <a:r xmlns:a="http://schemas.openxmlformats.org/drawingml/2006/main">
              <a:rPr dirty="0" u="none" sz="2800"/>
              <a:t>يمكن</a:t>
            </a:r>
            <a:r xmlns:a="http://schemas.openxmlformats.org/drawingml/2006/main">
              <a:rPr dirty="0" u="none" sz="2800" spc="-10"/>
              <a:t>​</a:t>
            </a:r>
            <a:r xmlns:a="http://schemas.openxmlformats.org/drawingml/2006/main">
              <a:rPr dirty="0" u="none" sz="2800" spc="-90"/>
              <a:t> </a:t>
            </a:r>
            <a:r xmlns:a="http://schemas.openxmlformats.org/drawingml/2006/main">
              <a:rPr dirty="0" u="none" sz="2800"/>
              <a:t>يكون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/>
              <a:t>أ</a:t>
            </a:r>
            <a:r xmlns:a="http://schemas.openxmlformats.org/drawingml/2006/main">
              <a:rPr dirty="0" u="none" sz="2800" spc="-30"/>
              <a:t> </a:t>
            </a:r>
            <a:r xmlns:a="http://schemas.openxmlformats.org/drawingml/2006/main">
              <a:rPr dirty="0" u="none" sz="2800"/>
              <a:t>قيّم</a:t>
            </a:r>
            <a:r xmlns:a="http://schemas.openxmlformats.org/drawingml/2006/main">
              <a:rPr dirty="0" u="none" sz="2800" spc="-60"/>
              <a:t> </a:t>
            </a:r>
            <a:r xmlns:a="http://schemas.openxmlformats.org/drawingml/2006/main">
              <a:rPr dirty="0" u="none" sz="2800"/>
              <a:t>مصدر</a:t>
            </a:r>
            <a:r xmlns:a="http://schemas.openxmlformats.org/drawingml/2006/main">
              <a:rPr dirty="0" u="none" sz="2800" spc="-114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/>
              <a:t>بيانات</a:t>
            </a:r>
            <a:r xmlns:a="http://schemas.openxmlformats.org/drawingml/2006/main">
              <a:rPr dirty="0" u="none" sz="2800" spc="9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/>
              <a:t>بحث.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 spc="-25"/>
              <a:t>العلاج</a:t>
            </a:r>
            <a:r xmlns:a="http://schemas.openxmlformats.org/drawingml/2006/main">
              <a:rPr dirty="0" u="none" sz="2800" spc="-10"/>
              <a:t>​</a:t>
            </a:r>
            <a:r xmlns:a="http://schemas.openxmlformats.org/drawingml/2006/main">
              <a:rPr dirty="0" u="none" sz="2800" spc="-70"/>
              <a:t> </a:t>
            </a:r>
            <a:r xmlns:a="http://schemas.openxmlformats.org/drawingml/2006/main">
              <a:rPr dirty="0" u="none" sz="2800"/>
              <a:t>الخطط</a:t>
            </a:r>
            <a:r xmlns:a="http://schemas.openxmlformats.org/drawingml/2006/main">
              <a:rPr dirty="0" u="none" sz="2800" spc="-45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35"/>
              <a:t> </a:t>
            </a:r>
            <a:r xmlns:a="http://schemas.openxmlformats.org/drawingml/2006/main">
              <a:rPr dirty="0" u="none" sz="2800"/>
              <a:t>أ</a:t>
            </a:r>
            <a:r xmlns:a="http://schemas.openxmlformats.org/drawingml/2006/main">
              <a:rPr dirty="0" u="none" sz="2800" spc="-5"/>
              <a:t> </a:t>
            </a:r>
            <a:r xmlns:a="http://schemas.openxmlformats.org/drawingml/2006/main">
              <a:rPr dirty="0" u="none" sz="2800"/>
              <a:t>رقم</a:t>
            </a:r>
            <a:r xmlns:a="http://schemas.openxmlformats.org/drawingml/2006/main">
              <a:rPr dirty="0" u="none" sz="2800" spc="-100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15"/>
              <a:t> </a:t>
            </a:r>
            <a:r xmlns:a="http://schemas.openxmlformats.org/drawingml/2006/main">
              <a:rPr dirty="0" u="none" sz="2800"/>
              <a:t>العملاء</a:t>
            </a:r>
            <a:r xmlns:a="http://schemas.openxmlformats.org/drawingml/2006/main">
              <a:rPr dirty="0" u="none" sz="2800" spc="-160"/>
              <a:t> </a:t>
            </a:r>
            <a:r xmlns:a="http://schemas.openxmlformats.org/drawingml/2006/main">
              <a:rPr dirty="0" u="none" sz="2800"/>
              <a:t>مع</a:t>
            </a:r>
            <a:r xmlns:a="http://schemas.openxmlformats.org/drawingml/2006/main">
              <a:rPr dirty="0" u="none" sz="2800" spc="-65"/>
              <a:t> </a:t>
            </a:r>
            <a:r xmlns:a="http://schemas.openxmlformats.org/drawingml/2006/main">
              <a:rPr dirty="0" u="none" sz="2800"/>
              <a:t>نفس </a:t>
            </a:r>
            <a:r xmlns:a="http://schemas.openxmlformats.org/drawingml/2006/main">
              <a:rPr dirty="0" u="none" sz="2800" spc="-25"/>
              <a:t>الشيء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/>
              <a:t>صحة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/>
              <a:t>مشاكل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 spc="-25"/>
              <a:t>يمكن أن </a:t>
            </a:r>
            <a:r xmlns:a="http://schemas.openxmlformats.org/drawingml/2006/main">
              <a:rPr dirty="0" u="none" sz="2800"/>
              <a:t>تسفر عن</a:t>
            </a:r>
            <a:r xmlns:a="http://schemas.openxmlformats.org/drawingml/2006/main">
              <a:rPr dirty="0" u="none" sz="2800" spc="-70"/>
              <a:t> </a:t>
            </a:r>
            <a:r xmlns:a="http://schemas.openxmlformats.org/drawingml/2006/main">
              <a:rPr dirty="0" u="none" sz="2800" spc="-10"/>
              <a:t>معلومة</a:t>
            </a:r>
            <a:r xmlns:a="http://schemas.openxmlformats.org/drawingml/2006/main">
              <a:rPr dirty="0" u="none" sz="2800" spc="-55"/>
              <a:t> </a:t>
            </a:r>
            <a:r xmlns:a="http://schemas.openxmlformats.org/drawingml/2006/main">
              <a:rPr dirty="0" u="none" sz="2800" spc="-10"/>
              <a:t>مفيد </a:t>
            </a:r>
            <a:r xmlns:a="http://schemas.openxmlformats.org/drawingml/2006/main">
              <a:rPr dirty="0" u="none" sz="2800"/>
              <a:t>في</a:t>
            </a:r>
            <a:r xmlns:a="http://schemas.openxmlformats.org/drawingml/2006/main">
              <a:rPr dirty="0" u="none" sz="2800" spc="-95"/>
              <a:t> </a:t>
            </a:r>
            <a:r xmlns:a="http://schemas.openxmlformats.org/drawingml/2006/main">
              <a:rPr dirty="0" u="none" sz="2800"/>
              <a:t>معالجة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/>
              <a:t>آخر</a:t>
            </a:r>
            <a:r xmlns:a="http://schemas.openxmlformats.org/drawingml/2006/main">
              <a:rPr dirty="0" u="none" sz="2800" spc="-50"/>
              <a:t> </a:t>
            </a:r>
            <a:r xmlns:a="http://schemas.openxmlformats.org/drawingml/2006/main">
              <a:rPr dirty="0" u="none" sz="2800" spc="-10"/>
              <a:t>العملاء.</a:t>
            </a:r>
            <a:endParaRPr xmlns:a="http://schemas.openxmlformats.org/drawingml/2006/main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07" y="1430591"/>
            <a:ext cx="7640955" cy="258889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150200"/>
              </a:lnSpc>
              <a:spcBef>
                <a:spcPts val="90"/>
              </a:spcBef>
              <a:bidi/>
            </a:pPr>
            <a:r xmlns:a="http://schemas.openxmlformats.org/drawingml/2006/main">
              <a:rPr dirty="0" u="none" sz="2800"/>
              <a:t>5-</a:t>
            </a:r>
            <a:r xmlns:a="http://schemas.openxmlformats.org/drawingml/2006/main">
              <a:rPr dirty="0" u="none" sz="2800" spc="-5"/>
              <a:t> </a:t>
            </a:r>
            <a:r xmlns:a="http://schemas.openxmlformats.org/drawingml/2006/main">
              <a:rPr dirty="0" u="none" sz="2800" spc="-10"/>
              <a:t>تعليم…….</a:t>
            </a:r>
            <a:r xmlns:a="http://schemas.openxmlformats.org/drawingml/2006/main">
              <a:rPr dirty="0" u="none" sz="2800" spc="-70"/>
              <a:t> </a:t>
            </a:r>
            <a:r xmlns:a="http://schemas.openxmlformats.org/drawingml/2006/main">
              <a:rPr dirty="0" u="none" sz="2800"/>
              <a:t>أ</a:t>
            </a:r>
            <a:r xmlns:a="http://schemas.openxmlformats.org/drawingml/2006/main">
              <a:rPr dirty="0" u="none" sz="2800" spc="15"/>
              <a:t> </a:t>
            </a:r>
            <a:r xmlns:a="http://schemas.openxmlformats.org/drawingml/2006/main">
              <a:rPr dirty="0" u="none" sz="2800" spc="-10"/>
              <a:t>سِجِلّ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/>
              <a:t>يستطيع</a:t>
            </a:r>
            <a:r xmlns:a="http://schemas.openxmlformats.org/drawingml/2006/main">
              <a:rPr dirty="0" u="none" sz="2800" spc="-45"/>
              <a:t> </a:t>
            </a:r>
            <a:r xmlns:a="http://schemas.openxmlformats.org/drawingml/2006/main">
              <a:rPr dirty="0" u="none" sz="2800" spc="-10"/>
              <a:t>مرارًا</a:t>
            </a:r>
            <a:r xmlns:a="http://schemas.openxmlformats.org/drawingml/2006/main">
              <a:rPr dirty="0" u="none" sz="2800" spc="-110"/>
              <a:t> </a:t>
            </a:r>
            <a:r xmlns:a="http://schemas.openxmlformats.org/drawingml/2006/main">
              <a:rPr dirty="0" u="none" sz="2800"/>
              <a:t>يمد</a:t>
            </a:r>
            <a:r xmlns:a="http://schemas.openxmlformats.org/drawingml/2006/main">
              <a:rPr dirty="0" u="none" sz="2800" spc="-15"/>
              <a:t> </a:t>
            </a:r>
            <a:r xmlns:a="http://schemas.openxmlformats.org/drawingml/2006/main">
              <a:rPr dirty="0" u="none" sz="2800" spc="-50"/>
              <a:t>شامل</a:t>
            </a:r>
            <a:r xmlns:a="http://schemas.openxmlformats.org/drawingml/2006/main">
              <a:rPr dirty="0" u="none" sz="2800" spc="-10"/>
              <a:t>​</a:t>
            </a:r>
            <a:r xmlns:a="http://schemas.openxmlformats.org/drawingml/2006/main">
              <a:rPr dirty="0" u="none" sz="2800" spc="-180"/>
              <a:t> </a:t>
            </a:r>
            <a:r xmlns:a="http://schemas.openxmlformats.org/drawingml/2006/main">
              <a:rPr dirty="0" u="none" sz="2800"/>
              <a:t>منظر لـ</a:t>
            </a:r>
            <a:r xmlns:a="http://schemas.openxmlformats.org/drawingml/2006/main">
              <a:rPr dirty="0" u="none" sz="2800" spc="15"/>
              <a:t> </a:t>
            </a:r>
            <a:r xmlns:a="http://schemas.openxmlformats.org/drawingml/2006/main">
              <a:rPr dirty="0" u="none" sz="2800"/>
              <a:t>عميل،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/>
              <a:t>مرض،</a:t>
            </a:r>
            <a:r xmlns:a="http://schemas.openxmlformats.org/drawingml/2006/main">
              <a:rPr dirty="0" u="none" sz="2800" spc="-140"/>
              <a:t> </a:t>
            </a:r>
            <a:r xmlns:a="http://schemas.openxmlformats.org/drawingml/2006/main">
              <a:rPr dirty="0" u="none" sz="2800"/>
              <a:t>علاج </a:t>
            </a:r>
            <a:r xmlns:a="http://schemas.openxmlformats.org/drawingml/2006/main">
              <a:rPr dirty="0" u="none" sz="2800" spc="-10"/>
              <a:t>فعال</a:t>
            </a:r>
            <a:r xmlns:a="http://schemas.openxmlformats.org/drawingml/2006/main">
              <a:rPr dirty="0" u="none" sz="2800" spc="-100"/>
              <a:t> </a:t>
            </a:r>
            <a:r xmlns:a="http://schemas.openxmlformats.org/drawingml/2006/main">
              <a:rPr dirty="0" u="none" sz="2800" spc="-10"/>
              <a:t>الاستراتيجيات،</a:t>
            </a:r>
            <a:r xmlns:a="http://schemas.openxmlformats.org/drawingml/2006/main">
              <a:rPr dirty="0" u="none" sz="2800" spc="-145"/>
              <a:t> </a:t>
            </a:r>
            <a:r xmlns:a="http://schemas.openxmlformats.org/drawingml/2006/main">
              <a:rPr dirty="0" u="none" sz="2800"/>
              <a:t>و</a:t>
            </a:r>
            <a:r xmlns:a="http://schemas.openxmlformats.org/drawingml/2006/main">
              <a:rPr dirty="0" u="none" sz="2800" spc="-40"/>
              <a:t> </a:t>
            </a:r>
            <a:r xmlns:a="http://schemas.openxmlformats.org/drawingml/2006/main">
              <a:rPr dirty="0" u="none" sz="2800" spc="-10"/>
              <a:t>عوامل</a:t>
            </a:r>
            <a:r xmlns:a="http://schemas.openxmlformats.org/drawingml/2006/main">
              <a:rPr dirty="0" u="none" sz="2800" spc="-130"/>
              <a:t> </a:t>
            </a:r>
            <a:r xmlns:a="http://schemas.openxmlformats.org/drawingml/2006/main">
              <a:rPr dirty="0" u="none" sz="2800"/>
              <a:t>الذي - التي</a:t>
            </a:r>
            <a:r xmlns:a="http://schemas.openxmlformats.org/drawingml/2006/main">
              <a:rPr dirty="0" u="none" sz="2800" spc="-40"/>
              <a:t> </a:t>
            </a:r>
            <a:r xmlns:a="http://schemas.openxmlformats.org/drawingml/2006/main">
              <a:rPr dirty="0" u="none" sz="2800"/>
              <a:t>يؤثر</a:t>
            </a:r>
            <a:r xmlns:a="http://schemas.openxmlformats.org/drawingml/2006/main">
              <a:rPr dirty="0" u="none" sz="2800" spc="-100"/>
              <a:t> </a:t>
            </a:r>
            <a:r xmlns:a="http://schemas.openxmlformats.org/drawingml/2006/main">
              <a:rPr dirty="0" u="none" sz="2800" spc="-25"/>
              <a:t>النتيجة</a:t>
            </a:r>
            <a:r xmlns:a="http://schemas.openxmlformats.org/drawingml/2006/main">
              <a:rPr dirty="0" u="none" sz="2800"/>
              <a:t>​</a:t>
            </a:r>
            <a:r xmlns:a="http://schemas.openxmlformats.org/drawingml/2006/main">
              <a:rPr dirty="0" u="none" sz="2800" spc="-75"/>
              <a:t> </a:t>
            </a:r>
            <a:r xmlns:a="http://schemas.openxmlformats.org/drawingml/2006/main">
              <a:rPr dirty="0" u="none" sz="2800"/>
              <a:t>ل</a:t>
            </a:r>
            <a:r xmlns:a="http://schemas.openxmlformats.org/drawingml/2006/main">
              <a:rPr dirty="0" u="none" sz="2800" spc="-80"/>
              <a:t> </a:t>
            </a:r>
            <a:r xmlns:a="http://schemas.openxmlformats.org/drawingml/2006/main">
              <a:rPr dirty="0" u="none" sz="2800"/>
              <a:t>ال</a:t>
            </a:r>
            <a:r xmlns:a="http://schemas.openxmlformats.org/drawingml/2006/main">
              <a:rPr dirty="0" u="none" sz="2800" spc="-15"/>
              <a:t> </a:t>
            </a:r>
            <a:r xmlns:a="http://schemas.openxmlformats.org/drawingml/2006/main">
              <a:rPr dirty="0" u="none" sz="2800" spc="-10"/>
              <a:t>مرض.</a:t>
            </a:r>
            <a:endParaRPr xmlns:a="http://schemas.openxmlformats.org/drawingml/2006/main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29882" y="782256"/>
            <a:ext cx="8165465" cy="5151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7325" marR="163195" indent="-100330">
              <a:lnSpc>
                <a:spcPct val="150100"/>
              </a:lnSpc>
              <a:spcBef>
                <a:spcPts val="95"/>
              </a:spcBef>
              <a:buSzPct val="96428"/>
              <a:buAutoNum type="arabicPlain" startAt="6"/>
              <a:tabLst>
                <a:tab pos="187325" algn="l"/>
                <a:tab pos="37719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التعويض…….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منشأة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يحصل على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الدفع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خلال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الرعاية الطبية،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سريري</a:t>
            </a:r>
            <a:r xmlns:a="http://schemas.openxmlformats.org/drawingml/2006/main">
              <a:rPr dirty="0" sz="2800" spc="-1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يجب أن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يحتوي على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صحيح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تشخبص.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5445" indent="-372745">
              <a:lnSpc>
                <a:spcPct val="100000"/>
              </a:lnSpc>
              <a:spcBef>
                <a:spcPts val="1685"/>
              </a:spcBef>
              <a:buSzPct val="96428"/>
              <a:buAutoNum type="arabicPlain" startAt="6"/>
              <a:tabLst>
                <a:tab pos="38544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القانوني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…….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قانوني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860425">
              <a:lnSpc>
                <a:spcPct val="1501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مقبول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محكمة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كدليل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1007744" indent="-175260">
              <a:lnSpc>
                <a:spcPts val="5050"/>
              </a:lnSpc>
              <a:spcBef>
                <a:spcPts val="245"/>
              </a:spcBef>
              <a:buSzPct val="96428"/>
              <a:buAutoNum type="arabicPlain" startAt="8"/>
              <a:tabLst>
                <a:tab pos="187325" algn="l"/>
                <a:tab pos="38544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الرعاية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تحليل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…….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مخططو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الرعاية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وكالة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احتياجات.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9674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u="none" sz="3600" spc="-10"/>
              <a:t>التوثيق</a:t>
            </a:r>
            <a:r xmlns:a="http://schemas.openxmlformats.org/drawingml/2006/main">
              <a:rPr dirty="0" u="none" sz="3600" spc="-170"/>
              <a:t> </a:t>
            </a:r>
            <a:r xmlns:a="http://schemas.openxmlformats.org/drawingml/2006/main">
              <a:rPr dirty="0" u="none" sz="3600" spc="-10"/>
              <a:t>الأنظمة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329882" y="1251521"/>
            <a:ext cx="8541385" cy="52616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التوثيق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الانظمة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حاضِر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يستخدم:-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1-</a:t>
            </a:r>
            <a:r xmlns:a="http://schemas.openxmlformats.org/drawingml/2006/main">
              <a:rPr dirty="0" sz="315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مصدر</a:t>
            </a:r>
            <a:r xmlns:a="http://schemas.openxmlformats.org/drawingml/2006/main">
              <a:rPr dirty="0" sz="31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31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موجه</a:t>
            </a:r>
            <a:r xmlns:a="http://schemas.openxmlformats.org/drawingml/2006/main">
              <a:rPr dirty="0" sz="31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سِجِلّ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50200"/>
              </a:lnSpc>
              <a:spcBef>
                <a:spcPts val="110"/>
              </a:spcBef>
              <a:tabLst>
                <a:tab pos="704215" algn="l"/>
                <a:tab pos="779018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هو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تقليدي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سِجِلّ،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قسم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يجعل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ملاحظات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متفرق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قسم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أقسام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جدول،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مثال،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قسم القبول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القبول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ملزمة،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طبيب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لديه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النظام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ملزمة،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طبيب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تاريخ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ملزمة،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وملاحظات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التقدم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ملحوظات.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:title>Documenting and Reporting</dc:title>
  <dcterms:created xsi:type="dcterms:W3CDTF">2023-11-04T07:52:37Z</dcterms:created>
  <dcterms:modified xsi:type="dcterms:W3CDTF">2023-11-04T07:52:37Z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